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7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73.xml" ContentType="application/vnd.openxmlformats-officedocument.presentationml.tags+xml"/>
  <Override PartName="/ppt/notesSlides/notesSlide3.xml" ContentType="application/vnd.openxmlformats-officedocument.presentationml.notesSlide+xml"/>
  <Override PartName="/ppt/tags/tag27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5.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316.xml" ContentType="application/vnd.openxmlformats-officedocument.presentationml.tags+xml"/>
  <Override PartName="/ppt/tags/tag317.xml" ContentType="application/vnd.openxmlformats-officedocument.presentationml.tags+xml"/>
  <Override PartName="/ppt/notesSlides/notesSlide6.xml" ContentType="application/vnd.openxmlformats-officedocument.presentationml.notesSlid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tags/tag318.xml" ContentType="application/vnd.openxmlformats-officedocument.presentationml.tags+xml"/>
  <Override PartName="/ppt/notesSlides/notesSlide9.xml" ContentType="application/vnd.openxmlformats-officedocument.presentationml.notesSlide+xml"/>
  <Override PartName="/ppt/tags/tag31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20.xml" ContentType="application/vnd.openxmlformats-officedocument.presentationml.tags+xml"/>
  <Override PartName="/ppt/notesSlides/notesSlide12.xml" ContentType="application/vnd.openxmlformats-officedocument.presentationml.notesSlide+xml"/>
  <Override PartName="/ppt/tags/tag32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23.xml" ContentType="application/vnd.openxmlformats-officedocument.presentationml.tags+xml"/>
  <Override PartName="/ppt/notesSlides/notesSlide20.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26.xml" ContentType="application/vnd.openxmlformats-officedocument.presentationml.tags+xml"/>
  <Override PartName="/ppt/notesSlides/notesSlide23.xml" ContentType="application/vnd.openxmlformats-officedocument.presentationml.notesSlide+xml"/>
  <Override PartName="/ppt/tags/tag32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28.xml" ContentType="application/vnd.openxmlformats-officedocument.presentationml.tags+xml"/>
  <Override PartName="/ppt/notesSlides/notesSlide26.xml" ContentType="application/vnd.openxmlformats-officedocument.presentationml.notesSlide+xml"/>
  <Override PartName="/ppt/tags/tag329.xml" ContentType="application/vnd.openxmlformats-officedocument.presentationml.tags+xml"/>
  <Override PartName="/ppt/notesSlides/notesSlide27.xml" ContentType="application/vnd.openxmlformats-officedocument.presentationml.notesSlide+xml"/>
  <Override PartName="/ppt/tags/tag330.xml" ContentType="application/vnd.openxmlformats-officedocument.presentationml.tags+xml"/>
  <Override PartName="/ppt/notesSlides/notesSlide28.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notesSlides/notesSlide29.xml" ContentType="application/vnd.openxmlformats-officedocument.presentationml.notesSlide+xml"/>
  <Override PartName="/ppt/tags/tag333.xml" ContentType="application/vnd.openxmlformats-officedocument.presentationml.tags+xml"/>
  <Override PartName="/ppt/notesSlides/notesSlide30.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2.xml" ContentType="application/vnd.openxmlformats-officedocument.drawingml.chartshapes+xml"/>
  <Override PartName="/ppt/tags/tag337.xml" ContentType="application/vnd.openxmlformats-officedocument.presentationml.tags+xml"/>
  <Override PartName="/ppt/charts/chart11.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3.xml" ContentType="application/vnd.openxmlformats-officedocument.drawingml.chartshapes+xml"/>
  <Override PartName="/ppt/charts/chart12.xml" ContentType="application/vnd.openxmlformats-officedocument.drawingml.chart+xml"/>
  <Override PartName="/ppt/charts/style9.xml" ContentType="application/vnd.ms-office.chartstyle+xml"/>
  <Override PartName="/ppt/charts/colors9.xml" ContentType="application/vnd.ms-office.chartcolorstyle+xml"/>
  <Override PartName="/ppt/charts/chart13.xml" ContentType="application/vnd.openxmlformats-officedocument.drawingml.chart+xml"/>
  <Override PartName="/ppt/charts/style10.xml" ContentType="application/vnd.ms-office.chartstyle+xml"/>
  <Override PartName="/ppt/charts/colors10.xml" ContentType="application/vnd.ms-office.chartcolorstyl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4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7.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38.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notesSlides/notesSlide39.xml" ContentType="application/vnd.openxmlformats-officedocument.presentationml.notesSlide+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40.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41.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notesSlides/notesSlide42.xml" ContentType="application/vnd.openxmlformats-officedocument.presentationml.notesSlide+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43.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notesSlides/notesSlide44.xml" ContentType="application/vnd.openxmlformats-officedocument.presentationml.notesSl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notesSlides/notesSlide45.xml" ContentType="application/vnd.openxmlformats-officedocument.presentationml.notesSlide+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46.xml" ContentType="application/vnd.openxmlformats-officedocument.presentationml.notesSlide+xml"/>
  <Override PartName="/ppt/charts/chart14.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643.xml" ContentType="application/vnd.openxmlformats-officedocument.presentationml.tags+xml"/>
  <Override PartName="/ppt/notesSlides/notesSlide50.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tags/tag64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64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646.xml" ContentType="application/vnd.openxmlformats-officedocument.presentationml.tags+xml"/>
  <Override PartName="/ppt/notesSlides/notesSlide69.xml" ContentType="application/vnd.openxmlformats-officedocument.presentationml.notesSlide+xml"/>
  <Override PartName="/ppt/charts/chartEx1.xml" ContentType="application/vnd.ms-office.chartex+xml"/>
  <Override PartName="/ppt/charts/style16.xml" ContentType="application/vnd.ms-office.chartstyle+xml"/>
  <Override PartName="/ppt/charts/colors16.xml" ContentType="application/vnd.ms-office.chartcolorstyle+xml"/>
  <Override PartName="/ppt/notesSlides/notesSlide70.xml" ContentType="application/vnd.openxmlformats-officedocument.presentationml.notesSlid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drawings/drawing4.xml" ContentType="application/vnd.openxmlformats-officedocument.drawingml.chartshapes+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tags/tag647.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648.xml" ContentType="application/vnd.openxmlformats-officedocument.presentationml.tags+xml"/>
  <Override PartName="/ppt/tags/tag649.xml" ContentType="application/vnd.openxmlformats-officedocument.presentationml.tags+xml"/>
  <Override PartName="/ppt/notesSlides/notesSlide73.xml" ContentType="application/vnd.openxmlformats-officedocument.presentationml.notesSlide+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notesSlides/notesSlide74.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tags/tag655.xml" ContentType="application/vnd.openxmlformats-officedocument.presentationml.tags+xml"/>
  <Override PartName="/ppt/charts/chart25.xml" ContentType="application/vnd.openxmlformats-officedocument.drawingml.chart+xml"/>
  <Override PartName="/ppt/charts/style22.xml" ContentType="application/vnd.ms-office.chartstyle+xml"/>
  <Override PartName="/ppt/charts/colors22.xml" ContentType="application/vnd.ms-office.chartcolorstyle+xml"/>
  <Override PartName="/ppt/tags/tag656.xml" ContentType="application/vnd.openxmlformats-officedocument.presentationml.tags+xml"/>
  <Override PartName="/ppt/notesSlides/notesSlide75.xml" ContentType="application/vnd.openxmlformats-officedocument.presentationml.notesSlide+xml"/>
  <Override PartName="/ppt/charts/chart26.xml" ContentType="application/vnd.openxmlformats-officedocument.drawingml.chart+xml"/>
  <Override PartName="/ppt/charts/style23.xml" ContentType="application/vnd.ms-office.chartstyle+xml"/>
  <Override PartName="/ppt/charts/colors23.xml" ContentType="application/vnd.ms-office.chartcolorstyle+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76.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notesSlides/notesSlide77.xml" ContentType="application/vnd.openxmlformats-officedocument.presentationml.notesSlide+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notesSlides/notesSlide78.xml" ContentType="application/vnd.openxmlformats-officedocument.presentationml.notesSlide+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notesSlides/notesSlide79.xml" ContentType="application/vnd.openxmlformats-officedocument.presentationml.notesSlide+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notesSlides/notesSlide80.xml" ContentType="application/vnd.openxmlformats-officedocument.presentationml.notesSlide+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notesSlides/notesSlide81.xml" ContentType="application/vnd.openxmlformats-officedocument.presentationml.notesSlide+xml"/>
  <Override PartName="/ppt/tags/tag684.xml" ContentType="application/vnd.openxmlformats-officedocument.presentationml.tags+xml"/>
  <Override PartName="/ppt/tags/tag685.xml" ContentType="application/vnd.openxmlformats-officedocument.presentationml.tags+xml"/>
  <Override PartName="/ppt/notesSlides/notesSlide82.xml" ContentType="application/vnd.openxmlformats-officedocument.presentationml.notesSlide+xml"/>
  <Override PartName="/ppt/tags/tag686.xml" ContentType="application/vnd.openxmlformats-officedocument.presentationml.tags+xml"/>
  <Override PartName="/ppt/notesSlides/notesSlide83.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notesSlides/notesSlide84.xml" ContentType="application/vnd.openxmlformats-officedocument.presentationml.notesSlide+xml"/>
  <Override PartName="/ppt/tags/tag689.xml" ContentType="application/vnd.openxmlformats-officedocument.presentationml.tags+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drawings/drawing5.xml" ContentType="application/vnd.openxmlformats-officedocument.drawingml.chartshapes+xml"/>
  <Override PartName="/ppt/tags/tag690.xml" ContentType="application/vnd.openxmlformats-officedocument.presentationml.tags+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drawings/drawing6.xml" ContentType="application/vnd.openxmlformats-officedocument.drawingml.chartshape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notesSlides/notesSlide85.xml" ContentType="application/vnd.openxmlformats-officedocument.presentationml.notesSlide+xml"/>
  <Override PartName="/ppt/tags/tag694.xml" ContentType="application/vnd.openxmlformats-officedocument.presentationml.tags+xml"/>
  <Override PartName="/ppt/notesSlides/notesSlide86.xml" ContentType="application/vnd.openxmlformats-officedocument.presentationml.notesSlide+xml"/>
  <Override PartName="/ppt/tags/tag695.xml" ContentType="application/vnd.openxmlformats-officedocument.presentationml.tags+xml"/>
  <Override PartName="/ppt/tags/tag696.xml" ContentType="application/vnd.openxmlformats-officedocument.presentationml.tags+xml"/>
  <Override PartName="/ppt/notesSlides/notesSlide87.xml" ContentType="application/vnd.openxmlformats-officedocument.presentationml.notesSlide+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notesSlides/notesSlide88.xml" ContentType="application/vnd.openxmlformats-officedocument.presentationml.notesSlide+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notesSlides/notesSlide89.xml" ContentType="application/vnd.openxmlformats-officedocument.presentationml.notesSlide+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notesSlides/notesSlide90.xml" ContentType="application/vnd.openxmlformats-officedocument.presentationml.notesSlide+xml"/>
  <Override PartName="/ppt/tags/tag709.xml" ContentType="application/vnd.openxmlformats-officedocument.presentationml.tags+xml"/>
  <Override PartName="/ppt/tags/tag710.xml" ContentType="application/vnd.openxmlformats-officedocument.presentationml.tags+xml"/>
  <Override PartName="/ppt/notesSlides/notesSlide91.xml" ContentType="application/vnd.openxmlformats-officedocument.presentationml.notesSlide+xml"/>
  <Override PartName="/ppt/tags/tag711.xml" ContentType="application/vnd.openxmlformats-officedocument.presentationml.tags+xml"/>
  <Override PartName="/ppt/notesSlides/notesSlide92.xml" ContentType="application/vnd.openxmlformats-officedocument.presentationml.notesSlide+xml"/>
  <Override PartName="/ppt/tags/tag712.xml" ContentType="application/vnd.openxmlformats-officedocument.presentationml.tags+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7" r:id="rId2"/>
  </p:sldMasterIdLst>
  <p:notesMasterIdLst>
    <p:notesMasterId r:id="rId303"/>
  </p:notesMasterIdLst>
  <p:handoutMasterIdLst>
    <p:handoutMasterId r:id="rId304"/>
  </p:handoutMasterIdLst>
  <p:sldIdLst>
    <p:sldId id="2147470857" r:id="rId3"/>
    <p:sldId id="2147470932" r:id="rId4"/>
    <p:sldId id="2147470933" r:id="rId5"/>
    <p:sldId id="2147470934" r:id="rId6"/>
    <p:sldId id="2147470935" r:id="rId7"/>
    <p:sldId id="2147471073" r:id="rId8"/>
    <p:sldId id="2147471074" r:id="rId9"/>
    <p:sldId id="2147470823" r:id="rId10"/>
    <p:sldId id="2147471081" r:id="rId11"/>
    <p:sldId id="2147471029" r:id="rId12"/>
    <p:sldId id="2147471030" r:id="rId13"/>
    <p:sldId id="2147471120" r:id="rId14"/>
    <p:sldId id="2147471080" r:id="rId15"/>
    <p:sldId id="2147471032" r:id="rId16"/>
    <p:sldId id="2147471031" r:id="rId17"/>
    <p:sldId id="2147471125" r:id="rId18"/>
    <p:sldId id="2147471126" r:id="rId19"/>
    <p:sldId id="2147470557" r:id="rId20"/>
    <p:sldId id="2147470558" r:id="rId21"/>
    <p:sldId id="2147470559" r:id="rId22"/>
    <p:sldId id="2147471130" r:id="rId23"/>
    <p:sldId id="2147471131" r:id="rId24"/>
    <p:sldId id="2147471132" r:id="rId25"/>
    <p:sldId id="2147471133" r:id="rId26"/>
    <p:sldId id="2147471033" r:id="rId27"/>
    <p:sldId id="2147471075" r:id="rId28"/>
    <p:sldId id="2147471076" r:id="rId29"/>
    <p:sldId id="2335" r:id="rId30"/>
    <p:sldId id="2342" r:id="rId31"/>
    <p:sldId id="1960" r:id="rId32"/>
    <p:sldId id="2147471077" r:id="rId33"/>
    <p:sldId id="2147471078" r:id="rId34"/>
    <p:sldId id="2147471079" r:id="rId35"/>
    <p:sldId id="2147471034" r:id="rId36"/>
    <p:sldId id="2147471136" r:id="rId37"/>
    <p:sldId id="2147471127" r:id="rId38"/>
    <p:sldId id="2147471128" r:id="rId39"/>
    <p:sldId id="2083" r:id="rId40"/>
    <p:sldId id="2147471129" r:id="rId41"/>
    <p:sldId id="2147471139" r:id="rId42"/>
    <p:sldId id="1905" r:id="rId43"/>
    <p:sldId id="2147471155" r:id="rId44"/>
    <p:sldId id="2147471156" r:id="rId45"/>
    <p:sldId id="2147471157" r:id="rId46"/>
    <p:sldId id="2147471158" r:id="rId47"/>
    <p:sldId id="2147471162" r:id="rId48"/>
    <p:sldId id="2147471159" r:id="rId49"/>
    <p:sldId id="2147471160" r:id="rId50"/>
    <p:sldId id="2147471161" r:id="rId51"/>
    <p:sldId id="2147471163" r:id="rId52"/>
    <p:sldId id="2147471164" r:id="rId53"/>
    <p:sldId id="2147471165" r:id="rId54"/>
    <p:sldId id="2147471167" r:id="rId55"/>
    <p:sldId id="2147471171" r:id="rId56"/>
    <p:sldId id="1879" r:id="rId57"/>
    <p:sldId id="2147471175" r:id="rId58"/>
    <p:sldId id="2147471176" r:id="rId59"/>
    <p:sldId id="2147471177" r:id="rId60"/>
    <p:sldId id="2147471185" r:id="rId61"/>
    <p:sldId id="2147471186" r:id="rId62"/>
    <p:sldId id="2147471188" r:id="rId63"/>
    <p:sldId id="2147471178" r:id="rId64"/>
    <p:sldId id="2147471179" r:id="rId65"/>
    <p:sldId id="2147471106" r:id="rId66"/>
    <p:sldId id="2147471180" r:id="rId67"/>
    <p:sldId id="2147471181" r:id="rId68"/>
    <p:sldId id="2147471182" r:id="rId69"/>
    <p:sldId id="2147471183" r:id="rId70"/>
    <p:sldId id="2147471189" r:id="rId71"/>
    <p:sldId id="2147471193" r:id="rId72"/>
    <p:sldId id="2147471196" r:id="rId73"/>
    <p:sldId id="2147471199" r:id="rId74"/>
    <p:sldId id="2147471201" r:id="rId75"/>
    <p:sldId id="2147471202" r:id="rId76"/>
    <p:sldId id="2147471203" r:id="rId77"/>
    <p:sldId id="1985" r:id="rId78"/>
    <p:sldId id="2147471205" r:id="rId79"/>
    <p:sldId id="2147471206" r:id="rId80"/>
    <p:sldId id="2147471207" r:id="rId81"/>
    <p:sldId id="1998" r:id="rId82"/>
    <p:sldId id="1992" r:id="rId83"/>
    <p:sldId id="1993" r:id="rId84"/>
    <p:sldId id="2147471209" r:id="rId85"/>
    <p:sldId id="2147471210" r:id="rId86"/>
    <p:sldId id="2147471150" r:id="rId87"/>
    <p:sldId id="2147471151" r:id="rId88"/>
    <p:sldId id="2147471152" r:id="rId89"/>
    <p:sldId id="2147471035" r:id="rId90"/>
    <p:sldId id="2147471142" r:id="rId91"/>
    <p:sldId id="2147471140" r:id="rId92"/>
    <p:sldId id="2147471141" r:id="rId93"/>
    <p:sldId id="2147471145" r:id="rId94"/>
    <p:sldId id="2147471148" r:id="rId95"/>
    <p:sldId id="2147471146" r:id="rId96"/>
    <p:sldId id="2147471149" r:id="rId97"/>
    <p:sldId id="2147471135" r:id="rId98"/>
    <p:sldId id="2147471147" r:id="rId99"/>
    <p:sldId id="2147470792" r:id="rId100"/>
    <p:sldId id="2147471036" r:id="rId101"/>
    <p:sldId id="2147471112" r:id="rId102"/>
    <p:sldId id="2147471113" r:id="rId103"/>
    <p:sldId id="2147471154" r:id="rId104"/>
    <p:sldId id="2147471143" r:id="rId105"/>
    <p:sldId id="2147471144" r:id="rId106"/>
    <p:sldId id="2147471037" r:id="rId107"/>
    <p:sldId id="2310" r:id="rId108"/>
    <p:sldId id="2147471119" r:id="rId109"/>
    <p:sldId id="2147471067" r:id="rId110"/>
    <p:sldId id="2147471122" r:id="rId111"/>
    <p:sldId id="2147471153" r:id="rId112"/>
    <p:sldId id="4281" r:id="rId113"/>
    <p:sldId id="2147471114" r:id="rId114"/>
    <p:sldId id="2147471115" r:id="rId115"/>
    <p:sldId id="2147471116" r:id="rId116"/>
    <p:sldId id="2147471117" r:id="rId117"/>
    <p:sldId id="2147471118" r:id="rId118"/>
    <p:sldId id="2147470796" r:id="rId119"/>
    <p:sldId id="2147470797" r:id="rId120"/>
    <p:sldId id="2147470799" r:id="rId121"/>
    <p:sldId id="2147470800" r:id="rId122"/>
    <p:sldId id="2147470801" r:id="rId123"/>
    <p:sldId id="2147470802" r:id="rId124"/>
    <p:sldId id="2147470803" r:id="rId125"/>
    <p:sldId id="2147470804" r:id="rId126"/>
    <p:sldId id="2147470805" r:id="rId127"/>
    <p:sldId id="2147470806" r:id="rId128"/>
    <p:sldId id="2147471038" r:id="rId129"/>
    <p:sldId id="2147471107" r:id="rId130"/>
    <p:sldId id="2147471108" r:id="rId131"/>
    <p:sldId id="2147471109" r:id="rId132"/>
    <p:sldId id="2147471039" r:id="rId133"/>
    <p:sldId id="2147471110" r:id="rId134"/>
    <p:sldId id="2147471121" r:id="rId135"/>
    <p:sldId id="2147470926" r:id="rId136"/>
    <p:sldId id="2147470938" r:id="rId137"/>
    <p:sldId id="2147470939" r:id="rId138"/>
    <p:sldId id="2147470940" r:id="rId139"/>
    <p:sldId id="2147470941" r:id="rId140"/>
    <p:sldId id="2147470954" r:id="rId141"/>
    <p:sldId id="2147470959" r:id="rId142"/>
    <p:sldId id="2147470952" r:id="rId143"/>
    <p:sldId id="2147470953" r:id="rId144"/>
    <p:sldId id="2147470943" r:id="rId145"/>
    <p:sldId id="2147470960" r:id="rId146"/>
    <p:sldId id="2147471204" r:id="rId147"/>
    <p:sldId id="2147470944" r:id="rId148"/>
    <p:sldId id="2147470963" r:id="rId149"/>
    <p:sldId id="2147471056" r:id="rId150"/>
    <p:sldId id="2147471040" r:id="rId151"/>
    <p:sldId id="2147471096" r:id="rId152"/>
    <p:sldId id="2147470961" r:id="rId153"/>
    <p:sldId id="2147470965" r:id="rId154"/>
    <p:sldId id="2147471041" r:id="rId155"/>
    <p:sldId id="2147471042" r:id="rId156"/>
    <p:sldId id="2147471043" r:id="rId157"/>
    <p:sldId id="2147471044" r:id="rId158"/>
    <p:sldId id="2147471045" r:id="rId159"/>
    <p:sldId id="2147471046" r:id="rId160"/>
    <p:sldId id="2147471047" r:id="rId161"/>
    <p:sldId id="2147471055" r:id="rId162"/>
    <p:sldId id="2147471048" r:id="rId163"/>
    <p:sldId id="2147471052" r:id="rId164"/>
    <p:sldId id="2147471049" r:id="rId165"/>
    <p:sldId id="2147471054" r:id="rId166"/>
    <p:sldId id="2147471050" r:id="rId167"/>
    <p:sldId id="2147471051" r:id="rId168"/>
    <p:sldId id="2147471053" r:id="rId169"/>
    <p:sldId id="2147471060" r:id="rId170"/>
    <p:sldId id="2147470966" r:id="rId171"/>
    <p:sldId id="2147471059" r:id="rId172"/>
    <p:sldId id="2147470971" r:id="rId173"/>
    <p:sldId id="2147471097" r:id="rId174"/>
    <p:sldId id="2147471099" r:id="rId175"/>
    <p:sldId id="2147471100" r:id="rId176"/>
    <p:sldId id="2147471061" r:id="rId177"/>
    <p:sldId id="2147471101" r:id="rId178"/>
    <p:sldId id="2147471062" r:id="rId179"/>
    <p:sldId id="2147471063" r:id="rId180"/>
    <p:sldId id="2147471065" r:id="rId181"/>
    <p:sldId id="2147471103" r:id="rId182"/>
    <p:sldId id="2147471104" r:id="rId183"/>
    <p:sldId id="2147471105" r:id="rId184"/>
    <p:sldId id="2147471066" r:id="rId185"/>
    <p:sldId id="4255" r:id="rId186"/>
    <p:sldId id="2147471102" r:id="rId187"/>
    <p:sldId id="2147470945" r:id="rId188"/>
    <p:sldId id="2147471084" r:id="rId189"/>
    <p:sldId id="2147471123" r:id="rId190"/>
    <p:sldId id="2147470946" r:id="rId191"/>
    <p:sldId id="4256" r:id="rId192"/>
    <p:sldId id="2068" r:id="rId193"/>
    <p:sldId id="2147471124" r:id="rId194"/>
    <p:sldId id="2147470947" r:id="rId195"/>
    <p:sldId id="2147470968" r:id="rId196"/>
    <p:sldId id="2147470948" r:id="rId197"/>
    <p:sldId id="2324" r:id="rId198"/>
    <p:sldId id="2147470967" r:id="rId199"/>
    <p:sldId id="2147470949" r:id="rId200"/>
    <p:sldId id="2147470979" r:id="rId201"/>
    <p:sldId id="2147470856" r:id="rId202"/>
    <p:sldId id="2147470886" r:id="rId203"/>
    <p:sldId id="2147470887" r:id="rId204"/>
    <p:sldId id="2147470888" r:id="rId205"/>
    <p:sldId id="2147470896" r:id="rId206"/>
    <p:sldId id="2147470889" r:id="rId207"/>
    <p:sldId id="2147470890" r:id="rId208"/>
    <p:sldId id="2147470891" r:id="rId209"/>
    <p:sldId id="2147470892" r:id="rId210"/>
    <p:sldId id="2147470893" r:id="rId211"/>
    <p:sldId id="2147470894" r:id="rId212"/>
    <p:sldId id="2147470895" r:id="rId213"/>
    <p:sldId id="2147470931" r:id="rId214"/>
    <p:sldId id="2147470897" r:id="rId215"/>
    <p:sldId id="2147470898" r:id="rId216"/>
    <p:sldId id="2147471095" r:id="rId217"/>
    <p:sldId id="2147470900" r:id="rId218"/>
    <p:sldId id="2147470901" r:id="rId219"/>
    <p:sldId id="2147470928" r:id="rId220"/>
    <p:sldId id="2147470929" r:id="rId221"/>
    <p:sldId id="2147470904" r:id="rId222"/>
    <p:sldId id="2147470930" r:id="rId223"/>
    <p:sldId id="2147470927" r:id="rId224"/>
    <p:sldId id="600" r:id="rId225"/>
    <p:sldId id="2147471020" r:id="rId226"/>
    <p:sldId id="2147471019" r:id="rId227"/>
    <p:sldId id="2147471021" r:id="rId228"/>
    <p:sldId id="2147470843" r:id="rId229"/>
    <p:sldId id="2147471028" r:id="rId230"/>
    <p:sldId id="2147470980" r:id="rId231"/>
    <p:sldId id="2147471085" r:id="rId232"/>
    <p:sldId id="2147471086" r:id="rId233"/>
    <p:sldId id="2147471087" r:id="rId234"/>
    <p:sldId id="2147471088" r:id="rId235"/>
    <p:sldId id="2147471089" r:id="rId236"/>
    <p:sldId id="2147471090" r:id="rId237"/>
    <p:sldId id="2147470987" r:id="rId238"/>
    <p:sldId id="2147470988" r:id="rId239"/>
    <p:sldId id="2147470989" r:id="rId240"/>
    <p:sldId id="2147471024" r:id="rId241"/>
    <p:sldId id="2147471025" r:id="rId242"/>
    <p:sldId id="2147471026" r:id="rId243"/>
    <p:sldId id="2147471027" r:id="rId244"/>
    <p:sldId id="2147470981" r:id="rId245"/>
    <p:sldId id="2147470993" r:id="rId246"/>
    <p:sldId id="2147471000" r:id="rId247"/>
    <p:sldId id="2147470790" r:id="rId248"/>
    <p:sldId id="2147471001" r:id="rId249"/>
    <p:sldId id="2147471002" r:id="rId250"/>
    <p:sldId id="2147470992" r:id="rId251"/>
    <p:sldId id="2147470991" r:id="rId252"/>
    <p:sldId id="2147470982" r:id="rId253"/>
    <p:sldId id="2147470994" r:id="rId254"/>
    <p:sldId id="2147470995" r:id="rId255"/>
    <p:sldId id="2147470983" r:id="rId256"/>
    <p:sldId id="2147471003" r:id="rId257"/>
    <p:sldId id="2147471004" r:id="rId258"/>
    <p:sldId id="2147471005" r:id="rId259"/>
    <p:sldId id="2147471007" r:id="rId260"/>
    <p:sldId id="2147471008" r:id="rId261"/>
    <p:sldId id="2147471009" r:id="rId262"/>
    <p:sldId id="2147470984" r:id="rId263"/>
    <p:sldId id="2147470996" r:id="rId264"/>
    <p:sldId id="2147470998" r:id="rId265"/>
    <p:sldId id="2147471082" r:id="rId266"/>
    <p:sldId id="2147471083" r:id="rId267"/>
    <p:sldId id="4279" r:id="rId268"/>
    <p:sldId id="1423" r:id="rId269"/>
    <p:sldId id="2147470985" r:id="rId270"/>
    <p:sldId id="2147471011" r:id="rId271"/>
    <p:sldId id="2147471012" r:id="rId272"/>
    <p:sldId id="2147471013" r:id="rId273"/>
    <p:sldId id="2147471014" r:id="rId274"/>
    <p:sldId id="2147471015" r:id="rId275"/>
    <p:sldId id="2147470999" r:id="rId276"/>
    <p:sldId id="2147471010" r:id="rId277"/>
    <p:sldId id="2147470986" r:id="rId278"/>
    <p:sldId id="2147471016" r:id="rId279"/>
    <p:sldId id="2147471017" r:id="rId280"/>
    <p:sldId id="2147471018" r:id="rId281"/>
    <p:sldId id="2147470834" r:id="rId282"/>
    <p:sldId id="2147470906" r:id="rId283"/>
    <p:sldId id="2147470907" r:id="rId284"/>
    <p:sldId id="2147470908" r:id="rId285"/>
    <p:sldId id="2147470909" r:id="rId286"/>
    <p:sldId id="2147470923" r:id="rId287"/>
    <p:sldId id="2147470922" r:id="rId288"/>
    <p:sldId id="2147470924" r:id="rId289"/>
    <p:sldId id="2147470921" r:id="rId290"/>
    <p:sldId id="2147470920" r:id="rId291"/>
    <p:sldId id="2147470911" r:id="rId292"/>
    <p:sldId id="2147470910" r:id="rId293"/>
    <p:sldId id="2147470833" r:id="rId294"/>
    <p:sldId id="2147470912" r:id="rId295"/>
    <p:sldId id="2147470914" r:id="rId296"/>
    <p:sldId id="2147470915" r:id="rId297"/>
    <p:sldId id="2147470916" r:id="rId298"/>
    <p:sldId id="2147470917" r:id="rId299"/>
    <p:sldId id="2147470918" r:id="rId300"/>
    <p:sldId id="2147470919" r:id="rId301"/>
    <p:sldId id="2147470855" r:id="rId302"/>
  </p:sldIdLst>
  <p:sldSz cx="12192000" cy="6858000"/>
  <p:notesSz cx="6858000" cy="9144000"/>
  <p:custDataLst>
    <p:tags r:id="rId305"/>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overview" id="{8DF8FDAA-4785-474B-B6B6-7610BF09B2EA}">
          <p14:sldIdLst>
            <p14:sldId id="2147470857"/>
            <p14:sldId id="2147470932"/>
            <p14:sldId id="2147470933"/>
            <p14:sldId id="2147470934"/>
            <p14:sldId id="2147470935"/>
            <p14:sldId id="2147471073"/>
            <p14:sldId id="2147471074"/>
          </p14:sldIdLst>
        </p14:section>
        <p14:section name="Template" id="{7295C9B3-76C4-9A40-B779-66AE9833B4E4}">
          <p14:sldIdLst>
            <p14:sldId id="2147470823"/>
            <p14:sldId id="2147471081"/>
          </p14:sldIdLst>
        </p14:section>
        <p14:section name="0. Executive summary and content" id="{76D3C88E-DD0F-C54E-8DB9-A598ACEB0C2B}">
          <p14:sldIdLst>
            <p14:sldId id="2147471029"/>
            <p14:sldId id="2147471030"/>
            <p14:sldId id="2147471120"/>
            <p14:sldId id="2147471080"/>
            <p14:sldId id="2147471032"/>
          </p14:sldIdLst>
        </p14:section>
        <p14:section name="1. Point of departure and rationale" id="{EF493BE7-8E9D-A645-83BF-A824F8CA534E}">
          <p14:sldIdLst>
            <p14:sldId id="2147471031"/>
          </p14:sldIdLst>
        </p14:section>
        <p14:section name="0a. General slides on market/competitive development" id="{2780FDC3-B423-8E4D-BEF5-A797CA362E12}">
          <p14:sldIdLst>
            <p14:sldId id="2147471125"/>
            <p14:sldId id="2147471126"/>
            <p14:sldId id="2147470557"/>
            <p14:sldId id="2147470558"/>
            <p14:sldId id="2147470559"/>
          </p14:sldIdLst>
        </p14:section>
        <p14:section name="0b. Trends creating opportunities" id="{6F423F8F-DC66-634D-A202-68F6762D2B5D}">
          <p14:sldIdLst>
            <p14:sldId id="2147471130"/>
            <p14:sldId id="2147471131"/>
            <p14:sldId id="2147471132"/>
            <p14:sldId id="2147471133"/>
          </p14:sldIdLst>
        </p14:section>
        <p14:section name="2. Vision and ambition" id="{67AE9E4F-9605-4147-B8CD-BA065FBE18A1}">
          <p14:sldIdLst>
            <p14:sldId id="2147471033"/>
          </p14:sldIdLst>
        </p14:section>
        <p14:section name="2a. Vision and ambition" id="{E2BFA285-CCFF-F041-8CD0-23C792AE63E1}">
          <p14:sldIdLst>
            <p14:sldId id="2147471075"/>
            <p14:sldId id="2147471076"/>
            <p14:sldId id="2335"/>
            <p14:sldId id="2342"/>
            <p14:sldId id="1960"/>
            <p14:sldId id="2147471077"/>
          </p14:sldIdLst>
        </p14:section>
        <p14:section name="2b. Strategic fit and benefits (how to create competitive advantage)" id="{553C947E-E254-3A46-AB7C-E836169BC11F}">
          <p14:sldIdLst>
            <p14:sldId id="2147471078"/>
            <p14:sldId id="2147471079"/>
          </p14:sldIdLst>
        </p14:section>
        <p14:section name="3. Solution" id="{146751B3-1FCF-DE4F-B31A-9B3D5A320379}">
          <p14:sldIdLst>
            <p14:sldId id="2147471034"/>
          </p14:sldIdLst>
        </p14:section>
        <p14:section name="3a. Customer segments and pain points" id="{DD396DA8-4A26-DD47-A5D4-DD54CA9F32E2}">
          <p14:sldIdLst>
            <p14:sldId id="2147471136"/>
            <p14:sldId id="2147471127"/>
            <p14:sldId id="2147471128"/>
            <p14:sldId id="2083"/>
            <p14:sldId id="2147471129"/>
            <p14:sldId id="2147471139"/>
            <p14:sldId id="1905"/>
          </p14:sldIdLst>
        </p14:section>
        <p14:section name="3b. Value proposition" id="{E6F2D7A9-DD46-C442-927A-649D16D786BB}">
          <p14:sldIdLst>
            <p14:sldId id="2147471155"/>
            <p14:sldId id="2147471156"/>
            <p14:sldId id="2147471157"/>
            <p14:sldId id="2147471158"/>
          </p14:sldIdLst>
        </p14:section>
        <p14:section name="3c. Product offering (short versions)" id="{5EC22762-69CE-5149-A313-E70CB53F35D0}">
          <p14:sldIdLst>
            <p14:sldId id="2147471162"/>
            <p14:sldId id="2147471159"/>
            <p14:sldId id="2147471160"/>
            <p14:sldId id="2147471161"/>
          </p14:sldIdLst>
        </p14:section>
        <p14:section name="3c. Product offering (long version)" id="{974E48DF-EF16-A149-ADBC-6159B9B525D2}">
          <p14:sldIdLst>
            <p14:sldId id="2147471163"/>
            <p14:sldId id="2147471164"/>
            <p14:sldId id="2147471165"/>
            <p14:sldId id="2147471167"/>
            <p14:sldId id="2147471171"/>
            <p14:sldId id="1879"/>
          </p14:sldIdLst>
        </p14:section>
        <p14:section name="3d. Geographic footprint" id="{785A08DE-D7F9-A04A-911B-7446AA3BE0BF}">
          <p14:sldIdLst>
            <p14:sldId id="2147471175"/>
            <p14:sldId id="2147471176"/>
            <p14:sldId id="2147471177"/>
          </p14:sldIdLst>
        </p14:section>
        <p14:section name="3e. Brand" id="{5A63568A-3D83-554F-A523-12A45946B2DC}">
          <p14:sldIdLst>
            <p14:sldId id="2147471185"/>
            <p14:sldId id="2147471186"/>
            <p14:sldId id="2147471188"/>
          </p14:sldIdLst>
        </p14:section>
        <p14:section name="3f. Governance" id="{DAD8CC33-1EBF-E941-A7AD-2AE779C1492D}">
          <p14:sldIdLst>
            <p14:sldId id="2147471178"/>
            <p14:sldId id="2147471179"/>
            <p14:sldId id="2147471106"/>
          </p14:sldIdLst>
        </p14:section>
        <p14:section name="3g. Operations and processes" id="{06A8B10F-4E35-2E4B-BDED-2311501370BB}">
          <p14:sldIdLst>
            <p14:sldId id="2147471180"/>
            <p14:sldId id="2147471181"/>
          </p14:sldIdLst>
        </p14:section>
        <p14:section name="3h. Pricing and competitive position" id="{7C3ED56E-C461-E547-90D1-3956D5B8BE46}">
          <p14:sldIdLst>
            <p14:sldId id="2147471182"/>
            <p14:sldId id="2147471183"/>
          </p14:sldIdLst>
        </p14:section>
        <p14:section name="3i. Distribution and marketing" id="{F72FA108-99E7-E24A-8795-9D9388B274FE}">
          <p14:sldIdLst>
            <p14:sldId id="2147471189"/>
            <p14:sldId id="2147471193"/>
            <p14:sldId id="2147471196"/>
          </p14:sldIdLst>
        </p14:section>
        <p14:section name="3j. IT" id="{2F1CB602-FA48-F84A-BE49-42DF51BDEF1B}">
          <p14:sldIdLst>
            <p14:sldId id="2147471199"/>
            <p14:sldId id="2147471201"/>
            <p14:sldId id="2147471202"/>
            <p14:sldId id="2147471203"/>
            <p14:sldId id="1985"/>
            <p14:sldId id="2147471205"/>
            <p14:sldId id="2147471206"/>
            <p14:sldId id="2147471207"/>
            <p14:sldId id="1998"/>
            <p14:sldId id="1992"/>
            <p14:sldId id="1993"/>
            <p14:sldId id="2147471209"/>
            <p14:sldId id="2147471210"/>
          </p14:sldIdLst>
        </p14:section>
        <p14:section name="3k. Team" id="{D7EDC822-2ECD-3E44-9E9C-6DD32EE9B839}">
          <p14:sldIdLst>
            <p14:sldId id="2147471150"/>
            <p14:sldId id="2147471151"/>
            <p14:sldId id="2147471152"/>
          </p14:sldIdLst>
        </p14:section>
        <p14:section name="4. Business model" id="{E548D3A3-6E8E-894F-80EC-548CAE36B3FE}">
          <p14:sldIdLst>
            <p14:sldId id="2147471035"/>
          </p14:sldIdLst>
        </p14:section>
        <p14:section name="4a. Business model" id="{5BAA0C59-52EF-734A-BDD7-1A1B581A8F24}">
          <p14:sldIdLst>
            <p14:sldId id="2147471142"/>
            <p14:sldId id="2147471140"/>
            <p14:sldId id="2147471141"/>
          </p14:sldIdLst>
        </p14:section>
        <p14:section name="4b. Revenue and cost structure" id="{E4BF97E2-E088-A14F-BBB7-A59938261DFC}">
          <p14:sldIdLst>
            <p14:sldId id="2147471145"/>
            <p14:sldId id="2147471148"/>
            <p14:sldId id="2147471146"/>
            <p14:sldId id="2147471149"/>
          </p14:sldIdLst>
        </p14:section>
        <p14:section name="4c. Detailed business case" id="{C2E3E649-3CC9-4D4E-9DD0-9BF0FB493DBF}">
          <p14:sldIdLst>
            <p14:sldId id="2147471135"/>
            <p14:sldId id="2147471147"/>
          </p14:sldIdLst>
        </p14:section>
        <p14:section name="4d. Investment case" id="{96C97ED4-2E68-984B-84F9-A6DD4477CFE7}">
          <p14:sldIdLst>
            <p14:sldId id="2147470792"/>
          </p14:sldIdLst>
        </p14:section>
        <p14:section name="5. Financial projections and scenarios" id="{C1D539D7-D611-B540-B5C9-94B9ED0081A3}">
          <p14:sldIdLst>
            <p14:sldId id="2147471036"/>
          </p14:sldIdLst>
        </p14:section>
        <p14:section name="5a. Basic investment need" id="{726738D3-6744-0242-A57D-1B5BB4F35F3F}">
          <p14:sldIdLst>
            <p14:sldId id="2147471112"/>
            <p14:sldId id="2147471113"/>
          </p14:sldIdLst>
        </p14:section>
        <p14:section name="5b. Scenarios" id="{112C7FCB-8F56-0146-98B5-19B41C7DFFFE}">
          <p14:sldIdLst>
            <p14:sldId id="2147471154"/>
            <p14:sldId id="2147471143"/>
            <p14:sldId id="2147471144"/>
          </p14:sldIdLst>
        </p14:section>
        <p14:section name="6. Timeline and investment" id="{48443D75-67A2-204E-AF34-F340C25F55FF}">
          <p14:sldIdLst>
            <p14:sldId id="2147471037"/>
          </p14:sldIdLst>
        </p14:section>
        <p14:section name="6a. One or two page plans" id="{7B2D0244-870F-054F-865B-6D94BAD815E7}">
          <p14:sldIdLst>
            <p14:sldId id="2310"/>
            <p14:sldId id="2147471119"/>
            <p14:sldId id="2147471067"/>
            <p14:sldId id="2147471122"/>
            <p14:sldId id="2147471153"/>
            <p14:sldId id="4281"/>
          </p14:sldIdLst>
        </p14:section>
        <p14:section name="6b. Longer implementation plan" id="{2E178DEB-5F1E-E240-8A11-68A8A763220F}">
          <p14:sldIdLst>
            <p14:sldId id="2147471114"/>
            <p14:sldId id="2147471115"/>
            <p14:sldId id="2147471116"/>
            <p14:sldId id="2147471117"/>
            <p14:sldId id="2147471118"/>
          </p14:sldIdLst>
        </p14:section>
        <p14:section name="6c. Detailed implementation plan" id="{03222753-81A0-224D-8B79-2D5F1EC0798D}">
          <p14:sldIdLst>
            <p14:sldId id="2147470796"/>
            <p14:sldId id="2147470797"/>
            <p14:sldId id="2147470799"/>
            <p14:sldId id="2147470800"/>
            <p14:sldId id="2147470801"/>
            <p14:sldId id="2147470802"/>
            <p14:sldId id="2147470803"/>
            <p14:sldId id="2147470804"/>
            <p14:sldId id="2147470805"/>
            <p14:sldId id="2147470806"/>
          </p14:sldIdLst>
        </p14:section>
        <p14:section name="7. Risks and mitigations" id="{56AE93AF-0CF3-4B48-B204-971CCAC51DBE}">
          <p14:sldIdLst>
            <p14:sldId id="2147471038"/>
            <p14:sldId id="2147471107"/>
            <p14:sldId id="2147471108"/>
            <p14:sldId id="2147471109"/>
          </p14:sldIdLst>
        </p14:section>
        <p14:section name="8. Next steps" id="{D5F57A10-2C27-EA4C-B2A4-2C50AFDA5E95}">
          <p14:sldIdLst>
            <p14:sldId id="2147471039"/>
            <p14:sldId id="2147471110"/>
            <p14:sldId id="2147471121"/>
          </p14:sldIdLst>
        </p14:section>
        <p14:section name="Case 1: Real-life example" id="{0AC1AD38-236D-BD48-9DEC-314C902C4616}">
          <p14:sldIdLst>
            <p14:sldId id="2147470926"/>
            <p14:sldId id="2147470938"/>
            <p14:sldId id="2147470939"/>
            <p14:sldId id="2147470940"/>
            <p14:sldId id="2147470941"/>
            <p14:sldId id="2147470954"/>
            <p14:sldId id="2147470959"/>
            <p14:sldId id="2147470952"/>
            <p14:sldId id="2147470953"/>
            <p14:sldId id="2147470943"/>
            <p14:sldId id="2147470960"/>
            <p14:sldId id="2147471204"/>
            <p14:sldId id="2147470944"/>
            <p14:sldId id="2147470963"/>
            <p14:sldId id="2147471056"/>
            <p14:sldId id="2147471040"/>
            <p14:sldId id="2147471096"/>
            <p14:sldId id="2147470961"/>
            <p14:sldId id="2147470965"/>
            <p14:sldId id="2147471041"/>
            <p14:sldId id="2147471042"/>
            <p14:sldId id="2147471043"/>
            <p14:sldId id="2147471044"/>
            <p14:sldId id="2147471045"/>
            <p14:sldId id="2147471046"/>
            <p14:sldId id="2147471047"/>
            <p14:sldId id="2147471055"/>
            <p14:sldId id="2147471048"/>
            <p14:sldId id="2147471052"/>
            <p14:sldId id="2147471049"/>
            <p14:sldId id="2147471054"/>
            <p14:sldId id="2147471050"/>
            <p14:sldId id="2147471051"/>
            <p14:sldId id="2147471053"/>
            <p14:sldId id="2147471060"/>
            <p14:sldId id="2147470966"/>
            <p14:sldId id="2147471059"/>
            <p14:sldId id="2147470971"/>
            <p14:sldId id="2147471097"/>
            <p14:sldId id="2147471099"/>
            <p14:sldId id="2147471100"/>
            <p14:sldId id="2147471061"/>
            <p14:sldId id="2147471101"/>
            <p14:sldId id="2147471062"/>
            <p14:sldId id="2147471063"/>
            <p14:sldId id="2147471065"/>
            <p14:sldId id="2147471103"/>
            <p14:sldId id="2147471104"/>
            <p14:sldId id="2147471105"/>
            <p14:sldId id="2147471066"/>
            <p14:sldId id="4255"/>
            <p14:sldId id="2147471102"/>
            <p14:sldId id="2147470945"/>
            <p14:sldId id="2147471084"/>
            <p14:sldId id="2147471123"/>
            <p14:sldId id="2147470946"/>
            <p14:sldId id="4256"/>
            <p14:sldId id="2068"/>
            <p14:sldId id="2147471124"/>
            <p14:sldId id="2147470947"/>
            <p14:sldId id="2147470968"/>
            <p14:sldId id="2147470948"/>
            <p14:sldId id="2324"/>
            <p14:sldId id="2147470967"/>
            <p14:sldId id="2147470949"/>
            <p14:sldId id="2147470979"/>
          </p14:sldIdLst>
        </p14:section>
        <p14:section name="Case 2: Real-life example" id="{181E3187-8C0C-B64F-8B07-7AA29FD69869}">
          <p14:sldIdLst>
            <p14:sldId id="2147470856"/>
            <p14:sldId id="2147470886"/>
            <p14:sldId id="2147470887"/>
            <p14:sldId id="2147470888"/>
            <p14:sldId id="2147470896"/>
            <p14:sldId id="2147470889"/>
            <p14:sldId id="2147470890"/>
            <p14:sldId id="2147470891"/>
            <p14:sldId id="2147470892"/>
            <p14:sldId id="2147470893"/>
            <p14:sldId id="2147470894"/>
            <p14:sldId id="2147470895"/>
            <p14:sldId id="2147470931"/>
            <p14:sldId id="2147470897"/>
            <p14:sldId id="2147470898"/>
            <p14:sldId id="2147471095"/>
            <p14:sldId id="2147470900"/>
            <p14:sldId id="2147470901"/>
            <p14:sldId id="2147470928"/>
            <p14:sldId id="2147470929"/>
            <p14:sldId id="2147470904"/>
            <p14:sldId id="2147470930"/>
          </p14:sldIdLst>
        </p14:section>
        <p14:section name="Case 3: Real-life example" id="{DBCF4282-9704-C546-BB00-EDD84BBB608F}">
          <p14:sldIdLst>
            <p14:sldId id="2147470927"/>
            <p14:sldId id="600"/>
            <p14:sldId id="2147471020"/>
            <p14:sldId id="2147471019"/>
            <p14:sldId id="2147471021"/>
            <p14:sldId id="2147470843"/>
            <p14:sldId id="2147471028"/>
            <p14:sldId id="2147470980"/>
            <p14:sldId id="2147471085"/>
            <p14:sldId id="2147471086"/>
            <p14:sldId id="2147471087"/>
            <p14:sldId id="2147471088"/>
            <p14:sldId id="2147471089"/>
            <p14:sldId id="2147471090"/>
            <p14:sldId id="2147470987"/>
            <p14:sldId id="2147470988"/>
            <p14:sldId id="2147470989"/>
            <p14:sldId id="2147471024"/>
            <p14:sldId id="2147471025"/>
            <p14:sldId id="2147471026"/>
            <p14:sldId id="2147471027"/>
            <p14:sldId id="2147470981"/>
            <p14:sldId id="2147470993"/>
            <p14:sldId id="2147471000"/>
            <p14:sldId id="2147470790"/>
            <p14:sldId id="2147471001"/>
            <p14:sldId id="2147471002"/>
            <p14:sldId id="2147470992"/>
            <p14:sldId id="2147470991"/>
            <p14:sldId id="2147470982"/>
            <p14:sldId id="2147470994"/>
            <p14:sldId id="2147470995"/>
            <p14:sldId id="2147470983"/>
            <p14:sldId id="2147471003"/>
            <p14:sldId id="2147471004"/>
            <p14:sldId id="2147471005"/>
            <p14:sldId id="2147471007"/>
            <p14:sldId id="2147471008"/>
            <p14:sldId id="2147471009"/>
            <p14:sldId id="2147470984"/>
            <p14:sldId id="2147470996"/>
            <p14:sldId id="2147470998"/>
            <p14:sldId id="2147471082"/>
            <p14:sldId id="2147471083"/>
            <p14:sldId id="4279"/>
            <p14:sldId id="1423"/>
            <p14:sldId id="2147470985"/>
            <p14:sldId id="2147471011"/>
            <p14:sldId id="2147471012"/>
            <p14:sldId id="2147471013"/>
            <p14:sldId id="2147471014"/>
            <p14:sldId id="2147471015"/>
            <p14:sldId id="2147470999"/>
            <p14:sldId id="2147471010"/>
            <p14:sldId id="2147470986"/>
            <p14:sldId id="2147471016"/>
            <p14:sldId id="2147471017"/>
            <p14:sldId id="2147471018"/>
          </p14:sldIdLst>
        </p14:section>
        <p14:section name="Appendix A. Frameworks" id="{C3D61537-03AB-A44E-B8D9-6456ABA3BD67}">
          <p14:sldIdLst>
            <p14:sldId id="2147470834"/>
            <p14:sldId id="2147470906"/>
            <p14:sldId id="2147470907"/>
            <p14:sldId id="2147470908"/>
            <p14:sldId id="2147470909"/>
            <p14:sldId id="2147470923"/>
            <p14:sldId id="2147470922"/>
            <p14:sldId id="2147470924"/>
            <p14:sldId id="2147470921"/>
            <p14:sldId id="2147470920"/>
            <p14:sldId id="2147470911"/>
            <p14:sldId id="2147470910"/>
          </p14:sldIdLst>
        </p14:section>
        <p14:section name="Appendix B. Checklist" id="{786778BE-1245-7A4C-BABA-82B747FB840A}">
          <p14:sldIdLst>
            <p14:sldId id="2147470833"/>
            <p14:sldId id="2147470912"/>
            <p14:sldId id="2147470914"/>
            <p14:sldId id="2147470915"/>
            <p14:sldId id="2147470916"/>
            <p14:sldId id="2147470917"/>
            <p14:sldId id="2147470918"/>
            <p14:sldId id="2147470919"/>
          </p14:sldIdLst>
        </p14:section>
        <p14:section name="End" id="{4294C5DB-D966-6844-ADE1-3492AD7FCC36}">
          <p14:sldIdLst>
            <p14:sldId id="2147470855"/>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D9"/>
    <a:srgbClr val="00B050"/>
    <a:srgbClr val="73F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C61DDD-54CE-4586-B038-0C1B1BD3DE47}" v="2" dt="2024-03-24T22:34:44.27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92790"/>
  </p:normalViewPr>
  <p:slideViewPr>
    <p:cSldViewPr snapToGrid="0" showGuides="1">
      <p:cViewPr varScale="1">
        <p:scale>
          <a:sx n="95" d="100"/>
          <a:sy n="95" d="100"/>
        </p:scale>
        <p:origin x="1548" y="72"/>
      </p:cViewPr>
      <p:guideLst>
        <p:guide orient="horz" pos="2137"/>
        <p:guide pos="3840"/>
      </p:guideLst>
    </p:cSldViewPr>
  </p:slideViewPr>
  <p:notesTextViewPr>
    <p:cViewPr>
      <p:scale>
        <a:sx n="135" d="100"/>
        <a:sy n="135" d="100"/>
      </p:scale>
      <p:origin x="0" y="0"/>
    </p:cViewPr>
  </p:notesTextViewPr>
  <p:sorterViewPr>
    <p:cViewPr>
      <p:scale>
        <a:sx n="70" d="100"/>
        <a:sy n="70" d="100"/>
      </p:scale>
      <p:origin x="0" y="-62328"/>
    </p:cViewPr>
  </p:sorterViewPr>
  <p:notesViewPr>
    <p:cSldViewPr snapToGrid="0" showGuide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handoutMaster" Target="handoutMasters/handoutMaster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viewProps" Target="viewProps.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microsoft.com/office/2016/11/relationships/changesInfo" Target="changesInfos/changesInfo1.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microsoft.com/office/2015/10/relationships/revisionInfo" Target="revisionInfo.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notesMaster" Target="notesMasters/notesMaster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2701564138_tp_box_2" providerId="OAuth2" clId="{ABC61DDD-54CE-4586-B038-0C1B1BD3DE47}"/>
    <pc:docChg chg="undo modSld">
      <pc:chgData name="" userId="22701564138_tp_box_2" providerId="OAuth2" clId="{ABC61DDD-54CE-4586-B038-0C1B1BD3DE47}" dt="2024-03-24T22:34:27.626" v="3" actId="1076"/>
      <pc:docMkLst>
        <pc:docMk/>
      </pc:docMkLst>
      <pc:sldChg chg="modSp mod">
        <pc:chgData name="" userId="22701564138_tp_box_2" providerId="OAuth2" clId="{ABC61DDD-54CE-4586-B038-0C1B1BD3DE47}" dt="2024-03-24T22:34:27.626" v="3" actId="1076"/>
        <pc:sldMkLst>
          <pc:docMk/>
          <pc:sldMk cId="3623373601" sldId="2147470938"/>
        </pc:sldMkLst>
        <pc:spChg chg="mod">
          <ac:chgData name="" userId="22701564138_tp_box_2" providerId="OAuth2" clId="{ABC61DDD-54CE-4586-B038-0C1B1BD3DE47}" dt="2024-03-24T22:34:27.626" v="3" actId="1076"/>
          <ac:spMkLst>
            <pc:docMk/>
            <pc:sldMk cId="3623373601" sldId="2147470938"/>
            <ac:spMk id="12" creationId="{49E1F628-98B9-8F8F-2309-E93CFDE95D14}"/>
          </ac:spMkLst>
        </pc:spChg>
      </pc:sldChg>
      <pc:sldChg chg="modSp mod">
        <pc:chgData name="" userId="22701564138_tp_box_2" providerId="OAuth2" clId="{ABC61DDD-54CE-4586-B038-0C1B1BD3DE47}" dt="2024-03-24T22:33:43.134" v="1" actId="1076"/>
        <pc:sldMkLst>
          <pc:docMk/>
          <pc:sldMk cId="783232711" sldId="2147471081"/>
        </pc:sldMkLst>
        <pc:spChg chg="mod">
          <ac:chgData name="" userId="22701564138_tp_box_2" providerId="OAuth2" clId="{ABC61DDD-54CE-4586-B038-0C1B1BD3DE47}" dt="2024-03-24T22:33:43.134" v="1" actId="1076"/>
          <ac:spMkLst>
            <pc:docMk/>
            <pc:sldMk cId="783232711" sldId="2147471081"/>
            <ac:spMk id="12" creationId="{49E1F628-98B9-8F8F-2309-E93CFDE95D1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3.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chartUserShapes" Target="../drawings/drawing4.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1.xml"/><Relationship Id="rId1" Type="http://schemas.microsoft.com/office/2011/relationships/chartStyle" Target="style21.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2.xml"/><Relationship Id="rId1" Type="http://schemas.microsoft.com/office/2011/relationships/chartStyle" Target="style22.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3.xml"/><Relationship Id="rId1" Type="http://schemas.microsoft.com/office/2011/relationships/chartStyle" Target="style23.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chartUserShapes" Target="../drawings/drawing5.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chartUserShapes" Target="../drawings/drawing6.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Ex1.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D2F9-BF42-9666-3262977CDDFA}"/>
              </c:ext>
            </c:extLst>
          </c:dPt>
          <c:cat>
            <c:strRef>
              <c:f>Sheet1!$A$2:$A$4</c:f>
              <c:strCache>
                <c:ptCount val="3"/>
                <c:pt idx="0">
                  <c:v>Category 1</c:v>
                </c:pt>
                <c:pt idx="1">
                  <c:v>Category 2</c:v>
                </c:pt>
                <c:pt idx="2">
                  <c:v>Category 3</c:v>
                </c:pt>
              </c:strCache>
            </c:strRef>
          </c:cat>
          <c:val>
            <c:numRef>
              <c:f>Sheet1!$B$2:$B$4</c:f>
              <c:numCache>
                <c:formatCode>General</c:formatCode>
                <c:ptCount val="3"/>
                <c:pt idx="0">
                  <c:v>100</c:v>
                </c:pt>
                <c:pt idx="1">
                  <c:v>75</c:v>
                </c:pt>
                <c:pt idx="2">
                  <c:v>55</c:v>
                </c:pt>
              </c:numCache>
            </c:numRef>
          </c:val>
          <c:extLst>
            <c:ext xmlns:c16="http://schemas.microsoft.com/office/drawing/2014/chart" uri="{C3380CC4-5D6E-409C-BE32-E72D297353CC}">
              <c16:uniqueId val="{00000002-D2F9-BF42-9666-3262977CDDFA}"/>
            </c:ext>
          </c:extLst>
        </c:ser>
        <c:ser>
          <c:idx val="1"/>
          <c:order val="1"/>
          <c:tx>
            <c:strRef>
              <c:f>Sheet1!$C$1</c:f>
              <c:strCache>
                <c:ptCount val="1"/>
                <c:pt idx="0">
                  <c:v>Series 2</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4-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6-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A-5B41-364C-B29F-535F33914173}"/>
              </c:ext>
            </c:extLst>
          </c:dPt>
          <c:cat>
            <c:strRef>
              <c:f>Sheet1!$A$2:$A$4</c:f>
              <c:strCache>
                <c:ptCount val="3"/>
                <c:pt idx="0">
                  <c:v>Category 1</c:v>
                </c:pt>
                <c:pt idx="1">
                  <c:v>Category 2</c:v>
                </c:pt>
                <c:pt idx="2">
                  <c:v>Category 3</c:v>
                </c:pt>
              </c:strCache>
            </c:strRef>
          </c:cat>
          <c:val>
            <c:numRef>
              <c:f>Sheet1!$C$2:$C$4</c:f>
              <c:numCache>
                <c:formatCode>General</c:formatCode>
                <c:ptCount val="3"/>
                <c:pt idx="0">
                  <c:v>98</c:v>
                </c:pt>
                <c:pt idx="1">
                  <c:v>74</c:v>
                </c:pt>
                <c:pt idx="2">
                  <c:v>50</c:v>
                </c:pt>
              </c:numCache>
            </c:numRef>
          </c:val>
          <c:extLst>
            <c:ext xmlns:c16="http://schemas.microsoft.com/office/drawing/2014/chart" uri="{C3380CC4-5D6E-409C-BE32-E72D297353CC}">
              <c16:uniqueId val="{00000007-D2F9-BF42-9666-3262977CDDFA}"/>
            </c:ext>
          </c:extLst>
        </c:ser>
        <c:ser>
          <c:idx val="2"/>
          <c:order val="2"/>
          <c:tx>
            <c:strRef>
              <c:f>Sheet1!$D$1</c:f>
              <c:strCache>
                <c:ptCount val="1"/>
                <c:pt idx="0">
                  <c:v>Series 3</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9-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B-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B-5B41-364C-B29F-535F33914173}"/>
              </c:ext>
            </c:extLst>
          </c:dPt>
          <c:cat>
            <c:strRef>
              <c:f>Sheet1!$A$2:$A$4</c:f>
              <c:strCache>
                <c:ptCount val="3"/>
                <c:pt idx="0">
                  <c:v>Category 1</c:v>
                </c:pt>
                <c:pt idx="1">
                  <c:v>Category 2</c:v>
                </c:pt>
                <c:pt idx="2">
                  <c:v>Category 3</c:v>
                </c:pt>
              </c:strCache>
            </c:strRef>
          </c:cat>
          <c:val>
            <c:numRef>
              <c:f>Sheet1!$D$2:$D$4</c:f>
              <c:numCache>
                <c:formatCode>General</c:formatCode>
                <c:ptCount val="3"/>
                <c:pt idx="0">
                  <c:v>93</c:v>
                </c:pt>
                <c:pt idx="1">
                  <c:v>74</c:v>
                </c:pt>
                <c:pt idx="2">
                  <c:v>43</c:v>
                </c:pt>
              </c:numCache>
            </c:numRef>
          </c:val>
          <c:extLst>
            <c:ext xmlns:c16="http://schemas.microsoft.com/office/drawing/2014/chart" uri="{C3380CC4-5D6E-409C-BE32-E72D297353CC}">
              <c16:uniqueId val="{0000000C-D2F9-BF42-9666-3262977CDDFA}"/>
            </c:ext>
          </c:extLst>
        </c:ser>
        <c:ser>
          <c:idx val="3"/>
          <c:order val="3"/>
          <c:tx>
            <c:strRef>
              <c:f>Sheet1!$E$1</c:f>
              <c:strCache>
                <c:ptCount val="1"/>
                <c:pt idx="0">
                  <c:v>Series 4</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E-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0-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C-5B41-364C-B29F-535F33914173}"/>
              </c:ext>
            </c:extLst>
          </c:dPt>
          <c:cat>
            <c:strRef>
              <c:f>Sheet1!$A$2:$A$4</c:f>
              <c:strCache>
                <c:ptCount val="3"/>
                <c:pt idx="0">
                  <c:v>Category 1</c:v>
                </c:pt>
                <c:pt idx="1">
                  <c:v>Category 2</c:v>
                </c:pt>
                <c:pt idx="2">
                  <c:v>Category 3</c:v>
                </c:pt>
              </c:strCache>
            </c:strRef>
          </c:cat>
          <c:val>
            <c:numRef>
              <c:f>Sheet1!$E$2:$E$4</c:f>
              <c:numCache>
                <c:formatCode>General</c:formatCode>
                <c:ptCount val="3"/>
                <c:pt idx="0">
                  <c:v>82</c:v>
                </c:pt>
                <c:pt idx="1">
                  <c:v>72</c:v>
                </c:pt>
                <c:pt idx="2">
                  <c:v>40</c:v>
                </c:pt>
              </c:numCache>
            </c:numRef>
          </c:val>
          <c:extLst>
            <c:ext xmlns:c16="http://schemas.microsoft.com/office/drawing/2014/chart" uri="{C3380CC4-5D6E-409C-BE32-E72D297353CC}">
              <c16:uniqueId val="{00000011-D2F9-BF42-9666-3262977CDDFA}"/>
            </c:ext>
          </c:extLst>
        </c:ser>
        <c:ser>
          <c:idx val="4"/>
          <c:order val="4"/>
          <c:tx>
            <c:strRef>
              <c:f>Sheet1!$F$1</c:f>
              <c:strCache>
                <c:ptCount val="1"/>
                <c:pt idx="0">
                  <c:v>Series 5</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3-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5-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D-5B41-364C-B29F-535F33914173}"/>
              </c:ext>
            </c:extLst>
          </c:dPt>
          <c:cat>
            <c:strRef>
              <c:f>Sheet1!$A$2:$A$4</c:f>
              <c:strCache>
                <c:ptCount val="3"/>
                <c:pt idx="0">
                  <c:v>Category 1</c:v>
                </c:pt>
                <c:pt idx="1">
                  <c:v>Category 2</c:v>
                </c:pt>
                <c:pt idx="2">
                  <c:v>Category 3</c:v>
                </c:pt>
              </c:strCache>
            </c:strRef>
          </c:cat>
          <c:val>
            <c:numRef>
              <c:f>Sheet1!$F$2:$F$4</c:f>
              <c:numCache>
                <c:formatCode>General</c:formatCode>
                <c:ptCount val="3"/>
                <c:pt idx="0">
                  <c:v>80</c:v>
                </c:pt>
                <c:pt idx="1">
                  <c:v>65</c:v>
                </c:pt>
                <c:pt idx="2">
                  <c:v>38</c:v>
                </c:pt>
              </c:numCache>
            </c:numRef>
          </c:val>
          <c:extLst>
            <c:ext xmlns:c16="http://schemas.microsoft.com/office/drawing/2014/chart" uri="{C3380CC4-5D6E-409C-BE32-E72D297353CC}">
              <c16:uniqueId val="{00000016-D2F9-BF42-9666-3262977CDDFA}"/>
            </c:ext>
          </c:extLst>
        </c:ser>
        <c:ser>
          <c:idx val="5"/>
          <c:order val="5"/>
          <c:tx>
            <c:strRef>
              <c:f>Sheet1!$G$1</c:f>
              <c:strCache>
                <c:ptCount val="1"/>
                <c:pt idx="0">
                  <c:v>Series 6</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8-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A-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E-5B41-364C-B29F-535F33914173}"/>
              </c:ext>
            </c:extLst>
          </c:dPt>
          <c:cat>
            <c:strRef>
              <c:f>Sheet1!$A$2:$A$4</c:f>
              <c:strCache>
                <c:ptCount val="3"/>
                <c:pt idx="0">
                  <c:v>Category 1</c:v>
                </c:pt>
                <c:pt idx="1">
                  <c:v>Category 2</c:v>
                </c:pt>
                <c:pt idx="2">
                  <c:v>Category 3</c:v>
                </c:pt>
              </c:strCache>
            </c:strRef>
          </c:cat>
          <c:val>
            <c:numRef>
              <c:f>Sheet1!$G$2:$G$4</c:f>
              <c:numCache>
                <c:formatCode>General</c:formatCode>
                <c:ptCount val="3"/>
                <c:pt idx="0">
                  <c:v>78</c:v>
                </c:pt>
                <c:pt idx="1">
                  <c:v>60</c:v>
                </c:pt>
                <c:pt idx="2">
                  <c:v>38</c:v>
                </c:pt>
              </c:numCache>
            </c:numRef>
          </c:val>
          <c:extLst>
            <c:ext xmlns:c16="http://schemas.microsoft.com/office/drawing/2014/chart" uri="{C3380CC4-5D6E-409C-BE32-E72D297353CC}">
              <c16:uniqueId val="{0000001B-D2F9-BF42-9666-3262977CDDFA}"/>
            </c:ext>
          </c:extLst>
        </c:ser>
        <c:ser>
          <c:idx val="6"/>
          <c:order val="6"/>
          <c:tx>
            <c:strRef>
              <c:f>Sheet1!$H$1</c:f>
              <c:strCache>
                <c:ptCount val="1"/>
                <c:pt idx="0">
                  <c:v>Series 7</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D-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F-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F-5B41-364C-B29F-535F33914173}"/>
              </c:ext>
            </c:extLst>
          </c:dPt>
          <c:cat>
            <c:strRef>
              <c:f>Sheet1!$A$2:$A$4</c:f>
              <c:strCache>
                <c:ptCount val="3"/>
                <c:pt idx="0">
                  <c:v>Category 1</c:v>
                </c:pt>
                <c:pt idx="1">
                  <c:v>Category 2</c:v>
                </c:pt>
                <c:pt idx="2">
                  <c:v>Category 3</c:v>
                </c:pt>
              </c:strCache>
            </c:strRef>
          </c:cat>
          <c:val>
            <c:numRef>
              <c:f>Sheet1!$H$2:$H$4</c:f>
              <c:numCache>
                <c:formatCode>General</c:formatCode>
                <c:ptCount val="3"/>
                <c:pt idx="0">
                  <c:v>78</c:v>
                </c:pt>
                <c:pt idx="1">
                  <c:v>60</c:v>
                </c:pt>
                <c:pt idx="2">
                  <c:v>20</c:v>
                </c:pt>
              </c:numCache>
            </c:numRef>
          </c:val>
          <c:extLst>
            <c:ext xmlns:c16="http://schemas.microsoft.com/office/drawing/2014/chart" uri="{C3380CC4-5D6E-409C-BE32-E72D297353CC}">
              <c16:uniqueId val="{00000020-D2F9-BF42-9666-3262977CDDFA}"/>
            </c:ext>
          </c:extLst>
        </c:ser>
        <c:dLbls>
          <c:showLegendKey val="0"/>
          <c:showVal val="0"/>
          <c:showCatName val="0"/>
          <c:showSerName val="0"/>
          <c:showPercent val="0"/>
          <c:showBubbleSize val="0"/>
        </c:dLbls>
        <c:gapWidth val="4"/>
        <c:overlap val="-2"/>
        <c:axId val="449797664"/>
        <c:axId val="449799312"/>
      </c:barChart>
      <c:catAx>
        <c:axId val="449797664"/>
        <c:scaling>
          <c:orientation val="minMax"/>
        </c:scaling>
        <c:delete val="1"/>
        <c:axPos val="b"/>
        <c:numFmt formatCode="General" sourceLinked="1"/>
        <c:majorTickMark val="none"/>
        <c:minorTickMark val="none"/>
        <c:tickLblPos val="nextTo"/>
        <c:crossAx val="449799312"/>
        <c:crosses val="autoZero"/>
        <c:auto val="1"/>
        <c:lblAlgn val="ctr"/>
        <c:lblOffset val="100"/>
        <c:noMultiLvlLbl val="0"/>
      </c:catAx>
      <c:valAx>
        <c:axId val="44979931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4979766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[Sanitized revenue stream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5</c:v>
                </c:pt>
                <c:pt idx="1">
                  <c:v>7</c:v>
                </c:pt>
                <c:pt idx="2">
                  <c:v>12</c:v>
                </c:pt>
                <c:pt idx="3">
                  <c:v>16</c:v>
                </c:pt>
                <c:pt idx="4">
                  <c:v>19</c:v>
                </c:pt>
              </c:numCache>
            </c:numRef>
          </c:val>
          <c:extLst>
            <c:ext xmlns:c16="http://schemas.microsoft.com/office/drawing/2014/chart" uri="{C3380CC4-5D6E-409C-BE32-E72D297353CC}">
              <c16:uniqueId val="{00000000-C3F4-0144-B8A9-1860951C3008}"/>
            </c:ext>
          </c:extLst>
        </c:ser>
        <c:ser>
          <c:idx val="1"/>
          <c:order val="1"/>
          <c:tx>
            <c:strRef>
              <c:f>Sheet1!$C$1</c:f>
              <c:strCache>
                <c:ptCount val="1"/>
                <c:pt idx="0">
                  <c:v>[Sanitized revenue stream 2]</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formatCode="#,##0">
                  <c:v>1</c:v>
                </c:pt>
                <c:pt idx="1">
                  <c:v>6</c:v>
                </c:pt>
                <c:pt idx="2">
                  <c:v>15</c:v>
                </c:pt>
                <c:pt idx="3">
                  <c:v>22</c:v>
                </c:pt>
                <c:pt idx="4">
                  <c:v>27</c:v>
                </c:pt>
              </c:numCache>
            </c:numRef>
          </c:val>
          <c:extLst>
            <c:ext xmlns:c16="http://schemas.microsoft.com/office/drawing/2014/chart" uri="{C3380CC4-5D6E-409C-BE32-E72D297353CC}">
              <c16:uniqueId val="{00000001-C3F4-0144-B8A9-1860951C3008}"/>
            </c:ext>
          </c:extLst>
        </c:ser>
        <c:ser>
          <c:idx val="2"/>
          <c:order val="2"/>
          <c:tx>
            <c:strRef>
              <c:f>Sheet1!$D$1</c:f>
              <c:strCache>
                <c:ptCount val="1"/>
                <c:pt idx="0">
                  <c:v>[Sanitized revenue stream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formatCode="#,##0">
                  <c:v>2</c:v>
                </c:pt>
                <c:pt idx="1">
                  <c:v>4</c:v>
                </c:pt>
                <c:pt idx="2">
                  <c:v>7</c:v>
                </c:pt>
                <c:pt idx="3">
                  <c:v>12</c:v>
                </c:pt>
                <c:pt idx="4">
                  <c:v>16</c:v>
                </c:pt>
              </c:numCache>
            </c:numRef>
          </c:val>
          <c:extLst>
            <c:ext xmlns:c16="http://schemas.microsoft.com/office/drawing/2014/chart" uri="{C3380CC4-5D6E-409C-BE32-E72D297353CC}">
              <c16:uniqueId val="{00000002-C3F4-0144-B8A9-1860951C3008}"/>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6695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Salaries and other personnel expenses</c:v>
                </c:pt>
              </c:strCache>
            </c:strRef>
          </c:tx>
          <c:spPr>
            <a:solidFill>
              <a:schemeClr val="bg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616000</c:v>
                </c:pt>
                <c:pt idx="1">
                  <c:v>886400</c:v>
                </c:pt>
                <c:pt idx="2">
                  <c:v>1156800</c:v>
                </c:pt>
                <c:pt idx="3">
                  <c:v>1312000</c:v>
                </c:pt>
                <c:pt idx="4">
                  <c:v>1427200</c:v>
                </c:pt>
              </c:numCache>
            </c:numRef>
          </c:val>
          <c:extLst>
            <c:ext xmlns:c16="http://schemas.microsoft.com/office/drawing/2014/chart" uri="{C3380CC4-5D6E-409C-BE32-E72D297353CC}">
              <c16:uniqueId val="{00000000-B38E-CA42-8827-F1E7CF944306}"/>
            </c:ext>
          </c:extLst>
        </c:ser>
        <c:ser>
          <c:idx val="1"/>
          <c:order val="1"/>
          <c:tx>
            <c:strRef>
              <c:f>Sheet1!$C$1</c:f>
              <c:strCache>
                <c:ptCount val="1"/>
                <c:pt idx="0">
                  <c:v>Misc. Costs</c:v>
                </c:pt>
              </c:strCache>
            </c:strRef>
          </c:tx>
          <c:spPr>
            <a:solidFill>
              <a:schemeClr val="tx1">
                <a:lumMod val="65000"/>
              </a:schemeClr>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520000</c:v>
                </c:pt>
                <c:pt idx="1">
                  <c:v>490000</c:v>
                </c:pt>
                <c:pt idx="2">
                  <c:v>462000</c:v>
                </c:pt>
                <c:pt idx="3">
                  <c:v>312000</c:v>
                </c:pt>
                <c:pt idx="4">
                  <c:v>232000</c:v>
                </c:pt>
              </c:numCache>
            </c:numRef>
          </c:val>
          <c:extLst>
            <c:ext xmlns:c16="http://schemas.microsoft.com/office/drawing/2014/chart" uri="{C3380CC4-5D6E-409C-BE32-E72D297353CC}">
              <c16:uniqueId val="{00000001-B38E-CA42-8827-F1E7CF944306}"/>
            </c:ext>
          </c:extLst>
        </c:ser>
        <c:ser>
          <c:idx val="2"/>
          <c:order val="2"/>
          <c:tx>
            <c:strRef>
              <c:f>Sheet1!$D$1</c:f>
              <c:strCache>
                <c:ptCount val="1"/>
                <c:pt idx="0">
                  <c:v>Marketing</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2041500</c:v>
                </c:pt>
                <c:pt idx="1">
                  <c:v>3643163</c:v>
                </c:pt>
                <c:pt idx="2">
                  <c:v>4644221</c:v>
                </c:pt>
                <c:pt idx="3">
                  <c:v>7018257</c:v>
                </c:pt>
                <c:pt idx="4">
                  <c:v>11969454</c:v>
                </c:pt>
              </c:numCache>
            </c:numRef>
          </c:val>
          <c:extLst>
            <c:ext xmlns:c16="http://schemas.microsoft.com/office/drawing/2014/chart" uri="{C3380CC4-5D6E-409C-BE32-E72D297353CC}">
              <c16:uniqueId val="{00000002-B38E-CA42-8827-F1E7CF944306}"/>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D836-414B-B3B3-C39CB6CA9D98}"/>
              </c:ext>
            </c:extLst>
          </c:dPt>
          <c:dPt>
            <c:idx val="1"/>
            <c:bubble3D val="0"/>
            <c:spPr>
              <a:solidFill>
                <a:schemeClr val="accent2"/>
              </a:solidFill>
              <a:ln w="19050">
                <a:noFill/>
              </a:ln>
              <a:effectLst/>
            </c:spPr>
            <c:extLst>
              <c:ext xmlns:c16="http://schemas.microsoft.com/office/drawing/2014/chart" uri="{C3380CC4-5D6E-409C-BE32-E72D297353CC}">
                <c16:uniqueId val="{00000003-9507-CF41-A601-2E7AC46A7D82}"/>
              </c:ext>
            </c:extLst>
          </c:dPt>
          <c:dPt>
            <c:idx val="2"/>
            <c:bubble3D val="0"/>
            <c:spPr>
              <a:solidFill>
                <a:schemeClr val="accent3"/>
              </a:solidFill>
              <a:ln w="19050">
                <a:noFill/>
              </a:ln>
              <a:effectLst/>
            </c:spPr>
            <c:extLst>
              <c:ext xmlns:c16="http://schemas.microsoft.com/office/drawing/2014/chart" uri="{C3380CC4-5D6E-409C-BE32-E72D297353CC}">
                <c16:uniqueId val="{00000005-9507-CF41-A601-2E7AC46A7D82}"/>
              </c:ext>
            </c:extLst>
          </c:dPt>
          <c:dPt>
            <c:idx val="3"/>
            <c:bubble3D val="0"/>
            <c:spPr>
              <a:solidFill>
                <a:schemeClr val="accent1"/>
              </a:solidFill>
              <a:ln w="19050">
                <a:noFill/>
              </a:ln>
              <a:effectLst/>
            </c:spPr>
            <c:extLst>
              <c:ext xmlns:c16="http://schemas.microsoft.com/office/drawing/2014/chart" uri="{C3380CC4-5D6E-409C-BE32-E72D297353CC}">
                <c16:uniqueId val="{00000002-D836-414B-B3B3-C39CB6CA9D98}"/>
              </c:ext>
            </c:extLst>
          </c:dPt>
          <c:dPt>
            <c:idx val="4"/>
            <c:bubble3D val="0"/>
            <c:spPr>
              <a:solidFill>
                <a:schemeClr val="accent5"/>
              </a:solidFill>
              <a:ln w="19050">
                <a:noFill/>
              </a:ln>
              <a:effectLst/>
            </c:spPr>
            <c:extLst>
              <c:ext xmlns:c16="http://schemas.microsoft.com/office/drawing/2014/chart" uri="{C3380CC4-5D6E-409C-BE32-E72D297353CC}">
                <c16:uniqueId val="{00000009-9507-CF41-A601-2E7AC46A7D8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0.4</c:v>
                </c:pt>
                <c:pt idx="1">
                  <c:v>0.44</c:v>
                </c:pt>
                <c:pt idx="2">
                  <c:v>0.1</c:v>
                </c:pt>
                <c:pt idx="3">
                  <c:v>0.05</c:v>
                </c:pt>
                <c:pt idx="4">
                  <c:v>0.01</c:v>
                </c:pt>
              </c:numCache>
            </c:numRef>
          </c:val>
          <c:extLst>
            <c:ext xmlns:c16="http://schemas.microsoft.com/office/drawing/2014/chart" uri="{C3380CC4-5D6E-409C-BE32-E72D297353CC}">
              <c16:uniqueId val="{00000000-D836-414B-B3B3-C39CB6CA9D9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FF9B-1B47-B0C3-672761922EB2}"/>
              </c:ext>
            </c:extLst>
          </c:dPt>
          <c:dPt>
            <c:idx val="1"/>
            <c:bubble3D val="0"/>
            <c:spPr>
              <a:solidFill>
                <a:schemeClr val="accent2"/>
              </a:solidFill>
              <a:ln w="19050">
                <a:noFill/>
              </a:ln>
              <a:effectLst/>
            </c:spPr>
            <c:extLst>
              <c:ext xmlns:c16="http://schemas.microsoft.com/office/drawing/2014/chart" uri="{C3380CC4-5D6E-409C-BE32-E72D297353CC}">
                <c16:uniqueId val="{00000003-FF9B-1B47-B0C3-672761922EB2}"/>
              </c:ext>
            </c:extLst>
          </c:dPt>
          <c:dPt>
            <c:idx val="2"/>
            <c:bubble3D val="0"/>
            <c:spPr>
              <a:solidFill>
                <a:schemeClr val="accent3"/>
              </a:solidFill>
              <a:ln w="19050">
                <a:noFill/>
              </a:ln>
              <a:effectLst/>
            </c:spPr>
            <c:extLst>
              <c:ext xmlns:c16="http://schemas.microsoft.com/office/drawing/2014/chart" uri="{C3380CC4-5D6E-409C-BE32-E72D297353CC}">
                <c16:uniqueId val="{00000005-FF9B-1B47-B0C3-672761922EB2}"/>
              </c:ext>
            </c:extLst>
          </c:dPt>
          <c:dPt>
            <c:idx val="3"/>
            <c:bubble3D val="0"/>
            <c:spPr>
              <a:solidFill>
                <a:schemeClr val="accent1"/>
              </a:solidFill>
              <a:ln w="19050">
                <a:noFill/>
              </a:ln>
              <a:effectLst/>
            </c:spPr>
            <c:extLst>
              <c:ext xmlns:c16="http://schemas.microsoft.com/office/drawing/2014/chart" uri="{C3380CC4-5D6E-409C-BE32-E72D297353CC}">
                <c16:uniqueId val="{00000007-FF9B-1B47-B0C3-672761922EB2}"/>
              </c:ext>
            </c:extLst>
          </c:dPt>
          <c:dPt>
            <c:idx val="4"/>
            <c:bubble3D val="0"/>
            <c:spPr>
              <a:solidFill>
                <a:schemeClr val="accent5"/>
              </a:solidFill>
              <a:ln w="19050">
                <a:noFill/>
              </a:ln>
              <a:effectLst/>
            </c:spPr>
            <c:extLst>
              <c:ext xmlns:c16="http://schemas.microsoft.com/office/drawing/2014/chart" uri="{C3380CC4-5D6E-409C-BE32-E72D297353CC}">
                <c16:uniqueId val="{00000009-FF9B-1B47-B0C3-672761922EB2}"/>
              </c:ext>
            </c:extLst>
          </c:dPt>
          <c:dLbls>
            <c:dLbl>
              <c:idx val="1"/>
              <c:delete val="1"/>
              <c:extLst>
                <c:ext xmlns:c15="http://schemas.microsoft.com/office/drawing/2012/chart" uri="{CE6537A1-D6FC-4f65-9D91-7224C49458BB}"/>
                <c:ext xmlns:c16="http://schemas.microsoft.com/office/drawing/2014/chart" uri="{C3380CC4-5D6E-409C-BE32-E72D297353CC}">
                  <c16:uniqueId val="{00000003-FF9B-1B47-B0C3-672761922E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0.2</c:v>
                </c:pt>
                <c:pt idx="1">
                  <c:v>0</c:v>
                </c:pt>
                <c:pt idx="2">
                  <c:v>0.1</c:v>
                </c:pt>
                <c:pt idx="3">
                  <c:v>0.52</c:v>
                </c:pt>
                <c:pt idx="4">
                  <c:v>0.18</c:v>
                </c:pt>
              </c:numCache>
            </c:numRef>
          </c:val>
          <c:extLst>
            <c:ext xmlns:c16="http://schemas.microsoft.com/office/drawing/2014/chart" uri="{C3380CC4-5D6E-409C-BE32-E72D297353CC}">
              <c16:uniqueId val="{0000000A-FF9B-1B47-B0C3-672761922EB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bg1"/>
            </a:solidFill>
            <a:ln w="9525" algn="ctr">
              <a:solidFill>
                <a:schemeClr val="tx1"/>
              </a:solidFill>
              <a:prstDash val="solid"/>
            </a:ln>
          </c:spPr>
          <c:dLbls>
            <c:dLbl>
              <c:idx val="3"/>
              <c:layout>
                <c:manualLayout>
                  <c:x val="-1.5255530129672007E-4"/>
                  <c:y val="5.9347181008902079E-2"/>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no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accent2"/>
            </a:solidFill>
            <a:ln w="9525" algn="ctr">
              <a:solidFill>
                <a:schemeClr val="tx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1"/>
            </a:solidFill>
            <a:ln w="9525" algn="ctr">
              <a:solidFill>
                <a:schemeClr val="tx1"/>
              </a:solidFill>
              <a:prstDash val="solid"/>
            </a:ln>
          </c:spPr>
          <c:dLbls>
            <c:dLbl>
              <c:idx val="3"/>
              <c:layout>
                <c:manualLayout>
                  <c:x val="9.1533180778032041E-4"/>
                  <c:y val="-8.4569732937685466E-2"/>
                </c:manualLayout>
              </c:layout>
              <c:numFmt formatCode="#,##0;&quot;-&quot;#,##0;0" sourceLinked="0"/>
              <c:spPr>
                <a:solidFill>
                  <a:schemeClr val="accent1"/>
                </a:solid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solidFill>
                  <a:schemeClr val="accent1"/>
                </a:solid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solidFill>
                <a:schemeClr val="accent1"/>
              </a:solidFill>
              <a:ln>
                <a:noFill/>
              </a:ln>
              <a:effectLst/>
            </c:spPr>
            <c:txPr>
              <a:bodyPr wrap="square" lIns="38100" tIns="19050" rIns="38100" bIns="19050" anchor="ctr">
                <a:spAutoFit/>
              </a:bodyPr>
              <a:lstStyle/>
              <a:p>
                <a:pPr>
                  <a:defRPr sz="1000" b="1">
                    <a:solidFill>
                      <a:schemeClr val="tx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rgbClr val="E6E6E6"/>
            </a:solidFill>
            <a:ln w="9525" algn="ctr">
              <a:solidFill>
                <a:schemeClr val="accent1"/>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solidFill>
            <a:schemeClr val="bg1"/>
          </a:solidFill>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in"/>
        <c:minorTickMark val="none"/>
        <c:tickLblPos val="none"/>
        <c:spPr>
          <a:ln w="9525" algn="ctr">
            <a:solidFill>
              <a:schemeClr val="tx1">
                <a:lumMod val="50000"/>
              </a:schemeClr>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D2F9-BF42-9666-3262977CDDFA}"/>
              </c:ext>
            </c:extLst>
          </c:dPt>
          <c:cat>
            <c:strRef>
              <c:f>Sheet1!$A$2:$A$4</c:f>
              <c:strCache>
                <c:ptCount val="3"/>
                <c:pt idx="0">
                  <c:v>Category 1</c:v>
                </c:pt>
                <c:pt idx="1">
                  <c:v>Category 2</c:v>
                </c:pt>
                <c:pt idx="2">
                  <c:v>Category 3</c:v>
                </c:pt>
              </c:strCache>
            </c:strRef>
          </c:cat>
          <c:val>
            <c:numRef>
              <c:f>Sheet1!$B$2:$B$4</c:f>
              <c:numCache>
                <c:formatCode>General</c:formatCode>
                <c:ptCount val="3"/>
                <c:pt idx="0">
                  <c:v>100</c:v>
                </c:pt>
                <c:pt idx="1">
                  <c:v>75</c:v>
                </c:pt>
                <c:pt idx="2">
                  <c:v>55</c:v>
                </c:pt>
              </c:numCache>
            </c:numRef>
          </c:val>
          <c:extLst>
            <c:ext xmlns:c16="http://schemas.microsoft.com/office/drawing/2014/chart" uri="{C3380CC4-5D6E-409C-BE32-E72D297353CC}">
              <c16:uniqueId val="{00000002-D2F9-BF42-9666-3262977CDDFA}"/>
            </c:ext>
          </c:extLst>
        </c:ser>
        <c:ser>
          <c:idx val="1"/>
          <c:order val="1"/>
          <c:tx>
            <c:strRef>
              <c:f>Sheet1!$C$1</c:f>
              <c:strCache>
                <c:ptCount val="1"/>
                <c:pt idx="0">
                  <c:v>Series 2</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4-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6-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A-5B41-364C-B29F-535F33914173}"/>
              </c:ext>
            </c:extLst>
          </c:dPt>
          <c:cat>
            <c:strRef>
              <c:f>Sheet1!$A$2:$A$4</c:f>
              <c:strCache>
                <c:ptCount val="3"/>
                <c:pt idx="0">
                  <c:v>Category 1</c:v>
                </c:pt>
                <c:pt idx="1">
                  <c:v>Category 2</c:v>
                </c:pt>
                <c:pt idx="2">
                  <c:v>Category 3</c:v>
                </c:pt>
              </c:strCache>
            </c:strRef>
          </c:cat>
          <c:val>
            <c:numRef>
              <c:f>Sheet1!$C$2:$C$4</c:f>
              <c:numCache>
                <c:formatCode>General</c:formatCode>
                <c:ptCount val="3"/>
                <c:pt idx="0">
                  <c:v>98</c:v>
                </c:pt>
                <c:pt idx="1">
                  <c:v>74</c:v>
                </c:pt>
                <c:pt idx="2">
                  <c:v>50</c:v>
                </c:pt>
              </c:numCache>
            </c:numRef>
          </c:val>
          <c:extLst>
            <c:ext xmlns:c16="http://schemas.microsoft.com/office/drawing/2014/chart" uri="{C3380CC4-5D6E-409C-BE32-E72D297353CC}">
              <c16:uniqueId val="{00000007-D2F9-BF42-9666-3262977CDDFA}"/>
            </c:ext>
          </c:extLst>
        </c:ser>
        <c:ser>
          <c:idx val="2"/>
          <c:order val="2"/>
          <c:tx>
            <c:strRef>
              <c:f>Sheet1!$D$1</c:f>
              <c:strCache>
                <c:ptCount val="1"/>
                <c:pt idx="0">
                  <c:v>Series 3</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9-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0B-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B-5B41-364C-B29F-535F33914173}"/>
              </c:ext>
            </c:extLst>
          </c:dPt>
          <c:cat>
            <c:strRef>
              <c:f>Sheet1!$A$2:$A$4</c:f>
              <c:strCache>
                <c:ptCount val="3"/>
                <c:pt idx="0">
                  <c:v>Category 1</c:v>
                </c:pt>
                <c:pt idx="1">
                  <c:v>Category 2</c:v>
                </c:pt>
                <c:pt idx="2">
                  <c:v>Category 3</c:v>
                </c:pt>
              </c:strCache>
            </c:strRef>
          </c:cat>
          <c:val>
            <c:numRef>
              <c:f>Sheet1!$D$2:$D$4</c:f>
              <c:numCache>
                <c:formatCode>General</c:formatCode>
                <c:ptCount val="3"/>
                <c:pt idx="0">
                  <c:v>93</c:v>
                </c:pt>
                <c:pt idx="1">
                  <c:v>74</c:v>
                </c:pt>
                <c:pt idx="2">
                  <c:v>43</c:v>
                </c:pt>
              </c:numCache>
            </c:numRef>
          </c:val>
          <c:extLst>
            <c:ext xmlns:c16="http://schemas.microsoft.com/office/drawing/2014/chart" uri="{C3380CC4-5D6E-409C-BE32-E72D297353CC}">
              <c16:uniqueId val="{0000000C-D2F9-BF42-9666-3262977CDDFA}"/>
            </c:ext>
          </c:extLst>
        </c:ser>
        <c:ser>
          <c:idx val="3"/>
          <c:order val="3"/>
          <c:tx>
            <c:strRef>
              <c:f>Sheet1!$E$1</c:f>
              <c:strCache>
                <c:ptCount val="1"/>
                <c:pt idx="0">
                  <c:v>Series 4</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0E-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0-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C-5B41-364C-B29F-535F33914173}"/>
              </c:ext>
            </c:extLst>
          </c:dPt>
          <c:cat>
            <c:strRef>
              <c:f>Sheet1!$A$2:$A$4</c:f>
              <c:strCache>
                <c:ptCount val="3"/>
                <c:pt idx="0">
                  <c:v>Category 1</c:v>
                </c:pt>
                <c:pt idx="1">
                  <c:v>Category 2</c:v>
                </c:pt>
                <c:pt idx="2">
                  <c:v>Category 3</c:v>
                </c:pt>
              </c:strCache>
            </c:strRef>
          </c:cat>
          <c:val>
            <c:numRef>
              <c:f>Sheet1!$E$2:$E$4</c:f>
              <c:numCache>
                <c:formatCode>General</c:formatCode>
                <c:ptCount val="3"/>
                <c:pt idx="0">
                  <c:v>82</c:v>
                </c:pt>
                <c:pt idx="1">
                  <c:v>72</c:v>
                </c:pt>
                <c:pt idx="2">
                  <c:v>40</c:v>
                </c:pt>
              </c:numCache>
            </c:numRef>
          </c:val>
          <c:extLst>
            <c:ext xmlns:c16="http://schemas.microsoft.com/office/drawing/2014/chart" uri="{C3380CC4-5D6E-409C-BE32-E72D297353CC}">
              <c16:uniqueId val="{00000011-D2F9-BF42-9666-3262977CDDFA}"/>
            </c:ext>
          </c:extLst>
        </c:ser>
        <c:ser>
          <c:idx val="4"/>
          <c:order val="4"/>
          <c:tx>
            <c:strRef>
              <c:f>Sheet1!$F$1</c:f>
              <c:strCache>
                <c:ptCount val="1"/>
                <c:pt idx="0">
                  <c:v>Series 5</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3-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5-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D-5B41-364C-B29F-535F33914173}"/>
              </c:ext>
            </c:extLst>
          </c:dPt>
          <c:cat>
            <c:strRef>
              <c:f>Sheet1!$A$2:$A$4</c:f>
              <c:strCache>
                <c:ptCount val="3"/>
                <c:pt idx="0">
                  <c:v>Category 1</c:v>
                </c:pt>
                <c:pt idx="1">
                  <c:v>Category 2</c:v>
                </c:pt>
                <c:pt idx="2">
                  <c:v>Category 3</c:v>
                </c:pt>
              </c:strCache>
            </c:strRef>
          </c:cat>
          <c:val>
            <c:numRef>
              <c:f>Sheet1!$F$2:$F$4</c:f>
              <c:numCache>
                <c:formatCode>General</c:formatCode>
                <c:ptCount val="3"/>
                <c:pt idx="0">
                  <c:v>80</c:v>
                </c:pt>
                <c:pt idx="1">
                  <c:v>65</c:v>
                </c:pt>
                <c:pt idx="2">
                  <c:v>38</c:v>
                </c:pt>
              </c:numCache>
            </c:numRef>
          </c:val>
          <c:extLst>
            <c:ext xmlns:c16="http://schemas.microsoft.com/office/drawing/2014/chart" uri="{C3380CC4-5D6E-409C-BE32-E72D297353CC}">
              <c16:uniqueId val="{00000016-D2F9-BF42-9666-3262977CDDFA}"/>
            </c:ext>
          </c:extLst>
        </c:ser>
        <c:ser>
          <c:idx val="5"/>
          <c:order val="5"/>
          <c:tx>
            <c:strRef>
              <c:f>Sheet1!$G$1</c:f>
              <c:strCache>
                <c:ptCount val="1"/>
                <c:pt idx="0">
                  <c:v>Series 6</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8-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A-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E-5B41-364C-B29F-535F33914173}"/>
              </c:ext>
            </c:extLst>
          </c:dPt>
          <c:cat>
            <c:strRef>
              <c:f>Sheet1!$A$2:$A$4</c:f>
              <c:strCache>
                <c:ptCount val="3"/>
                <c:pt idx="0">
                  <c:v>Category 1</c:v>
                </c:pt>
                <c:pt idx="1">
                  <c:v>Category 2</c:v>
                </c:pt>
                <c:pt idx="2">
                  <c:v>Category 3</c:v>
                </c:pt>
              </c:strCache>
            </c:strRef>
          </c:cat>
          <c:val>
            <c:numRef>
              <c:f>Sheet1!$G$2:$G$4</c:f>
              <c:numCache>
                <c:formatCode>General</c:formatCode>
                <c:ptCount val="3"/>
                <c:pt idx="0">
                  <c:v>78</c:v>
                </c:pt>
                <c:pt idx="1">
                  <c:v>60</c:v>
                </c:pt>
                <c:pt idx="2">
                  <c:v>38</c:v>
                </c:pt>
              </c:numCache>
            </c:numRef>
          </c:val>
          <c:extLst>
            <c:ext xmlns:c16="http://schemas.microsoft.com/office/drawing/2014/chart" uri="{C3380CC4-5D6E-409C-BE32-E72D297353CC}">
              <c16:uniqueId val="{0000001B-D2F9-BF42-9666-3262977CDDFA}"/>
            </c:ext>
          </c:extLst>
        </c:ser>
        <c:ser>
          <c:idx val="6"/>
          <c:order val="6"/>
          <c:tx>
            <c:strRef>
              <c:f>Sheet1!$H$1</c:f>
              <c:strCache>
                <c:ptCount val="1"/>
                <c:pt idx="0">
                  <c:v>Series 7</c:v>
                </c:pt>
              </c:strCache>
            </c:strRef>
          </c:tx>
          <c:spPr>
            <a:solidFill>
              <a:schemeClr val="bg1"/>
            </a:solidFill>
            <a:ln>
              <a:noFill/>
            </a:ln>
            <a:effectLst/>
          </c:spPr>
          <c:invertIfNegative val="0"/>
          <c:dPt>
            <c:idx val="0"/>
            <c:invertIfNegative val="0"/>
            <c:bubble3D val="0"/>
            <c:spPr>
              <a:solidFill>
                <a:schemeClr val="bg1"/>
              </a:solidFill>
              <a:ln>
                <a:noFill/>
              </a:ln>
              <a:effectLst/>
            </c:spPr>
            <c:extLst>
              <c:ext xmlns:c16="http://schemas.microsoft.com/office/drawing/2014/chart" uri="{C3380CC4-5D6E-409C-BE32-E72D297353CC}">
                <c16:uniqueId val="{0000001D-D2F9-BF42-9666-3262977CDDFA}"/>
              </c:ext>
            </c:extLst>
          </c:dPt>
          <c:dPt>
            <c:idx val="1"/>
            <c:invertIfNegative val="0"/>
            <c:bubble3D val="0"/>
            <c:spPr>
              <a:solidFill>
                <a:schemeClr val="bg1"/>
              </a:solidFill>
              <a:ln>
                <a:noFill/>
              </a:ln>
              <a:effectLst/>
            </c:spPr>
            <c:extLst>
              <c:ext xmlns:c16="http://schemas.microsoft.com/office/drawing/2014/chart" uri="{C3380CC4-5D6E-409C-BE32-E72D297353CC}">
                <c16:uniqueId val="{0000001F-D2F9-BF42-9666-3262977CDDF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1F-5B41-364C-B29F-535F33914173}"/>
              </c:ext>
            </c:extLst>
          </c:dPt>
          <c:cat>
            <c:strRef>
              <c:f>Sheet1!$A$2:$A$4</c:f>
              <c:strCache>
                <c:ptCount val="3"/>
                <c:pt idx="0">
                  <c:v>Category 1</c:v>
                </c:pt>
                <c:pt idx="1">
                  <c:v>Category 2</c:v>
                </c:pt>
                <c:pt idx="2">
                  <c:v>Category 3</c:v>
                </c:pt>
              </c:strCache>
            </c:strRef>
          </c:cat>
          <c:val>
            <c:numRef>
              <c:f>Sheet1!$H$2:$H$4</c:f>
              <c:numCache>
                <c:formatCode>General</c:formatCode>
                <c:ptCount val="3"/>
                <c:pt idx="0">
                  <c:v>78</c:v>
                </c:pt>
                <c:pt idx="1">
                  <c:v>60</c:v>
                </c:pt>
                <c:pt idx="2">
                  <c:v>20</c:v>
                </c:pt>
              </c:numCache>
            </c:numRef>
          </c:val>
          <c:extLst>
            <c:ext xmlns:c16="http://schemas.microsoft.com/office/drawing/2014/chart" uri="{C3380CC4-5D6E-409C-BE32-E72D297353CC}">
              <c16:uniqueId val="{00000020-D2F9-BF42-9666-3262977CDDFA}"/>
            </c:ext>
          </c:extLst>
        </c:ser>
        <c:dLbls>
          <c:showLegendKey val="0"/>
          <c:showVal val="0"/>
          <c:showCatName val="0"/>
          <c:showSerName val="0"/>
          <c:showPercent val="0"/>
          <c:showBubbleSize val="0"/>
        </c:dLbls>
        <c:gapWidth val="4"/>
        <c:overlap val="-2"/>
        <c:axId val="449797664"/>
        <c:axId val="449799312"/>
      </c:barChart>
      <c:catAx>
        <c:axId val="449797664"/>
        <c:scaling>
          <c:orientation val="minMax"/>
        </c:scaling>
        <c:delete val="1"/>
        <c:axPos val="b"/>
        <c:numFmt formatCode="General" sourceLinked="1"/>
        <c:majorTickMark val="none"/>
        <c:minorTickMark val="none"/>
        <c:tickLblPos val="nextTo"/>
        <c:crossAx val="449799312"/>
        <c:crosses val="autoZero"/>
        <c:auto val="1"/>
        <c:lblAlgn val="ctr"/>
        <c:lblOffset val="100"/>
        <c:noMultiLvlLbl val="0"/>
      </c:catAx>
      <c:valAx>
        <c:axId val="44979931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49797664"/>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Share of customers</c:v>
                </c:pt>
              </c:strCache>
            </c:strRef>
          </c:tx>
          <c:spPr>
            <a:solidFill>
              <a:srgbClr val="E6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Return or repurchase</c:v>
                </c:pt>
                <c:pt idx="1">
                  <c:v>Purchase</c:v>
                </c:pt>
                <c:pt idx="2">
                  <c:v>Compare prices</c:v>
                </c:pt>
                <c:pt idx="3">
                  <c:v>Explore options online</c:v>
                </c:pt>
              </c:strCache>
            </c:strRef>
          </c:cat>
          <c:val>
            <c:numRef>
              <c:f>Sheet1!$B$2:$B$5</c:f>
              <c:numCache>
                <c:formatCode>0%</c:formatCode>
                <c:ptCount val="4"/>
                <c:pt idx="0">
                  <c:v>0.45</c:v>
                </c:pt>
                <c:pt idx="1">
                  <c:v>0.35</c:v>
                </c:pt>
                <c:pt idx="2">
                  <c:v>0.15</c:v>
                </c:pt>
                <c:pt idx="3">
                  <c:v>0.6</c:v>
                </c:pt>
              </c:numCache>
            </c:numRef>
          </c:val>
          <c:extLst>
            <c:ext xmlns:c16="http://schemas.microsoft.com/office/drawing/2014/chart" uri="{C3380CC4-5D6E-409C-BE32-E72D297353CC}">
              <c16:uniqueId val="{00000000-D260-3045-8CD1-B1905C3690FF}"/>
            </c:ext>
          </c:extLst>
        </c:ser>
        <c:dLbls>
          <c:showLegendKey val="0"/>
          <c:showVal val="0"/>
          <c:showCatName val="0"/>
          <c:showSerName val="0"/>
          <c:showPercent val="0"/>
          <c:showBubbleSize val="0"/>
        </c:dLbls>
        <c:gapWidth val="75"/>
        <c:axId val="849269743"/>
        <c:axId val="1030360287"/>
      </c:barChart>
      <c:catAx>
        <c:axId val="849269743"/>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0" b="0" i="0" u="none" strike="noStrike" kern="1200" baseline="0">
                <a:solidFill>
                  <a:schemeClr val="tx1"/>
                </a:solidFill>
                <a:latin typeface="+mn-lt"/>
                <a:ea typeface="+mn-ea"/>
                <a:cs typeface="+mn-cs"/>
              </a:defRPr>
            </a:pPr>
            <a:endParaRPr lang="en-US"/>
          </a:p>
        </c:txPr>
        <c:crossAx val="1030360287"/>
        <c:crosses val="autoZero"/>
        <c:auto val="1"/>
        <c:lblAlgn val="ctr"/>
        <c:lblOffset val="100"/>
        <c:noMultiLvlLbl val="0"/>
      </c:catAx>
      <c:valAx>
        <c:axId val="103036028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269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Share of customers</c:v>
                </c:pt>
              </c:strCache>
            </c:strRef>
          </c:tx>
          <c:spPr>
            <a:solidFill>
              <a:srgbClr val="E6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Return or repurchase</c:v>
                </c:pt>
                <c:pt idx="1">
                  <c:v>Purchase</c:v>
                </c:pt>
                <c:pt idx="2">
                  <c:v>Compare prices</c:v>
                </c:pt>
                <c:pt idx="3">
                  <c:v>Explore options online</c:v>
                </c:pt>
              </c:strCache>
            </c:strRef>
          </c:cat>
          <c:val>
            <c:numRef>
              <c:f>Sheet1!$B$2:$B$5</c:f>
              <c:numCache>
                <c:formatCode>0%</c:formatCode>
                <c:ptCount val="4"/>
                <c:pt idx="0">
                  <c:v>0.55000000000000004</c:v>
                </c:pt>
                <c:pt idx="1">
                  <c:v>0.63</c:v>
                </c:pt>
                <c:pt idx="2">
                  <c:v>0.21</c:v>
                </c:pt>
                <c:pt idx="3">
                  <c:v>0.76</c:v>
                </c:pt>
              </c:numCache>
            </c:numRef>
          </c:val>
          <c:extLst>
            <c:ext xmlns:c16="http://schemas.microsoft.com/office/drawing/2014/chart" uri="{C3380CC4-5D6E-409C-BE32-E72D297353CC}">
              <c16:uniqueId val="{00000000-9B6A-874C-AB59-3A9D668FFEF4}"/>
            </c:ext>
          </c:extLst>
        </c:ser>
        <c:dLbls>
          <c:showLegendKey val="0"/>
          <c:showVal val="0"/>
          <c:showCatName val="0"/>
          <c:showSerName val="0"/>
          <c:showPercent val="0"/>
          <c:showBubbleSize val="0"/>
        </c:dLbls>
        <c:gapWidth val="75"/>
        <c:axId val="849269743"/>
        <c:axId val="1030360287"/>
      </c:barChart>
      <c:catAx>
        <c:axId val="849269743"/>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0" b="0" i="0" u="none" strike="noStrike" kern="1200" baseline="0">
                <a:solidFill>
                  <a:schemeClr val="tx1"/>
                </a:solidFill>
                <a:latin typeface="+mn-lt"/>
                <a:ea typeface="+mn-ea"/>
                <a:cs typeface="+mn-cs"/>
              </a:defRPr>
            </a:pPr>
            <a:endParaRPr lang="en-US"/>
          </a:p>
        </c:txPr>
        <c:crossAx val="1030360287"/>
        <c:crosses val="autoZero"/>
        <c:auto val="1"/>
        <c:lblAlgn val="ctr"/>
        <c:lblOffset val="100"/>
        <c:noMultiLvlLbl val="0"/>
      </c:catAx>
      <c:valAx>
        <c:axId val="103036028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269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Share of customers</c:v>
                </c:pt>
              </c:strCache>
            </c:strRef>
          </c:tx>
          <c:spPr>
            <a:solidFill>
              <a:srgbClr val="E6E6E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Return or repurchase</c:v>
                </c:pt>
                <c:pt idx="1">
                  <c:v>Purchase</c:v>
                </c:pt>
                <c:pt idx="2">
                  <c:v>Compare prices</c:v>
                </c:pt>
                <c:pt idx="3">
                  <c:v>Explore options online</c:v>
                </c:pt>
              </c:strCache>
            </c:strRef>
          </c:cat>
          <c:val>
            <c:numRef>
              <c:f>Sheet1!$B$2:$B$5</c:f>
              <c:numCache>
                <c:formatCode>0%</c:formatCode>
                <c:ptCount val="4"/>
                <c:pt idx="0">
                  <c:v>0.32</c:v>
                </c:pt>
                <c:pt idx="1">
                  <c:v>0.44</c:v>
                </c:pt>
                <c:pt idx="2">
                  <c:v>0.34</c:v>
                </c:pt>
                <c:pt idx="3">
                  <c:v>0.55000000000000004</c:v>
                </c:pt>
              </c:numCache>
            </c:numRef>
          </c:val>
          <c:extLst>
            <c:ext xmlns:c16="http://schemas.microsoft.com/office/drawing/2014/chart" uri="{C3380CC4-5D6E-409C-BE32-E72D297353CC}">
              <c16:uniqueId val="{00000000-E7A3-794E-9926-57DF7A894A47}"/>
            </c:ext>
          </c:extLst>
        </c:ser>
        <c:dLbls>
          <c:showLegendKey val="0"/>
          <c:showVal val="0"/>
          <c:showCatName val="0"/>
          <c:showSerName val="0"/>
          <c:showPercent val="0"/>
          <c:showBubbleSize val="0"/>
        </c:dLbls>
        <c:gapWidth val="75"/>
        <c:axId val="849269743"/>
        <c:axId val="1030360287"/>
      </c:barChart>
      <c:catAx>
        <c:axId val="849269743"/>
        <c:scaling>
          <c:orientation val="minMax"/>
        </c:scaling>
        <c:delete val="0"/>
        <c:axPos val="l"/>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00" b="0" i="0" u="none" strike="noStrike" kern="1200" baseline="0">
                <a:solidFill>
                  <a:schemeClr val="tx1"/>
                </a:solidFill>
                <a:latin typeface="+mn-lt"/>
                <a:ea typeface="+mn-ea"/>
                <a:cs typeface="+mn-cs"/>
              </a:defRPr>
            </a:pPr>
            <a:endParaRPr lang="en-US"/>
          </a:p>
        </c:txPr>
        <c:crossAx val="1030360287"/>
        <c:crosses val="autoZero"/>
        <c:auto val="1"/>
        <c:lblAlgn val="ctr"/>
        <c:lblOffset val="100"/>
        <c:noMultiLvlLbl val="0"/>
      </c:catAx>
      <c:valAx>
        <c:axId val="1030360287"/>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9269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solidFill>
            <a:ln>
              <a:noFill/>
            </a:ln>
            <a:effectLst/>
          </c:spPr>
          <c:invertIfNegative val="0"/>
          <c:cat>
            <c:strRef>
              <c:f>Sheet1!$A$2:$A$6</c:f>
              <c:strCache>
                <c:ptCount val="5"/>
                <c:pt idx="0">
                  <c:v>Paid marketing</c:v>
                </c:pt>
                <c:pt idx="1">
                  <c:v>SEO</c:v>
                </c:pt>
                <c:pt idx="2">
                  <c:v>Partners</c:v>
                </c:pt>
                <c:pt idx="3">
                  <c:v>Referrals</c:v>
                </c:pt>
                <c:pt idx="4">
                  <c:v>PR</c:v>
                </c:pt>
              </c:strCache>
            </c:strRef>
          </c:cat>
          <c:val>
            <c:numRef>
              <c:f>Sheet1!$B$2:$B$6</c:f>
              <c:numCache>
                <c:formatCode>General</c:formatCode>
                <c:ptCount val="5"/>
                <c:pt idx="0">
                  <c:v>70</c:v>
                </c:pt>
                <c:pt idx="1">
                  <c:v>20</c:v>
                </c:pt>
                <c:pt idx="2">
                  <c:v>7</c:v>
                </c:pt>
                <c:pt idx="3">
                  <c:v>2</c:v>
                </c:pt>
                <c:pt idx="4">
                  <c:v>1</c:v>
                </c:pt>
              </c:numCache>
            </c:numRef>
          </c:val>
          <c:extLst>
            <c:ext xmlns:c16="http://schemas.microsoft.com/office/drawing/2014/chart" uri="{C3380CC4-5D6E-409C-BE32-E72D297353CC}">
              <c16:uniqueId val="{00000000-A9B6-E049-BD65-4CA3F2FB69CF}"/>
            </c:ext>
          </c:extLst>
        </c:ser>
        <c:dLbls>
          <c:showLegendKey val="0"/>
          <c:showVal val="0"/>
          <c:showCatName val="0"/>
          <c:showSerName val="0"/>
          <c:showPercent val="0"/>
          <c:showBubbleSize val="0"/>
        </c:dLbls>
        <c:gapWidth val="150"/>
        <c:axId val="1579104751"/>
        <c:axId val="1961847071"/>
      </c:barChart>
      <c:catAx>
        <c:axId val="1579104751"/>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961847071"/>
        <c:crosses val="autoZero"/>
        <c:auto val="1"/>
        <c:lblAlgn val="ctr"/>
        <c:lblOffset val="100"/>
        <c:noMultiLvlLbl val="0"/>
      </c:catAx>
      <c:valAx>
        <c:axId val="1961847071"/>
        <c:scaling>
          <c:orientation val="minMax"/>
        </c:scaling>
        <c:delete val="1"/>
        <c:axPos val="l"/>
        <c:majorGridlines>
          <c:spPr>
            <a:ln w="9525" cap="flat" cmpd="sng" algn="ctr">
              <a:solidFill>
                <a:schemeClr val="tx1">
                  <a:lumMod val="75000"/>
                </a:schemeClr>
              </a:solidFill>
              <a:round/>
            </a:ln>
            <a:effectLst/>
          </c:spPr>
        </c:majorGridlines>
        <c:numFmt formatCode="General" sourceLinked="1"/>
        <c:majorTickMark val="none"/>
        <c:minorTickMark val="none"/>
        <c:tickLblPos val="nextTo"/>
        <c:crossAx val="15791047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bg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1-ECB5-5E4B-88FD-860DBAF3E0F2}"/>
              </c:ext>
            </c:extLst>
          </c:dPt>
          <c:dPt>
            <c:idx val="1"/>
            <c:invertIfNegative val="0"/>
            <c:bubble3D val="0"/>
            <c:extLst>
              <c:ext xmlns:c16="http://schemas.microsoft.com/office/drawing/2014/chart" uri="{C3380CC4-5D6E-409C-BE32-E72D297353CC}">
                <c16:uniqueId val="{00000003-ECB5-5E4B-88FD-860DBAF3E0F2}"/>
              </c:ext>
            </c:extLst>
          </c:dPt>
          <c:dPt>
            <c:idx val="2"/>
            <c:invertIfNegative val="0"/>
            <c:bubble3D val="0"/>
            <c:extLst>
              <c:ext xmlns:c16="http://schemas.microsoft.com/office/drawing/2014/chart" uri="{C3380CC4-5D6E-409C-BE32-E72D297353CC}">
                <c16:uniqueId val="{00000005-ECB5-5E4B-88FD-860DBAF3E0F2}"/>
              </c:ext>
            </c:extLst>
          </c:dPt>
          <c:dPt>
            <c:idx val="3"/>
            <c:invertIfNegative val="0"/>
            <c:bubble3D val="0"/>
            <c:extLst>
              <c:ext xmlns:c16="http://schemas.microsoft.com/office/drawing/2014/chart" uri="{C3380CC4-5D6E-409C-BE32-E72D297353CC}">
                <c16:uniqueId val="{00000007-ECB5-5E4B-88FD-860DBAF3E0F2}"/>
              </c:ext>
            </c:extLst>
          </c:dPt>
          <c:dPt>
            <c:idx val="4"/>
            <c:invertIfNegative val="0"/>
            <c:bubble3D val="0"/>
            <c:extLst>
              <c:ext xmlns:c16="http://schemas.microsoft.com/office/drawing/2014/chart" uri="{C3380CC4-5D6E-409C-BE32-E72D297353CC}">
                <c16:uniqueId val="{00000009-ECB5-5E4B-88FD-860DBAF3E0F2}"/>
              </c:ext>
            </c:extLst>
          </c:dPt>
          <c:dPt>
            <c:idx val="5"/>
            <c:invertIfNegative val="0"/>
            <c:bubble3D val="0"/>
            <c:extLst>
              <c:ext xmlns:c16="http://schemas.microsoft.com/office/drawing/2014/chart" uri="{C3380CC4-5D6E-409C-BE32-E72D297353CC}">
                <c16:uniqueId val="{0000000B-ECB5-5E4B-88FD-860DBAF3E0F2}"/>
              </c:ext>
            </c:extLst>
          </c:dPt>
          <c:dPt>
            <c:idx val="6"/>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D-ECB5-5E4B-88FD-860DBAF3E0F2}"/>
              </c:ext>
            </c:extLst>
          </c:dPt>
          <c:dPt>
            <c:idx val="7"/>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F-ECB5-5E4B-88FD-860DBAF3E0F2}"/>
              </c:ext>
            </c:extLst>
          </c:dPt>
          <c:dPt>
            <c:idx val="8"/>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1-ECB5-5E4B-88FD-860DBAF3E0F2}"/>
              </c:ext>
            </c:extLst>
          </c:dPt>
          <c:dPt>
            <c:idx val="9"/>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3-ECB5-5E4B-88FD-860DBAF3E0F2}"/>
              </c:ext>
            </c:extLst>
          </c:dPt>
          <c:dPt>
            <c:idx val="10"/>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15-ECB5-5E4B-88FD-860DBAF3E0F2}"/>
              </c:ext>
            </c:extLst>
          </c:dPt>
          <c:dLbls>
            <c:dLbl>
              <c:idx val="0"/>
              <c:layout>
                <c:manualLayout>
                  <c:x val="0"/>
                  <c:y val="-0.4479338842975206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ECB5-5E4B-88FD-860DBAF3E0F2}"/>
                </c:ext>
              </c:extLst>
            </c:dLbl>
            <c:dLbl>
              <c:idx val="1"/>
              <c:layout>
                <c:manualLayout>
                  <c:x val="0"/>
                  <c:y val="-0.479338842975206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ECB5-5E4B-88FD-860DBAF3E0F2}"/>
                </c:ext>
              </c:extLst>
            </c:dLbl>
            <c:dLbl>
              <c:idx val="2"/>
              <c:layout>
                <c:manualLayout>
                  <c:x val="0"/>
                  <c:y val="-0.4735537190082644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ECB5-5E4B-88FD-860DBAF3E0F2}"/>
                </c:ext>
              </c:extLst>
            </c:dLbl>
            <c:dLbl>
              <c:idx val="3"/>
              <c:layout>
                <c:manualLayout>
                  <c:x val="0"/>
                  <c:y val="-0.463636363636363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ECB5-5E4B-88FD-860DBAF3E0F2}"/>
                </c:ext>
              </c:extLst>
            </c:dLbl>
            <c:dLbl>
              <c:idx val="4"/>
              <c:layout>
                <c:manualLayout>
                  <c:x val="0"/>
                  <c:y val="-0.4636363636363636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ECB5-5E4B-88FD-860DBAF3E0F2}"/>
                </c:ext>
              </c:extLst>
            </c:dLbl>
            <c:dLbl>
              <c:idx val="5"/>
              <c:layout>
                <c:manualLayout>
                  <c:x val="0"/>
                  <c:y val="-0.40661157024793387"/>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ECB5-5E4B-88FD-860DBAF3E0F2}"/>
                </c:ext>
              </c:extLst>
            </c:dLbl>
            <c:dLbl>
              <c:idx val="6"/>
              <c:layout>
                <c:manualLayout>
                  <c:x val="0"/>
                  <c:y val="-0.44297520661157025"/>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ECB5-5E4B-88FD-860DBAF3E0F2}"/>
                </c:ext>
              </c:extLst>
            </c:dLbl>
            <c:dLbl>
              <c:idx val="7"/>
              <c:layout>
                <c:manualLayout>
                  <c:x val="0"/>
                  <c:y val="-0.44132231404958677"/>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ECB5-5E4B-88FD-860DBAF3E0F2}"/>
                </c:ext>
              </c:extLst>
            </c:dLbl>
            <c:dLbl>
              <c:idx val="8"/>
              <c:layout>
                <c:manualLayout>
                  <c:x val="0"/>
                  <c:y val="-0.44380165289256196"/>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1-ECB5-5E4B-88FD-860DBAF3E0F2}"/>
                </c:ext>
              </c:extLst>
            </c:dLbl>
            <c:dLbl>
              <c:idx val="9"/>
              <c:layout>
                <c:manualLayout>
                  <c:x val="0"/>
                  <c:y val="-0.4462809917355372"/>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3-ECB5-5E4B-88FD-860DBAF3E0F2}"/>
                </c:ext>
              </c:extLst>
            </c:dLbl>
            <c:dLbl>
              <c:idx val="10"/>
              <c:layout>
                <c:manualLayout>
                  <c:x val="0"/>
                  <c:y val="-0.44793388429752068"/>
                </c:manualLayout>
              </c:layout>
              <c:tx>
                <c:rich>
                  <a:bodyPr wrap="none"/>
                  <a:lstStyle/>
                  <a:p>
                    <a:pPr>
                      <a:defRPr sz="1200" kern="1200">
                        <a:solidFill>
                          <a:schemeClr val="bg1"/>
                        </a:solidFill>
                        <a:latin typeface="+mn-lt"/>
                        <a:ea typeface="+mn-ea"/>
                        <a:cs typeface="+mn-cs"/>
                      </a:defRPr>
                    </a:pPr>
                    <a:r>
                      <a:rPr lang="en-US" sz="1200">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5-ECB5-5E4B-88FD-860DBAF3E0F2}"/>
                </c:ext>
              </c:extLst>
            </c:dLbl>
            <c:spPr>
              <a:noFill/>
              <a:ln>
                <a:noFill/>
              </a:ln>
              <a:effectLst/>
            </c:spPr>
            <c:txPr>
              <a:bodyPr wrap="square" lIns="38100" tIns="19050" rIns="38100" bIns="19050" anchor="ctr">
                <a:spAutoFit/>
              </a:bodyPr>
              <a:lstStyle/>
              <a:p>
                <a:pPr>
                  <a:defRPr sz="12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7.600074456989681</c:v>
                </c:pt>
                <c:pt idx="1">
                  <c:v>8.2000115877401534</c:v>
                </c:pt>
                <c:pt idx="2">
                  <c:v>8.1000121332118233</c:v>
                </c:pt>
                <c:pt idx="3">
                  <c:v>7.900012726730222</c:v>
                </c:pt>
                <c:pt idx="4">
                  <c:v>7.9000131732821597</c:v>
                </c:pt>
                <c:pt idx="5">
                  <c:v>6.800011723401501</c:v>
                </c:pt>
                <c:pt idx="6">
                  <c:v>7.5</c:v>
                </c:pt>
                <c:pt idx="7">
                  <c:v>7.4774025025423159</c:v>
                </c:pt>
                <c:pt idx="8">
                  <c:v>7.5265959400590434</c:v>
                </c:pt>
                <c:pt idx="9">
                  <c:v>7.565950690072424</c:v>
                </c:pt>
                <c:pt idx="10">
                  <c:v>7.6053054400858038</c:v>
                </c:pt>
              </c:numCache>
            </c:numRef>
          </c:val>
          <c:extLst>
            <c:ext xmlns:c16="http://schemas.microsoft.com/office/drawing/2014/chart" uri="{C3380CC4-5D6E-409C-BE32-E72D297353CC}">
              <c16:uniqueId val="{00000016-ECB5-5E4B-88FD-860DBAF3E0F2}"/>
            </c:ext>
          </c:extLst>
        </c:ser>
        <c:dLbls>
          <c:showLegendKey val="0"/>
          <c:showVal val="0"/>
          <c:showCatName val="0"/>
          <c:showSerName val="0"/>
          <c:showPercent val="0"/>
          <c:showBubbleSize val="0"/>
        </c:dLbls>
        <c:gapWidth val="80"/>
        <c:overlap val="100"/>
        <c:axId val="2145958415"/>
        <c:axId val="1"/>
      </c:barChart>
      <c:catAx>
        <c:axId val="2145958415"/>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8.2000115877401534"/>
          <c:min val="0"/>
        </c:scaling>
        <c:delete val="1"/>
        <c:axPos val="l"/>
        <c:numFmt formatCode="General" sourceLinked="1"/>
        <c:majorTickMark val="out"/>
        <c:minorTickMark val="none"/>
        <c:tickLblPos val="nextTo"/>
        <c:crossAx val="2145958415"/>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[Sanitized revenue stream 1]</c:v>
                </c:pt>
              </c:strCache>
            </c:strRef>
          </c:tx>
          <c:spPr>
            <a:solidFill>
              <a:schemeClr val="bg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5</c:v>
                </c:pt>
                <c:pt idx="1">
                  <c:v>7</c:v>
                </c:pt>
                <c:pt idx="2">
                  <c:v>12</c:v>
                </c:pt>
                <c:pt idx="3">
                  <c:v>16</c:v>
                </c:pt>
                <c:pt idx="4">
                  <c:v>19</c:v>
                </c:pt>
              </c:numCache>
            </c:numRef>
          </c:val>
          <c:extLst>
            <c:ext xmlns:c16="http://schemas.microsoft.com/office/drawing/2014/chart" uri="{C3380CC4-5D6E-409C-BE32-E72D297353CC}">
              <c16:uniqueId val="{00000000-C3F4-0144-B8A9-1860951C3008}"/>
            </c:ext>
          </c:extLst>
        </c:ser>
        <c:ser>
          <c:idx val="1"/>
          <c:order val="1"/>
          <c:tx>
            <c:strRef>
              <c:f>Sheet1!$C$1</c:f>
              <c:strCache>
                <c:ptCount val="1"/>
                <c:pt idx="0">
                  <c:v>[Sanitized revenue stream 2]</c:v>
                </c:pt>
              </c:strCache>
            </c:strRef>
          </c:tx>
          <c:spPr>
            <a:solidFill>
              <a:schemeClr val="tx1">
                <a:lumMod val="65000"/>
              </a:schemeClr>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Sheet1!$C$2:$C$6</c:f>
              <c:numCache>
                <c:formatCode>General</c:formatCode>
                <c:ptCount val="5"/>
                <c:pt idx="0" formatCode="#,##0">
                  <c:v>1</c:v>
                </c:pt>
                <c:pt idx="1">
                  <c:v>6</c:v>
                </c:pt>
                <c:pt idx="2">
                  <c:v>15</c:v>
                </c:pt>
                <c:pt idx="3">
                  <c:v>22</c:v>
                </c:pt>
                <c:pt idx="4">
                  <c:v>27</c:v>
                </c:pt>
              </c:numCache>
            </c:numRef>
          </c:val>
          <c:extLst>
            <c:ext xmlns:c16="http://schemas.microsoft.com/office/drawing/2014/chart" uri="{C3380CC4-5D6E-409C-BE32-E72D297353CC}">
              <c16:uniqueId val="{00000001-C3F4-0144-B8A9-1860951C3008}"/>
            </c:ext>
          </c:extLst>
        </c:ser>
        <c:ser>
          <c:idx val="2"/>
          <c:order val="2"/>
          <c:tx>
            <c:strRef>
              <c:f>Sheet1!$D$1</c:f>
              <c:strCache>
                <c:ptCount val="1"/>
                <c:pt idx="0">
                  <c:v>[Sanitized revenue stream 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General</c:formatCode>
                <c:ptCount val="5"/>
                <c:pt idx="0" formatCode="#,##0">
                  <c:v>2</c:v>
                </c:pt>
                <c:pt idx="1">
                  <c:v>4</c:v>
                </c:pt>
                <c:pt idx="2">
                  <c:v>7</c:v>
                </c:pt>
                <c:pt idx="3">
                  <c:v>12</c:v>
                </c:pt>
                <c:pt idx="4">
                  <c:v>16</c:v>
                </c:pt>
              </c:numCache>
            </c:numRef>
          </c:val>
          <c:extLst>
            <c:ext xmlns:c16="http://schemas.microsoft.com/office/drawing/2014/chart" uri="{C3380CC4-5D6E-409C-BE32-E72D297353CC}">
              <c16:uniqueId val="{00000002-C3F4-0144-B8A9-1860951C3008}"/>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56695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D836-414B-B3B3-C39CB6CA9D98}"/>
              </c:ext>
            </c:extLst>
          </c:dPt>
          <c:dPt>
            <c:idx val="1"/>
            <c:bubble3D val="0"/>
            <c:spPr>
              <a:solidFill>
                <a:schemeClr val="accent2"/>
              </a:solidFill>
              <a:ln w="19050">
                <a:noFill/>
              </a:ln>
              <a:effectLst/>
            </c:spPr>
            <c:extLst>
              <c:ext xmlns:c16="http://schemas.microsoft.com/office/drawing/2014/chart" uri="{C3380CC4-5D6E-409C-BE32-E72D297353CC}">
                <c16:uniqueId val="{00000003-94D0-1C41-92E2-D9D8F426543D}"/>
              </c:ext>
            </c:extLst>
          </c:dPt>
          <c:dPt>
            <c:idx val="2"/>
            <c:bubble3D val="0"/>
            <c:spPr>
              <a:solidFill>
                <a:schemeClr val="accent3"/>
              </a:solidFill>
              <a:ln w="19050">
                <a:noFill/>
              </a:ln>
              <a:effectLst/>
            </c:spPr>
            <c:extLst>
              <c:ext xmlns:c16="http://schemas.microsoft.com/office/drawing/2014/chart" uri="{C3380CC4-5D6E-409C-BE32-E72D297353CC}">
                <c16:uniqueId val="{00000005-94D0-1C41-92E2-D9D8F426543D}"/>
              </c:ext>
            </c:extLst>
          </c:dPt>
          <c:dPt>
            <c:idx val="3"/>
            <c:bubble3D val="0"/>
            <c:spPr>
              <a:solidFill>
                <a:schemeClr val="accent1"/>
              </a:solidFill>
              <a:ln w="19050">
                <a:noFill/>
              </a:ln>
              <a:effectLst/>
            </c:spPr>
            <c:extLst>
              <c:ext xmlns:c16="http://schemas.microsoft.com/office/drawing/2014/chart" uri="{C3380CC4-5D6E-409C-BE32-E72D297353CC}">
                <c16:uniqueId val="{00000002-D836-414B-B3B3-C39CB6CA9D98}"/>
              </c:ext>
            </c:extLst>
          </c:dPt>
          <c:dPt>
            <c:idx val="4"/>
            <c:bubble3D val="0"/>
            <c:spPr>
              <a:solidFill>
                <a:schemeClr val="accent5"/>
              </a:solidFill>
              <a:ln w="19050">
                <a:noFill/>
              </a:ln>
              <a:effectLst/>
            </c:spPr>
            <c:extLst>
              <c:ext xmlns:c16="http://schemas.microsoft.com/office/drawing/2014/chart" uri="{C3380CC4-5D6E-409C-BE32-E72D297353CC}">
                <c16:uniqueId val="{00000009-94D0-1C41-92E2-D9D8F426543D}"/>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0.4</c:v>
                </c:pt>
                <c:pt idx="1">
                  <c:v>0.44</c:v>
                </c:pt>
                <c:pt idx="2">
                  <c:v>0.1</c:v>
                </c:pt>
                <c:pt idx="3">
                  <c:v>0.05</c:v>
                </c:pt>
                <c:pt idx="4">
                  <c:v>0.01</c:v>
                </c:pt>
              </c:numCache>
            </c:numRef>
          </c:val>
          <c:extLst>
            <c:ext xmlns:c16="http://schemas.microsoft.com/office/drawing/2014/chart" uri="{C3380CC4-5D6E-409C-BE32-E72D297353CC}">
              <c16:uniqueId val="{00000000-D836-414B-B3B3-C39CB6CA9D98}"/>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111948862427546E-2"/>
          <c:y val="3.1757993177580233E-2"/>
          <c:w val="0.8428258058357726"/>
          <c:h val="0.97886203576574127"/>
        </c:manualLayout>
      </c:layout>
      <c:pieChart>
        <c:varyColors val="1"/>
        <c:ser>
          <c:idx val="0"/>
          <c:order val="0"/>
          <c:tx>
            <c:strRef>
              <c:f>Sheet1!$B$1</c:f>
              <c:strCache>
                <c:ptCount val="1"/>
                <c:pt idx="0">
                  <c:v>Split of costs</c:v>
                </c:pt>
              </c:strCache>
            </c:strRef>
          </c:tx>
          <c:spPr>
            <a:ln>
              <a:noFill/>
            </a:ln>
          </c:spPr>
          <c:explosion val="6"/>
          <c:dPt>
            <c:idx val="0"/>
            <c:bubble3D val="0"/>
            <c:spPr>
              <a:solidFill>
                <a:schemeClr val="bg1"/>
              </a:solidFill>
              <a:ln w="19050">
                <a:noFill/>
              </a:ln>
              <a:effectLst/>
            </c:spPr>
            <c:extLst>
              <c:ext xmlns:c16="http://schemas.microsoft.com/office/drawing/2014/chart" uri="{C3380CC4-5D6E-409C-BE32-E72D297353CC}">
                <c16:uniqueId val="{00000001-FF9B-1B47-B0C3-672761922EB2}"/>
              </c:ext>
            </c:extLst>
          </c:dPt>
          <c:dPt>
            <c:idx val="1"/>
            <c:bubble3D val="0"/>
            <c:spPr>
              <a:solidFill>
                <a:schemeClr val="accent2"/>
              </a:solidFill>
              <a:ln w="19050">
                <a:noFill/>
              </a:ln>
              <a:effectLst/>
            </c:spPr>
            <c:extLst>
              <c:ext xmlns:c16="http://schemas.microsoft.com/office/drawing/2014/chart" uri="{C3380CC4-5D6E-409C-BE32-E72D297353CC}">
                <c16:uniqueId val="{00000003-FF9B-1B47-B0C3-672761922EB2}"/>
              </c:ext>
            </c:extLst>
          </c:dPt>
          <c:dPt>
            <c:idx val="2"/>
            <c:bubble3D val="0"/>
            <c:spPr>
              <a:solidFill>
                <a:schemeClr val="accent3"/>
              </a:solidFill>
              <a:ln w="19050">
                <a:noFill/>
              </a:ln>
              <a:effectLst/>
            </c:spPr>
            <c:extLst>
              <c:ext xmlns:c16="http://schemas.microsoft.com/office/drawing/2014/chart" uri="{C3380CC4-5D6E-409C-BE32-E72D297353CC}">
                <c16:uniqueId val="{00000005-FF9B-1B47-B0C3-672761922EB2}"/>
              </c:ext>
            </c:extLst>
          </c:dPt>
          <c:dPt>
            <c:idx val="3"/>
            <c:bubble3D val="0"/>
            <c:spPr>
              <a:solidFill>
                <a:schemeClr val="accent1"/>
              </a:solidFill>
              <a:ln w="19050">
                <a:noFill/>
              </a:ln>
              <a:effectLst/>
            </c:spPr>
            <c:extLst>
              <c:ext xmlns:c16="http://schemas.microsoft.com/office/drawing/2014/chart" uri="{C3380CC4-5D6E-409C-BE32-E72D297353CC}">
                <c16:uniqueId val="{00000007-FF9B-1B47-B0C3-672761922EB2}"/>
              </c:ext>
            </c:extLst>
          </c:dPt>
          <c:dPt>
            <c:idx val="4"/>
            <c:bubble3D val="0"/>
            <c:spPr>
              <a:solidFill>
                <a:schemeClr val="accent5"/>
              </a:solidFill>
              <a:ln w="19050">
                <a:noFill/>
              </a:ln>
              <a:effectLst/>
            </c:spPr>
            <c:extLst>
              <c:ext xmlns:c16="http://schemas.microsoft.com/office/drawing/2014/chart" uri="{C3380CC4-5D6E-409C-BE32-E72D297353CC}">
                <c16:uniqueId val="{00000009-FF9B-1B47-B0C3-672761922EB2}"/>
              </c:ext>
            </c:extLst>
          </c:dPt>
          <c:dLbls>
            <c:dLbl>
              <c:idx val="1"/>
              <c:delete val="1"/>
              <c:extLst>
                <c:ext xmlns:c15="http://schemas.microsoft.com/office/drawing/2012/chart" uri="{CE6537A1-D6FC-4f65-9D91-7224C49458BB}"/>
                <c:ext xmlns:c16="http://schemas.microsoft.com/office/drawing/2014/chart" uri="{C3380CC4-5D6E-409C-BE32-E72D297353CC}">
                  <c16:uniqueId val="{00000003-FF9B-1B47-B0C3-672761922EB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Salaries </c:v>
                </c:pt>
                <c:pt idx="1">
                  <c:v>Technical build</c:v>
                </c:pt>
                <c:pt idx="2">
                  <c:v>Other operating costs (legal, licenses etc.)</c:v>
                </c:pt>
                <c:pt idx="3">
                  <c:v>Marketing</c:v>
                </c:pt>
                <c:pt idx="4">
                  <c:v>Referrals and partnerships</c:v>
                </c:pt>
              </c:strCache>
            </c:strRef>
          </c:cat>
          <c:val>
            <c:numRef>
              <c:f>Sheet1!$B$2:$B$6</c:f>
              <c:numCache>
                <c:formatCode>0%</c:formatCode>
                <c:ptCount val="5"/>
                <c:pt idx="0">
                  <c:v>0.2</c:v>
                </c:pt>
                <c:pt idx="1">
                  <c:v>0</c:v>
                </c:pt>
                <c:pt idx="2">
                  <c:v>0.1</c:v>
                </c:pt>
                <c:pt idx="3">
                  <c:v>0.52</c:v>
                </c:pt>
                <c:pt idx="4">
                  <c:v>0.18</c:v>
                </c:pt>
              </c:numCache>
            </c:numRef>
          </c:val>
          <c:extLst>
            <c:ext xmlns:c16="http://schemas.microsoft.com/office/drawing/2014/chart" uri="{C3380CC4-5D6E-409C-BE32-E72D297353CC}">
              <c16:uniqueId val="{0000000A-FF9B-1B47-B0C3-672761922EB2}"/>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Already done so</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Sheet1!$B$2:$B$3</c:f>
              <c:numCache>
                <c:formatCode>General</c:formatCode>
                <c:ptCount val="2"/>
                <c:pt idx="0">
                  <c:v>14</c:v>
                </c:pt>
                <c:pt idx="1">
                  <c:v>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Yes, would consider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Sheet1!$C$2:$C$3</c:f>
              <c:numCache>
                <c:formatCode>General</c:formatCode>
                <c:ptCount val="2"/>
                <c:pt idx="0">
                  <c:v>43</c:v>
                </c:pt>
                <c:pt idx="1">
                  <c:v>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No, would not consider</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Sheet1!$D$2:$D$3</c:f>
              <c:numCache>
                <c:formatCode>General</c:formatCode>
                <c:ptCount val="2"/>
                <c:pt idx="0">
                  <c:v>38</c:v>
                </c:pt>
                <c:pt idx="1">
                  <c:v>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Don't know</c:v>
                </c:pt>
              </c:strCache>
            </c:strRef>
          </c:tx>
          <c:spPr>
            <a:solidFill>
              <a:srgbClr val="E6E6E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Sheet1!$E$2:$E$3</c:f>
              <c:numCache>
                <c:formatCode>General</c:formatCode>
                <c:ptCount val="2"/>
                <c:pt idx="0">
                  <c:v>5</c:v>
                </c:pt>
                <c:pt idx="1">
                  <c:v>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Already done so</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Sheet1!$B$2:$B$3</c:f>
              <c:numCache>
                <c:formatCode>General</c:formatCode>
                <c:ptCount val="2"/>
                <c:pt idx="0">
                  <c:v>14</c:v>
                </c:pt>
                <c:pt idx="1">
                  <c:v>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Yes, would consider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Sheet1!$C$2:$C$3</c:f>
              <c:numCache>
                <c:formatCode>General</c:formatCode>
                <c:ptCount val="2"/>
                <c:pt idx="0">
                  <c:v>64</c:v>
                </c:pt>
                <c:pt idx="1">
                  <c:v>62</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No, would not consider</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Sheet1!$D$2:$D$3</c:f>
              <c:numCache>
                <c:formatCode>General</c:formatCode>
                <c:ptCount val="2"/>
                <c:pt idx="0">
                  <c:v>17</c:v>
                </c:pt>
                <c:pt idx="1">
                  <c:v>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Don't know</c:v>
                </c:pt>
              </c:strCache>
            </c:strRef>
          </c:tx>
          <c:spPr>
            <a:solidFill>
              <a:srgbClr val="E6E6E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Millennials</c:v>
                </c:pt>
                <c:pt idx="1">
                  <c:v>Gen Z</c:v>
                </c:pt>
              </c:strCache>
            </c:strRef>
          </c:cat>
          <c:val>
            <c:numRef>
              <c:f>Sheet1!$E$2:$E$3</c:f>
              <c:numCache>
                <c:formatCode>General</c:formatCode>
                <c:ptCount val="2"/>
                <c:pt idx="0">
                  <c:v>4</c:v>
                </c:pt>
                <c:pt idx="1">
                  <c:v>9</c:v>
                </c:pt>
              </c:numCache>
            </c:numRef>
          </c:val>
          <c:extLst>
            <c:ext xmlns:c16="http://schemas.microsoft.com/office/drawing/2014/chart" uri="{C3380CC4-5D6E-409C-BE32-E72D297353CC}">
              <c16:uniqueId val="{00000003-5119-F04D-9D6F-B0E2A825F18D}"/>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First 5 years post graduation</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EE5A-6243-93FE-3D2613E94822}"/>
              </c:ext>
            </c:extLst>
          </c:dPt>
          <c:cat>
            <c:strRef>
              <c:f>Sheet1!$A$2:$A$6</c:f>
              <c:strCache>
                <c:ptCount val="5"/>
                <c:pt idx="0">
                  <c:v>1986-1990 Grad</c:v>
                </c:pt>
                <c:pt idx="1">
                  <c:v>1991-1995 Grad</c:v>
                </c:pt>
                <c:pt idx="2">
                  <c:v>1996-2000 Grad</c:v>
                </c:pt>
                <c:pt idx="3">
                  <c:v>2001-2005 Grad</c:v>
                </c:pt>
                <c:pt idx="4">
                  <c:v>2006-2010 Grad</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Next 5 years</c:v>
                </c:pt>
              </c:strCache>
            </c:strRef>
          </c:tx>
          <c:spPr>
            <a:solidFill>
              <a:schemeClr val="bg1">
                <a:lumMod val="85000"/>
              </a:schemeClr>
            </a:solidFill>
            <a:ln>
              <a:noFill/>
            </a:ln>
            <a:effectLst/>
          </c:spPr>
          <c:invertIfNegative val="0"/>
          <c:cat>
            <c:strRef>
              <c:f>Sheet1!$A$2:$A$6</c:f>
              <c:strCache>
                <c:ptCount val="5"/>
                <c:pt idx="0">
                  <c:v>1986-1990 Grad</c:v>
                </c:pt>
                <c:pt idx="1">
                  <c:v>1991-1995 Grad</c:v>
                </c:pt>
                <c:pt idx="2">
                  <c:v>1996-2000 Grad</c:v>
                </c:pt>
                <c:pt idx="3">
                  <c:v>2001-2005 Grad</c:v>
                </c:pt>
                <c:pt idx="4">
                  <c:v>2006-2010 Grad</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83007023"/>
        <c:crosses val="autoZero"/>
        <c:auto val="1"/>
        <c:lblAlgn val="ctr"/>
        <c:lblOffset val="100"/>
        <c:noMultiLvlLbl val="0"/>
      </c:catAx>
      <c:valAx>
        <c:axId val="383007023"/>
        <c:scaling>
          <c:orientation val="minMax"/>
        </c:scaling>
        <c:delete val="0"/>
        <c:axPos val="b"/>
        <c:numFmt formatCode="General"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[Company A]</c:v>
                </c:pt>
                <c:pt idx="1">
                  <c:v>[Company B]</c:v>
                </c:pt>
                <c:pt idx="2">
                  <c:v>[Company C]</c:v>
                </c:pt>
                <c:pt idx="3">
                  <c:v>[Company D]</c:v>
                </c:pt>
                <c:pt idx="4">
                  <c:v>[Company E]</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Flat fee model</c:v>
                </c:pt>
              </c:strCache>
            </c:strRef>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Traditional % model</c:v>
                </c:pt>
              </c:strCache>
            </c:strRef>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tx2"/>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tx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Salaries and other personnel expenses</c:v>
                </c:pt>
              </c:strCache>
            </c:strRef>
          </c:tx>
          <c:spPr>
            <a:solidFill>
              <a:schemeClr val="bg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Sheet1!$B$2:$B$6</c:f>
              <c:numCache>
                <c:formatCode>General</c:formatCode>
                <c:ptCount val="5"/>
                <c:pt idx="0" formatCode="#,##0">
                  <c:v>616000</c:v>
                </c:pt>
                <c:pt idx="1">
                  <c:v>886400</c:v>
                </c:pt>
                <c:pt idx="2">
                  <c:v>1156800</c:v>
                </c:pt>
                <c:pt idx="3">
                  <c:v>1312000</c:v>
                </c:pt>
                <c:pt idx="4">
                  <c:v>1427200</c:v>
                </c:pt>
              </c:numCache>
            </c:numRef>
          </c:val>
          <c:extLst>
            <c:ext xmlns:c16="http://schemas.microsoft.com/office/drawing/2014/chart" uri="{C3380CC4-5D6E-409C-BE32-E72D297353CC}">
              <c16:uniqueId val="{00000000-B38E-CA42-8827-F1E7CF944306}"/>
            </c:ext>
          </c:extLst>
        </c:ser>
        <c:ser>
          <c:idx val="1"/>
          <c:order val="1"/>
          <c:tx>
            <c:strRef>
              <c:f>Sheet1!$C$1</c:f>
              <c:strCache>
                <c:ptCount val="1"/>
                <c:pt idx="0">
                  <c:v>Misc. Costs</c:v>
                </c:pt>
              </c:strCache>
            </c:strRef>
          </c:tx>
          <c:spPr>
            <a:solidFill>
              <a:schemeClr val="tx1">
                <a:lumMod val="65000"/>
              </a:schemeClr>
            </a:solidFill>
            <a:ln>
              <a:noFill/>
            </a:ln>
            <a:effectLst/>
          </c:spPr>
          <c:invertIfNegative val="0"/>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520000</c:v>
                </c:pt>
                <c:pt idx="1">
                  <c:v>490000</c:v>
                </c:pt>
                <c:pt idx="2">
                  <c:v>462000</c:v>
                </c:pt>
                <c:pt idx="3">
                  <c:v>312000</c:v>
                </c:pt>
                <c:pt idx="4">
                  <c:v>232000</c:v>
                </c:pt>
              </c:numCache>
            </c:numRef>
          </c:val>
          <c:extLst>
            <c:ext xmlns:c16="http://schemas.microsoft.com/office/drawing/2014/chart" uri="{C3380CC4-5D6E-409C-BE32-E72D297353CC}">
              <c16:uniqueId val="{00000001-B38E-CA42-8827-F1E7CF944306}"/>
            </c:ext>
          </c:extLst>
        </c:ser>
        <c:ser>
          <c:idx val="2"/>
          <c:order val="2"/>
          <c:tx>
            <c:strRef>
              <c:f>Sheet1!$D$1</c:f>
              <c:strCache>
                <c:ptCount val="1"/>
                <c:pt idx="0">
                  <c:v>Marketing</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2041500</c:v>
                </c:pt>
                <c:pt idx="1">
                  <c:v>3643163</c:v>
                </c:pt>
                <c:pt idx="2">
                  <c:v>4644221</c:v>
                </c:pt>
                <c:pt idx="3">
                  <c:v>7018257</c:v>
                </c:pt>
                <c:pt idx="4">
                  <c:v>11969454</c:v>
                </c:pt>
              </c:numCache>
            </c:numRef>
          </c:val>
          <c:extLst>
            <c:ext xmlns:c16="http://schemas.microsoft.com/office/drawing/2014/chart" uri="{C3380CC4-5D6E-409C-BE32-E72D297353CC}">
              <c16:uniqueId val="{00000002-B38E-CA42-8827-F1E7CF944306}"/>
            </c:ext>
          </c:extLst>
        </c:ser>
        <c:dLbls>
          <c:showLegendKey val="0"/>
          <c:showVal val="0"/>
          <c:showCatName val="0"/>
          <c:showSerName val="0"/>
          <c:showPercent val="0"/>
          <c:showBubbleSize val="0"/>
        </c:dLbls>
        <c:gapWidth val="150"/>
        <c:overlap val="100"/>
        <c:serLines>
          <c:spPr>
            <a:ln w="9525" cap="flat" cmpd="sng" algn="ctr">
              <a:solidFill>
                <a:schemeClr val="bg1"/>
              </a:solidFill>
              <a:prstDash val="solid"/>
              <a:round/>
            </a:ln>
            <a:effectLst/>
          </c:spPr>
        </c:serLines>
        <c:axId val="566953087"/>
        <c:axId val="593334287"/>
      </c:barChart>
      <c:catAx>
        <c:axId val="566953087"/>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bg1"/>
            </a:solidFill>
            <a:ln w="9525" algn="ctr">
              <a:solidFill>
                <a:srgbClr val="FFFFFF"/>
              </a:solidFill>
              <a:prstDash val="solid"/>
            </a:ln>
          </c:spPr>
          <c:invertIfNegative val="0"/>
          <c:dPt>
            <c:idx val="0"/>
            <c:invertIfNegative val="0"/>
            <c:bubble3D val="0"/>
            <c:extLst>
              <c:ext xmlns:c16="http://schemas.microsoft.com/office/drawing/2014/chart" uri="{C3380CC4-5D6E-409C-BE32-E72D297353CC}">
                <c16:uniqueId val="{0000000A-05F5-814E-9CD7-7D9E9B5E7AAF}"/>
              </c:ext>
            </c:extLst>
          </c:dPt>
          <c:dPt>
            <c:idx val="1"/>
            <c:invertIfNegative val="0"/>
            <c:bubble3D val="0"/>
            <c:extLst>
              <c:ext xmlns:c16="http://schemas.microsoft.com/office/drawing/2014/chart" uri="{C3380CC4-5D6E-409C-BE32-E72D297353CC}">
                <c16:uniqueId val="{0000000B-05F5-814E-9CD7-7D9E9B5E7AAF}"/>
              </c:ext>
            </c:extLst>
          </c:dPt>
          <c:dPt>
            <c:idx val="2"/>
            <c:invertIfNegative val="0"/>
            <c:bubble3D val="0"/>
            <c:extLst>
              <c:ext xmlns:c16="http://schemas.microsoft.com/office/drawing/2014/chart" uri="{C3380CC4-5D6E-409C-BE32-E72D297353CC}">
                <c16:uniqueId val="{0000000C-05F5-814E-9CD7-7D9E9B5E7AAF}"/>
              </c:ext>
            </c:extLst>
          </c:dPt>
          <c:dPt>
            <c:idx val="3"/>
            <c:invertIfNegative val="0"/>
            <c:bubble3D val="0"/>
            <c:extLst>
              <c:ext xmlns:c16="http://schemas.microsoft.com/office/drawing/2014/chart" uri="{C3380CC4-5D6E-409C-BE32-E72D297353CC}">
                <c16:uniqueId val="{0000000D-05F5-814E-9CD7-7D9E9B5E7AAF}"/>
              </c:ext>
            </c:extLst>
          </c:dPt>
          <c:dPt>
            <c:idx val="4"/>
            <c:invertIfNegative val="0"/>
            <c:bubble3D val="0"/>
            <c:extLst>
              <c:ext xmlns:c16="http://schemas.microsoft.com/office/drawing/2014/chart" uri="{C3380CC4-5D6E-409C-BE32-E72D297353CC}">
                <c16:uniqueId val="{0000000E-05F5-814E-9CD7-7D9E9B5E7AAF}"/>
              </c:ext>
            </c:extLst>
          </c:dPt>
          <c:dPt>
            <c:idx val="5"/>
            <c:invertIfNegative val="0"/>
            <c:bubble3D val="0"/>
            <c:extLst>
              <c:ext xmlns:c16="http://schemas.microsoft.com/office/drawing/2014/chart" uri="{C3380CC4-5D6E-409C-BE32-E72D297353CC}">
                <c16:uniqueId val="{0000000F-05F5-814E-9CD7-7D9E9B5E7AAF}"/>
              </c:ext>
            </c:extLst>
          </c:dPt>
          <c:dPt>
            <c:idx val="6"/>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1-05F5-814E-9CD7-7D9E9B5E7AAF}"/>
              </c:ext>
            </c:extLst>
          </c:dPt>
          <c:dPt>
            <c:idx val="7"/>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3-05F5-814E-9CD7-7D9E9B5E7AAF}"/>
              </c:ext>
            </c:extLst>
          </c:dPt>
          <c:dPt>
            <c:idx val="8"/>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5-05F5-814E-9CD7-7D9E9B5E7AAF}"/>
              </c:ext>
            </c:extLst>
          </c:dPt>
          <c:dPt>
            <c:idx val="9"/>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7-05F5-814E-9CD7-7D9E9B5E7AAF}"/>
              </c:ext>
            </c:extLst>
          </c:dPt>
          <c:dPt>
            <c:idx val="10"/>
            <c:invertIfNegative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9-05F5-814E-9CD7-7D9E9B5E7AAF}"/>
              </c:ext>
            </c:extLst>
          </c:dPt>
          <c:dLbls>
            <c:dLbl>
              <c:idx val="0"/>
              <c:layout>
                <c:manualLayout>
                  <c:x val="0"/>
                  <c:y val="-0.3371900826446280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A-05F5-814E-9CD7-7D9E9B5E7AAF}"/>
                </c:ext>
              </c:extLst>
            </c:dLbl>
            <c:dLbl>
              <c:idx val="1"/>
              <c:layout>
                <c:manualLayout>
                  <c:x val="0"/>
                  <c:y val="-0.3314049586776859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5F5-814E-9CD7-7D9E9B5E7AAF}"/>
                </c:ext>
              </c:extLst>
            </c:dLbl>
            <c:dLbl>
              <c:idx val="2"/>
              <c:layout>
                <c:manualLayout>
                  <c:x val="0"/>
                  <c:y val="-0.395867768595041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C-05F5-814E-9CD7-7D9E9B5E7AAF}"/>
                </c:ext>
              </c:extLst>
            </c:dLbl>
            <c:dLbl>
              <c:idx val="3"/>
              <c:layout>
                <c:manualLayout>
                  <c:x val="0"/>
                  <c:y val="-0.38677685950413221"/>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05F5-814E-9CD7-7D9E9B5E7AAF}"/>
                </c:ext>
              </c:extLst>
            </c:dLbl>
            <c:dLbl>
              <c:idx val="4"/>
              <c:layout>
                <c:manualLayout>
                  <c:x val="0"/>
                  <c:y val="-0.40991735537190083"/>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E-05F5-814E-9CD7-7D9E9B5E7AAF}"/>
                </c:ext>
              </c:extLst>
            </c:dLbl>
            <c:dLbl>
              <c:idx val="5"/>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05F5-814E-9CD7-7D9E9B5E7AAF}"/>
                </c:ext>
              </c:extLst>
            </c:dLbl>
            <c:dLbl>
              <c:idx val="6"/>
              <c:layout>
                <c:manualLayout>
                  <c:x val="0"/>
                  <c:y val="-0.47933884297520662"/>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05F5-814E-9CD7-7D9E9B5E7AAF}"/>
                </c:ext>
              </c:extLst>
            </c:dLbl>
            <c:dLbl>
              <c:idx val="7"/>
              <c:layout>
                <c:manualLayout>
                  <c:x val="0"/>
                  <c:y val="-0.47685950413223138"/>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05F5-814E-9CD7-7D9E9B5E7AAF}"/>
                </c:ext>
              </c:extLst>
            </c:dLbl>
            <c:dLbl>
              <c:idx val="8"/>
              <c:layout>
                <c:manualLayout>
                  <c:x val="0"/>
                  <c:y val="-0.45702479338842977"/>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05F5-814E-9CD7-7D9E9B5E7AAF}"/>
                </c:ext>
              </c:extLst>
            </c:dLbl>
            <c:dLbl>
              <c:idx val="9"/>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05F5-814E-9CD7-7D9E9B5E7AAF}"/>
                </c:ext>
              </c:extLst>
            </c:dLbl>
            <c:dLbl>
              <c:idx val="10"/>
              <c:layout>
                <c:manualLayout>
                  <c:x val="0"/>
                  <c:y val="-0.44214876033057854"/>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5F5-814E-9CD7-7D9E9B5E7AAF}"/>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2813.51</c:v>
                </c:pt>
                <c:pt idx="1">
                  <c:v>2755.07</c:v>
                </c:pt>
                <c:pt idx="2">
                  <c:v>3389.24</c:v>
                </c:pt>
                <c:pt idx="3">
                  <c:v>3310</c:v>
                </c:pt>
                <c:pt idx="4">
                  <c:v>3534.39</c:v>
                </c:pt>
                <c:pt idx="5">
                  <c:v>3993.22</c:v>
                </c:pt>
                <c:pt idx="6">
                  <c:v>4220.05</c:v>
                </c:pt>
                <c:pt idx="7">
                  <c:v>4200</c:v>
                </c:pt>
                <c:pt idx="8">
                  <c:v>3993.22</c:v>
                </c:pt>
                <c:pt idx="9">
                  <c:v>3850</c:v>
                </c:pt>
                <c:pt idx="10">
                  <c:v>3850</c:v>
                </c:pt>
              </c:numCache>
            </c:numRef>
          </c:val>
          <c:extLst>
            <c:ext xmlns:c16="http://schemas.microsoft.com/office/drawing/2014/chart" uri="{C3380CC4-5D6E-409C-BE32-E72D297353CC}">
              <c16:uniqueId val="{00000010-05F5-814E-9CD7-7D9E9B5E7AAF}"/>
            </c:ext>
          </c:extLst>
        </c:ser>
        <c:dLbls>
          <c:showLegendKey val="0"/>
          <c:showVal val="0"/>
          <c:showCatName val="0"/>
          <c:showSerName val="0"/>
          <c:showPercent val="0"/>
          <c:showBubbleSize val="0"/>
        </c:dLbls>
        <c:gapWidth val="80"/>
        <c:overlap val="100"/>
        <c:axId val="1335406431"/>
        <c:axId val="1"/>
      </c:barChart>
      <c:catAx>
        <c:axId val="1335406431"/>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4220.05"/>
          <c:min val="0"/>
        </c:scaling>
        <c:delete val="1"/>
        <c:axPos val="l"/>
        <c:numFmt formatCode="General" sourceLinked="1"/>
        <c:majorTickMark val="out"/>
        <c:minorTickMark val="none"/>
        <c:tickLblPos val="nextTo"/>
        <c:crossAx val="1335406431"/>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bg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tx1"/>
                        </a:solidFill>
                        <a:latin typeface="+mn-lt"/>
                        <a:ea typeface="+mn-ea"/>
                        <a:cs typeface="+mn-cs"/>
                      </a:defRPr>
                    </a:pPr>
                    <a:r>
                      <a:rPr lang="en-US">
                        <a:solidFill>
                          <a:schemeClr val="tx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tx1"/>
                        </a:solidFill>
                        <a:latin typeface="+mn-lt"/>
                        <a:ea typeface="+mn-ea"/>
                        <a:cs typeface="+mn-cs"/>
                      </a:defRPr>
                    </a:pPr>
                    <a:r>
                      <a:rPr lang="en-US">
                        <a:solidFill>
                          <a:schemeClr val="tx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tx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bg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[Answer 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18</c:v>
                </c:pt>
              </c:numCache>
            </c:numRef>
          </c:val>
          <c:extLst>
            <c:ext xmlns:c16="http://schemas.microsoft.com/office/drawing/2014/chart" uri="{C3380CC4-5D6E-409C-BE32-E72D297353CC}">
              <c16:uniqueId val="{00000000-EBE2-8345-BCCE-F15DD9EA7335}"/>
            </c:ext>
          </c:extLst>
        </c:ser>
        <c:ser>
          <c:idx val="1"/>
          <c:order val="1"/>
          <c:tx>
            <c:strRef>
              <c:f>Sheet1!$C$1</c:f>
              <c:strCache>
                <c:ptCount val="1"/>
                <c:pt idx="0">
                  <c:v>[Answer 2]</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43</c:v>
                </c:pt>
                <c:pt idx="1">
                  <c:v>49</c:v>
                </c:pt>
              </c:numCache>
            </c:numRef>
          </c:val>
          <c:extLst>
            <c:ext xmlns:c16="http://schemas.microsoft.com/office/drawing/2014/chart" uri="{C3380CC4-5D6E-409C-BE32-E72D297353CC}">
              <c16:uniqueId val="{00000001-EBE2-8345-BCCE-F15DD9EA7335}"/>
            </c:ext>
          </c:extLst>
        </c:ser>
        <c:ser>
          <c:idx val="2"/>
          <c:order val="2"/>
          <c:tx>
            <c:strRef>
              <c:f>Sheet1!$D$1</c:f>
              <c:strCache>
                <c:ptCount val="1"/>
                <c:pt idx="0">
                  <c:v>[Answer 3]</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38</c:v>
                </c:pt>
                <c:pt idx="1">
                  <c:v>27</c:v>
                </c:pt>
              </c:numCache>
            </c:numRef>
          </c:val>
          <c:extLst>
            <c:ext xmlns:c16="http://schemas.microsoft.com/office/drawing/2014/chart" uri="{C3380CC4-5D6E-409C-BE32-E72D297353CC}">
              <c16:uniqueId val="{00000002-EBE2-8345-BCCE-F15DD9EA7335}"/>
            </c:ext>
          </c:extLst>
        </c:ser>
        <c:ser>
          <c:idx val="3"/>
          <c:order val="3"/>
          <c:tx>
            <c:strRef>
              <c:f>Sheet1!$E$1</c:f>
              <c:strCache>
                <c:ptCount val="1"/>
                <c:pt idx="0">
                  <c:v>[Answer 4]</c:v>
                </c:pt>
              </c:strCache>
            </c:strRef>
          </c:tx>
          <c:spPr>
            <a:solidFill>
              <a:srgbClr val="E6E6E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5</c:v>
                </c:pt>
                <c:pt idx="1">
                  <c:v>6</c:v>
                </c:pt>
              </c:numCache>
            </c:numRef>
          </c:val>
          <c:extLst>
            <c:ext xmlns:c16="http://schemas.microsoft.com/office/drawing/2014/chart" uri="{C3380CC4-5D6E-409C-BE32-E72D297353CC}">
              <c16:uniqueId val="{00000003-EBE2-8345-BCCE-F15DD9EA7335}"/>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Column1</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Sheet1!$B$2:$B$3</c:f>
              <c:numCache>
                <c:formatCode>General</c:formatCode>
                <c:ptCount val="2"/>
                <c:pt idx="0">
                  <c:v>14</c:v>
                </c:pt>
                <c:pt idx="1">
                  <c:v>15</c:v>
                </c:pt>
              </c:numCache>
            </c:numRef>
          </c:val>
          <c:extLst>
            <c:ext xmlns:c16="http://schemas.microsoft.com/office/drawing/2014/chart" uri="{C3380CC4-5D6E-409C-BE32-E72D297353CC}">
              <c16:uniqueId val="{00000000-5119-F04D-9D6F-B0E2A825F18D}"/>
            </c:ext>
          </c:extLst>
        </c:ser>
        <c:ser>
          <c:idx val="1"/>
          <c:order val="1"/>
          <c:tx>
            <c:strRef>
              <c:f>Sheet1!$C$1</c:f>
              <c:strCache>
                <c:ptCount val="1"/>
                <c:pt idx="0">
                  <c:v>[Answer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Sheet1!$C$2:$C$3</c:f>
              <c:numCache>
                <c:formatCode>General</c:formatCode>
                <c:ptCount val="2"/>
                <c:pt idx="0">
                  <c:v>64</c:v>
                </c:pt>
                <c:pt idx="1">
                  <c:v>62</c:v>
                </c:pt>
              </c:numCache>
            </c:numRef>
          </c:val>
          <c:extLst>
            <c:ext xmlns:c16="http://schemas.microsoft.com/office/drawing/2014/chart" uri="{C3380CC4-5D6E-409C-BE32-E72D297353CC}">
              <c16:uniqueId val="{00000001-5119-F04D-9D6F-B0E2A825F18D}"/>
            </c:ext>
          </c:extLst>
        </c:ser>
        <c:ser>
          <c:idx val="2"/>
          <c:order val="2"/>
          <c:tx>
            <c:strRef>
              <c:f>Sheet1!$D$1</c:f>
              <c:strCache>
                <c:ptCount val="1"/>
                <c:pt idx="0">
                  <c:v>[Answer 2]</c:v>
                </c:pt>
              </c:strCache>
            </c:strRef>
          </c:tx>
          <c:spPr>
            <a:solidFill>
              <a:schemeClr val="bg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Sheet1!$D$2:$D$3</c:f>
              <c:numCache>
                <c:formatCode>General</c:formatCode>
                <c:ptCount val="2"/>
                <c:pt idx="0">
                  <c:v>17</c:v>
                </c:pt>
                <c:pt idx="1">
                  <c:v>13</c:v>
                </c:pt>
              </c:numCache>
            </c:numRef>
          </c:val>
          <c:extLst>
            <c:ext xmlns:c16="http://schemas.microsoft.com/office/drawing/2014/chart" uri="{C3380CC4-5D6E-409C-BE32-E72D297353CC}">
              <c16:uniqueId val="{00000002-5119-F04D-9D6F-B0E2A825F18D}"/>
            </c:ext>
          </c:extLst>
        </c:ser>
        <c:ser>
          <c:idx val="3"/>
          <c:order val="3"/>
          <c:tx>
            <c:strRef>
              <c:f>Sheet1!$E$1</c:f>
              <c:strCache>
                <c:ptCount val="1"/>
                <c:pt idx="0">
                  <c:v>[Answer 3]</c:v>
                </c:pt>
              </c:strCache>
            </c:strRef>
          </c:tx>
          <c:spPr>
            <a:solidFill>
              <a:srgbClr val="E6E6E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Sheet1!$E$2:$E$3</c:f>
              <c:numCache>
                <c:formatCode>General</c:formatCode>
                <c:ptCount val="2"/>
                <c:pt idx="0">
                  <c:v>4</c:v>
                </c:pt>
                <c:pt idx="1">
                  <c:v>9</c:v>
                </c:pt>
              </c:numCache>
            </c:numRef>
          </c:val>
          <c:extLst>
            <c:ext xmlns:c16="http://schemas.microsoft.com/office/drawing/2014/chart" uri="{C3380CC4-5D6E-409C-BE32-E72D297353CC}">
              <c16:uniqueId val="{00000003-5119-F04D-9D6F-B0E2A825F18D}"/>
            </c:ext>
          </c:extLst>
        </c:ser>
        <c:ser>
          <c:idx val="4"/>
          <c:order val="4"/>
          <c:tx>
            <c:strRef>
              <c:f>Sheet1!$F$1</c:f>
              <c:strCache>
                <c:ptCount val="1"/>
                <c:pt idx="0">
                  <c:v>[Answer 4]</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Graphik Regular" panose="020B0503030202060203" pitchFamily="34" charset="77"/>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[Segment 1]</c:v>
                </c:pt>
                <c:pt idx="1">
                  <c:v>[Segment 2]</c:v>
                </c:pt>
              </c:strCache>
            </c:strRef>
          </c:cat>
          <c:val>
            <c:numRef>
              <c:f>Sheet1!$F$2:$F$3</c:f>
              <c:numCache>
                <c:formatCode>General</c:formatCode>
                <c:ptCount val="2"/>
              </c:numCache>
            </c:numRef>
          </c:val>
          <c:extLst>
            <c:ext xmlns:c16="http://schemas.microsoft.com/office/drawing/2014/chart" uri="{C3380CC4-5D6E-409C-BE32-E72D297353CC}">
              <c16:uniqueId val="{00000000-B7C3-F74D-9E31-4500571957BA}"/>
            </c:ext>
          </c:extLst>
        </c:ser>
        <c:dLbls>
          <c:dLblPos val="ctr"/>
          <c:showLegendKey val="0"/>
          <c:showVal val="1"/>
          <c:showCatName val="0"/>
          <c:showSerName val="0"/>
          <c:showPercent val="0"/>
          <c:showBubbleSize val="0"/>
        </c:dLbls>
        <c:gapWidth val="150"/>
        <c:overlap val="100"/>
        <c:axId val="1436203855"/>
        <c:axId val="1400043375"/>
      </c:barChart>
      <c:catAx>
        <c:axId val="1436203855"/>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1400043375"/>
        <c:crosses val="autoZero"/>
        <c:auto val="1"/>
        <c:lblAlgn val="ctr"/>
        <c:lblOffset val="100"/>
        <c:noMultiLvlLbl val="0"/>
      </c:catAx>
      <c:valAx>
        <c:axId val="1400043375"/>
        <c:scaling>
          <c:orientation val="minMax"/>
        </c:scaling>
        <c:delete val="1"/>
        <c:axPos val="l"/>
        <c:numFmt formatCode="0%" sourceLinked="1"/>
        <c:majorTickMark val="none"/>
        <c:minorTickMark val="none"/>
        <c:tickLblPos val="nextTo"/>
        <c:crossAx val="14362038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Graphik Regular" panose="020B0503030202060203" pitchFamily="34" charset="77"/>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1108155335495"/>
          <c:y val="4.3260336805101808E-2"/>
          <c:w val="0.66677743304425163"/>
          <c:h val="0.69781865093398354"/>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EE5A-6243-93FE-3D2613E94822}"/>
              </c:ext>
            </c:extLst>
          </c:dPt>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Sheet1!$B$2:$B$6</c:f>
              <c:numCache>
                <c:formatCode>General</c:formatCode>
                <c:ptCount val="5"/>
                <c:pt idx="0">
                  <c:v>1.7</c:v>
                </c:pt>
                <c:pt idx="1">
                  <c:v>1.85</c:v>
                </c:pt>
                <c:pt idx="2">
                  <c:v>1.9</c:v>
                </c:pt>
                <c:pt idx="3">
                  <c:v>2.2999999999999998</c:v>
                </c:pt>
                <c:pt idx="4">
                  <c:v>2.8</c:v>
                </c:pt>
              </c:numCache>
            </c:numRef>
          </c:val>
          <c:extLst>
            <c:ext xmlns:c16="http://schemas.microsoft.com/office/drawing/2014/chart" uri="{C3380CC4-5D6E-409C-BE32-E72D297353CC}">
              <c16:uniqueId val="{00000002-EE5A-6243-93FE-3D2613E94822}"/>
            </c:ext>
          </c:extLst>
        </c:ser>
        <c:ser>
          <c:idx val="1"/>
          <c:order val="1"/>
          <c:tx>
            <c:strRef>
              <c:f>Sheet1!$C$1</c:f>
              <c:strCache>
                <c:ptCount val="1"/>
                <c:pt idx="0">
                  <c:v>[Series 2]</c:v>
                </c:pt>
              </c:strCache>
            </c:strRef>
          </c:tx>
          <c:spPr>
            <a:solidFill>
              <a:schemeClr val="bg1">
                <a:lumMod val="85000"/>
              </a:schemeClr>
            </a:solidFill>
            <a:ln>
              <a:noFill/>
            </a:ln>
            <a:effectLst/>
          </c:spPr>
          <c:invertIfNegative val="0"/>
          <c:cat>
            <c:strRef>
              <c:f>Sheet1!$A$2:$A$6</c:f>
              <c:strCache>
                <c:ptCount val="5"/>
                <c:pt idx="0">
                  <c:v>[Parameter or segment 1]</c:v>
                </c:pt>
                <c:pt idx="1">
                  <c:v>[Parameter or segment 2]</c:v>
                </c:pt>
                <c:pt idx="2">
                  <c:v>[Parameter or segment 3]</c:v>
                </c:pt>
                <c:pt idx="3">
                  <c:v>[Parameter or segment 4]</c:v>
                </c:pt>
                <c:pt idx="4">
                  <c:v>[Parameter or segment 5]</c:v>
                </c:pt>
              </c:strCache>
            </c:strRef>
          </c:cat>
          <c:val>
            <c:numRef>
              <c:f>Sheet1!$C$2:$C$6</c:f>
              <c:numCache>
                <c:formatCode>General</c:formatCode>
                <c:ptCount val="5"/>
                <c:pt idx="0">
                  <c:v>0.6</c:v>
                </c:pt>
                <c:pt idx="1">
                  <c:v>1</c:v>
                </c:pt>
                <c:pt idx="2">
                  <c:v>1.1000000000000001</c:v>
                </c:pt>
                <c:pt idx="3">
                  <c:v>1.2</c:v>
                </c:pt>
              </c:numCache>
            </c:numRef>
          </c:val>
          <c:extLst>
            <c:ext xmlns:c16="http://schemas.microsoft.com/office/drawing/2014/chart" uri="{C3380CC4-5D6E-409C-BE32-E72D297353CC}">
              <c16:uniqueId val="{00000003-EE5A-6243-93FE-3D2613E94822}"/>
            </c:ext>
          </c:extLst>
        </c:ser>
        <c:dLbls>
          <c:showLegendKey val="0"/>
          <c:showVal val="0"/>
          <c:showCatName val="0"/>
          <c:showSerName val="0"/>
          <c:showPercent val="0"/>
          <c:showBubbleSize val="0"/>
        </c:dLbls>
        <c:gapWidth val="150"/>
        <c:overlap val="100"/>
        <c:axId val="340474623"/>
        <c:axId val="383007023"/>
      </c:barChart>
      <c:catAx>
        <c:axId val="340474623"/>
        <c:scaling>
          <c:orientation val="minMax"/>
        </c:scaling>
        <c:delete val="0"/>
        <c:axPos val="l"/>
        <c:numFmt formatCode="General" sourceLinked="1"/>
        <c:majorTickMark val="none"/>
        <c:minorTickMark val="none"/>
        <c:tickLblPos val="nextTo"/>
        <c:spPr>
          <a:noFill/>
          <a:ln w="9525"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83007023"/>
        <c:crosses val="autoZero"/>
        <c:auto val="1"/>
        <c:lblAlgn val="ctr"/>
        <c:lblOffset val="100"/>
        <c:noMultiLvlLbl val="0"/>
      </c:catAx>
      <c:valAx>
        <c:axId val="383007023"/>
        <c:scaling>
          <c:orientation val="minMax"/>
        </c:scaling>
        <c:delete val="0"/>
        <c:axPos val="b"/>
        <c:numFmt formatCode="General"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340474623"/>
        <c:crosses val="autoZero"/>
        <c:crossBetween val="between"/>
        <c:majorUnit val="1"/>
      </c:valAx>
      <c:spPr>
        <a:noFill/>
        <a:ln>
          <a:noFill/>
        </a:ln>
        <a:effectLst/>
      </c:spPr>
    </c:plotArea>
    <c:legend>
      <c:legendPos val="b"/>
      <c:layout>
        <c:manualLayout>
          <c:xMode val="edge"/>
          <c:yMode val="edge"/>
          <c:x val="0.15334404656592041"/>
          <c:y val="0.86296165777822098"/>
          <c:w val="0.68872704523257233"/>
          <c:h val="7.018145806843989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335123426500286E-2"/>
          <c:y val="3.8873588016456836E-2"/>
          <c:w val="0.93688758384341542"/>
          <c:h val="0.8252158086623137"/>
        </c:manualLayout>
      </c:layout>
      <c:barChart>
        <c:barDir val="col"/>
        <c:grouping val="clustered"/>
        <c:varyColors val="0"/>
        <c:ser>
          <c:idx val="0"/>
          <c:order val="0"/>
          <c:tx>
            <c:strRef>
              <c:f>Sheet1!$B$1</c:f>
              <c:strCache>
                <c:ptCount val="1"/>
                <c:pt idx="0">
                  <c:v>Users (M)</c:v>
                </c:pt>
              </c:strCache>
            </c:strRef>
          </c:tx>
          <c:spPr>
            <a:solidFill>
              <a:schemeClr val="bg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12.5</c:v>
                </c:pt>
                <c:pt idx="1">
                  <c:v>10.7</c:v>
                </c:pt>
                <c:pt idx="2">
                  <c:v>8.3000000000000007</c:v>
                </c:pt>
                <c:pt idx="3">
                  <c:v>4.5</c:v>
                </c:pt>
                <c:pt idx="4">
                  <c:v>3.4</c:v>
                </c:pt>
              </c:numCache>
            </c:numRef>
          </c:val>
          <c:extLst>
            <c:ext xmlns:c16="http://schemas.microsoft.com/office/drawing/2014/chart" uri="{C3380CC4-5D6E-409C-BE32-E72D297353CC}">
              <c16:uniqueId val="{00000000-91B5-9542-AB4A-0254EFE4484C}"/>
            </c:ext>
          </c:extLst>
        </c:ser>
        <c:dLbls>
          <c:showLegendKey val="0"/>
          <c:showVal val="0"/>
          <c:showCatName val="0"/>
          <c:showSerName val="0"/>
          <c:showPercent val="0"/>
          <c:showBubbleSize val="0"/>
        </c:dLbls>
        <c:gapWidth val="219"/>
        <c:overlap val="-27"/>
        <c:axId val="393194128"/>
        <c:axId val="49544624"/>
      </c:barChart>
      <c:catAx>
        <c:axId val="39319412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9544624"/>
        <c:crosses val="autoZero"/>
        <c:auto val="1"/>
        <c:lblAlgn val="ctr"/>
        <c:lblOffset val="100"/>
        <c:noMultiLvlLbl val="0"/>
      </c:catAx>
      <c:valAx>
        <c:axId val="49544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19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Flat fee model</c:v>
                </c:pt>
              </c:strCache>
            </c:strRef>
          </c:tx>
          <c:spPr>
            <a:ln w="28575" cap="rnd">
              <a:solidFill>
                <a:schemeClr val="accent1"/>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Sheet1!$B$2:$B$6</c:f>
              <c:numCache>
                <c:formatCode>#,##0</c:formatCode>
                <c:ptCount val="5"/>
                <c:pt idx="0">
                  <c:v>241380</c:v>
                </c:pt>
                <c:pt idx="1">
                  <c:v>1487169</c:v>
                </c:pt>
                <c:pt idx="2">
                  <c:v>3819141.1799999997</c:v>
                </c:pt>
                <c:pt idx="3">
                  <c:v>7892063.3916000007</c:v>
                </c:pt>
                <c:pt idx="4">
                  <c:v>16318052.251991998</c:v>
                </c:pt>
              </c:numCache>
            </c:numRef>
          </c:val>
          <c:smooth val="0"/>
          <c:extLst>
            <c:ext xmlns:c16="http://schemas.microsoft.com/office/drawing/2014/chart" uri="{C3380CC4-5D6E-409C-BE32-E72D297353CC}">
              <c16:uniqueId val="{00000000-F7E4-4D49-9749-3F6F97AC8D46}"/>
            </c:ext>
          </c:extLst>
        </c:ser>
        <c:ser>
          <c:idx val="1"/>
          <c:order val="1"/>
          <c:tx>
            <c:strRef>
              <c:f>Sheet1!$C$1</c:f>
              <c:strCache>
                <c:ptCount val="1"/>
                <c:pt idx="0">
                  <c:v>Traditional % model</c:v>
                </c:pt>
              </c:strCache>
            </c:strRef>
          </c:tx>
          <c:spPr>
            <a:ln w="28575" cap="rnd">
              <a:solidFill>
                <a:schemeClr val="accent5"/>
              </a:solidFill>
              <a:round/>
            </a:ln>
            <a:effectLst/>
          </c:spPr>
          <c:marker>
            <c:symbol val="none"/>
          </c:marker>
          <c:cat>
            <c:strRef>
              <c:f>Sheet1!$A$2:$A$6</c:f>
              <c:strCache>
                <c:ptCount val="5"/>
                <c:pt idx="0">
                  <c:v>Year 1</c:v>
                </c:pt>
                <c:pt idx="1">
                  <c:v>Year 2</c:v>
                </c:pt>
                <c:pt idx="2">
                  <c:v>Year 3</c:v>
                </c:pt>
                <c:pt idx="3">
                  <c:v>Year 4</c:v>
                </c:pt>
                <c:pt idx="4">
                  <c:v>Year 5</c:v>
                </c:pt>
              </c:strCache>
            </c:strRef>
          </c:cat>
          <c:val>
            <c:numRef>
              <c:f>Sheet1!$C$2:$C$6</c:f>
              <c:numCache>
                <c:formatCode>#,##0</c:formatCode>
                <c:ptCount val="5"/>
                <c:pt idx="0">
                  <c:v>121500</c:v>
                </c:pt>
                <c:pt idx="1">
                  <c:v>782641.5</c:v>
                </c:pt>
                <c:pt idx="2">
                  <c:v>2153889.3426000001</c:v>
                </c:pt>
                <c:pt idx="3">
                  <c:v>5051664.0107642403</c:v>
                </c:pt>
                <c:pt idx="4">
                  <c:v>11151873.489189604</c:v>
                </c:pt>
              </c:numCache>
            </c:numRef>
          </c:val>
          <c:smooth val="0"/>
          <c:extLst>
            <c:ext xmlns:c16="http://schemas.microsoft.com/office/drawing/2014/chart" uri="{C3380CC4-5D6E-409C-BE32-E72D297353CC}">
              <c16:uniqueId val="{00000002-F7E4-4D49-9749-3F6F97AC8D46}"/>
            </c:ext>
          </c:extLst>
        </c:ser>
        <c:ser>
          <c:idx val="2"/>
          <c:order val="2"/>
          <c:tx>
            <c:strRef>
              <c:f>Sheet1!$D$1</c:f>
              <c:strCache>
                <c:ptCount val="1"/>
                <c:pt idx="0">
                  <c:v>Costs</c:v>
                </c:pt>
              </c:strCache>
            </c:strRef>
          </c:tx>
          <c:spPr>
            <a:ln w="28575" cap="rnd">
              <a:solidFill>
                <a:schemeClr val="tx2"/>
              </a:solidFill>
              <a:prstDash val="dash"/>
              <a:round/>
            </a:ln>
            <a:effectLst/>
          </c:spPr>
          <c:marker>
            <c:symbol val="none"/>
          </c:marker>
          <c:cat>
            <c:strRef>
              <c:f>Sheet1!$A$2:$A$6</c:f>
              <c:strCache>
                <c:ptCount val="5"/>
                <c:pt idx="0">
                  <c:v>Year 1</c:v>
                </c:pt>
                <c:pt idx="1">
                  <c:v>Year 2</c:v>
                </c:pt>
                <c:pt idx="2">
                  <c:v>Year 3</c:v>
                </c:pt>
                <c:pt idx="3">
                  <c:v>Year 4</c:v>
                </c:pt>
                <c:pt idx="4">
                  <c:v>Year 5</c:v>
                </c:pt>
              </c:strCache>
            </c:strRef>
          </c:cat>
          <c:val>
            <c:numRef>
              <c:f>Sheet1!$D$2:$D$6</c:f>
              <c:numCache>
                <c:formatCode>#,##0</c:formatCode>
                <c:ptCount val="5"/>
                <c:pt idx="0">
                  <c:v>3177500</c:v>
                </c:pt>
                <c:pt idx="1">
                  <c:v>5019562.5</c:v>
                </c:pt>
                <c:pt idx="2">
                  <c:v>6263021.25</c:v>
                </c:pt>
                <c:pt idx="3">
                  <c:v>8642256.9250000007</c:v>
                </c:pt>
                <c:pt idx="4">
                  <c:v>13628654.2685</c:v>
                </c:pt>
              </c:numCache>
            </c:numRef>
          </c:val>
          <c:smooth val="0"/>
          <c:extLst>
            <c:ext xmlns:c16="http://schemas.microsoft.com/office/drawing/2014/chart" uri="{C3380CC4-5D6E-409C-BE32-E72D297353CC}">
              <c16:uniqueId val="{00000003-F7E4-4D49-9749-3F6F97AC8D46}"/>
            </c:ext>
          </c:extLst>
        </c:ser>
        <c:dLbls>
          <c:showLegendKey val="0"/>
          <c:showVal val="0"/>
          <c:showCatName val="0"/>
          <c:showSerName val="0"/>
          <c:showPercent val="0"/>
          <c:showBubbleSize val="0"/>
        </c:dLbls>
        <c:smooth val="0"/>
        <c:axId val="566953087"/>
        <c:axId val="593334287"/>
      </c:lineChart>
      <c:catAx>
        <c:axId val="566953087"/>
        <c:scaling>
          <c:orientation val="minMax"/>
        </c:scaling>
        <c:delete val="0"/>
        <c:axPos val="b"/>
        <c:majorGridlines>
          <c:spPr>
            <a:ln w="9525" cap="flat" cmpd="sng" algn="ctr">
              <a:solidFill>
                <a:schemeClr val="tx1">
                  <a:lumMod val="75000"/>
                </a:schemeClr>
              </a:solidFill>
              <a:prstDash val="dash"/>
              <a:round/>
            </a:ln>
            <a:effectLst/>
          </c:spPr>
        </c:majorGridlines>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crossAx val="593334287"/>
        <c:crosses val="autoZero"/>
        <c:auto val="1"/>
        <c:lblAlgn val="ctr"/>
        <c:lblOffset val="100"/>
        <c:noMultiLvlLbl val="0"/>
      </c:catAx>
      <c:valAx>
        <c:axId val="593334287"/>
        <c:scaling>
          <c:orientation val="minMax"/>
        </c:scaling>
        <c:delete val="0"/>
        <c:axPos val="l"/>
        <c:majorGridlines>
          <c:spPr>
            <a:ln w="9525" cap="flat" cmpd="sng" algn="ctr">
              <a:solidFill>
                <a:schemeClr val="tx1">
                  <a:lumMod val="75000"/>
                </a:schemeClr>
              </a:solidFill>
              <a:prstDash val="dash"/>
              <a:round/>
            </a:ln>
            <a:effectLst/>
          </c:spPr>
        </c:majorGridlines>
        <c:numFmt formatCode="#,##0" sourceLinked="1"/>
        <c:majorTickMark val="in"/>
        <c:minorTickMark val="none"/>
        <c:tickLblPos val="nextTo"/>
        <c:spPr>
          <a:noFill/>
          <a:ln>
            <a:solidFill>
              <a:schemeClr val="bg1"/>
            </a:solid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566953087"/>
        <c:crosses val="autoZero"/>
        <c:crossBetween val="between"/>
        <c:dispUnits>
          <c:builtInUnit val="million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[Customer group 1]</cx:pt>
          <cx:pt idx="1">[Customer group 2]</cx:pt>
          <cx:pt idx="2">[Customer group 3]</cx:pt>
          <cx:pt idx="3">Total Addressable Market</cx:pt>
        </cx:lvl>
      </cx:strDim>
      <cx:numDim type="val">
        <cx:f>Sheet1!$B$2:$B$5</cx:f>
        <cx:lvl ptCount="4" formatCode="General">
          <cx:pt idx="0">21</cx:pt>
          <cx:pt idx="1">8</cx:pt>
          <cx:pt idx="2">27</cx:pt>
          <cx:pt idx="3">56</cx:pt>
        </cx:lvl>
      </cx:numDim>
    </cx:data>
  </cx:chartData>
  <cx:chart>
    <cx:title pos="t" align="ctr" overlay="0"/>
    <cx:plotArea>
      <cx:plotAreaRegion>
        <cx:series layoutId="waterfall" uniqueId="{9E7D08B2-375A-694D-921E-67F46111D472}">
          <cx:tx>
            <cx:txData>
              <cx:f>Sheet1!$B$1</cx:f>
              <cx:v>Series1</cx:v>
            </cx:txData>
          </cx:tx>
          <cx:spPr>
            <a:solidFill>
              <a:schemeClr val="bg1"/>
            </a:solidFill>
          </cx:spPr>
          <cx:dataPt idx="3">
            <cx:spPr>
              <a:solidFill>
                <a:srgbClr val="00A7F2"/>
              </a:solidFill>
            </cx:spPr>
          </cx:dataPt>
          <cx:dataLabels pos="outEnd">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Arial"/>
                </a:endParaRPr>
              </a:p>
            </cx:txPr>
            <cx:visibility seriesName="0" categoryName="0" value="1"/>
            <cx:separator>, </cx:separator>
            <cx:dataLabel idx="3">
              <cx:txPr>
                <a:bodyPr spcFirstLastPara="1" vertOverflow="ellipsis" horzOverflow="overflow" wrap="square" lIns="0" tIns="0" rIns="0" bIns="0" anchor="ctr" anchorCtr="1"/>
                <a:lstStyle/>
                <a:p>
                  <a:pPr algn="ctr" rtl="0">
                    <a:defRPr b="1"/>
                  </a:pPr>
                  <a:r>
                    <a:rPr lang="en-US" sz="1600" b="1" i="0" u="none" strike="noStrike" baseline="0">
                      <a:solidFill>
                        <a:schemeClr val="bg1"/>
                      </a:solidFill>
                      <a:latin typeface="Arial"/>
                    </a:rPr>
                    <a:t>56</a:t>
                  </a:r>
                </a:p>
              </cx:txPr>
              <cx:visibility seriesName="0" categoryName="0" value="1"/>
              <cx:separator>, </cx:separator>
            </cx:dataLabel>
          </cx:dataLabels>
          <cx:dataId val="0"/>
          <cx:layoutPr>
            <cx:subtotals>
              <cx:idx val="0"/>
              <cx:idx val="3"/>
            </cx:subtotals>
          </cx:layoutPr>
        </cx:series>
      </cx:plotAreaRegion>
      <cx:axis id="0">
        <cx:catScaling gapWidth="0.5"/>
        <cx:tickLabels/>
        <cx:spPr>
          <a:ln>
            <a:solidFill>
              <a:schemeClr val="bg1"/>
            </a:solidFill>
          </a:ln>
        </cx:spPr>
        <cx:txPr>
          <a:bodyPr spcFirstLastPara="1" vertOverflow="ellipsis" horzOverflow="overflow" wrap="square" lIns="0" tIns="0" rIns="0" bIns="0" anchor="ctr" anchorCtr="1"/>
          <a:lstStyle/>
          <a:p>
            <a:pPr algn="ctr" rtl="0">
              <a:defRPr sz="1600">
                <a:solidFill>
                  <a:schemeClr val="bg1"/>
                </a:solidFill>
              </a:defRPr>
            </a:pPr>
            <a:endParaRPr lang="en-US" sz="1600" b="0" i="0" u="none" strike="noStrike" baseline="0">
              <a:solidFill>
                <a:schemeClr val="bg1"/>
              </a:solidFill>
              <a:latin typeface="Arial"/>
            </a:endParaRPr>
          </a:p>
        </cx:txPr>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drawings/drawing6.xml><?xml version="1.0" encoding="utf-8"?>
<c:userShapes xmlns:c="http://schemas.openxmlformats.org/drawingml/2006/chart">
  <cdr:relSizeAnchor xmlns:cdr="http://schemas.openxmlformats.org/drawingml/2006/chartDrawing">
    <cdr:from>
      <cdr:x>0.11573</cdr:x>
      <cdr:y>0.04384</cdr:y>
    </cdr:from>
    <cdr:to>
      <cdr:x>0.27343</cdr:x>
      <cdr:y>0.14071</cdr:y>
    </cdr:to>
    <cdr:sp macro="" textlink="">
      <cdr:nvSpPr>
        <cdr:cNvPr id="2" name="TextBox 1">
          <a:extLst xmlns:a="http://schemas.openxmlformats.org/drawingml/2006/main">
            <a:ext uri="{FF2B5EF4-FFF2-40B4-BE49-F238E27FC236}">
              <a16:creationId xmlns:a16="http://schemas.microsoft.com/office/drawing/2014/main" id="{4498F4E8-8ADC-3143-B687-37611DD67BAB}"/>
            </a:ext>
          </a:extLst>
        </cdr:cNvPr>
        <cdr:cNvSpPr txBox="1"/>
      </cdr:nvSpPr>
      <cdr:spPr>
        <a:xfrm xmlns:a="http://schemas.openxmlformats.org/drawingml/2006/main">
          <a:off x="1294177" y="179615"/>
          <a:ext cx="1763485" cy="3969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da-DK"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03/25/2024</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03/25/2024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dirty="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36</a:t>
            </a:fld>
            <a:endParaRPr lang="en-DK"/>
          </a:p>
        </p:txBody>
      </p:sp>
    </p:spTree>
    <p:extLst>
      <p:ext uri="{BB962C8B-B14F-4D97-AF65-F5344CB8AC3E}">
        <p14:creationId xmlns:p14="http://schemas.microsoft.com/office/powerpoint/2010/main" val="2215437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37</a:t>
            </a:fld>
            <a:endParaRPr lang="en-DK"/>
          </a:p>
        </p:txBody>
      </p:sp>
    </p:spTree>
    <p:extLst>
      <p:ext uri="{BB962C8B-B14F-4D97-AF65-F5344CB8AC3E}">
        <p14:creationId xmlns:p14="http://schemas.microsoft.com/office/powerpoint/2010/main" val="3867860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366906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1963427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91543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2640403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56</a:t>
            </a:fld>
            <a:endParaRPr lang="en-DK"/>
          </a:p>
        </p:txBody>
      </p:sp>
    </p:spTree>
    <p:extLst>
      <p:ext uri="{BB962C8B-B14F-4D97-AF65-F5344CB8AC3E}">
        <p14:creationId xmlns:p14="http://schemas.microsoft.com/office/powerpoint/2010/main" val="59922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59</a:t>
            </a:fld>
            <a:endParaRPr lang="en-DK"/>
          </a:p>
        </p:txBody>
      </p:sp>
    </p:spTree>
    <p:extLst>
      <p:ext uri="{BB962C8B-B14F-4D97-AF65-F5344CB8AC3E}">
        <p14:creationId xmlns:p14="http://schemas.microsoft.com/office/powerpoint/2010/main" val="247441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60</a:t>
            </a:fld>
            <a:endParaRPr lang="en-DK"/>
          </a:p>
        </p:txBody>
      </p:sp>
    </p:spTree>
    <p:extLst>
      <p:ext uri="{BB962C8B-B14F-4D97-AF65-F5344CB8AC3E}">
        <p14:creationId xmlns:p14="http://schemas.microsoft.com/office/powerpoint/2010/main" val="3239065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61</a:t>
            </a:fld>
            <a:endParaRPr lang="en-DK"/>
          </a:p>
        </p:txBody>
      </p:sp>
    </p:spTree>
    <p:extLst>
      <p:ext uri="{BB962C8B-B14F-4D97-AF65-F5344CB8AC3E}">
        <p14:creationId xmlns:p14="http://schemas.microsoft.com/office/powerpoint/2010/main" val="196746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3</a:t>
            </a:fld>
            <a:endParaRPr lang="en-DK"/>
          </a:p>
        </p:txBody>
      </p:sp>
    </p:spTree>
    <p:extLst>
      <p:ext uri="{BB962C8B-B14F-4D97-AF65-F5344CB8AC3E}">
        <p14:creationId xmlns:p14="http://schemas.microsoft.com/office/powerpoint/2010/main" val="4182178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67</a:t>
            </a:fld>
            <a:endParaRPr lang="en-DK"/>
          </a:p>
        </p:txBody>
      </p:sp>
    </p:spTree>
    <p:extLst>
      <p:ext uri="{BB962C8B-B14F-4D97-AF65-F5344CB8AC3E}">
        <p14:creationId xmlns:p14="http://schemas.microsoft.com/office/powerpoint/2010/main" val="3923597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71</a:t>
            </a:fld>
            <a:endParaRPr lang="en-DK"/>
          </a:p>
        </p:txBody>
      </p:sp>
    </p:spTree>
    <p:extLst>
      <p:ext uri="{BB962C8B-B14F-4D97-AF65-F5344CB8AC3E}">
        <p14:creationId xmlns:p14="http://schemas.microsoft.com/office/powerpoint/2010/main" val="3060866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73</a:t>
            </a:fld>
            <a:endParaRPr lang="en-DK"/>
          </a:p>
        </p:txBody>
      </p:sp>
    </p:spTree>
    <p:extLst>
      <p:ext uri="{BB962C8B-B14F-4D97-AF65-F5344CB8AC3E}">
        <p14:creationId xmlns:p14="http://schemas.microsoft.com/office/powerpoint/2010/main" val="44551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607415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492540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79</a:t>
            </a:fld>
            <a:endParaRPr lang="en-DK"/>
          </a:p>
        </p:txBody>
      </p:sp>
    </p:spTree>
    <p:extLst>
      <p:ext uri="{BB962C8B-B14F-4D97-AF65-F5344CB8AC3E}">
        <p14:creationId xmlns:p14="http://schemas.microsoft.com/office/powerpoint/2010/main" val="1082551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4222811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2857281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1700165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9988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CF1CD82C-8186-9E41-8B8B-F66E4066A413}" type="slidenum">
              <a:rPr lang="en-DK" smtClean="0"/>
              <a:t>86</a:t>
            </a:fld>
            <a:endParaRPr lang="en-DK"/>
          </a:p>
        </p:txBody>
      </p:sp>
    </p:spTree>
    <p:extLst>
      <p:ext uri="{BB962C8B-B14F-4D97-AF65-F5344CB8AC3E}">
        <p14:creationId xmlns:p14="http://schemas.microsoft.com/office/powerpoint/2010/main" val="623870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41472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102</a:t>
            </a:fld>
            <a:endParaRPr lang="en-DK"/>
          </a:p>
        </p:txBody>
      </p:sp>
    </p:spTree>
    <p:extLst>
      <p:ext uri="{BB962C8B-B14F-4D97-AF65-F5344CB8AC3E}">
        <p14:creationId xmlns:p14="http://schemas.microsoft.com/office/powerpoint/2010/main" val="1951490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061287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146366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108</a:t>
            </a:fld>
            <a:endParaRPr lang="en-DK"/>
          </a:p>
        </p:txBody>
      </p:sp>
    </p:spTree>
    <p:extLst>
      <p:ext uri="{BB962C8B-B14F-4D97-AF65-F5344CB8AC3E}">
        <p14:creationId xmlns:p14="http://schemas.microsoft.com/office/powerpoint/2010/main" val="2854664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111</a:t>
            </a:fld>
            <a:endParaRPr lang="en-DK"/>
          </a:p>
        </p:txBody>
      </p:sp>
    </p:spTree>
    <p:extLst>
      <p:ext uri="{BB962C8B-B14F-4D97-AF65-F5344CB8AC3E}">
        <p14:creationId xmlns:p14="http://schemas.microsoft.com/office/powerpoint/2010/main" val="2272984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117</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303719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31698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07952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071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120</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508316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542132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122</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2433654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74431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124</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756870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GB" sz="1200" u="none" strike="noStrike" kern="0" cap="none" spc="0" normalizeH="0" baseline="0" noProof="0" dirty="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41935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40676670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128</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30590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129</a:t>
            </a:fld>
            <a:endParaRPr lang="en-DK"/>
          </a:p>
        </p:txBody>
      </p:sp>
    </p:spTree>
    <p:extLst>
      <p:ext uri="{BB962C8B-B14F-4D97-AF65-F5344CB8AC3E}">
        <p14:creationId xmlns:p14="http://schemas.microsoft.com/office/powerpoint/2010/main" val="1235268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130</a:t>
            </a:fld>
            <a:endParaRPr lang="en-DK"/>
          </a:p>
        </p:txBody>
      </p:sp>
    </p:spTree>
    <p:extLst>
      <p:ext uri="{BB962C8B-B14F-4D97-AF65-F5344CB8AC3E}">
        <p14:creationId xmlns:p14="http://schemas.microsoft.com/office/powerpoint/2010/main" val="311684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3031596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3376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9426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146</a:t>
            </a:fld>
            <a:endParaRPr lang="en-DK"/>
          </a:p>
        </p:txBody>
      </p:sp>
    </p:spTree>
    <p:extLst>
      <p:ext uri="{BB962C8B-B14F-4D97-AF65-F5344CB8AC3E}">
        <p14:creationId xmlns:p14="http://schemas.microsoft.com/office/powerpoint/2010/main" val="22917116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147</a:t>
            </a:fld>
            <a:endParaRPr lang="en-DK"/>
          </a:p>
        </p:txBody>
      </p:sp>
    </p:spTree>
    <p:extLst>
      <p:ext uri="{BB962C8B-B14F-4D97-AF65-F5344CB8AC3E}">
        <p14:creationId xmlns:p14="http://schemas.microsoft.com/office/powerpoint/2010/main" val="3492459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149</a:t>
            </a:fld>
            <a:endParaRPr lang="en-DK"/>
          </a:p>
        </p:txBody>
      </p:sp>
    </p:spTree>
    <p:extLst>
      <p:ext uri="{BB962C8B-B14F-4D97-AF65-F5344CB8AC3E}">
        <p14:creationId xmlns:p14="http://schemas.microsoft.com/office/powerpoint/2010/main" val="706979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150</a:t>
            </a:fld>
            <a:endParaRPr lang="en-DK"/>
          </a:p>
        </p:txBody>
      </p:sp>
    </p:spTree>
    <p:extLst>
      <p:ext uri="{BB962C8B-B14F-4D97-AF65-F5344CB8AC3E}">
        <p14:creationId xmlns:p14="http://schemas.microsoft.com/office/powerpoint/2010/main" val="3024851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168</a:t>
            </a:fld>
            <a:endParaRPr lang="en-DK"/>
          </a:p>
        </p:txBody>
      </p:sp>
    </p:spTree>
    <p:extLst>
      <p:ext uri="{BB962C8B-B14F-4D97-AF65-F5344CB8AC3E}">
        <p14:creationId xmlns:p14="http://schemas.microsoft.com/office/powerpoint/2010/main" val="1133329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171</a:t>
            </a:fld>
            <a:endParaRPr lang="en-DK"/>
          </a:p>
        </p:txBody>
      </p:sp>
    </p:spTree>
    <p:extLst>
      <p:ext uri="{BB962C8B-B14F-4D97-AF65-F5344CB8AC3E}">
        <p14:creationId xmlns:p14="http://schemas.microsoft.com/office/powerpoint/2010/main" val="339857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172</a:t>
            </a:fld>
            <a:endParaRPr lang="en-DK"/>
          </a:p>
        </p:txBody>
      </p:sp>
    </p:spTree>
    <p:extLst>
      <p:ext uri="{BB962C8B-B14F-4D97-AF65-F5344CB8AC3E}">
        <p14:creationId xmlns:p14="http://schemas.microsoft.com/office/powerpoint/2010/main" val="2513809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173</a:t>
            </a:fld>
            <a:endParaRPr lang="en-DK"/>
          </a:p>
        </p:txBody>
      </p:sp>
    </p:spTree>
    <p:extLst>
      <p:ext uri="{BB962C8B-B14F-4D97-AF65-F5344CB8AC3E}">
        <p14:creationId xmlns:p14="http://schemas.microsoft.com/office/powerpoint/2010/main" val="950941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GB">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12170-B4D9-4504-9406-AC0F9EF8E6EC}"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125166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174</a:t>
            </a:fld>
            <a:endParaRPr lang="en-DK"/>
          </a:p>
        </p:txBody>
      </p:sp>
    </p:spTree>
    <p:extLst>
      <p:ext uri="{BB962C8B-B14F-4D97-AF65-F5344CB8AC3E}">
        <p14:creationId xmlns:p14="http://schemas.microsoft.com/office/powerpoint/2010/main" val="2843815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180</a:t>
            </a:fld>
            <a:endParaRPr lang="en-DK"/>
          </a:p>
        </p:txBody>
      </p:sp>
    </p:spTree>
    <p:extLst>
      <p:ext uri="{BB962C8B-B14F-4D97-AF65-F5344CB8AC3E}">
        <p14:creationId xmlns:p14="http://schemas.microsoft.com/office/powerpoint/2010/main" val="2094670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181</a:t>
            </a:fld>
            <a:endParaRPr lang="en-DK"/>
          </a:p>
        </p:txBody>
      </p:sp>
    </p:spTree>
    <p:extLst>
      <p:ext uri="{BB962C8B-B14F-4D97-AF65-F5344CB8AC3E}">
        <p14:creationId xmlns:p14="http://schemas.microsoft.com/office/powerpoint/2010/main" val="24397437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7281990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997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02B4A1-1790-3247-9A67-BF82FCEE6CDC}" type="slidenum">
              <a:rPr kumimoji="0" lang="en-DK"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DK"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995308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smtClean="0">
                <a:ln>
                  <a:noFill/>
                </a:ln>
                <a:solidFill>
                  <a:prstClr val="black"/>
                </a:solidFill>
                <a:effectLst/>
                <a:uLnTx/>
                <a:uFillTx/>
                <a:latin typeface="Arial" panose="020B0604020202020204" pitchFamily="34" charset="0"/>
                <a:cs typeface="+mn-cs"/>
                <a:sym typeface="Helvetica Neue" panose="02000503000000020004"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cs typeface="+mn-cs"/>
              <a:sym typeface="Helvetica Neue" panose="02000503000000020004" pitchFamily="2" charset="0"/>
            </a:endParaRPr>
          </a:p>
        </p:txBody>
      </p:sp>
    </p:spTree>
    <p:extLst>
      <p:ext uri="{BB962C8B-B14F-4D97-AF65-F5344CB8AC3E}">
        <p14:creationId xmlns:p14="http://schemas.microsoft.com/office/powerpoint/2010/main" val="36343218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196</a:t>
            </a:fld>
            <a:endParaRPr lang="en-DK"/>
          </a:p>
        </p:txBody>
      </p:sp>
    </p:spTree>
    <p:extLst>
      <p:ext uri="{BB962C8B-B14F-4D97-AF65-F5344CB8AC3E}">
        <p14:creationId xmlns:p14="http://schemas.microsoft.com/office/powerpoint/2010/main" val="1445811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197</a:t>
            </a:fld>
            <a:endParaRPr lang="en-DK"/>
          </a:p>
        </p:txBody>
      </p:sp>
    </p:spTree>
    <p:extLst>
      <p:ext uri="{BB962C8B-B14F-4D97-AF65-F5344CB8AC3E}">
        <p14:creationId xmlns:p14="http://schemas.microsoft.com/office/powerpoint/2010/main" val="21581219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55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24</a:t>
            </a:fld>
            <a:endParaRPr lang="en-DK"/>
          </a:p>
        </p:txBody>
      </p:sp>
    </p:spTree>
    <p:extLst>
      <p:ext uri="{BB962C8B-B14F-4D97-AF65-F5344CB8AC3E}">
        <p14:creationId xmlns:p14="http://schemas.microsoft.com/office/powerpoint/2010/main" val="30686725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215</a:t>
            </a:fld>
            <a:endParaRPr lang="en-DK"/>
          </a:p>
        </p:txBody>
      </p:sp>
    </p:spTree>
    <p:extLst>
      <p:ext uri="{BB962C8B-B14F-4D97-AF65-F5344CB8AC3E}">
        <p14:creationId xmlns:p14="http://schemas.microsoft.com/office/powerpoint/2010/main" val="1841285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793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31B004ED-FCD2-DD41-8B7E-B151A8FFCCA1}" type="slidenum">
              <a:rPr lang="da-DK" smtClean="0"/>
              <a:t>223</a:t>
            </a:fld>
            <a:endParaRPr lang="da-DK"/>
          </a:p>
        </p:txBody>
      </p:sp>
    </p:spTree>
    <p:extLst>
      <p:ext uri="{BB962C8B-B14F-4D97-AF65-F5344CB8AC3E}">
        <p14:creationId xmlns:p14="http://schemas.microsoft.com/office/powerpoint/2010/main" val="7984136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227</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3491438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229</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3605832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233</a:t>
            </a:fld>
            <a:endParaRPr lang="en-DK"/>
          </a:p>
        </p:txBody>
      </p:sp>
    </p:spTree>
    <p:extLst>
      <p:ext uri="{BB962C8B-B14F-4D97-AF65-F5344CB8AC3E}">
        <p14:creationId xmlns:p14="http://schemas.microsoft.com/office/powerpoint/2010/main" val="34038439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243</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9193401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246</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4474119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249</a:t>
            </a:fld>
            <a:endParaRPr lang="en-DK"/>
          </a:p>
        </p:txBody>
      </p:sp>
    </p:spTree>
    <p:extLst>
      <p:ext uri="{BB962C8B-B14F-4D97-AF65-F5344CB8AC3E}">
        <p14:creationId xmlns:p14="http://schemas.microsoft.com/office/powerpoint/2010/main" val="32192289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251</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54796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28</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19747023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254</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333473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257</a:t>
            </a:fld>
            <a:endParaRPr lang="en-DK"/>
          </a:p>
        </p:txBody>
      </p:sp>
    </p:spTree>
    <p:extLst>
      <p:ext uri="{BB962C8B-B14F-4D97-AF65-F5344CB8AC3E}">
        <p14:creationId xmlns:p14="http://schemas.microsoft.com/office/powerpoint/2010/main" val="21530023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259</a:t>
            </a:fld>
            <a:endParaRPr lang="en-DK"/>
          </a:p>
        </p:txBody>
      </p:sp>
    </p:spTree>
    <p:extLst>
      <p:ext uri="{BB962C8B-B14F-4D97-AF65-F5344CB8AC3E}">
        <p14:creationId xmlns:p14="http://schemas.microsoft.com/office/powerpoint/2010/main" val="31602680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260</a:t>
            </a:fld>
            <a:endParaRPr lang="en-DK"/>
          </a:p>
        </p:txBody>
      </p:sp>
    </p:spTree>
    <p:extLst>
      <p:ext uri="{BB962C8B-B14F-4D97-AF65-F5344CB8AC3E}">
        <p14:creationId xmlns:p14="http://schemas.microsoft.com/office/powerpoint/2010/main" val="41091391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261</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5915189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02B4A1-1790-3247-9A67-BF82FCEE6CDC}" type="slidenum">
              <a:rPr lang="en-DK" smtClean="0"/>
              <a:t>266</a:t>
            </a:fld>
            <a:endParaRPr lang="en-DK"/>
          </a:p>
        </p:txBody>
      </p:sp>
    </p:spTree>
    <p:extLst>
      <p:ext uri="{BB962C8B-B14F-4D97-AF65-F5344CB8AC3E}">
        <p14:creationId xmlns:p14="http://schemas.microsoft.com/office/powerpoint/2010/main" val="16882372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571488" rtl="0" eaLnBrk="1" fontAlgn="auto" latinLnBrk="0" hangingPunct="1">
              <a:lnSpc>
                <a:spcPct val="100000"/>
              </a:lnSpc>
              <a:spcBef>
                <a:spcPts val="0"/>
              </a:spcBef>
              <a:spcAft>
                <a:spcPts val="0"/>
              </a:spcAft>
              <a:buClrTx/>
              <a:buSzTx/>
              <a:buFontTx/>
              <a:buNone/>
              <a:tabLst/>
              <a:defRPr/>
            </a:pPr>
            <a:fld id="{0D7AB688-1F76-4223-B1C2-9F4F25FA255F}" type="slidenum">
              <a:rPr kumimoji="0" lang="en-US" sz="120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1571488" rtl="0" eaLnBrk="1" fontAlgn="auto" latinLnBrk="0" hangingPunct="1">
                <a:lnSpc>
                  <a:spcPct val="100000"/>
                </a:lnSpc>
                <a:spcBef>
                  <a:spcPts val="0"/>
                </a:spcBef>
                <a:spcAft>
                  <a:spcPts val="0"/>
                </a:spcAft>
                <a:buClrTx/>
                <a:buSzTx/>
                <a:buFontTx/>
                <a:buNone/>
                <a:tabLst/>
                <a:defRPr/>
              </a:pPr>
              <a:t>267</a:t>
            </a:fld>
            <a:endParaRPr kumimoji="0" lang="en-US" sz="120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309343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268</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393858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CF1CD82C-8186-9E41-8B8B-F66E4066A413}" type="slidenum">
              <a:rPr lang="en-DK" smtClean="0"/>
              <a:t>274</a:t>
            </a:fld>
            <a:endParaRPr lang="en-DK"/>
          </a:p>
        </p:txBody>
      </p:sp>
    </p:spTree>
    <p:extLst>
      <p:ext uri="{BB962C8B-B14F-4D97-AF65-F5344CB8AC3E}">
        <p14:creationId xmlns:p14="http://schemas.microsoft.com/office/powerpoint/2010/main" val="3567362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276</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847521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fb897d04c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fb897d04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16375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278</a:t>
            </a:fld>
            <a:endParaRPr kumimoji="0" lang="en-GB" sz="1200" u="none" strike="noStrike" kern="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006556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3140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1765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c8f820323_0_3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p>
        </p:txBody>
      </p:sp>
      <p:sp>
        <p:nvSpPr>
          <p:cNvPr id="333" name="Google Shape;333;g11c8f82032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976882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2.emf"/><Relationship Id="rId4" Type="http://schemas.openxmlformats.org/officeDocument/2006/relationships/tags" Target="../tags/tag28.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4.emf"/><Relationship Id="rId2" Type="http://schemas.openxmlformats.org/officeDocument/2006/relationships/tags" Target="../tags/tag107.xml"/><Relationship Id="rId16" Type="http://schemas.openxmlformats.org/officeDocument/2006/relationships/oleObject" Target="../embeddings/oleObject9.bin"/><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5" Type="http://schemas.openxmlformats.org/officeDocument/2006/relationships/tags" Target="../tags/tag110.xml"/><Relationship Id="rId15" Type="http://schemas.openxmlformats.org/officeDocument/2006/relationships/slideMaster" Target="../slideMasters/slideMaster1.xml"/><Relationship Id="rId10" Type="http://schemas.openxmlformats.org/officeDocument/2006/relationships/tags" Target="../tags/tag115.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tags" Target="../tags/tag131.xml"/><Relationship Id="rId2" Type="http://schemas.openxmlformats.org/officeDocument/2006/relationships/tags" Target="../tags/tag121.xml"/><Relationship Id="rId16" Type="http://schemas.openxmlformats.org/officeDocument/2006/relationships/image" Target="../media/image1.emf"/><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5" Type="http://schemas.openxmlformats.org/officeDocument/2006/relationships/tags" Target="../tags/tag124.xml"/><Relationship Id="rId15" Type="http://schemas.openxmlformats.org/officeDocument/2006/relationships/oleObject" Target="../embeddings/oleObject10.bin"/><Relationship Id="rId10" Type="http://schemas.openxmlformats.org/officeDocument/2006/relationships/tags" Target="../tags/tag129.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38.xml"/><Relationship Id="rId7" Type="http://schemas.openxmlformats.org/officeDocument/2006/relationships/oleObject" Target="../embeddings/oleObject12.bin"/><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slideMaster" Target="../slideMasters/slideMaster1.xml"/><Relationship Id="rId5" Type="http://schemas.openxmlformats.org/officeDocument/2006/relationships/tags" Target="../tags/tag140.xml"/><Relationship Id="rId4" Type="http://schemas.openxmlformats.org/officeDocument/2006/relationships/tags" Target="../tags/tag139.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2.xml"/><Relationship Id="rId1"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4.xml"/><Relationship Id="rId1" Type="http://schemas.openxmlformats.org/officeDocument/2006/relationships/tags" Target="../tags/tag143.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6.xml"/><Relationship Id="rId1" Type="http://schemas.openxmlformats.org/officeDocument/2006/relationships/tags" Target="../tags/tag145.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2.xml"/><Relationship Id="rId1" Type="http://schemas.openxmlformats.org/officeDocument/2006/relationships/tags" Target="../tags/tag171.xml"/><Relationship Id="rId5" Type="http://schemas.openxmlformats.org/officeDocument/2006/relationships/image" Target="../media/image6.emf"/><Relationship Id="rId4" Type="http://schemas.openxmlformats.org/officeDocument/2006/relationships/oleObject" Target="../embeddings/oleObject14.bin"/></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tags" Target="../tags/tag175.xml"/><Relationship Id="rId7" Type="http://schemas.openxmlformats.org/officeDocument/2006/relationships/slideMaster" Target="../slideMasters/slideMaster2.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1.xml"/><Relationship Id="rId7" Type="http://schemas.openxmlformats.org/officeDocument/2006/relationships/tags" Target="../tags/tag185.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10" Type="http://schemas.openxmlformats.org/officeDocument/2006/relationships/image" Target="../media/image1.emf"/><Relationship Id="rId4" Type="http://schemas.openxmlformats.org/officeDocument/2006/relationships/tags" Target="../tags/tag182.xml"/><Relationship Id="rId9" Type="http://schemas.openxmlformats.org/officeDocument/2006/relationships/oleObject" Target="../embeddings/oleObject16.bin"/></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5" Type="http://schemas.openxmlformats.org/officeDocument/2006/relationships/tags" Target="../tags/tag36.xml"/><Relationship Id="rId10" Type="http://schemas.openxmlformats.org/officeDocument/2006/relationships/image" Target="../media/image1.emf"/><Relationship Id="rId4" Type="http://schemas.openxmlformats.org/officeDocument/2006/relationships/tags" Target="../tags/tag35.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188.xml"/><Relationship Id="rId7" Type="http://schemas.openxmlformats.org/officeDocument/2006/relationships/oleObject" Target="../embeddings/oleObject17.bin"/><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slideMaster" Target="../slideMasters/slideMaster2.xml"/><Relationship Id="rId5" Type="http://schemas.openxmlformats.org/officeDocument/2006/relationships/tags" Target="../tags/tag190.xml"/><Relationship Id="rId4" Type="http://schemas.openxmlformats.org/officeDocument/2006/relationships/tags" Target="../tags/tag189.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slideMaster" Target="../slideMasters/slideMaster2.xml"/><Relationship Id="rId4" Type="http://schemas.openxmlformats.org/officeDocument/2006/relationships/tags" Target="../tags/tag194.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5" Type="http://schemas.openxmlformats.org/officeDocument/2006/relationships/slideMaster" Target="../slideMasters/slideMaster2.xml"/><Relationship Id="rId4" Type="http://schemas.openxmlformats.org/officeDocument/2006/relationships/tags" Target="../tags/tag198.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tags" Target="../tags/tag210.xml"/><Relationship Id="rId2" Type="http://schemas.openxmlformats.org/officeDocument/2006/relationships/tags" Target="../tags/tag200.xml"/><Relationship Id="rId16" Type="http://schemas.openxmlformats.org/officeDocument/2006/relationships/image" Target="../media/image1.emf"/><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5" Type="http://schemas.openxmlformats.org/officeDocument/2006/relationships/oleObject" Target="../embeddings/oleObject18.bin"/><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tags" Target="../tags/tag224.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2" Type="http://schemas.openxmlformats.org/officeDocument/2006/relationships/tags" Target="../tags/tag213.xml"/><Relationship Id="rId16" Type="http://schemas.openxmlformats.org/officeDocument/2006/relationships/image" Target="../media/image1.emf"/><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5" Type="http://schemas.openxmlformats.org/officeDocument/2006/relationships/oleObject" Target="../embeddings/oleObject19.bin"/><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 Id="rId1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32.xml"/><Relationship Id="rId13" Type="http://schemas.openxmlformats.org/officeDocument/2006/relationships/slideMaster" Target="../slideMasters/slideMaster2.xml"/><Relationship Id="rId3" Type="http://schemas.openxmlformats.org/officeDocument/2006/relationships/tags" Target="../tags/tag227.xml"/><Relationship Id="rId7" Type="http://schemas.openxmlformats.org/officeDocument/2006/relationships/tags" Target="../tags/tag231.xml"/><Relationship Id="rId12" Type="http://schemas.openxmlformats.org/officeDocument/2006/relationships/tags" Target="../tags/tag236.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11" Type="http://schemas.openxmlformats.org/officeDocument/2006/relationships/tags" Target="../tags/tag235.xml"/><Relationship Id="rId5" Type="http://schemas.openxmlformats.org/officeDocument/2006/relationships/tags" Target="../tags/tag229.xml"/><Relationship Id="rId15" Type="http://schemas.openxmlformats.org/officeDocument/2006/relationships/image" Target="../media/image8.emf"/><Relationship Id="rId10" Type="http://schemas.openxmlformats.org/officeDocument/2006/relationships/tags" Target="../tags/tag234.xml"/><Relationship Id="rId4" Type="http://schemas.openxmlformats.org/officeDocument/2006/relationships/tags" Target="../tags/tag228.xml"/><Relationship Id="rId9" Type="http://schemas.openxmlformats.org/officeDocument/2006/relationships/tags" Target="../tags/tag233.xml"/><Relationship Id="rId14" Type="http://schemas.openxmlformats.org/officeDocument/2006/relationships/oleObject" Target="../embeddings/oleObject20.bin"/></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tags" Target="../tags/tag248.xml"/><Relationship Id="rId2" Type="http://schemas.openxmlformats.org/officeDocument/2006/relationships/tags" Target="../tags/tag238.xml"/><Relationship Id="rId16" Type="http://schemas.openxmlformats.org/officeDocument/2006/relationships/image" Target="../media/image1.emf"/><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oleObject" Target="../embeddings/oleObject21.bin"/><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tags" Target="../tags/tag262.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tags" Target="../tags/tag261.xml"/><Relationship Id="rId2" Type="http://schemas.openxmlformats.org/officeDocument/2006/relationships/tags" Target="../tags/tag251.xml"/><Relationship Id="rId16" Type="http://schemas.openxmlformats.org/officeDocument/2006/relationships/image" Target="../media/image9.emf"/><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tags" Target="../tags/tag260.xml"/><Relationship Id="rId5" Type="http://schemas.openxmlformats.org/officeDocument/2006/relationships/tags" Target="../tags/tag254.xml"/><Relationship Id="rId15" Type="http://schemas.openxmlformats.org/officeDocument/2006/relationships/oleObject" Target="../embeddings/oleObject22.bin"/><Relationship Id="rId10" Type="http://schemas.openxmlformats.org/officeDocument/2006/relationships/tags" Target="../tags/tag259.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slideMaster" Target="../slideMasters/slideMaster2.xml"/><Relationship Id="rId4" Type="http://schemas.openxmlformats.org/officeDocument/2006/relationships/tags" Target="../tags/tag266.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41.xml"/><Relationship Id="rId7" Type="http://schemas.openxmlformats.org/officeDocument/2006/relationships/oleObject" Target="../embeddings/oleObject4.bin"/><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Master" Target="../slideMasters/slideMaster1.xml"/><Relationship Id="rId5" Type="http://schemas.openxmlformats.org/officeDocument/2006/relationships/tags" Target="../tags/tag43.xml"/><Relationship Id="rId4" Type="http://schemas.openxmlformats.org/officeDocument/2006/relationships/tags" Target="../tags/tag42.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9.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1.xml"/><Relationship Id="rId1" Type="http://schemas.openxmlformats.org/officeDocument/2006/relationships/tags" Target="../tags/tag270.xml"/><Relationship Id="rId5" Type="http://schemas.openxmlformats.org/officeDocument/2006/relationships/image" Target="../media/image6.emf"/><Relationship Id="rId4" Type="http://schemas.openxmlformats.org/officeDocument/2006/relationships/oleObject" Target="../embeddings/oleObject24.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6" Type="http://schemas.openxmlformats.org/officeDocument/2006/relationships/image" Target="../media/image1.emf"/><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oleObject" Target="../embeddings/oleObject5.bin"/><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tags" Target="../tags/tag76.xml"/><Relationship Id="rId2" Type="http://schemas.openxmlformats.org/officeDocument/2006/relationships/tags" Target="../tags/tag66.xml"/><Relationship Id="rId16" Type="http://schemas.openxmlformats.org/officeDocument/2006/relationships/image" Target="../media/image1.emf"/><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5" Type="http://schemas.openxmlformats.org/officeDocument/2006/relationships/tags" Target="../tags/tag69.xml"/><Relationship Id="rId15" Type="http://schemas.openxmlformats.org/officeDocument/2006/relationships/oleObject" Target="../embeddings/oleObject6.bin"/><Relationship Id="rId10" Type="http://schemas.openxmlformats.org/officeDocument/2006/relationships/tags" Target="../tags/tag74.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image" Target="../media/image1.emf"/><Relationship Id="rId2" Type="http://schemas.openxmlformats.org/officeDocument/2006/relationships/tags" Target="../tags/tag79.xml"/><Relationship Id="rId16" Type="http://schemas.openxmlformats.org/officeDocument/2006/relationships/oleObject" Target="../embeddings/oleObject7.bin"/><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5" Type="http://schemas.openxmlformats.org/officeDocument/2006/relationships/slideMaster" Target="../slideMasters/slideMaster1.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1.emf"/><Relationship Id="rId2" Type="http://schemas.openxmlformats.org/officeDocument/2006/relationships/tags" Target="../tags/tag93.xml"/><Relationship Id="rId16" Type="http://schemas.openxmlformats.org/officeDocument/2006/relationships/oleObject" Target="../embeddings/oleObject8.bin"/><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slideMaster" Target="../slideMasters/slideMaster1.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1916469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solidFill>
            <a:schemeClr val="tx1"/>
          </a:solidFill>
        </p:spPr>
        <p:txBody>
          <a:bodyPr wrap="square">
            <a:noAutofit/>
          </a:bodyPr>
          <a:lstStyle>
            <a:lvl1pPr>
              <a:buNone/>
              <a:defRPr sz="1400">
                <a:solidFill>
                  <a:schemeClr val="bg2"/>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solidFill>
            <a:schemeClr val="tx1"/>
          </a:solidFill>
        </p:spPr>
        <p:txBody>
          <a:bodyPr wrap="square">
            <a:noAutofit/>
          </a:bodyPr>
          <a:lstStyle>
            <a:lvl1pPr marL="0" indent="0" algn="l">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solidFill>
            <a:schemeClr val="tx1"/>
          </a:solidFill>
        </p:spPr>
        <p:txBody>
          <a:bodyPr vert="horz" anchor="b">
            <a:normAutofit/>
          </a:bodyPr>
          <a:lstStyle>
            <a:lvl1pPr>
              <a:defRPr sz="4400" baseline="0">
                <a:ln w="6350" cap="flat">
                  <a:noFill/>
                  <a:miter lim="800000"/>
                </a:ln>
                <a:solidFill>
                  <a:schemeClr val="bg2"/>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6154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879537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572" imgH="588" progId="TCLayout.ActiveDocument.1">
                  <p:embed/>
                </p:oleObj>
              </mc:Choice>
              <mc:Fallback>
                <p:oleObj name="think-cell Slide" r:id="rId16"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55092"/>
            <a:ext cx="6967728" cy="731520"/>
          </a:xfrm>
        </p:spPr>
        <p:txBody>
          <a:bodyPr vert="horz"/>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2"/>
            </p:custDataLst>
          </p:nvPr>
        </p:nvSpPr>
        <p:spPr>
          <a:xfrm>
            <a:off x="554736" y="1291125"/>
            <a:ext cx="6967728" cy="2769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3"/>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57138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81564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354162"/>
            <a:ext cx="7918704"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1291125"/>
            <a:ext cx="7918704" cy="297181"/>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85776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Tree>
    <p:extLst>
      <p:ext uri="{BB962C8B-B14F-4D97-AF65-F5344CB8AC3E}">
        <p14:creationId xmlns:p14="http://schemas.microsoft.com/office/powerpoint/2010/main" val="369788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er blu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10C5396-A74C-51C3-AEC5-D35E7FDD26AD}"/>
              </a:ext>
            </a:extLst>
          </p:cNvPr>
          <p:cNvGraphicFramePr>
            <a:graphicFrameLocks noChangeAspect="1"/>
          </p:cNvGraphicFramePr>
          <p:nvPr userDrawn="1">
            <p:custDataLst>
              <p:tags r:id="rId1"/>
            </p:custDataLst>
            <p:extLst>
              <p:ext uri="{D42A27DB-BD31-4B8C-83A1-F6EECF244321}">
                <p14:modId xmlns:p14="http://schemas.microsoft.com/office/powerpoint/2010/main" val="12000082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3" name="Object 2" hidden="1">
                        <a:extLst>
                          <a:ext uri="{FF2B5EF4-FFF2-40B4-BE49-F238E27FC236}">
                            <a16:creationId xmlns:a16="http://schemas.microsoft.com/office/drawing/2014/main" id="{310C5396-A74C-51C3-AEC5-D35E7FDD26AD}"/>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2"/>
            </p:custDataLst>
          </p:nvPr>
        </p:nvSpPr>
        <p:spPr>
          <a:xfrm>
            <a:off x="554736" y="4580468"/>
            <a:ext cx="11082528" cy="677108"/>
          </a:xfrm>
        </p:spPr>
        <p:txBody>
          <a:bodyPr vert="horz" anchor="b">
            <a:noAutofit/>
          </a:bodyPr>
          <a:lstStyle>
            <a:lvl1pPr>
              <a:lnSpc>
                <a:spcPct val="100000"/>
              </a:lnSpc>
              <a:defRPr sz="4400">
                <a:solidFill>
                  <a:schemeClr val="bg2"/>
                </a:solidFill>
              </a:defRPr>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9BB5FB0D-5CC7-9318-47B3-B932C5E0C6E2}"/>
              </a:ext>
            </a:extLst>
          </p:cNvPr>
          <p:cNvSpPr txBox="1"/>
          <p:nvPr userDrawn="1"/>
        </p:nvSpPr>
        <p:spPr>
          <a:xfrm>
            <a:off x="1843088" y="-8001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2" name="1. On-page tracker">
            <a:extLst>
              <a:ext uri="{FF2B5EF4-FFF2-40B4-BE49-F238E27FC236}">
                <a16:creationId xmlns:a16="http://schemas.microsoft.com/office/drawing/2014/main" id="{51CB7D96-238D-424E-1A92-C27F075F8348}"/>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391099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Slide Number">
            <a:extLst>
              <a:ext uri="{FF2B5EF4-FFF2-40B4-BE49-F238E27FC236}">
                <a16:creationId xmlns:a16="http://schemas.microsoft.com/office/drawing/2014/main" id="{6A7ECD11-8C80-30D7-5D0A-8950BFD56E03}"/>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3" name="1. On-page tracker">
            <a:extLst>
              <a:ext uri="{FF2B5EF4-FFF2-40B4-BE49-F238E27FC236}">
                <a16:creationId xmlns:a16="http://schemas.microsoft.com/office/drawing/2014/main" id="{22796021-7CC1-50A0-697C-316328642498}"/>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68125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Slide Number">
            <a:extLst>
              <a:ext uri="{FF2B5EF4-FFF2-40B4-BE49-F238E27FC236}">
                <a16:creationId xmlns:a16="http://schemas.microsoft.com/office/drawing/2014/main" id="{3771A5E6-4EA7-C278-CF9B-197E6937D3F5}"/>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3" name="1. On-page tracker">
            <a:extLst>
              <a:ext uri="{FF2B5EF4-FFF2-40B4-BE49-F238E27FC236}">
                <a16:creationId xmlns:a16="http://schemas.microsoft.com/office/drawing/2014/main" id="{8B23C019-3D76-9585-DF94-4D39967D422C}"/>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20254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a:extLst>
              <a:ext uri="{FF2B5EF4-FFF2-40B4-BE49-F238E27FC236}">
                <a16:creationId xmlns:a16="http://schemas.microsoft.com/office/drawing/2014/main" id="{9AFDFCB8-2042-83F3-6A20-15055837F28C}"/>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3" name="1. On-page tracker">
            <a:extLst>
              <a:ext uri="{FF2B5EF4-FFF2-40B4-BE49-F238E27FC236}">
                <a16:creationId xmlns:a16="http://schemas.microsoft.com/office/drawing/2014/main" id="{25511FF7-780B-30DA-C105-A24189F1410E}"/>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848758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userDrawn="1">
  <p:cSld name="1_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1. On-page tracker">
            <a:extLst>
              <a:ext uri="{FF2B5EF4-FFF2-40B4-BE49-F238E27FC236}">
                <a16:creationId xmlns:a16="http://schemas.microsoft.com/office/drawing/2014/main" id="{350FA169-3DAD-9CA1-76E0-46648141FEE2}"/>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solidFill>
                  <a:schemeClr val="tx1"/>
                </a:solidFill>
                <a:latin typeface="+mn-lt"/>
              </a:defRPr>
            </a:lvl1pPr>
          </a:lstStyle>
          <a:p>
            <a:pPr lvl="0"/>
            <a:r>
              <a:rPr lang="en-US" dirty="0"/>
              <a:t>Section marker</a:t>
            </a:r>
          </a:p>
        </p:txBody>
      </p:sp>
    </p:spTree>
    <p:extLst>
      <p:ext uri="{BB962C8B-B14F-4D97-AF65-F5344CB8AC3E}">
        <p14:creationId xmlns:p14="http://schemas.microsoft.com/office/powerpoint/2010/main" val="918598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rontpage dark">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3834239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Tree>
    <p:extLst>
      <p:ext uri="{BB962C8B-B14F-4D97-AF65-F5344CB8AC3E}">
        <p14:creationId xmlns:p14="http://schemas.microsoft.com/office/powerpoint/2010/main" val="1485312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fault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630655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5"/>
            </p:custDataLst>
          </p:nvPr>
        </p:nvSpPr>
        <p:spPr>
          <a:xfrm>
            <a:off x="554736" y="355092"/>
            <a:ext cx="11082528" cy="731520"/>
          </a:xfrm>
        </p:spPr>
        <p:txBody>
          <a:bodyPr vert="horz"/>
          <a:lstStyle>
            <a:lvl1pPr>
              <a:defRPr>
                <a:solidFill>
                  <a:schemeClr val="tx1"/>
                </a:solidFill>
              </a:defRPr>
            </a:lvl1pPr>
          </a:lstStyle>
          <a:p>
            <a:r>
              <a:rPr lang="en-US" dirty="0"/>
              <a:t>Click to edit Master title style</a:t>
            </a:r>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6"/>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15680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15834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dar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2528A4-FE98-8571-EA52-4505B224F025}"/>
              </a:ext>
            </a:extLst>
          </p:cNvPr>
          <p:cNvGraphicFramePr>
            <a:graphicFrameLocks noChangeAspect="1"/>
          </p:cNvGraphicFramePr>
          <p:nvPr userDrawn="1">
            <p:custDataLst>
              <p:tags r:id="rId1"/>
            </p:custDataLst>
            <p:extLst>
              <p:ext uri="{D42A27DB-BD31-4B8C-83A1-F6EECF244321}">
                <p14:modId xmlns:p14="http://schemas.microsoft.com/office/powerpoint/2010/main" val="661903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C82528A4-FE98-8571-EA52-4505B224F025}"/>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23496"/>
            <a:ext cx="3813048" cy="861774"/>
          </a:xfrm>
          <a:prstGeom prst="rect">
            <a:avLst/>
          </a:prstGeom>
        </p:spPr>
        <p:txBody>
          <a:bodyPr vert="horz"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927E183C-C612-94C0-8D21-21ADCAA3A86C}"/>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925978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d Left dark">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C93B8CF-53C4-A659-8BA7-98E461B505AD}"/>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60192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er dark">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91E0C0C-62D6-E064-2CC2-E198E5116E56}"/>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640205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594684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6"/>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1. On-page tracker">
            <a:extLst>
              <a:ext uri="{FF2B5EF4-FFF2-40B4-BE49-F238E27FC236}">
                <a16:creationId xmlns:a16="http://schemas.microsoft.com/office/drawing/2014/main" id="{D042BC74-A1B0-D66A-B912-ECA9D094E09D}"/>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715403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 dar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3508549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0"/>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 name="1. On-page tracker">
            <a:extLst>
              <a:ext uri="{FF2B5EF4-FFF2-40B4-BE49-F238E27FC236}">
                <a16:creationId xmlns:a16="http://schemas.microsoft.com/office/drawing/2014/main" id="{4A2830BB-8325-CC91-40EE-C5BD44D2FDE6}"/>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53800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dar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11618B-238C-7C5E-8E3D-930B2BA86969}"/>
              </a:ext>
            </a:extLst>
          </p:cNvPr>
          <p:cNvGraphicFramePr>
            <a:graphicFrameLocks noChangeAspect="1"/>
          </p:cNvGraphicFramePr>
          <p:nvPr userDrawn="1">
            <p:custDataLst>
              <p:tags r:id="rId1"/>
            </p:custDataLst>
            <p:extLst>
              <p:ext uri="{D42A27DB-BD31-4B8C-83A1-F6EECF244321}">
                <p14:modId xmlns:p14="http://schemas.microsoft.com/office/powerpoint/2010/main" val="14771131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2" name="Object 1" hidden="1">
                        <a:extLst>
                          <a:ext uri="{FF2B5EF4-FFF2-40B4-BE49-F238E27FC236}">
                            <a16:creationId xmlns:a16="http://schemas.microsoft.com/office/drawing/2014/main" id="{C111618B-238C-7C5E-8E3D-930B2BA86969}"/>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7" name="RectangleDark">
            <a:extLst>
              <a:ext uri="{FF2B5EF4-FFF2-40B4-BE49-F238E27FC236}">
                <a16:creationId xmlns:a16="http://schemas.microsoft.com/office/drawing/2014/main" id="{2365F90A-9CD8-40EE-93CD-2729135A9569}"/>
              </a:ext>
            </a:extLst>
          </p:cNvPr>
          <p:cNvSpPr/>
          <p:nvPr userDrawn="1">
            <p:custDataLst>
              <p:tags r:id="rId2"/>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3"/>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5"/>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6"/>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7"/>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8"/>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9"/>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3" name="2. Slide Title">
            <a:extLst>
              <a:ext uri="{FF2B5EF4-FFF2-40B4-BE49-F238E27FC236}">
                <a16:creationId xmlns:a16="http://schemas.microsoft.com/office/drawing/2014/main" id="{A35F7591-BB78-8194-BCA2-3BB441A58AB3}"/>
              </a:ext>
            </a:extLst>
          </p:cNvPr>
          <p:cNvSpPr>
            <a:spLocks noGrp="1"/>
          </p:cNvSpPr>
          <p:nvPr>
            <p:ph type="title"/>
            <p:custDataLst>
              <p:tags r:id="rId10"/>
            </p:custDataLst>
          </p:nvPr>
        </p:nvSpPr>
        <p:spPr>
          <a:xfrm>
            <a:off x="554736" y="355092"/>
            <a:ext cx="5065776" cy="731520"/>
          </a:xfrm>
        </p:spPr>
        <p:txBody>
          <a:bodyPr vert="horz"/>
          <a:lstStyle>
            <a:lvl1pPr>
              <a:defRPr>
                <a:solidFill>
                  <a:schemeClr val="bg2"/>
                </a:solidFill>
              </a:defRPr>
            </a:lvl1pPr>
          </a:lstStyle>
          <a:p>
            <a:r>
              <a:rPr lang="en-US" dirty="0"/>
              <a:t>Click to edit Master title style</a:t>
            </a:r>
          </a:p>
        </p:txBody>
      </p:sp>
      <p:sp>
        <p:nvSpPr>
          <p:cNvPr id="4" name="3. Subtitle">
            <a:extLst>
              <a:ext uri="{FF2B5EF4-FFF2-40B4-BE49-F238E27FC236}">
                <a16:creationId xmlns:a16="http://schemas.microsoft.com/office/drawing/2014/main" id="{DDBF08DB-C34E-9F97-3D95-CCEAAFF29F4F}"/>
              </a:ext>
            </a:extLst>
          </p:cNvPr>
          <p:cNvSpPr>
            <a:spLocks noGrp="1"/>
          </p:cNvSpPr>
          <p:nvPr>
            <p:ph type="subTitle" idx="1"/>
            <p:custDataLst>
              <p:tags r:id="rId11"/>
            </p:custDataLst>
          </p:nvPr>
        </p:nvSpPr>
        <p:spPr>
          <a:xfrm>
            <a:off x="554736" y="1318966"/>
            <a:ext cx="5065776"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1. On-page tracker">
            <a:extLst>
              <a:ext uri="{FF2B5EF4-FFF2-40B4-BE49-F238E27FC236}">
                <a16:creationId xmlns:a16="http://schemas.microsoft.com/office/drawing/2014/main" id="{BF235EA7-F506-E982-5344-0B9EB4AED934}"/>
              </a:ext>
            </a:extLst>
          </p:cNvPr>
          <p:cNvSpPr>
            <a:spLocks noGrp="1"/>
          </p:cNvSpPr>
          <p:nvPr>
            <p:ph type="body" sz="quarter" idx="17" hasCustomPrompt="1"/>
            <p:custDataLst>
              <p:tags r:id="rId1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989460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73730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6"/>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7"/>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8"/>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9"/>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0"/>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2. Slide Title">
            <a:extLst>
              <a:ext uri="{FF2B5EF4-FFF2-40B4-BE49-F238E27FC236}">
                <a16:creationId xmlns:a16="http://schemas.microsoft.com/office/drawing/2014/main" id="{CE099F5A-AB6E-AD53-4EA1-72FFD8360229}"/>
              </a:ext>
            </a:extLst>
          </p:cNvPr>
          <p:cNvSpPr>
            <a:spLocks noGrp="1"/>
          </p:cNvSpPr>
          <p:nvPr>
            <p:ph type="title"/>
            <p:custDataLst>
              <p:tags r:id="rId11"/>
            </p:custDataLst>
          </p:nvPr>
        </p:nvSpPr>
        <p:spPr>
          <a:xfrm>
            <a:off x="554736" y="355092"/>
            <a:ext cx="6967728"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02B85B79-0BAE-619A-3AEC-EB08E1DF838B}"/>
              </a:ext>
            </a:extLst>
          </p:cNvPr>
          <p:cNvSpPr>
            <a:spLocks noGrp="1"/>
          </p:cNvSpPr>
          <p:nvPr>
            <p:ph type="subTitle" idx="1"/>
            <p:custDataLst>
              <p:tags r:id="rId12"/>
            </p:custDataLst>
          </p:nvPr>
        </p:nvSpPr>
        <p:spPr>
          <a:xfrm>
            <a:off x="554736" y="1318966"/>
            <a:ext cx="69677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06D8327-B9DE-66EA-1C7C-F7B194FE2095}"/>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077544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81108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73" imgH="473" progId="TCLayout.ActiveDocument.1">
                  <p:embed/>
                </p:oleObj>
              </mc:Choice>
              <mc:Fallback>
                <p:oleObj name="think-cell Slide" r:id="rId15"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293187"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7"/>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9"/>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2. Slide Title">
            <a:extLst>
              <a:ext uri="{FF2B5EF4-FFF2-40B4-BE49-F238E27FC236}">
                <a16:creationId xmlns:a16="http://schemas.microsoft.com/office/drawing/2014/main" id="{2A5F5D65-67D6-97BA-DC46-C1BB70E190FE}"/>
              </a:ext>
            </a:extLst>
          </p:cNvPr>
          <p:cNvSpPr>
            <a:spLocks noGrp="1"/>
          </p:cNvSpPr>
          <p:nvPr>
            <p:ph type="title"/>
            <p:custDataLst>
              <p:tags r:id="rId11"/>
            </p:custDataLst>
          </p:nvPr>
        </p:nvSpPr>
        <p:spPr>
          <a:xfrm>
            <a:off x="554736" y="355092"/>
            <a:ext cx="7918704"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CB24B1E4-9CDE-122F-7D32-9F30444BD16A}"/>
              </a:ext>
            </a:extLst>
          </p:cNvPr>
          <p:cNvSpPr>
            <a:spLocks noGrp="1"/>
          </p:cNvSpPr>
          <p:nvPr>
            <p:ph type="subTitle" idx="1"/>
            <p:custDataLst>
              <p:tags r:id="rId12"/>
            </p:custDataLst>
          </p:nvPr>
        </p:nvSpPr>
        <p:spPr>
          <a:xfrm>
            <a:off x="554736" y="1318966"/>
            <a:ext cx="7918704"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4E1CE10-D639-ACA5-5A49-FD00D11D4536}"/>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897765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dark">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342272"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88245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 Breaker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C3C8F7A-B91B-1856-7F01-523436AD2CFF}"/>
              </a:ext>
            </a:extLst>
          </p:cNvPr>
          <p:cNvGraphicFramePr>
            <a:graphicFrameLocks noChangeAspect="1"/>
          </p:cNvGraphicFramePr>
          <p:nvPr userDrawn="1">
            <p:custDataLst>
              <p:tags r:id="rId1"/>
            </p:custDataLst>
            <p:extLst>
              <p:ext uri="{D42A27DB-BD31-4B8C-83A1-F6EECF244321}">
                <p14:modId xmlns:p14="http://schemas.microsoft.com/office/powerpoint/2010/main" val="4197691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C3C8F7A-B91B-1856-7F01-523436AD2CF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50FDB1-185C-6132-0CEB-9AD718C2E047}"/>
              </a:ext>
            </a:extLst>
          </p:cNvPr>
          <p:cNvSpPr>
            <a:spLocks noGrp="1"/>
          </p:cNvSpPr>
          <p:nvPr>
            <p:ph type="ctrTitle" hasCustomPrompt="1"/>
          </p:nvPr>
        </p:nvSpPr>
        <p:spPr>
          <a:xfrm>
            <a:off x="5317066" y="1561571"/>
            <a:ext cx="6519337" cy="5025495"/>
          </a:xfrm>
        </p:spPr>
        <p:txBody>
          <a:bodyPr vert="horz" anchor="ctr"/>
          <a:lstStyle>
            <a:lvl1pPr algn="r">
              <a:defRPr sz="43000" b="0">
                <a:latin typeface="Arial" panose="020B0604020202020204" pitchFamily="34" charset="0"/>
                <a:cs typeface="Arial" panose="020B0604020202020204" pitchFamily="34" charset="0"/>
              </a:defRPr>
            </a:lvl1pPr>
          </a:lstStyle>
          <a:p>
            <a:r>
              <a:rPr lang="en-GB" dirty="0"/>
              <a:t>00</a:t>
            </a:r>
          </a:p>
        </p:txBody>
      </p:sp>
      <p:sp>
        <p:nvSpPr>
          <p:cNvPr id="19" name="Text Placeholder 18">
            <a:extLst>
              <a:ext uri="{FF2B5EF4-FFF2-40B4-BE49-F238E27FC236}">
                <a16:creationId xmlns:a16="http://schemas.microsoft.com/office/drawing/2014/main" id="{32879EA1-6C11-B75E-61FF-E22684208EE1}"/>
              </a:ext>
            </a:extLst>
          </p:cNvPr>
          <p:cNvSpPr>
            <a:spLocks noGrp="1"/>
          </p:cNvSpPr>
          <p:nvPr>
            <p:ph type="body" sz="quarter" idx="13"/>
          </p:nvPr>
        </p:nvSpPr>
        <p:spPr>
          <a:xfrm>
            <a:off x="547688" y="2133600"/>
            <a:ext cx="4346575" cy="2438400"/>
          </a:xfrm>
        </p:spPr>
        <p:txBody>
          <a:bodyPr/>
          <a:lstStyle>
            <a:lvl1pPr>
              <a:defRPr sz="4000" b="1">
                <a:latin typeface="Georgia" panose="02040502050405020303" pitchFamily="18" charset="0"/>
              </a:defRPr>
            </a:lvl1pPr>
          </a:lstStyle>
          <a:p>
            <a:pPr lvl="0"/>
            <a:r>
              <a:rPr lang="en-GB" dirty="0"/>
              <a:t>Click to edit Master text styles</a:t>
            </a:r>
          </a:p>
        </p:txBody>
      </p:sp>
      <p:sp>
        <p:nvSpPr>
          <p:cNvPr id="4" name="1. On-page tracker">
            <a:extLst>
              <a:ext uri="{FF2B5EF4-FFF2-40B4-BE49-F238E27FC236}">
                <a16:creationId xmlns:a16="http://schemas.microsoft.com/office/drawing/2014/main" id="{E0C6955A-EDE6-4DF9-6C9C-551CB42F0A35}"/>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91315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userDrawn="1">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9168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slide" userDrawn="1">
  <p:cSld name="Section slide">
    <p:bg>
      <p:bgPr>
        <a:solidFill>
          <a:schemeClr val="dk1"/>
        </a:solidFill>
        <a:effectLst/>
      </p:bgPr>
    </p:bg>
    <p:spTree>
      <p:nvGrpSpPr>
        <p:cNvPr id="1" name="Shape 114"/>
        <p:cNvGrpSpPr/>
        <p:nvPr/>
      </p:nvGrpSpPr>
      <p:grpSpPr>
        <a:xfrm>
          <a:off x="0" y="0"/>
          <a:ext cx="0" cy="0"/>
          <a:chOff x="0" y="0"/>
          <a:chExt cx="0" cy="0"/>
        </a:xfrm>
      </p:grpSpPr>
      <p:sp>
        <p:nvSpPr>
          <p:cNvPr id="115" name="Google Shape;115;p47"/>
          <p:cNvSpPr txBox="1">
            <a:spLocks noGrp="1"/>
          </p:cNvSpPr>
          <p:nvPr>
            <p:ph type="title"/>
          </p:nvPr>
        </p:nvSpPr>
        <p:spPr>
          <a:xfrm>
            <a:off x="534725" y="1343875"/>
            <a:ext cx="5169600" cy="14373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lt1"/>
              </a:buClr>
              <a:buSzPts val="4800"/>
              <a:buFont typeface="Helvetica Neue"/>
              <a:buNone/>
              <a:defRPr sz="4800" b="1">
                <a:solidFill>
                  <a:schemeClr val="lt1"/>
                </a:solidFill>
              </a:defRPr>
            </a:lvl1pPr>
            <a:lvl2pPr lvl="1" rtl="0">
              <a:spcBef>
                <a:spcPts val="0"/>
              </a:spcBef>
              <a:spcAft>
                <a:spcPts val="0"/>
              </a:spcAft>
              <a:buSzPts val="1500"/>
              <a:buNone/>
              <a:defRPr sz="1500" b="1"/>
            </a:lvl2pPr>
            <a:lvl3pPr lvl="2" rtl="0">
              <a:spcBef>
                <a:spcPts val="0"/>
              </a:spcBef>
              <a:spcAft>
                <a:spcPts val="0"/>
              </a:spcAft>
              <a:buSzPts val="1500"/>
              <a:buNone/>
              <a:defRPr sz="1500" b="1"/>
            </a:lvl3pPr>
            <a:lvl4pPr lvl="3" rtl="0">
              <a:spcBef>
                <a:spcPts val="0"/>
              </a:spcBef>
              <a:spcAft>
                <a:spcPts val="0"/>
              </a:spcAft>
              <a:buSzPts val="1500"/>
              <a:buNone/>
              <a:defRPr sz="1500" b="1"/>
            </a:lvl4pPr>
            <a:lvl5pPr lvl="4" rtl="0">
              <a:spcBef>
                <a:spcPts val="0"/>
              </a:spcBef>
              <a:spcAft>
                <a:spcPts val="0"/>
              </a:spcAft>
              <a:buSzPts val="1500"/>
              <a:buNone/>
              <a:defRPr sz="1500" b="1"/>
            </a:lvl5pPr>
            <a:lvl6pPr lvl="5" rtl="0">
              <a:spcBef>
                <a:spcPts val="0"/>
              </a:spcBef>
              <a:spcAft>
                <a:spcPts val="0"/>
              </a:spcAft>
              <a:buSzPts val="1500"/>
              <a:buNone/>
              <a:defRPr sz="1500" b="1"/>
            </a:lvl6pPr>
            <a:lvl7pPr lvl="6" rtl="0">
              <a:spcBef>
                <a:spcPts val="0"/>
              </a:spcBef>
              <a:spcAft>
                <a:spcPts val="0"/>
              </a:spcAft>
              <a:buSzPts val="1500"/>
              <a:buNone/>
              <a:defRPr sz="1500" b="1"/>
            </a:lvl7pPr>
            <a:lvl8pPr lvl="7" rtl="0">
              <a:spcBef>
                <a:spcPts val="0"/>
              </a:spcBef>
              <a:spcAft>
                <a:spcPts val="0"/>
              </a:spcAft>
              <a:buSzPts val="1500"/>
              <a:buNone/>
              <a:defRPr sz="1500" b="1"/>
            </a:lvl8pPr>
            <a:lvl9pPr lvl="8" rtl="0">
              <a:spcBef>
                <a:spcPts val="0"/>
              </a:spcBef>
              <a:spcAft>
                <a:spcPts val="0"/>
              </a:spcAft>
              <a:buSzPts val="1500"/>
              <a:buNone/>
              <a:defRPr sz="1500" b="1"/>
            </a:lvl9pPr>
          </a:lstStyle>
          <a:p>
            <a:endParaRPr/>
          </a:p>
        </p:txBody>
      </p:sp>
      <p:sp>
        <p:nvSpPr>
          <p:cNvPr id="116" name="Google Shape;116;p47"/>
          <p:cNvSpPr txBox="1">
            <a:spLocks noGrp="1"/>
          </p:cNvSpPr>
          <p:nvPr>
            <p:ph type="body" idx="1"/>
          </p:nvPr>
        </p:nvSpPr>
        <p:spPr>
          <a:xfrm>
            <a:off x="5556122" y="1151012"/>
            <a:ext cx="10703700" cy="6024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100"/>
              </a:spcBef>
              <a:spcAft>
                <a:spcPts val="0"/>
              </a:spcAft>
              <a:buClr>
                <a:schemeClr val="lt1"/>
              </a:buClr>
              <a:buSzPts val="49600"/>
              <a:buNone/>
              <a:defRPr sz="49600" b="0" i="0">
                <a:solidFill>
                  <a:schemeClr val="lt1"/>
                </a:solidFill>
                <a:latin typeface="Arial" panose="020B0604020202020204" pitchFamily="34" charset="0"/>
                <a:ea typeface="Helvetica Neue"/>
                <a:cs typeface="Arial" panose="020B0604020202020204" pitchFamily="34" charset="0"/>
                <a:sym typeface="Helvetica Neue"/>
              </a:defRPr>
            </a:lvl1pPr>
            <a:lvl2pPr marL="914400" lvl="1" indent="-228600" algn="l" rtl="0">
              <a:lnSpc>
                <a:spcPct val="90000"/>
              </a:lnSpc>
              <a:spcBef>
                <a:spcPts val="500"/>
              </a:spcBef>
              <a:spcAft>
                <a:spcPts val="0"/>
              </a:spcAft>
              <a:buClr>
                <a:schemeClr val="dk1"/>
              </a:buClr>
              <a:buSzPts val="2000"/>
              <a:buNone/>
              <a:defRPr sz="1500"/>
            </a:lvl2pPr>
            <a:lvl3pPr marL="1371600" lvl="2" indent="-228600" algn="l" rtl="0">
              <a:lnSpc>
                <a:spcPct val="90000"/>
              </a:lnSpc>
              <a:spcBef>
                <a:spcPts val="500"/>
              </a:spcBef>
              <a:spcAft>
                <a:spcPts val="0"/>
              </a:spcAft>
              <a:buClr>
                <a:schemeClr val="dk1"/>
              </a:buClr>
              <a:buSzPts val="1900"/>
              <a:buNone/>
              <a:defRPr sz="1500"/>
            </a:lvl3pPr>
            <a:lvl4pPr marL="1828800" lvl="3" indent="-228600" algn="l" rtl="0">
              <a:lnSpc>
                <a:spcPct val="90000"/>
              </a:lnSpc>
              <a:spcBef>
                <a:spcPts val="500"/>
              </a:spcBef>
              <a:spcAft>
                <a:spcPts val="0"/>
              </a:spcAft>
              <a:buClr>
                <a:schemeClr val="dk1"/>
              </a:buClr>
              <a:buSzPts val="1600"/>
              <a:buNone/>
              <a:defRPr sz="1500"/>
            </a:lvl4pPr>
            <a:lvl5pPr marL="2286000" lvl="4" indent="-228600" algn="l" rtl="0">
              <a:lnSpc>
                <a:spcPct val="90000"/>
              </a:lnSpc>
              <a:spcBef>
                <a:spcPts val="500"/>
              </a:spcBef>
              <a:spcAft>
                <a:spcPts val="0"/>
              </a:spcAft>
              <a:buClr>
                <a:schemeClr val="dk1"/>
              </a:buClr>
              <a:buSzPts val="1600"/>
              <a:buNone/>
              <a:defRPr sz="1500"/>
            </a:lvl5pPr>
            <a:lvl6pPr marL="2743200" lvl="5" indent="-349250" algn="l" rtl="0">
              <a:lnSpc>
                <a:spcPct val="90000"/>
              </a:lnSpc>
              <a:spcBef>
                <a:spcPts val="500"/>
              </a:spcBef>
              <a:spcAft>
                <a:spcPts val="0"/>
              </a:spcAft>
              <a:buClr>
                <a:schemeClr val="dk1"/>
              </a:buClr>
              <a:buSzPts val="1900"/>
              <a:buChar char="•"/>
              <a:defRPr sz="1500"/>
            </a:lvl6pPr>
            <a:lvl7pPr marL="3200400" lvl="6" indent="-349250" algn="l" rtl="0">
              <a:lnSpc>
                <a:spcPct val="90000"/>
              </a:lnSpc>
              <a:spcBef>
                <a:spcPts val="500"/>
              </a:spcBef>
              <a:spcAft>
                <a:spcPts val="0"/>
              </a:spcAft>
              <a:buClr>
                <a:schemeClr val="dk1"/>
              </a:buClr>
              <a:buSzPts val="1900"/>
              <a:buChar char="•"/>
              <a:defRPr sz="1500"/>
            </a:lvl7pPr>
            <a:lvl8pPr marL="3657600" lvl="7" indent="-349250" algn="l" rtl="0">
              <a:lnSpc>
                <a:spcPct val="90000"/>
              </a:lnSpc>
              <a:spcBef>
                <a:spcPts val="500"/>
              </a:spcBef>
              <a:spcAft>
                <a:spcPts val="0"/>
              </a:spcAft>
              <a:buClr>
                <a:schemeClr val="dk1"/>
              </a:buClr>
              <a:buSzPts val="1900"/>
              <a:buChar char="•"/>
              <a:defRPr sz="1500"/>
            </a:lvl8pPr>
            <a:lvl9pPr marL="4114800" lvl="8" indent="-349250" algn="l" rtl="0">
              <a:lnSpc>
                <a:spcPct val="90000"/>
              </a:lnSpc>
              <a:spcBef>
                <a:spcPts val="500"/>
              </a:spcBef>
              <a:spcAft>
                <a:spcPts val="0"/>
              </a:spcAft>
              <a:buClr>
                <a:schemeClr val="dk1"/>
              </a:buClr>
              <a:buSzPts val="1900"/>
              <a:buChar char="•"/>
              <a:defRPr sz="1500"/>
            </a:lvl9pPr>
          </a:lstStyle>
          <a:p>
            <a:endParaRPr dirty="0"/>
          </a:p>
        </p:txBody>
      </p:sp>
      <p:sp>
        <p:nvSpPr>
          <p:cNvPr id="2" name="1. On-page tracker">
            <a:extLst>
              <a:ext uri="{FF2B5EF4-FFF2-40B4-BE49-F238E27FC236}">
                <a16:creationId xmlns:a16="http://schemas.microsoft.com/office/drawing/2014/main" id="{1738EF76-586E-D1F2-6410-4D399478955A}"/>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solidFill>
                  <a:schemeClr val="bg1"/>
                </a:solidFill>
                <a:latin typeface="+mn-lt"/>
              </a:defRPr>
            </a:lvl1pPr>
          </a:lstStyle>
          <a:p>
            <a:pPr lvl="0"/>
            <a:r>
              <a:rPr lang="en-US" dirty="0"/>
              <a:t>Section marker</a:t>
            </a:r>
          </a:p>
        </p:txBody>
      </p:sp>
    </p:spTree>
    <p:extLst>
      <p:ext uri="{BB962C8B-B14F-4D97-AF65-F5344CB8AC3E}">
        <p14:creationId xmlns:p14="http://schemas.microsoft.com/office/powerpoint/2010/main" val="4282903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9614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931515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53414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975323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85000"/>
                </a:schemeClr>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0"/>
            </p:custDataLst>
          </p:nvPr>
        </p:nvSpPr>
        <p:spPr>
          <a:xfrm>
            <a:off x="554736" y="2133601"/>
            <a:ext cx="2514600" cy="1380210"/>
          </a:xfrm>
        </p:spPr>
        <p:txBody>
          <a:bodyPr vert="horz" anchor="b">
            <a:noAutofit/>
          </a:bodyPr>
          <a:lstStyle>
            <a:lvl1pPr>
              <a:defRPr>
                <a:solidFill>
                  <a:schemeClr val="bg2"/>
                </a:solidFill>
              </a:defRPr>
            </a:lvl1pPr>
          </a:lstStyle>
          <a:p>
            <a:r>
              <a:rPr lang="en-US" dirty="0"/>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62622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43839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4671219"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4671219"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0"/>
            </p:custDataLst>
          </p:nvPr>
        </p:nvSpPr>
        <p:spPr>
          <a:xfrm>
            <a:off x="554736" y="2744369"/>
            <a:ext cx="3465576" cy="769441"/>
          </a:xfrm>
          <a:prstGeom prst="rect">
            <a:avLst/>
          </a:prstGeom>
        </p:spPr>
        <p:txBody>
          <a:bodyPr vert="horz" wrap="square" anchor="b">
            <a:noAutofit/>
          </a:bodyPr>
          <a:lstStyle>
            <a:lvl1pPr algn="l">
              <a:defRPr>
                <a:solidFill>
                  <a:schemeClr val="bg1"/>
                </a:solidFill>
              </a:defRPr>
            </a:lvl1pPr>
          </a:lstStyle>
          <a:p>
            <a:r>
              <a:rPr lang="en-US" dirty="0"/>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1"/>
            </p:custDataLst>
          </p:nvPr>
        </p:nvSpPr>
        <p:spPr>
          <a:xfrm>
            <a:off x="554735" y="3659644"/>
            <a:ext cx="3465575" cy="276999"/>
          </a:xfrm>
        </p:spPr>
        <p:txBody>
          <a:bodyPr wrap="square">
            <a:spAutoFit/>
          </a:bodyPr>
          <a:lstStyle>
            <a:lvl1pPr marL="0" indent="0" algn="l">
              <a:buNone/>
              <a:defRPr sz="1800" b="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13"/>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1186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355092"/>
            <a:ext cx="5065776"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82784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1/2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a:cxnSpLocks/>
          </p:cNvCxnSpPr>
          <p:nvPr userDrawn="1">
            <p:custDataLst>
              <p:tags r:id="rId8"/>
            </p:custDataLst>
          </p:nvPr>
        </p:nvCxnSpPr>
        <p:spPr>
          <a:xfrm>
            <a:off x="6573171"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6573171" y="355092"/>
            <a:ext cx="5065776"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6573171"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1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2146444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tags" Target="../tags/tag10.xml"/><Relationship Id="rId39" Type="http://schemas.openxmlformats.org/officeDocument/2006/relationships/tags" Target="../tags/tag23.xml"/><Relationship Id="rId21" Type="http://schemas.openxmlformats.org/officeDocument/2006/relationships/tags" Target="../tags/tag5.xml"/><Relationship Id="rId34" Type="http://schemas.openxmlformats.org/officeDocument/2006/relationships/tags" Target="../tags/tag18.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29" Type="http://schemas.openxmlformats.org/officeDocument/2006/relationships/tags" Target="../tags/tag13.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32" Type="http://schemas.openxmlformats.org/officeDocument/2006/relationships/tags" Target="../tags/tag16.xml"/><Relationship Id="rId37" Type="http://schemas.openxmlformats.org/officeDocument/2006/relationships/tags" Target="../tags/tag21.xml"/><Relationship Id="rId40" Type="http://schemas.openxmlformats.org/officeDocument/2006/relationships/tags" Target="../tags/tag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28" Type="http://schemas.openxmlformats.org/officeDocument/2006/relationships/tags" Target="../tags/tag12.xml"/><Relationship Id="rId36" Type="http://schemas.openxmlformats.org/officeDocument/2006/relationships/tags" Target="../tags/tag20.xml"/><Relationship Id="rId10" Type="http://schemas.openxmlformats.org/officeDocument/2006/relationships/slideLayout" Target="../slideLayouts/slideLayout10.xml"/><Relationship Id="rId19" Type="http://schemas.openxmlformats.org/officeDocument/2006/relationships/tags" Target="../tags/tag3.xml"/><Relationship Id="rId31" Type="http://schemas.openxmlformats.org/officeDocument/2006/relationships/tags" Target="../tags/tag1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 Id="rId27" Type="http://schemas.openxmlformats.org/officeDocument/2006/relationships/tags" Target="../tags/tag11.xml"/><Relationship Id="rId30" Type="http://schemas.openxmlformats.org/officeDocument/2006/relationships/tags" Target="../tags/tag14.xml"/><Relationship Id="rId35" Type="http://schemas.openxmlformats.org/officeDocument/2006/relationships/tags" Target="../tags/tag19.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9.xml"/><Relationship Id="rId33" Type="http://schemas.openxmlformats.org/officeDocument/2006/relationships/tags" Target="../tags/tag17.xml"/><Relationship Id="rId38" Type="http://schemas.openxmlformats.org/officeDocument/2006/relationships/tags" Target="../tags/tag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tags" Target="../tags/tag148.xml"/><Relationship Id="rId26" Type="http://schemas.openxmlformats.org/officeDocument/2006/relationships/tags" Target="../tags/tag156.xml"/><Relationship Id="rId39" Type="http://schemas.openxmlformats.org/officeDocument/2006/relationships/tags" Target="../tags/tag169.xml"/><Relationship Id="rId21" Type="http://schemas.openxmlformats.org/officeDocument/2006/relationships/tags" Target="../tags/tag151.xml"/><Relationship Id="rId34" Type="http://schemas.openxmlformats.org/officeDocument/2006/relationships/tags" Target="../tags/tag164.xml"/><Relationship Id="rId42" Type="http://schemas.openxmlformats.org/officeDocument/2006/relationships/image" Target="../media/image2.emf"/><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theme" Target="../theme/theme2.xml"/><Relationship Id="rId20" Type="http://schemas.openxmlformats.org/officeDocument/2006/relationships/tags" Target="../tags/tag150.xml"/><Relationship Id="rId29" Type="http://schemas.openxmlformats.org/officeDocument/2006/relationships/tags" Target="../tags/tag159.xml"/><Relationship Id="rId41" Type="http://schemas.openxmlformats.org/officeDocument/2006/relationships/oleObject" Target="../embeddings/oleObject13.bin"/><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tags" Target="../tags/tag154.xml"/><Relationship Id="rId32" Type="http://schemas.openxmlformats.org/officeDocument/2006/relationships/tags" Target="../tags/tag162.xml"/><Relationship Id="rId37" Type="http://schemas.openxmlformats.org/officeDocument/2006/relationships/tags" Target="../tags/tag167.xml"/><Relationship Id="rId40" Type="http://schemas.openxmlformats.org/officeDocument/2006/relationships/tags" Target="../tags/tag17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tags" Target="../tags/tag153.xml"/><Relationship Id="rId28" Type="http://schemas.openxmlformats.org/officeDocument/2006/relationships/tags" Target="../tags/tag158.xml"/><Relationship Id="rId36" Type="http://schemas.openxmlformats.org/officeDocument/2006/relationships/tags" Target="../tags/tag166.xml"/><Relationship Id="rId10" Type="http://schemas.openxmlformats.org/officeDocument/2006/relationships/slideLayout" Target="../slideLayouts/slideLayout26.xml"/><Relationship Id="rId19" Type="http://schemas.openxmlformats.org/officeDocument/2006/relationships/tags" Target="../tags/tag149.xml"/><Relationship Id="rId31" Type="http://schemas.openxmlformats.org/officeDocument/2006/relationships/tags" Target="../tags/tag161.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tags" Target="../tags/tag160.xml"/><Relationship Id="rId35" Type="http://schemas.openxmlformats.org/officeDocument/2006/relationships/tags" Target="../tags/tag165.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tags" Target="../tags/tag147.xml"/><Relationship Id="rId25" Type="http://schemas.openxmlformats.org/officeDocument/2006/relationships/tags" Target="../tags/tag155.xml"/><Relationship Id="rId33" Type="http://schemas.openxmlformats.org/officeDocument/2006/relationships/tags" Target="../tags/tag163.xml"/><Relationship Id="rId38" Type="http://schemas.openxmlformats.org/officeDocument/2006/relationships/tags" Target="../tags/tag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8"/>
            </p:custDataLst>
            <p:extLst>
              <p:ext uri="{D42A27DB-BD31-4B8C-83A1-F6EECF244321}">
                <p14:modId xmlns:p14="http://schemas.microsoft.com/office/powerpoint/2010/main" val="1231278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413" imgH="416" progId="TCLayout.ActiveDocument.1">
                  <p:embed/>
                </p:oleObj>
              </mc:Choice>
              <mc:Fallback>
                <p:oleObj name="think-cell Slide" r:id="rId41"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9"/>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0"/>
            </p:custDataLst>
          </p:nvPr>
        </p:nvSpPr>
        <p:spPr>
          <a:xfrm>
            <a:off x="10443870" y="6499381"/>
            <a:ext cx="833562"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1"/>
            </p:custDataLst>
          </p:nvPr>
        </p:nvCxnSpPr>
        <p:spPr>
          <a:xfrm>
            <a:off x="554736" y="6453769"/>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2"/>
            </p:custDataLst>
          </p:nvPr>
        </p:nvCxnSpPr>
        <p:spPr>
          <a:xfrm>
            <a:off x="554736" y="1181906"/>
            <a:ext cx="110825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3"/>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4"/>
            </p:custDataLst>
          </p:nvPr>
        </p:nvSpPr>
        <p:spPr>
          <a:xfrm>
            <a:off x="554736" y="35509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5"/>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6"/>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7"/>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8"/>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9"/>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0"/>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1435991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 id="2147483669" r:id="rId7"/>
    <p:sldLayoutId id="2147483670" r:id="rId8"/>
    <p:sldLayoutId id="2147483741" r:id="rId9"/>
    <p:sldLayoutId id="2147483671" r:id="rId10"/>
    <p:sldLayoutId id="2147483672" r:id="rId11"/>
    <p:sldLayoutId id="2147483675" r:id="rId12"/>
    <p:sldLayoutId id="2147483710" r:id="rId13"/>
    <p:sldLayoutId id="2147483735" r:id="rId14"/>
    <p:sldLayoutId id="2147483737" r:id="rId15"/>
    <p:sldLayoutId id="2147483738" r:id="rId16"/>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17"/>
            </p:custDataLst>
            <p:extLst>
              <p:ext uri="{D42A27DB-BD31-4B8C-83A1-F6EECF244321}">
                <p14:modId xmlns:p14="http://schemas.microsoft.com/office/powerpoint/2010/main" val="356068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44" imgH="344" progId="TCLayout.ActiveDocument.1">
                  <p:embed/>
                </p:oleObj>
              </mc:Choice>
              <mc:Fallback>
                <p:oleObj name="think-cell Slide" r:id="rId41"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18"/>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bwMode="black">
          <a:xfrm>
            <a:off x="10293188" y="6499381"/>
            <a:ext cx="833562"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Company Name</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2"/>
            </p:custDataLst>
          </p:nvPr>
        </p:nvSpPr>
        <p:spPr>
          <a:xfrm>
            <a:off x="554736" y="357953"/>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85988"/>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3"/>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4"/>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93208"/>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7723680" y="1702457"/>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6"/>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7"/>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8"/>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8"/>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29"/>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4"/>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0"/>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2"/>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300983" y="3275405"/>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
        <p:nvSpPr>
          <p:cNvPr id="5" name="Slide Number">
            <a:extLst>
              <a:ext uri="{FF2B5EF4-FFF2-40B4-BE49-F238E27FC236}">
                <a16:creationId xmlns:a16="http://schemas.microsoft.com/office/drawing/2014/main" id="{7D98285D-CCD5-BF32-46E7-B3BB87940D99}"/>
              </a:ext>
            </a:extLst>
          </p:cNvPr>
          <p:cNvSpPr>
            <a:spLocks noChangeArrowheads="1"/>
          </p:cNvSpPr>
          <p:nvPr userDrawn="1">
            <p:custDataLst>
              <p:tags r:id="rId2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82406401"/>
      </p:ext>
    </p:extLst>
  </p:cSld>
  <p:clrMap bg1="lt1" tx1="dk1" bg2="lt2" tx2="dk2" accent1="accent1" accent2="accent2" accent3="accent3" accent4="accent4" accent5="accent5" accent6="accent6" hlink="hlink" folHlink="folHlink"/>
  <p:sldLayoutIdLst>
    <p:sldLayoutId id="2147483733" r:id="rId1"/>
    <p:sldLayoutId id="2147483709" r:id="rId2"/>
    <p:sldLayoutId id="2147483679" r:id="rId3"/>
    <p:sldLayoutId id="2147483680" r:id="rId4"/>
    <p:sldLayoutId id="2147483681" r:id="rId5"/>
    <p:sldLayoutId id="2147483682" r:id="rId6"/>
    <p:sldLayoutId id="2147483684" r:id="rId7"/>
    <p:sldLayoutId id="2147483685" r:id="rId8"/>
    <p:sldLayoutId id="2147483686" r:id="rId9"/>
    <p:sldLayoutId id="2147483687" r:id="rId10"/>
    <p:sldLayoutId id="2147483688" r:id="rId11"/>
    <p:sldLayoutId id="2147483711" r:id="rId12"/>
    <p:sldLayoutId id="2147483730" r:id="rId13"/>
    <p:sldLayoutId id="2147483731" r:id="rId14"/>
    <p:sldLayoutId id="2147483732" r:id="rId15"/>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272.xml"/><Relationship Id="rId6" Type="http://schemas.openxmlformats.org/officeDocument/2006/relationships/image" Target="../media/image12.jpeg"/><Relationship Id="rId5" Type="http://schemas.openxmlformats.org/officeDocument/2006/relationships/image" Target="../media/image11.emf"/><Relationship Id="rId4" Type="http://schemas.openxmlformats.org/officeDocument/2006/relationships/oleObject" Target="../embeddings/oleObject25.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41.xml"/><Relationship Id="rId5" Type="http://schemas.openxmlformats.org/officeDocument/2006/relationships/image" Target="../media/image45.emf"/><Relationship Id="rId4" Type="http://schemas.openxmlformats.org/officeDocument/2006/relationships/oleObject" Target="../embeddings/oleObject42.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image" Target="../media/image91.svg"/><Relationship Id="rId18" Type="http://schemas.openxmlformats.org/officeDocument/2006/relationships/image" Target="../media/image96.png"/><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90.png"/><Relationship Id="rId17" Type="http://schemas.openxmlformats.org/officeDocument/2006/relationships/image" Target="../media/image95.svg"/><Relationship Id="rId2" Type="http://schemas.openxmlformats.org/officeDocument/2006/relationships/tags" Target="../tags/tag343.xml"/><Relationship Id="rId16" Type="http://schemas.openxmlformats.org/officeDocument/2006/relationships/image" Target="../media/image94.png"/><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notesSlide" Target="../notesSlides/notesSlide37.xml"/><Relationship Id="rId5" Type="http://schemas.openxmlformats.org/officeDocument/2006/relationships/tags" Target="../tags/tag346.xml"/><Relationship Id="rId15" Type="http://schemas.openxmlformats.org/officeDocument/2006/relationships/image" Target="../media/image93.svg"/><Relationship Id="rId10" Type="http://schemas.openxmlformats.org/officeDocument/2006/relationships/slideLayout" Target="../slideLayouts/slideLayout3.xml"/><Relationship Id="rId19" Type="http://schemas.openxmlformats.org/officeDocument/2006/relationships/image" Target="../media/image97.svg"/><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image" Target="../media/image92.png"/></Relationships>
</file>

<file path=ppt/slides/_rels/slide118.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tags" Target="../tags/tag363.xml"/><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tags" Target="../tags/tag362.xml"/><Relationship Id="rId2" Type="http://schemas.openxmlformats.org/officeDocument/2006/relationships/tags" Target="../tags/tag352.xml"/><Relationship Id="rId16" Type="http://schemas.openxmlformats.org/officeDocument/2006/relationships/notesSlide" Target="../notesSlides/notesSlide38.xml"/><Relationship Id="rId1" Type="http://schemas.openxmlformats.org/officeDocument/2006/relationships/tags" Target="../tags/tag351.xml"/><Relationship Id="rId6" Type="http://schemas.openxmlformats.org/officeDocument/2006/relationships/tags" Target="../tags/tag356.xml"/><Relationship Id="rId11" Type="http://schemas.openxmlformats.org/officeDocument/2006/relationships/tags" Target="../tags/tag361.xml"/><Relationship Id="rId5" Type="http://schemas.openxmlformats.org/officeDocument/2006/relationships/tags" Target="../tags/tag355.xml"/><Relationship Id="rId15" Type="http://schemas.openxmlformats.org/officeDocument/2006/relationships/slideLayout" Target="../slideLayouts/slideLayout2.xml"/><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tags" Target="../tags/tag364.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6.xml"/><Relationship Id="rId1" Type="http://schemas.openxmlformats.org/officeDocument/2006/relationships/tags" Target="../tags/tag365.xml"/><Relationship Id="rId4" Type="http://schemas.openxmlformats.org/officeDocument/2006/relationships/notesSlide" Target="../notesSlides/notesSlide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369.xml"/><Relationship Id="rId7" Type="http://schemas.openxmlformats.org/officeDocument/2006/relationships/image" Target="../media/image99.sv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notesSlide" Target="../notesSlides/notesSlide40.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svg"/></Relationships>
</file>

<file path=ppt/slides/_rels/slide121.xml.rels><?xml version="1.0" encoding="UTF-8" standalone="yes"?>
<Relationships xmlns="http://schemas.openxmlformats.org/package/2006/relationships"><Relationship Id="rId26" Type="http://schemas.openxmlformats.org/officeDocument/2006/relationships/tags" Target="../tags/tag395.xml"/><Relationship Id="rId21" Type="http://schemas.openxmlformats.org/officeDocument/2006/relationships/tags" Target="../tags/tag390.xml"/><Relationship Id="rId42" Type="http://schemas.openxmlformats.org/officeDocument/2006/relationships/tags" Target="../tags/tag411.xml"/><Relationship Id="rId47" Type="http://schemas.openxmlformats.org/officeDocument/2006/relationships/tags" Target="../tags/tag416.xml"/><Relationship Id="rId63" Type="http://schemas.openxmlformats.org/officeDocument/2006/relationships/tags" Target="../tags/tag432.xml"/><Relationship Id="rId68" Type="http://schemas.openxmlformats.org/officeDocument/2006/relationships/tags" Target="../tags/tag437.xml"/><Relationship Id="rId16" Type="http://schemas.openxmlformats.org/officeDocument/2006/relationships/tags" Target="../tags/tag385.xml"/><Relationship Id="rId11" Type="http://schemas.openxmlformats.org/officeDocument/2006/relationships/tags" Target="../tags/tag380.xml"/><Relationship Id="rId24" Type="http://schemas.openxmlformats.org/officeDocument/2006/relationships/tags" Target="../tags/tag393.xml"/><Relationship Id="rId32" Type="http://schemas.openxmlformats.org/officeDocument/2006/relationships/tags" Target="../tags/tag401.xml"/><Relationship Id="rId37" Type="http://schemas.openxmlformats.org/officeDocument/2006/relationships/tags" Target="../tags/tag406.xml"/><Relationship Id="rId40" Type="http://schemas.openxmlformats.org/officeDocument/2006/relationships/tags" Target="../tags/tag409.xml"/><Relationship Id="rId45" Type="http://schemas.openxmlformats.org/officeDocument/2006/relationships/tags" Target="../tags/tag414.xml"/><Relationship Id="rId53" Type="http://schemas.openxmlformats.org/officeDocument/2006/relationships/tags" Target="../tags/tag422.xml"/><Relationship Id="rId58" Type="http://schemas.openxmlformats.org/officeDocument/2006/relationships/tags" Target="../tags/tag427.xml"/><Relationship Id="rId66" Type="http://schemas.openxmlformats.org/officeDocument/2006/relationships/tags" Target="../tags/tag435.xml"/><Relationship Id="rId74" Type="http://schemas.openxmlformats.org/officeDocument/2006/relationships/tags" Target="../tags/tag443.xml"/><Relationship Id="rId5" Type="http://schemas.openxmlformats.org/officeDocument/2006/relationships/tags" Target="../tags/tag374.xml"/><Relationship Id="rId61" Type="http://schemas.openxmlformats.org/officeDocument/2006/relationships/tags" Target="../tags/tag430.xml"/><Relationship Id="rId19" Type="http://schemas.openxmlformats.org/officeDocument/2006/relationships/tags" Target="../tags/tag388.xml"/><Relationship Id="rId14" Type="http://schemas.openxmlformats.org/officeDocument/2006/relationships/tags" Target="../tags/tag383.xml"/><Relationship Id="rId22" Type="http://schemas.openxmlformats.org/officeDocument/2006/relationships/tags" Target="../tags/tag391.xml"/><Relationship Id="rId27" Type="http://schemas.openxmlformats.org/officeDocument/2006/relationships/tags" Target="../tags/tag396.xml"/><Relationship Id="rId30" Type="http://schemas.openxmlformats.org/officeDocument/2006/relationships/tags" Target="../tags/tag399.xml"/><Relationship Id="rId35" Type="http://schemas.openxmlformats.org/officeDocument/2006/relationships/tags" Target="../tags/tag404.xml"/><Relationship Id="rId43" Type="http://schemas.openxmlformats.org/officeDocument/2006/relationships/tags" Target="../tags/tag412.xml"/><Relationship Id="rId48" Type="http://schemas.openxmlformats.org/officeDocument/2006/relationships/tags" Target="../tags/tag417.xml"/><Relationship Id="rId56" Type="http://schemas.openxmlformats.org/officeDocument/2006/relationships/tags" Target="../tags/tag425.xml"/><Relationship Id="rId64" Type="http://schemas.openxmlformats.org/officeDocument/2006/relationships/tags" Target="../tags/tag433.xml"/><Relationship Id="rId69" Type="http://schemas.openxmlformats.org/officeDocument/2006/relationships/tags" Target="../tags/tag438.xml"/><Relationship Id="rId77" Type="http://schemas.openxmlformats.org/officeDocument/2006/relationships/slideLayout" Target="../slideLayouts/slideLayout2.xml"/><Relationship Id="rId8" Type="http://schemas.openxmlformats.org/officeDocument/2006/relationships/tags" Target="../tags/tag377.xml"/><Relationship Id="rId51" Type="http://schemas.openxmlformats.org/officeDocument/2006/relationships/tags" Target="../tags/tag420.xml"/><Relationship Id="rId72" Type="http://schemas.openxmlformats.org/officeDocument/2006/relationships/tags" Target="../tags/tag441.xml"/><Relationship Id="rId3" Type="http://schemas.openxmlformats.org/officeDocument/2006/relationships/tags" Target="../tags/tag372.xml"/><Relationship Id="rId12" Type="http://schemas.openxmlformats.org/officeDocument/2006/relationships/tags" Target="../tags/tag381.xml"/><Relationship Id="rId17" Type="http://schemas.openxmlformats.org/officeDocument/2006/relationships/tags" Target="../tags/tag386.xml"/><Relationship Id="rId25" Type="http://schemas.openxmlformats.org/officeDocument/2006/relationships/tags" Target="../tags/tag394.xml"/><Relationship Id="rId33" Type="http://schemas.openxmlformats.org/officeDocument/2006/relationships/tags" Target="../tags/tag402.xml"/><Relationship Id="rId38" Type="http://schemas.openxmlformats.org/officeDocument/2006/relationships/tags" Target="../tags/tag407.xml"/><Relationship Id="rId46" Type="http://schemas.openxmlformats.org/officeDocument/2006/relationships/tags" Target="../tags/tag415.xml"/><Relationship Id="rId59" Type="http://schemas.openxmlformats.org/officeDocument/2006/relationships/tags" Target="../tags/tag428.xml"/><Relationship Id="rId67" Type="http://schemas.openxmlformats.org/officeDocument/2006/relationships/tags" Target="../tags/tag436.xml"/><Relationship Id="rId20" Type="http://schemas.openxmlformats.org/officeDocument/2006/relationships/tags" Target="../tags/tag389.xml"/><Relationship Id="rId41" Type="http://schemas.openxmlformats.org/officeDocument/2006/relationships/tags" Target="../tags/tag410.xml"/><Relationship Id="rId54" Type="http://schemas.openxmlformats.org/officeDocument/2006/relationships/tags" Target="../tags/tag423.xml"/><Relationship Id="rId62" Type="http://schemas.openxmlformats.org/officeDocument/2006/relationships/tags" Target="../tags/tag431.xml"/><Relationship Id="rId70" Type="http://schemas.openxmlformats.org/officeDocument/2006/relationships/tags" Target="../tags/tag439.xml"/><Relationship Id="rId75" Type="http://schemas.openxmlformats.org/officeDocument/2006/relationships/tags" Target="../tags/tag444.xml"/><Relationship Id="rId1" Type="http://schemas.openxmlformats.org/officeDocument/2006/relationships/tags" Target="../tags/tag370.xml"/><Relationship Id="rId6" Type="http://schemas.openxmlformats.org/officeDocument/2006/relationships/tags" Target="../tags/tag375.xml"/><Relationship Id="rId15" Type="http://schemas.openxmlformats.org/officeDocument/2006/relationships/tags" Target="../tags/tag384.xml"/><Relationship Id="rId23" Type="http://schemas.openxmlformats.org/officeDocument/2006/relationships/tags" Target="../tags/tag392.xml"/><Relationship Id="rId28" Type="http://schemas.openxmlformats.org/officeDocument/2006/relationships/tags" Target="../tags/tag397.xml"/><Relationship Id="rId36" Type="http://schemas.openxmlformats.org/officeDocument/2006/relationships/tags" Target="../tags/tag405.xml"/><Relationship Id="rId49" Type="http://schemas.openxmlformats.org/officeDocument/2006/relationships/tags" Target="../tags/tag418.xml"/><Relationship Id="rId57" Type="http://schemas.openxmlformats.org/officeDocument/2006/relationships/tags" Target="../tags/tag426.xml"/><Relationship Id="rId10" Type="http://schemas.openxmlformats.org/officeDocument/2006/relationships/tags" Target="../tags/tag379.xml"/><Relationship Id="rId31" Type="http://schemas.openxmlformats.org/officeDocument/2006/relationships/tags" Target="../tags/tag400.xml"/><Relationship Id="rId44" Type="http://schemas.openxmlformats.org/officeDocument/2006/relationships/tags" Target="../tags/tag413.xml"/><Relationship Id="rId52" Type="http://schemas.openxmlformats.org/officeDocument/2006/relationships/tags" Target="../tags/tag421.xml"/><Relationship Id="rId60" Type="http://schemas.openxmlformats.org/officeDocument/2006/relationships/tags" Target="../tags/tag429.xml"/><Relationship Id="rId65" Type="http://schemas.openxmlformats.org/officeDocument/2006/relationships/tags" Target="../tags/tag434.xml"/><Relationship Id="rId73" Type="http://schemas.openxmlformats.org/officeDocument/2006/relationships/tags" Target="../tags/tag442.xml"/><Relationship Id="rId78" Type="http://schemas.openxmlformats.org/officeDocument/2006/relationships/notesSlide" Target="../notesSlides/notesSlide41.xml"/><Relationship Id="rId4" Type="http://schemas.openxmlformats.org/officeDocument/2006/relationships/tags" Target="../tags/tag373.xml"/><Relationship Id="rId9" Type="http://schemas.openxmlformats.org/officeDocument/2006/relationships/tags" Target="../tags/tag378.xml"/><Relationship Id="rId13" Type="http://schemas.openxmlformats.org/officeDocument/2006/relationships/tags" Target="../tags/tag382.xml"/><Relationship Id="rId18" Type="http://schemas.openxmlformats.org/officeDocument/2006/relationships/tags" Target="../tags/tag387.xml"/><Relationship Id="rId39" Type="http://schemas.openxmlformats.org/officeDocument/2006/relationships/tags" Target="../tags/tag408.xml"/><Relationship Id="rId34" Type="http://schemas.openxmlformats.org/officeDocument/2006/relationships/tags" Target="../tags/tag403.xml"/><Relationship Id="rId50" Type="http://schemas.openxmlformats.org/officeDocument/2006/relationships/tags" Target="../tags/tag419.xml"/><Relationship Id="rId55" Type="http://schemas.openxmlformats.org/officeDocument/2006/relationships/tags" Target="../tags/tag424.xml"/><Relationship Id="rId76" Type="http://schemas.openxmlformats.org/officeDocument/2006/relationships/tags" Target="../tags/tag445.xml"/><Relationship Id="rId7" Type="http://schemas.openxmlformats.org/officeDocument/2006/relationships/tags" Target="../tags/tag376.xml"/><Relationship Id="rId71" Type="http://schemas.openxmlformats.org/officeDocument/2006/relationships/tags" Target="../tags/tag440.xml"/><Relationship Id="rId2" Type="http://schemas.openxmlformats.org/officeDocument/2006/relationships/tags" Target="../tags/tag371.xml"/><Relationship Id="rId29" Type="http://schemas.openxmlformats.org/officeDocument/2006/relationships/tags" Target="../tags/tag398.xml"/></Relationships>
</file>

<file path=ppt/slides/_rels/slide122.xml.rels><?xml version="1.0" encoding="UTF-8" standalone="yes"?>
<Relationships xmlns="http://schemas.openxmlformats.org/package/2006/relationships"><Relationship Id="rId26" Type="http://schemas.openxmlformats.org/officeDocument/2006/relationships/tags" Target="../tags/tag471.xml"/><Relationship Id="rId21" Type="http://schemas.openxmlformats.org/officeDocument/2006/relationships/tags" Target="../tags/tag466.xml"/><Relationship Id="rId42" Type="http://schemas.openxmlformats.org/officeDocument/2006/relationships/tags" Target="../tags/tag487.xml"/><Relationship Id="rId47" Type="http://schemas.openxmlformats.org/officeDocument/2006/relationships/tags" Target="../tags/tag492.xml"/><Relationship Id="rId63" Type="http://schemas.openxmlformats.org/officeDocument/2006/relationships/tags" Target="../tags/tag508.xml"/><Relationship Id="rId68" Type="http://schemas.openxmlformats.org/officeDocument/2006/relationships/tags" Target="../tags/tag513.xml"/><Relationship Id="rId84" Type="http://schemas.openxmlformats.org/officeDocument/2006/relationships/tags" Target="../tags/tag529.xml"/><Relationship Id="rId89" Type="http://schemas.openxmlformats.org/officeDocument/2006/relationships/tags" Target="../tags/tag534.xml"/><Relationship Id="rId16" Type="http://schemas.openxmlformats.org/officeDocument/2006/relationships/tags" Target="../tags/tag461.xml"/><Relationship Id="rId107" Type="http://schemas.openxmlformats.org/officeDocument/2006/relationships/tags" Target="../tags/tag552.xml"/><Relationship Id="rId11" Type="http://schemas.openxmlformats.org/officeDocument/2006/relationships/tags" Target="../tags/tag456.xml"/><Relationship Id="rId32" Type="http://schemas.openxmlformats.org/officeDocument/2006/relationships/tags" Target="../tags/tag477.xml"/><Relationship Id="rId37" Type="http://schemas.openxmlformats.org/officeDocument/2006/relationships/tags" Target="../tags/tag482.xml"/><Relationship Id="rId53" Type="http://schemas.openxmlformats.org/officeDocument/2006/relationships/tags" Target="../tags/tag498.xml"/><Relationship Id="rId58" Type="http://schemas.openxmlformats.org/officeDocument/2006/relationships/tags" Target="../tags/tag503.xml"/><Relationship Id="rId74" Type="http://schemas.openxmlformats.org/officeDocument/2006/relationships/tags" Target="../tags/tag519.xml"/><Relationship Id="rId79" Type="http://schemas.openxmlformats.org/officeDocument/2006/relationships/tags" Target="../tags/tag524.xml"/><Relationship Id="rId102" Type="http://schemas.openxmlformats.org/officeDocument/2006/relationships/tags" Target="../tags/tag547.xml"/><Relationship Id="rId5" Type="http://schemas.openxmlformats.org/officeDocument/2006/relationships/tags" Target="../tags/tag450.xml"/><Relationship Id="rId90" Type="http://schemas.openxmlformats.org/officeDocument/2006/relationships/tags" Target="../tags/tag535.xml"/><Relationship Id="rId95" Type="http://schemas.openxmlformats.org/officeDocument/2006/relationships/tags" Target="../tags/tag540.xml"/><Relationship Id="rId22" Type="http://schemas.openxmlformats.org/officeDocument/2006/relationships/tags" Target="../tags/tag467.xml"/><Relationship Id="rId27" Type="http://schemas.openxmlformats.org/officeDocument/2006/relationships/tags" Target="../tags/tag472.xml"/><Relationship Id="rId43" Type="http://schemas.openxmlformats.org/officeDocument/2006/relationships/tags" Target="../tags/tag488.xml"/><Relationship Id="rId48" Type="http://schemas.openxmlformats.org/officeDocument/2006/relationships/tags" Target="../tags/tag493.xml"/><Relationship Id="rId64" Type="http://schemas.openxmlformats.org/officeDocument/2006/relationships/tags" Target="../tags/tag509.xml"/><Relationship Id="rId69" Type="http://schemas.openxmlformats.org/officeDocument/2006/relationships/tags" Target="../tags/tag514.xml"/><Relationship Id="rId80" Type="http://schemas.openxmlformats.org/officeDocument/2006/relationships/tags" Target="../tags/tag525.xml"/><Relationship Id="rId85" Type="http://schemas.openxmlformats.org/officeDocument/2006/relationships/tags" Target="../tags/tag530.xml"/><Relationship Id="rId12" Type="http://schemas.openxmlformats.org/officeDocument/2006/relationships/tags" Target="../tags/tag457.xml"/><Relationship Id="rId17" Type="http://schemas.openxmlformats.org/officeDocument/2006/relationships/tags" Target="../tags/tag462.xml"/><Relationship Id="rId33" Type="http://schemas.openxmlformats.org/officeDocument/2006/relationships/tags" Target="../tags/tag478.xml"/><Relationship Id="rId38" Type="http://schemas.openxmlformats.org/officeDocument/2006/relationships/tags" Target="../tags/tag483.xml"/><Relationship Id="rId59" Type="http://schemas.openxmlformats.org/officeDocument/2006/relationships/tags" Target="../tags/tag504.xml"/><Relationship Id="rId103" Type="http://schemas.openxmlformats.org/officeDocument/2006/relationships/tags" Target="../tags/tag548.xml"/><Relationship Id="rId108" Type="http://schemas.openxmlformats.org/officeDocument/2006/relationships/tags" Target="../tags/tag553.xml"/><Relationship Id="rId54" Type="http://schemas.openxmlformats.org/officeDocument/2006/relationships/tags" Target="../tags/tag499.xml"/><Relationship Id="rId70" Type="http://schemas.openxmlformats.org/officeDocument/2006/relationships/tags" Target="../tags/tag515.xml"/><Relationship Id="rId75" Type="http://schemas.openxmlformats.org/officeDocument/2006/relationships/tags" Target="../tags/tag520.xml"/><Relationship Id="rId91" Type="http://schemas.openxmlformats.org/officeDocument/2006/relationships/tags" Target="../tags/tag536.xml"/><Relationship Id="rId96" Type="http://schemas.openxmlformats.org/officeDocument/2006/relationships/tags" Target="../tags/tag541.xml"/><Relationship Id="rId1" Type="http://schemas.openxmlformats.org/officeDocument/2006/relationships/tags" Target="../tags/tag446.xml"/><Relationship Id="rId6" Type="http://schemas.openxmlformats.org/officeDocument/2006/relationships/tags" Target="../tags/tag451.xml"/><Relationship Id="rId15" Type="http://schemas.openxmlformats.org/officeDocument/2006/relationships/tags" Target="../tags/tag460.xml"/><Relationship Id="rId23" Type="http://schemas.openxmlformats.org/officeDocument/2006/relationships/tags" Target="../tags/tag468.xml"/><Relationship Id="rId28" Type="http://schemas.openxmlformats.org/officeDocument/2006/relationships/tags" Target="../tags/tag473.xml"/><Relationship Id="rId36" Type="http://schemas.openxmlformats.org/officeDocument/2006/relationships/tags" Target="../tags/tag481.xml"/><Relationship Id="rId49" Type="http://schemas.openxmlformats.org/officeDocument/2006/relationships/tags" Target="../tags/tag494.xml"/><Relationship Id="rId57" Type="http://schemas.openxmlformats.org/officeDocument/2006/relationships/tags" Target="../tags/tag502.xml"/><Relationship Id="rId106" Type="http://schemas.openxmlformats.org/officeDocument/2006/relationships/tags" Target="../tags/tag551.xml"/><Relationship Id="rId10" Type="http://schemas.openxmlformats.org/officeDocument/2006/relationships/tags" Target="../tags/tag455.xml"/><Relationship Id="rId31" Type="http://schemas.openxmlformats.org/officeDocument/2006/relationships/tags" Target="../tags/tag476.xml"/><Relationship Id="rId44" Type="http://schemas.openxmlformats.org/officeDocument/2006/relationships/tags" Target="../tags/tag489.xml"/><Relationship Id="rId52" Type="http://schemas.openxmlformats.org/officeDocument/2006/relationships/tags" Target="../tags/tag497.xml"/><Relationship Id="rId60" Type="http://schemas.openxmlformats.org/officeDocument/2006/relationships/tags" Target="../tags/tag505.xml"/><Relationship Id="rId65" Type="http://schemas.openxmlformats.org/officeDocument/2006/relationships/tags" Target="../tags/tag510.xml"/><Relationship Id="rId73" Type="http://schemas.openxmlformats.org/officeDocument/2006/relationships/tags" Target="../tags/tag518.xml"/><Relationship Id="rId78" Type="http://schemas.openxmlformats.org/officeDocument/2006/relationships/tags" Target="../tags/tag523.xml"/><Relationship Id="rId81" Type="http://schemas.openxmlformats.org/officeDocument/2006/relationships/tags" Target="../tags/tag526.xml"/><Relationship Id="rId86" Type="http://schemas.openxmlformats.org/officeDocument/2006/relationships/tags" Target="../tags/tag531.xml"/><Relationship Id="rId94" Type="http://schemas.openxmlformats.org/officeDocument/2006/relationships/tags" Target="../tags/tag539.xml"/><Relationship Id="rId99" Type="http://schemas.openxmlformats.org/officeDocument/2006/relationships/tags" Target="../tags/tag544.xml"/><Relationship Id="rId101" Type="http://schemas.openxmlformats.org/officeDocument/2006/relationships/tags" Target="../tags/tag546.xml"/><Relationship Id="rId4" Type="http://schemas.openxmlformats.org/officeDocument/2006/relationships/tags" Target="../tags/tag449.xml"/><Relationship Id="rId9" Type="http://schemas.openxmlformats.org/officeDocument/2006/relationships/tags" Target="../tags/tag454.xml"/><Relationship Id="rId13" Type="http://schemas.openxmlformats.org/officeDocument/2006/relationships/tags" Target="../tags/tag458.xml"/><Relationship Id="rId18" Type="http://schemas.openxmlformats.org/officeDocument/2006/relationships/tags" Target="../tags/tag463.xml"/><Relationship Id="rId39" Type="http://schemas.openxmlformats.org/officeDocument/2006/relationships/tags" Target="../tags/tag484.xml"/><Relationship Id="rId109" Type="http://schemas.openxmlformats.org/officeDocument/2006/relationships/slideLayout" Target="../slideLayouts/slideLayout2.xml"/><Relationship Id="rId34" Type="http://schemas.openxmlformats.org/officeDocument/2006/relationships/tags" Target="../tags/tag479.xml"/><Relationship Id="rId50" Type="http://schemas.openxmlformats.org/officeDocument/2006/relationships/tags" Target="../tags/tag495.xml"/><Relationship Id="rId55" Type="http://schemas.openxmlformats.org/officeDocument/2006/relationships/tags" Target="../tags/tag500.xml"/><Relationship Id="rId76" Type="http://schemas.openxmlformats.org/officeDocument/2006/relationships/tags" Target="../tags/tag521.xml"/><Relationship Id="rId97" Type="http://schemas.openxmlformats.org/officeDocument/2006/relationships/tags" Target="../tags/tag542.xml"/><Relationship Id="rId104" Type="http://schemas.openxmlformats.org/officeDocument/2006/relationships/tags" Target="../tags/tag549.xml"/><Relationship Id="rId7" Type="http://schemas.openxmlformats.org/officeDocument/2006/relationships/tags" Target="../tags/tag452.xml"/><Relationship Id="rId71" Type="http://schemas.openxmlformats.org/officeDocument/2006/relationships/tags" Target="../tags/tag516.xml"/><Relationship Id="rId92" Type="http://schemas.openxmlformats.org/officeDocument/2006/relationships/tags" Target="../tags/tag537.xml"/><Relationship Id="rId2" Type="http://schemas.openxmlformats.org/officeDocument/2006/relationships/tags" Target="../tags/tag447.xml"/><Relationship Id="rId29" Type="http://schemas.openxmlformats.org/officeDocument/2006/relationships/tags" Target="../tags/tag474.xml"/><Relationship Id="rId24" Type="http://schemas.openxmlformats.org/officeDocument/2006/relationships/tags" Target="../tags/tag469.xml"/><Relationship Id="rId40" Type="http://schemas.openxmlformats.org/officeDocument/2006/relationships/tags" Target="../tags/tag485.xml"/><Relationship Id="rId45" Type="http://schemas.openxmlformats.org/officeDocument/2006/relationships/tags" Target="../tags/tag490.xml"/><Relationship Id="rId66" Type="http://schemas.openxmlformats.org/officeDocument/2006/relationships/tags" Target="../tags/tag511.xml"/><Relationship Id="rId87" Type="http://schemas.openxmlformats.org/officeDocument/2006/relationships/tags" Target="../tags/tag532.xml"/><Relationship Id="rId110" Type="http://schemas.openxmlformats.org/officeDocument/2006/relationships/notesSlide" Target="../notesSlides/notesSlide42.xml"/><Relationship Id="rId61" Type="http://schemas.openxmlformats.org/officeDocument/2006/relationships/tags" Target="../tags/tag506.xml"/><Relationship Id="rId82" Type="http://schemas.openxmlformats.org/officeDocument/2006/relationships/tags" Target="../tags/tag527.xml"/><Relationship Id="rId19" Type="http://schemas.openxmlformats.org/officeDocument/2006/relationships/tags" Target="../tags/tag464.xml"/><Relationship Id="rId14" Type="http://schemas.openxmlformats.org/officeDocument/2006/relationships/tags" Target="../tags/tag459.xml"/><Relationship Id="rId30" Type="http://schemas.openxmlformats.org/officeDocument/2006/relationships/tags" Target="../tags/tag475.xml"/><Relationship Id="rId35" Type="http://schemas.openxmlformats.org/officeDocument/2006/relationships/tags" Target="../tags/tag480.xml"/><Relationship Id="rId56" Type="http://schemas.openxmlformats.org/officeDocument/2006/relationships/tags" Target="../tags/tag501.xml"/><Relationship Id="rId77" Type="http://schemas.openxmlformats.org/officeDocument/2006/relationships/tags" Target="../tags/tag522.xml"/><Relationship Id="rId100" Type="http://schemas.openxmlformats.org/officeDocument/2006/relationships/tags" Target="../tags/tag545.xml"/><Relationship Id="rId105" Type="http://schemas.openxmlformats.org/officeDocument/2006/relationships/tags" Target="../tags/tag550.xml"/><Relationship Id="rId8" Type="http://schemas.openxmlformats.org/officeDocument/2006/relationships/tags" Target="../tags/tag453.xml"/><Relationship Id="rId51" Type="http://schemas.openxmlformats.org/officeDocument/2006/relationships/tags" Target="../tags/tag496.xml"/><Relationship Id="rId72" Type="http://schemas.openxmlformats.org/officeDocument/2006/relationships/tags" Target="../tags/tag517.xml"/><Relationship Id="rId93" Type="http://schemas.openxmlformats.org/officeDocument/2006/relationships/tags" Target="../tags/tag538.xml"/><Relationship Id="rId98" Type="http://schemas.openxmlformats.org/officeDocument/2006/relationships/tags" Target="../tags/tag543.xml"/><Relationship Id="rId3" Type="http://schemas.openxmlformats.org/officeDocument/2006/relationships/tags" Target="../tags/tag448.xml"/><Relationship Id="rId25" Type="http://schemas.openxmlformats.org/officeDocument/2006/relationships/tags" Target="../tags/tag470.xml"/><Relationship Id="rId46" Type="http://schemas.openxmlformats.org/officeDocument/2006/relationships/tags" Target="../tags/tag491.xml"/><Relationship Id="rId67" Type="http://schemas.openxmlformats.org/officeDocument/2006/relationships/tags" Target="../tags/tag512.xml"/><Relationship Id="rId20" Type="http://schemas.openxmlformats.org/officeDocument/2006/relationships/tags" Target="../tags/tag465.xml"/><Relationship Id="rId41" Type="http://schemas.openxmlformats.org/officeDocument/2006/relationships/tags" Target="../tags/tag486.xml"/><Relationship Id="rId62" Type="http://schemas.openxmlformats.org/officeDocument/2006/relationships/tags" Target="../tags/tag507.xml"/><Relationship Id="rId83" Type="http://schemas.openxmlformats.org/officeDocument/2006/relationships/tags" Target="../tags/tag528.xml"/><Relationship Id="rId88" Type="http://schemas.openxmlformats.org/officeDocument/2006/relationships/tags" Target="../tags/tag533.xml"/></Relationships>
</file>

<file path=ppt/slides/_rels/slide123.xml.rels><?xml version="1.0" encoding="UTF-8" standalone="yes"?>
<Relationships xmlns="http://schemas.openxmlformats.org/package/2006/relationships"><Relationship Id="rId8" Type="http://schemas.openxmlformats.org/officeDocument/2006/relationships/tags" Target="../tags/tag561.xml"/><Relationship Id="rId13" Type="http://schemas.openxmlformats.org/officeDocument/2006/relationships/tags" Target="../tags/tag566.xml"/><Relationship Id="rId18" Type="http://schemas.openxmlformats.org/officeDocument/2006/relationships/image" Target="../media/image105.svg"/><Relationship Id="rId26" Type="http://schemas.openxmlformats.org/officeDocument/2006/relationships/image" Target="../media/image113.svg"/><Relationship Id="rId3" Type="http://schemas.openxmlformats.org/officeDocument/2006/relationships/tags" Target="../tags/tag556.xml"/><Relationship Id="rId21" Type="http://schemas.openxmlformats.org/officeDocument/2006/relationships/image" Target="../media/image108.png"/><Relationship Id="rId7" Type="http://schemas.openxmlformats.org/officeDocument/2006/relationships/tags" Target="../tags/tag560.xml"/><Relationship Id="rId12" Type="http://schemas.openxmlformats.org/officeDocument/2006/relationships/tags" Target="../tags/tag565.xml"/><Relationship Id="rId17" Type="http://schemas.openxmlformats.org/officeDocument/2006/relationships/image" Target="../media/image104.png"/><Relationship Id="rId25" Type="http://schemas.openxmlformats.org/officeDocument/2006/relationships/image" Target="../media/image112.png"/><Relationship Id="rId2" Type="http://schemas.openxmlformats.org/officeDocument/2006/relationships/tags" Target="../tags/tag555.xml"/><Relationship Id="rId16" Type="http://schemas.openxmlformats.org/officeDocument/2006/relationships/notesSlide" Target="../notesSlides/notesSlide43.xml"/><Relationship Id="rId20" Type="http://schemas.openxmlformats.org/officeDocument/2006/relationships/image" Target="../media/image107.svg"/><Relationship Id="rId1" Type="http://schemas.openxmlformats.org/officeDocument/2006/relationships/tags" Target="../tags/tag554.xml"/><Relationship Id="rId6" Type="http://schemas.openxmlformats.org/officeDocument/2006/relationships/tags" Target="../tags/tag559.xml"/><Relationship Id="rId11" Type="http://schemas.openxmlformats.org/officeDocument/2006/relationships/tags" Target="../tags/tag564.xml"/><Relationship Id="rId24" Type="http://schemas.openxmlformats.org/officeDocument/2006/relationships/image" Target="../media/image111.svg"/><Relationship Id="rId5" Type="http://schemas.openxmlformats.org/officeDocument/2006/relationships/tags" Target="../tags/tag558.xml"/><Relationship Id="rId15" Type="http://schemas.openxmlformats.org/officeDocument/2006/relationships/slideLayout" Target="../slideLayouts/slideLayout2.xml"/><Relationship Id="rId23" Type="http://schemas.openxmlformats.org/officeDocument/2006/relationships/image" Target="../media/image110.png"/><Relationship Id="rId10" Type="http://schemas.openxmlformats.org/officeDocument/2006/relationships/tags" Target="../tags/tag563.xml"/><Relationship Id="rId19" Type="http://schemas.openxmlformats.org/officeDocument/2006/relationships/image" Target="../media/image106.png"/><Relationship Id="rId4" Type="http://schemas.openxmlformats.org/officeDocument/2006/relationships/tags" Target="../tags/tag557.xml"/><Relationship Id="rId9" Type="http://schemas.openxmlformats.org/officeDocument/2006/relationships/tags" Target="../tags/tag562.xml"/><Relationship Id="rId14" Type="http://schemas.openxmlformats.org/officeDocument/2006/relationships/tags" Target="../tags/tag567.xml"/><Relationship Id="rId22" Type="http://schemas.openxmlformats.org/officeDocument/2006/relationships/image" Target="../media/image109.svg"/></Relationships>
</file>

<file path=ppt/slides/_rels/slide124.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tags" Target="../tags/tag580.xml"/><Relationship Id="rId18" Type="http://schemas.openxmlformats.org/officeDocument/2006/relationships/tags" Target="../tags/tag585.xml"/><Relationship Id="rId26" Type="http://schemas.openxmlformats.org/officeDocument/2006/relationships/image" Target="../media/image119.png"/><Relationship Id="rId3" Type="http://schemas.openxmlformats.org/officeDocument/2006/relationships/tags" Target="../tags/tag570.xml"/><Relationship Id="rId21" Type="http://schemas.openxmlformats.org/officeDocument/2006/relationships/image" Target="../media/image114.png"/><Relationship Id="rId7" Type="http://schemas.openxmlformats.org/officeDocument/2006/relationships/tags" Target="../tags/tag574.xml"/><Relationship Id="rId12" Type="http://schemas.openxmlformats.org/officeDocument/2006/relationships/tags" Target="../tags/tag579.xml"/><Relationship Id="rId17" Type="http://schemas.openxmlformats.org/officeDocument/2006/relationships/tags" Target="../tags/tag584.xml"/><Relationship Id="rId25" Type="http://schemas.openxmlformats.org/officeDocument/2006/relationships/image" Target="../media/image118.png"/><Relationship Id="rId2" Type="http://schemas.openxmlformats.org/officeDocument/2006/relationships/tags" Target="../tags/tag569.xml"/><Relationship Id="rId16" Type="http://schemas.openxmlformats.org/officeDocument/2006/relationships/tags" Target="../tags/tag583.xml"/><Relationship Id="rId20" Type="http://schemas.openxmlformats.org/officeDocument/2006/relationships/notesSlide" Target="../notesSlides/notesSlide44.xml"/><Relationship Id="rId29" Type="http://schemas.openxmlformats.org/officeDocument/2006/relationships/image" Target="../media/image122.svg"/><Relationship Id="rId1" Type="http://schemas.openxmlformats.org/officeDocument/2006/relationships/tags" Target="../tags/tag568.xml"/><Relationship Id="rId6" Type="http://schemas.openxmlformats.org/officeDocument/2006/relationships/tags" Target="../tags/tag573.xml"/><Relationship Id="rId11" Type="http://schemas.openxmlformats.org/officeDocument/2006/relationships/tags" Target="../tags/tag578.xml"/><Relationship Id="rId24" Type="http://schemas.openxmlformats.org/officeDocument/2006/relationships/image" Target="../media/image117.png"/><Relationship Id="rId5" Type="http://schemas.openxmlformats.org/officeDocument/2006/relationships/tags" Target="../tags/tag572.xml"/><Relationship Id="rId15" Type="http://schemas.openxmlformats.org/officeDocument/2006/relationships/tags" Target="../tags/tag582.xml"/><Relationship Id="rId23" Type="http://schemas.openxmlformats.org/officeDocument/2006/relationships/image" Target="../media/image116.png"/><Relationship Id="rId28" Type="http://schemas.openxmlformats.org/officeDocument/2006/relationships/image" Target="../media/image121.png"/><Relationship Id="rId10" Type="http://schemas.openxmlformats.org/officeDocument/2006/relationships/tags" Target="../tags/tag577.xml"/><Relationship Id="rId19" Type="http://schemas.openxmlformats.org/officeDocument/2006/relationships/slideLayout" Target="../slideLayouts/slideLayout2.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tags" Target="../tags/tag581.xml"/><Relationship Id="rId22" Type="http://schemas.openxmlformats.org/officeDocument/2006/relationships/image" Target="../media/image115.png"/><Relationship Id="rId27" Type="http://schemas.openxmlformats.org/officeDocument/2006/relationships/image" Target="../media/image120.svg"/></Relationships>
</file>

<file path=ppt/slides/_rels/slide125.xml.rels><?xml version="1.0" encoding="UTF-8" standalone="yes"?>
<Relationships xmlns="http://schemas.openxmlformats.org/package/2006/relationships"><Relationship Id="rId13" Type="http://schemas.openxmlformats.org/officeDocument/2006/relationships/tags" Target="../tags/tag598.xml"/><Relationship Id="rId18" Type="http://schemas.openxmlformats.org/officeDocument/2006/relationships/tags" Target="../tags/tag603.xml"/><Relationship Id="rId26" Type="http://schemas.openxmlformats.org/officeDocument/2006/relationships/image" Target="../media/image104.png"/><Relationship Id="rId39" Type="http://schemas.openxmlformats.org/officeDocument/2006/relationships/image" Target="../media/image114.png"/><Relationship Id="rId21" Type="http://schemas.openxmlformats.org/officeDocument/2006/relationships/tags" Target="../tags/tag606.xml"/><Relationship Id="rId34" Type="http://schemas.openxmlformats.org/officeDocument/2006/relationships/image" Target="../media/image122.svg"/><Relationship Id="rId42" Type="http://schemas.openxmlformats.org/officeDocument/2006/relationships/image" Target="../media/image117.png"/><Relationship Id="rId7" Type="http://schemas.openxmlformats.org/officeDocument/2006/relationships/tags" Target="../tags/tag592.xml"/><Relationship Id="rId2" Type="http://schemas.openxmlformats.org/officeDocument/2006/relationships/tags" Target="../tags/tag587.xml"/><Relationship Id="rId16" Type="http://schemas.openxmlformats.org/officeDocument/2006/relationships/tags" Target="../tags/tag601.xml"/><Relationship Id="rId20" Type="http://schemas.openxmlformats.org/officeDocument/2006/relationships/tags" Target="../tags/tag605.xml"/><Relationship Id="rId29" Type="http://schemas.openxmlformats.org/officeDocument/2006/relationships/image" Target="../media/image107.svg"/><Relationship Id="rId41" Type="http://schemas.openxmlformats.org/officeDocument/2006/relationships/image" Target="../media/image116.png"/><Relationship Id="rId1" Type="http://schemas.openxmlformats.org/officeDocument/2006/relationships/tags" Target="../tags/tag586.xml"/><Relationship Id="rId6" Type="http://schemas.openxmlformats.org/officeDocument/2006/relationships/tags" Target="../tags/tag591.xml"/><Relationship Id="rId11" Type="http://schemas.openxmlformats.org/officeDocument/2006/relationships/tags" Target="../tags/tag596.xml"/><Relationship Id="rId24" Type="http://schemas.openxmlformats.org/officeDocument/2006/relationships/slideLayout" Target="../slideLayouts/slideLayout2.xml"/><Relationship Id="rId32" Type="http://schemas.openxmlformats.org/officeDocument/2006/relationships/image" Target="../media/image120.svg"/><Relationship Id="rId37" Type="http://schemas.openxmlformats.org/officeDocument/2006/relationships/image" Target="../media/image112.png"/><Relationship Id="rId40" Type="http://schemas.openxmlformats.org/officeDocument/2006/relationships/image" Target="../media/image115.png"/><Relationship Id="rId5" Type="http://schemas.openxmlformats.org/officeDocument/2006/relationships/tags" Target="../tags/tag590.xml"/><Relationship Id="rId15" Type="http://schemas.openxmlformats.org/officeDocument/2006/relationships/tags" Target="../tags/tag600.xml"/><Relationship Id="rId23" Type="http://schemas.openxmlformats.org/officeDocument/2006/relationships/tags" Target="../tags/tag608.xml"/><Relationship Id="rId28" Type="http://schemas.openxmlformats.org/officeDocument/2006/relationships/image" Target="../media/image106.png"/><Relationship Id="rId36" Type="http://schemas.openxmlformats.org/officeDocument/2006/relationships/image" Target="../media/image125.svg"/><Relationship Id="rId10" Type="http://schemas.openxmlformats.org/officeDocument/2006/relationships/tags" Target="../tags/tag595.xml"/><Relationship Id="rId19" Type="http://schemas.openxmlformats.org/officeDocument/2006/relationships/tags" Target="../tags/tag604.xml"/><Relationship Id="rId31" Type="http://schemas.openxmlformats.org/officeDocument/2006/relationships/image" Target="../media/image119.png"/><Relationship Id="rId4" Type="http://schemas.openxmlformats.org/officeDocument/2006/relationships/tags" Target="../tags/tag589.xml"/><Relationship Id="rId9" Type="http://schemas.openxmlformats.org/officeDocument/2006/relationships/tags" Target="../tags/tag594.xml"/><Relationship Id="rId14" Type="http://schemas.openxmlformats.org/officeDocument/2006/relationships/tags" Target="../tags/tag599.xml"/><Relationship Id="rId22" Type="http://schemas.openxmlformats.org/officeDocument/2006/relationships/tags" Target="../tags/tag607.xml"/><Relationship Id="rId27" Type="http://schemas.openxmlformats.org/officeDocument/2006/relationships/image" Target="../media/image105.svg"/><Relationship Id="rId30" Type="http://schemas.openxmlformats.org/officeDocument/2006/relationships/image" Target="../media/image123.svg"/><Relationship Id="rId35" Type="http://schemas.openxmlformats.org/officeDocument/2006/relationships/image" Target="../media/image124.png"/><Relationship Id="rId43" Type="http://schemas.openxmlformats.org/officeDocument/2006/relationships/image" Target="../media/image118.png"/><Relationship Id="rId8" Type="http://schemas.openxmlformats.org/officeDocument/2006/relationships/tags" Target="../tags/tag593.xml"/><Relationship Id="rId3" Type="http://schemas.openxmlformats.org/officeDocument/2006/relationships/tags" Target="../tags/tag588.xml"/><Relationship Id="rId12" Type="http://schemas.openxmlformats.org/officeDocument/2006/relationships/tags" Target="../tags/tag597.xml"/><Relationship Id="rId17" Type="http://schemas.openxmlformats.org/officeDocument/2006/relationships/tags" Target="../tags/tag602.xml"/><Relationship Id="rId25" Type="http://schemas.openxmlformats.org/officeDocument/2006/relationships/notesSlide" Target="../notesSlides/notesSlide45.xml"/><Relationship Id="rId33" Type="http://schemas.openxmlformats.org/officeDocument/2006/relationships/image" Target="../media/image121.png"/><Relationship Id="rId38" Type="http://schemas.openxmlformats.org/officeDocument/2006/relationships/image" Target="../media/image113.svg"/></Relationships>
</file>

<file path=ppt/slides/_rels/slide126.xml.rels><?xml version="1.0" encoding="UTF-8" standalone="yes"?>
<Relationships xmlns="http://schemas.openxmlformats.org/package/2006/relationships"><Relationship Id="rId13" Type="http://schemas.openxmlformats.org/officeDocument/2006/relationships/tags" Target="../tags/tag621.xml"/><Relationship Id="rId18" Type="http://schemas.openxmlformats.org/officeDocument/2006/relationships/tags" Target="../tags/tag626.xml"/><Relationship Id="rId26" Type="http://schemas.openxmlformats.org/officeDocument/2006/relationships/tags" Target="../tags/tag634.xml"/><Relationship Id="rId21" Type="http://schemas.openxmlformats.org/officeDocument/2006/relationships/tags" Target="../tags/tag629.xml"/><Relationship Id="rId34" Type="http://schemas.openxmlformats.org/officeDocument/2006/relationships/tags" Target="../tags/tag642.xml"/><Relationship Id="rId7" Type="http://schemas.openxmlformats.org/officeDocument/2006/relationships/tags" Target="../tags/tag615.xml"/><Relationship Id="rId12" Type="http://schemas.openxmlformats.org/officeDocument/2006/relationships/tags" Target="../tags/tag620.xml"/><Relationship Id="rId17" Type="http://schemas.openxmlformats.org/officeDocument/2006/relationships/tags" Target="../tags/tag625.xml"/><Relationship Id="rId25" Type="http://schemas.openxmlformats.org/officeDocument/2006/relationships/tags" Target="../tags/tag633.xml"/><Relationship Id="rId33" Type="http://schemas.openxmlformats.org/officeDocument/2006/relationships/tags" Target="../tags/tag641.xml"/><Relationship Id="rId2" Type="http://schemas.openxmlformats.org/officeDocument/2006/relationships/tags" Target="../tags/tag610.xml"/><Relationship Id="rId16" Type="http://schemas.openxmlformats.org/officeDocument/2006/relationships/tags" Target="../tags/tag624.xml"/><Relationship Id="rId20" Type="http://schemas.openxmlformats.org/officeDocument/2006/relationships/tags" Target="../tags/tag628.xml"/><Relationship Id="rId29" Type="http://schemas.openxmlformats.org/officeDocument/2006/relationships/tags" Target="../tags/tag637.xml"/><Relationship Id="rId1" Type="http://schemas.openxmlformats.org/officeDocument/2006/relationships/tags" Target="../tags/tag609.xml"/><Relationship Id="rId6" Type="http://schemas.openxmlformats.org/officeDocument/2006/relationships/tags" Target="../tags/tag614.xml"/><Relationship Id="rId11" Type="http://schemas.openxmlformats.org/officeDocument/2006/relationships/tags" Target="../tags/tag619.xml"/><Relationship Id="rId24" Type="http://schemas.openxmlformats.org/officeDocument/2006/relationships/tags" Target="../tags/tag632.xml"/><Relationship Id="rId32" Type="http://schemas.openxmlformats.org/officeDocument/2006/relationships/tags" Target="../tags/tag640.xml"/><Relationship Id="rId37" Type="http://schemas.openxmlformats.org/officeDocument/2006/relationships/chart" Target="../charts/chart14.xml"/><Relationship Id="rId5" Type="http://schemas.openxmlformats.org/officeDocument/2006/relationships/tags" Target="../tags/tag613.xml"/><Relationship Id="rId15" Type="http://schemas.openxmlformats.org/officeDocument/2006/relationships/tags" Target="../tags/tag623.xml"/><Relationship Id="rId23" Type="http://schemas.openxmlformats.org/officeDocument/2006/relationships/tags" Target="../tags/tag631.xml"/><Relationship Id="rId28" Type="http://schemas.openxmlformats.org/officeDocument/2006/relationships/tags" Target="../tags/tag636.xml"/><Relationship Id="rId36" Type="http://schemas.openxmlformats.org/officeDocument/2006/relationships/notesSlide" Target="../notesSlides/notesSlide46.xml"/><Relationship Id="rId10" Type="http://schemas.openxmlformats.org/officeDocument/2006/relationships/tags" Target="../tags/tag618.xml"/><Relationship Id="rId19" Type="http://schemas.openxmlformats.org/officeDocument/2006/relationships/tags" Target="../tags/tag627.xml"/><Relationship Id="rId31" Type="http://schemas.openxmlformats.org/officeDocument/2006/relationships/tags" Target="../tags/tag639.xml"/><Relationship Id="rId4" Type="http://schemas.openxmlformats.org/officeDocument/2006/relationships/tags" Target="../tags/tag612.xml"/><Relationship Id="rId9" Type="http://schemas.openxmlformats.org/officeDocument/2006/relationships/tags" Target="../tags/tag617.xml"/><Relationship Id="rId14" Type="http://schemas.openxmlformats.org/officeDocument/2006/relationships/tags" Target="../tags/tag622.xml"/><Relationship Id="rId22" Type="http://schemas.openxmlformats.org/officeDocument/2006/relationships/tags" Target="../tags/tag630.xml"/><Relationship Id="rId27" Type="http://schemas.openxmlformats.org/officeDocument/2006/relationships/tags" Target="../tags/tag635.xml"/><Relationship Id="rId30" Type="http://schemas.openxmlformats.org/officeDocument/2006/relationships/tags" Target="../tags/tag638.xml"/><Relationship Id="rId35" Type="http://schemas.openxmlformats.org/officeDocument/2006/relationships/slideLayout" Target="../slideLayouts/slideLayout2.xml"/><Relationship Id="rId8" Type="http://schemas.openxmlformats.org/officeDocument/2006/relationships/tags" Target="../tags/tag616.xml"/><Relationship Id="rId3" Type="http://schemas.openxmlformats.org/officeDocument/2006/relationships/tags" Target="../tags/tag6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8.xml"/><Relationship Id="rId1" Type="http://schemas.openxmlformats.org/officeDocument/2006/relationships/tags" Target="../tags/tag643.xml"/><Relationship Id="rId5" Type="http://schemas.openxmlformats.org/officeDocument/2006/relationships/image" Target="../media/image15.emf"/><Relationship Id="rId4" Type="http://schemas.openxmlformats.org/officeDocument/2006/relationships/oleObject" Target="../embeddings/oleObject43.bin"/></Relationships>
</file>

<file path=ppt/slides/_rels/slide13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644.xml"/><Relationship Id="rId5" Type="http://schemas.openxmlformats.org/officeDocument/2006/relationships/image" Target="../media/image31.emf"/><Relationship Id="rId4" Type="http://schemas.openxmlformats.org/officeDocument/2006/relationships/oleObject" Target="../embeddings/oleObject44.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3.xml"/><Relationship Id="rId1" Type="http://schemas.openxmlformats.org/officeDocument/2006/relationships/tags" Target="../tags/tag274.xml"/><Relationship Id="rId4" Type="http://schemas.openxmlformats.org/officeDocument/2006/relationships/image" Target="../media/image17.emf"/></Relationships>
</file>

<file path=ppt/slides/_rels/slide15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tiff"/></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5.jpeg"/><Relationship Id="rId5" Type="http://schemas.openxmlformats.org/officeDocument/2006/relationships/image" Target="../media/image130.png"/><Relationship Id="rId10" Type="http://schemas.openxmlformats.org/officeDocument/2006/relationships/image" Target="../media/image46.png"/><Relationship Id="rId4" Type="http://schemas.openxmlformats.org/officeDocument/2006/relationships/image" Target="../media/image129.png"/><Relationship Id="rId9" Type="http://schemas.openxmlformats.org/officeDocument/2006/relationships/image" Target="../media/image134.png"/></Relationships>
</file>

<file path=ppt/slides/_rels/slide1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130.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tags" Target="../tags/tag292.xml"/><Relationship Id="rId3" Type="http://schemas.openxmlformats.org/officeDocument/2006/relationships/tags" Target="../tags/tag277.xml"/><Relationship Id="rId21" Type="http://schemas.openxmlformats.org/officeDocument/2006/relationships/chart" Target="../charts/chart2.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notesSlide" Target="../notesSlides/notesSlide4.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tags" Target="../tags/tag289.xml"/><Relationship Id="rId10" Type="http://schemas.openxmlformats.org/officeDocument/2006/relationships/tags" Target="../tags/tag284.xml"/><Relationship Id="rId19" Type="http://schemas.openxmlformats.org/officeDocument/2006/relationships/slideLayout" Target="../slideLayouts/slideLayout2.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8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tags" Target="../tags/tag300.xml"/><Relationship Id="rId13" Type="http://schemas.openxmlformats.org/officeDocument/2006/relationships/tags" Target="../tags/tag305.xml"/><Relationship Id="rId18" Type="http://schemas.openxmlformats.org/officeDocument/2006/relationships/tags" Target="../tags/tag310.xml"/><Relationship Id="rId26" Type="http://schemas.openxmlformats.org/officeDocument/2006/relationships/chart" Target="../charts/chart3.xml"/><Relationship Id="rId3" Type="http://schemas.openxmlformats.org/officeDocument/2006/relationships/tags" Target="../tags/tag295.xml"/><Relationship Id="rId21" Type="http://schemas.openxmlformats.org/officeDocument/2006/relationships/tags" Target="../tags/tag313.xml"/><Relationship Id="rId7" Type="http://schemas.openxmlformats.org/officeDocument/2006/relationships/tags" Target="../tags/tag299.xml"/><Relationship Id="rId12" Type="http://schemas.openxmlformats.org/officeDocument/2006/relationships/tags" Target="../tags/tag304.xml"/><Relationship Id="rId17" Type="http://schemas.openxmlformats.org/officeDocument/2006/relationships/tags" Target="../tags/tag309.xml"/><Relationship Id="rId25" Type="http://schemas.openxmlformats.org/officeDocument/2006/relationships/notesSlide" Target="../notesSlides/notesSlide5.xml"/><Relationship Id="rId2" Type="http://schemas.openxmlformats.org/officeDocument/2006/relationships/tags" Target="../tags/tag294.xml"/><Relationship Id="rId16" Type="http://schemas.openxmlformats.org/officeDocument/2006/relationships/tags" Target="../tags/tag308.xml"/><Relationship Id="rId20" Type="http://schemas.openxmlformats.org/officeDocument/2006/relationships/tags" Target="../tags/tag312.xml"/><Relationship Id="rId1" Type="http://schemas.openxmlformats.org/officeDocument/2006/relationships/tags" Target="../tags/tag293.xml"/><Relationship Id="rId6" Type="http://schemas.openxmlformats.org/officeDocument/2006/relationships/tags" Target="../tags/tag298.xml"/><Relationship Id="rId11" Type="http://schemas.openxmlformats.org/officeDocument/2006/relationships/tags" Target="../tags/tag303.xml"/><Relationship Id="rId24" Type="http://schemas.openxmlformats.org/officeDocument/2006/relationships/slideLayout" Target="../slideLayouts/slideLayout2.xml"/><Relationship Id="rId5" Type="http://schemas.openxmlformats.org/officeDocument/2006/relationships/tags" Target="../tags/tag297.xml"/><Relationship Id="rId15" Type="http://schemas.openxmlformats.org/officeDocument/2006/relationships/tags" Target="../tags/tag307.xml"/><Relationship Id="rId23" Type="http://schemas.openxmlformats.org/officeDocument/2006/relationships/tags" Target="../tags/tag315.xml"/><Relationship Id="rId10" Type="http://schemas.openxmlformats.org/officeDocument/2006/relationships/tags" Target="../tags/tag302.xml"/><Relationship Id="rId19" Type="http://schemas.openxmlformats.org/officeDocument/2006/relationships/tags" Target="../tags/tag311.xml"/><Relationship Id="rId4" Type="http://schemas.openxmlformats.org/officeDocument/2006/relationships/tags" Target="../tags/tag296.xml"/><Relationship Id="rId9" Type="http://schemas.openxmlformats.org/officeDocument/2006/relationships/tags" Target="../tags/tag301.xml"/><Relationship Id="rId14" Type="http://schemas.openxmlformats.org/officeDocument/2006/relationships/tags" Target="../tags/tag306.xml"/><Relationship Id="rId22" Type="http://schemas.openxmlformats.org/officeDocument/2006/relationships/tags" Target="../tags/tag314.xml"/><Relationship Id="rId27" Type="http://schemas.openxmlformats.org/officeDocument/2006/relationships/chart" Target="../charts/char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645.xml"/><Relationship Id="rId5" Type="http://schemas.openxmlformats.org/officeDocument/2006/relationships/image" Target="../media/image45.emf"/><Relationship Id="rId4" Type="http://schemas.openxmlformats.org/officeDocument/2006/relationships/oleObject" Target="../embeddings/oleObject45.bin"/></Relationships>
</file>

<file path=ppt/slides/_rels/slide19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7.xml"/><Relationship Id="rId1" Type="http://schemas.openxmlformats.org/officeDocument/2006/relationships/tags" Target="../tags/tag316.xml"/><Relationship Id="rId6" Type="http://schemas.openxmlformats.org/officeDocument/2006/relationships/image" Target="../media/image18.emf"/><Relationship Id="rId5" Type="http://schemas.openxmlformats.org/officeDocument/2006/relationships/oleObject" Target="../embeddings/oleObject28.bin"/><Relationship Id="rId4" Type="http://schemas.openxmlformats.org/officeDocument/2006/relationships/notesSlide" Target="../notesSlides/notesSlide6.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7.xml"/><Relationship Id="rId1" Type="http://schemas.openxmlformats.org/officeDocument/2006/relationships/tags" Target="../tags/tag646.xml"/><Relationship Id="rId5" Type="http://schemas.openxmlformats.org/officeDocument/2006/relationships/image" Target="../media/image15.emf"/><Relationship Id="rId4" Type="http://schemas.openxmlformats.org/officeDocument/2006/relationships/oleObject" Target="../embeddings/oleObject46.bin"/></Relationships>
</file>

<file path=ppt/slides/_rels/slide20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1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7.xml"/><Relationship Id="rId1" Type="http://schemas.openxmlformats.org/officeDocument/2006/relationships/tags" Target="../tags/tag647.xml"/><Relationship Id="rId5" Type="http://schemas.openxmlformats.org/officeDocument/2006/relationships/image" Target="../media/image15.emf"/><Relationship Id="rId4" Type="http://schemas.openxmlformats.org/officeDocument/2006/relationships/oleObject" Target="../embeddings/oleObject47.bin"/></Relationships>
</file>

<file path=ppt/slides/_rels/slide22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8" Type="http://schemas.openxmlformats.org/officeDocument/2006/relationships/image" Target="../media/image155.jpeg"/><Relationship Id="rId3" Type="http://schemas.openxmlformats.org/officeDocument/2006/relationships/image" Target="../media/image150.tiff"/><Relationship Id="rId7" Type="http://schemas.openxmlformats.org/officeDocument/2006/relationships/image" Target="../media/image154.png"/><Relationship Id="rId2" Type="http://schemas.openxmlformats.org/officeDocument/2006/relationships/image" Target="../media/image149.tiff"/><Relationship Id="rId1" Type="http://schemas.openxmlformats.org/officeDocument/2006/relationships/slideLayout" Target="../slideLayouts/slideLayout2.xml"/><Relationship Id="rId6" Type="http://schemas.openxmlformats.org/officeDocument/2006/relationships/image" Target="../media/image153.tiff"/><Relationship Id="rId5" Type="http://schemas.openxmlformats.org/officeDocument/2006/relationships/image" Target="../media/image152.tiff"/><Relationship Id="rId10" Type="http://schemas.openxmlformats.org/officeDocument/2006/relationships/image" Target="../media/image157.png"/><Relationship Id="rId4" Type="http://schemas.openxmlformats.org/officeDocument/2006/relationships/image" Target="../media/image151.tiff"/><Relationship Id="rId9" Type="http://schemas.openxmlformats.org/officeDocument/2006/relationships/image" Target="../media/image15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49.xml"/><Relationship Id="rId1" Type="http://schemas.openxmlformats.org/officeDocument/2006/relationships/tags" Target="../tags/tag648.xml"/><Relationship Id="rId6" Type="http://schemas.openxmlformats.org/officeDocument/2006/relationships/image" Target="../media/image158.emf"/><Relationship Id="rId5" Type="http://schemas.openxmlformats.org/officeDocument/2006/relationships/oleObject" Target="../embeddings/oleObject48.bin"/><Relationship Id="rId4" Type="http://schemas.openxmlformats.org/officeDocument/2006/relationships/notesSlide" Target="../notesSlides/notesSlide73.xml"/></Relationships>
</file>

<file path=ppt/slides/_rels/slide22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slideLayout" Target="../slideLayouts/slideLayout8.xml"/><Relationship Id="rId1" Type="http://schemas.openxmlformats.org/officeDocument/2006/relationships/tags" Target="../tags/tag650.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52.xml"/><Relationship Id="rId1" Type="http://schemas.openxmlformats.org/officeDocument/2006/relationships/tags" Target="../tags/tag651.xml"/><Relationship Id="rId6" Type="http://schemas.openxmlformats.org/officeDocument/2006/relationships/image" Target="../media/image158.emf"/><Relationship Id="rId5" Type="http://schemas.openxmlformats.org/officeDocument/2006/relationships/oleObject" Target="../embeddings/oleObject49.bin"/><Relationship Id="rId4" Type="http://schemas.openxmlformats.org/officeDocument/2006/relationships/notesSlide" Target="../notesSlides/notesSlide74.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653.xml"/><Relationship Id="rId5" Type="http://schemas.openxmlformats.org/officeDocument/2006/relationships/image" Target="../media/image21.png"/><Relationship Id="rId4" Type="http://schemas.openxmlformats.org/officeDocument/2006/relationships/image" Target="../media/image20.png"/></Relationships>
</file>

<file path=ppt/slides/_rels/slide23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slideLayout" Target="../slideLayouts/slideLayout2.xml"/><Relationship Id="rId1" Type="http://schemas.openxmlformats.org/officeDocument/2006/relationships/tags" Target="../tags/tag654.xml"/><Relationship Id="rId4" Type="http://schemas.openxmlformats.org/officeDocument/2006/relationships/chart" Target="../charts/chart24.xml"/></Relationships>
</file>

<file path=ppt/slides/_rels/slide23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slideLayout" Target="../slideLayouts/slideLayout2.xml"/><Relationship Id="rId1" Type="http://schemas.openxmlformats.org/officeDocument/2006/relationships/tags" Target="../tags/tag655.xml"/><Relationship Id="rId5" Type="http://schemas.openxmlformats.org/officeDocument/2006/relationships/chart" Target="../charts/chart25.xml"/><Relationship Id="rId4" Type="http://schemas.openxmlformats.org/officeDocument/2006/relationships/image" Target="../media/image23.tiff"/></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656.xml"/><Relationship Id="rId5" Type="http://schemas.openxmlformats.org/officeDocument/2006/relationships/chart" Target="../charts/chart26.xml"/><Relationship Id="rId4" Type="http://schemas.openxmlformats.org/officeDocument/2006/relationships/image" Target="../media/image24.png"/></Relationships>
</file>

<file path=ppt/slides/_rels/slide2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7.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58.xml"/></Relationships>
</file>

<file path=ppt/slides/_rels/slide2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659.xml"/><Relationship Id="rId5" Type="http://schemas.openxmlformats.org/officeDocument/2006/relationships/image" Target="../media/image41.jpeg"/><Relationship Id="rId4" Type="http://schemas.openxmlformats.org/officeDocument/2006/relationships/image" Target="../media/image40.jpeg"/></Relationships>
</file>

<file path=ppt/slides/_rels/slide2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0.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1.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3.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4.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5.xml"/></Relationships>
</file>

<file path=ppt/slides/_rels/slide24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67.xml"/><Relationship Id="rId1" Type="http://schemas.openxmlformats.org/officeDocument/2006/relationships/tags" Target="../tags/tag666.xml"/><Relationship Id="rId6" Type="http://schemas.openxmlformats.org/officeDocument/2006/relationships/image" Target="../media/image158.emf"/><Relationship Id="rId5" Type="http://schemas.openxmlformats.org/officeDocument/2006/relationships/oleObject" Target="../embeddings/oleObject50.bin"/><Relationship Id="rId4" Type="http://schemas.openxmlformats.org/officeDocument/2006/relationships/notesSlide" Target="../notesSlides/notesSlide76.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8.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69.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670.xml"/><Relationship Id="rId4" Type="http://schemas.openxmlformats.org/officeDocument/2006/relationships/image" Target="../media/image46.png"/></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1.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2.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6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67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25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76.xml"/><Relationship Id="rId1" Type="http://schemas.openxmlformats.org/officeDocument/2006/relationships/tags" Target="../tags/tag675.xml"/><Relationship Id="rId6" Type="http://schemas.openxmlformats.org/officeDocument/2006/relationships/image" Target="../media/image158.emf"/><Relationship Id="rId5" Type="http://schemas.openxmlformats.org/officeDocument/2006/relationships/oleObject" Target="../embeddings/oleObject51.bin"/><Relationship Id="rId4" Type="http://schemas.openxmlformats.org/officeDocument/2006/relationships/notesSlide" Target="../notesSlides/notesSlide79.xml"/></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7.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78.xml"/></Relationships>
</file>

<file path=ppt/slides/_rels/slide25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80.xml"/><Relationship Id="rId1" Type="http://schemas.openxmlformats.org/officeDocument/2006/relationships/tags" Target="../tags/tag679.xml"/><Relationship Id="rId6" Type="http://schemas.openxmlformats.org/officeDocument/2006/relationships/image" Target="../media/image158.emf"/><Relationship Id="rId5" Type="http://schemas.openxmlformats.org/officeDocument/2006/relationships/oleObject" Target="../embeddings/oleObject52.bin"/><Relationship Id="rId4" Type="http://schemas.openxmlformats.org/officeDocument/2006/relationships/notesSlide" Target="../notesSlides/notesSlide80.xml"/></Relationships>
</file>

<file path=ppt/slides/_rels/slide2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68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2.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683.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4.xml"/></Relationships>
</file>

<file path=ppt/slides/_rels/slide25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notesSlide" Target="../notesSlides/notesSlide82.xml"/><Relationship Id="rId7" Type="http://schemas.openxmlformats.org/officeDocument/2006/relationships/image" Target="../media/image167.png"/><Relationship Id="rId2" Type="http://schemas.openxmlformats.org/officeDocument/2006/relationships/slideLayout" Target="../slideLayouts/slideLayout2.xml"/><Relationship Id="rId1" Type="http://schemas.openxmlformats.org/officeDocument/2006/relationships/tags" Target="../tags/tag68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686.xml"/></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image" Target="../media/image158.emf"/><Relationship Id="rId5" Type="http://schemas.openxmlformats.org/officeDocument/2006/relationships/oleObject" Target="../embeddings/oleObject53.bin"/><Relationship Id="rId4" Type="http://schemas.openxmlformats.org/officeDocument/2006/relationships/notesSlide" Target="../notesSlides/notesSlide84.xml"/></Relationships>
</file>

<file path=ppt/slides/_rels/slide26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slideLayout" Target="../slideLayouts/slideLayout2.xml"/><Relationship Id="rId1" Type="http://schemas.openxmlformats.org/officeDocument/2006/relationships/tags" Target="../tags/tag689.xml"/></Relationships>
</file>

<file path=ppt/slides/_rels/slide263.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slideLayout" Target="../slideLayouts/slideLayout2.xml"/><Relationship Id="rId1" Type="http://schemas.openxmlformats.org/officeDocument/2006/relationships/tags" Target="../tags/tag690.xml"/></Relationships>
</file>

<file path=ppt/slides/_rels/slide2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691.xml"/></Relationships>
</file>

<file path=ppt/slides/_rels/slide2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2.xml"/><Relationship Id="rId1" Type="http://schemas.openxmlformats.org/officeDocument/2006/relationships/tags" Target="../tags/tag692.xml"/></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693.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694.xml"/></Relationships>
</file>

<file path=ppt/slides/_rels/slide26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96.xml"/><Relationship Id="rId1" Type="http://schemas.openxmlformats.org/officeDocument/2006/relationships/tags" Target="../tags/tag695.xml"/><Relationship Id="rId6" Type="http://schemas.openxmlformats.org/officeDocument/2006/relationships/image" Target="../media/image158.emf"/><Relationship Id="rId5" Type="http://schemas.openxmlformats.org/officeDocument/2006/relationships/oleObject" Target="../embeddings/oleObject54.bin"/><Relationship Id="rId4" Type="http://schemas.openxmlformats.org/officeDocument/2006/relationships/notesSlide" Target="../notesSlides/notesSlide87.xml"/></Relationships>
</file>

<file path=ppt/slides/_rels/slide2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9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7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Layout" Target="../slideLayouts/slideLayout2.xml"/><Relationship Id="rId1" Type="http://schemas.openxmlformats.org/officeDocument/2006/relationships/tags" Target="../tags/tag698.xml"/></Relationships>
</file>

<file path=ppt/slides/_rels/slide27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tags" Target="../tags/tag699.xml"/></Relationships>
</file>

<file path=ppt/slides/_rels/slide27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slideLayout" Target="../slideLayouts/slideLayout2.xml"/><Relationship Id="rId1" Type="http://schemas.openxmlformats.org/officeDocument/2006/relationships/tags" Target="../tags/tag700.xml"/></Relationships>
</file>

<file path=ppt/slides/_rels/slide27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2.xml"/><Relationship Id="rId1" Type="http://schemas.openxmlformats.org/officeDocument/2006/relationships/tags" Target="../tags/tag701.xml"/></Relationships>
</file>

<file path=ppt/slides/_rels/slide27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notesSlide" Target="../notesSlides/notesSlide88.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70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3.xml"/></Relationships>
</file>

<file path=ppt/slides/_rels/slide27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705.xml"/><Relationship Id="rId1" Type="http://schemas.openxmlformats.org/officeDocument/2006/relationships/tags" Target="../tags/tag704.xml"/><Relationship Id="rId6" Type="http://schemas.openxmlformats.org/officeDocument/2006/relationships/image" Target="../media/image158.emf"/><Relationship Id="rId5" Type="http://schemas.openxmlformats.org/officeDocument/2006/relationships/oleObject" Target="../embeddings/oleObject55.bin"/><Relationship Id="rId4" Type="http://schemas.openxmlformats.org/officeDocument/2006/relationships/notesSlide" Target="../notesSlides/notesSlide89.xml"/></Relationships>
</file>

<file path=ppt/slides/_rels/slide2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2.xml"/><Relationship Id="rId1" Type="http://schemas.openxmlformats.org/officeDocument/2006/relationships/tags" Target="../tags/tag706.xml"/></Relationships>
</file>

<file path=ppt/slides/_rels/slide27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708.xml"/><Relationship Id="rId1" Type="http://schemas.openxmlformats.org/officeDocument/2006/relationships/tags" Target="../tags/tag707.xml"/><Relationship Id="rId6" Type="http://schemas.openxmlformats.org/officeDocument/2006/relationships/image" Target="../media/image158.emf"/><Relationship Id="rId5" Type="http://schemas.openxmlformats.org/officeDocument/2006/relationships/oleObject" Target="../embeddings/oleObject56.bin"/><Relationship Id="rId4" Type="http://schemas.openxmlformats.org/officeDocument/2006/relationships/notesSlide" Target="../notesSlides/notesSlide90.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1.xml"/><Relationship Id="rId1" Type="http://schemas.openxmlformats.org/officeDocument/2006/relationships/tags" Target="../tags/tag710.xml"/><Relationship Id="rId5" Type="http://schemas.openxmlformats.org/officeDocument/2006/relationships/image" Target="../media/image15.emf"/><Relationship Id="rId4" Type="http://schemas.openxmlformats.org/officeDocument/2006/relationships/oleObject" Target="../embeddings/oleObject57.bin"/></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1.xml"/><Relationship Id="rId1" Type="http://schemas.openxmlformats.org/officeDocument/2006/relationships/tags" Target="../tags/tag711.xml"/><Relationship Id="rId5" Type="http://schemas.openxmlformats.org/officeDocument/2006/relationships/image" Target="../media/image15.emf"/><Relationship Id="rId4" Type="http://schemas.openxmlformats.org/officeDocument/2006/relationships/oleObject" Target="../embeddings/oleObject58.bin"/></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18.xml"/><Relationship Id="rId5" Type="http://schemas.openxmlformats.org/officeDocument/2006/relationships/image" Target="../media/image31.emf"/><Relationship Id="rId4" Type="http://schemas.openxmlformats.org/officeDocument/2006/relationships/oleObject" Target="../embeddings/oleObject29.bin"/></Relationships>
</file>

<file path=ppt/slides/_rels/slide300.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0.xml"/><Relationship Id="rId1" Type="http://schemas.openxmlformats.org/officeDocument/2006/relationships/tags" Target="../tags/tag712.xml"/><Relationship Id="rId6" Type="http://schemas.openxmlformats.org/officeDocument/2006/relationships/image" Target="../media/image12.jpeg"/><Relationship Id="rId5" Type="http://schemas.openxmlformats.org/officeDocument/2006/relationships/image" Target="../media/image182.emf"/><Relationship Id="rId4" Type="http://schemas.openxmlformats.org/officeDocument/2006/relationships/oleObject" Target="../embeddings/oleObject59.bin"/></Relationships>
</file>

<file path=ppt/slides/_rels/slide3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3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20.xml"/><Relationship Id="rId5" Type="http://schemas.openxmlformats.org/officeDocument/2006/relationships/image" Target="../media/image45.emf"/><Relationship Id="rId4" Type="http://schemas.openxmlformats.org/officeDocument/2006/relationships/oleObject" Target="../embeddings/oleObject3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21.xml"/><Relationship Id="rId6" Type="http://schemas.openxmlformats.org/officeDocument/2006/relationships/image" Target="../media/image24.png"/><Relationship Id="rId5" Type="http://schemas.openxmlformats.org/officeDocument/2006/relationships/image" Target="../media/image45.emf"/><Relationship Id="rId4" Type="http://schemas.openxmlformats.org/officeDocument/2006/relationships/oleObject" Target="../embeddings/oleObject3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22.xml"/><Relationship Id="rId5" Type="http://schemas.openxmlformats.org/officeDocument/2006/relationships/image" Target="../media/image45.emf"/><Relationship Id="rId4" Type="http://schemas.openxmlformats.org/officeDocument/2006/relationships/oleObject" Target="../embeddings/oleObject33.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tiff"/></Relationships>
</file>

<file path=ppt/slides/_rels/slide59.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7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74.xml"/></Relationships>
</file>

<file path=ppt/slides/_rels/slide62.xml.rels><?xml version="1.0" encoding="UTF-8" standalone="yes"?>
<Relationships xmlns="http://schemas.openxmlformats.org/package/2006/relationships"><Relationship Id="rId3" Type="http://schemas.openxmlformats.org/officeDocument/2006/relationships/slide" Target="slide175.xml"/><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23.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325.xml"/><Relationship Id="rId4" Type="http://schemas.openxmlformats.org/officeDocument/2006/relationships/image" Target="../media/image55.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326.xml"/><Relationship Id="rId5" Type="http://schemas.openxmlformats.org/officeDocument/2006/relationships/image" Target="../media/image45.emf"/><Relationship Id="rId4" Type="http://schemas.openxmlformats.org/officeDocument/2006/relationships/oleObject" Target="../embeddings/oleObject35.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327.xml"/><Relationship Id="rId5" Type="http://schemas.openxmlformats.org/officeDocument/2006/relationships/image" Target="../media/image45.emf"/><Relationship Id="rId4" Type="http://schemas.openxmlformats.org/officeDocument/2006/relationships/oleObject" Target="../embeddings/oleObject36.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ags" Target="../tags/tag273.xml"/><Relationship Id="rId5" Type="http://schemas.openxmlformats.org/officeDocument/2006/relationships/image" Target="../media/image15.emf"/><Relationship Id="rId4" Type="http://schemas.openxmlformats.org/officeDocument/2006/relationships/oleObject" Target="../embeddings/oleObject26.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28.xml"/><Relationship Id="rId5" Type="http://schemas.openxmlformats.org/officeDocument/2006/relationships/image" Target="../media/image45.emf"/><Relationship Id="rId4" Type="http://schemas.openxmlformats.org/officeDocument/2006/relationships/oleObject" Target="../embeddings/oleObject37.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29.xml"/><Relationship Id="rId5" Type="http://schemas.openxmlformats.org/officeDocument/2006/relationships/image" Target="../media/image45.emf"/><Relationship Id="rId4" Type="http://schemas.openxmlformats.org/officeDocument/2006/relationships/oleObject" Target="../embeddings/oleObject38.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30.xml"/><Relationship Id="rId5" Type="http://schemas.openxmlformats.org/officeDocument/2006/relationships/image" Target="../media/image45.emf"/><Relationship Id="rId4" Type="http://schemas.openxmlformats.org/officeDocument/2006/relationships/oleObject" Target="../embeddings/oleObject39.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331.xml"/><Relationship Id="rId4" Type="http://schemas.openxmlformats.org/officeDocument/2006/relationships/image" Target="../media/image56.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332.xml"/><Relationship Id="rId4" Type="http://schemas.openxmlformats.org/officeDocument/2006/relationships/image" Target="../media/image56.emf"/></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notesSlide" Target="../notesSlides/notesSlide30.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3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sv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335.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9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slideLayout" Target="../slideLayouts/slideLayout2.xml"/><Relationship Id="rId1" Type="http://schemas.openxmlformats.org/officeDocument/2006/relationships/tags" Target="../tags/tag336.xml"/></Relationships>
</file>

<file path=ppt/slides/_rels/slide9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slideLayout" Target="../slideLayouts/slideLayout2.xml"/><Relationship Id="rId1" Type="http://schemas.openxmlformats.org/officeDocument/2006/relationships/tags" Target="../tags/tag337.xml"/></Relationships>
</file>

<file path=ppt/slides/_rels/slide9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8.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339.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C127383-6F20-F4D4-D77D-7D42C11B9243}"/>
              </a:ext>
            </a:extLst>
          </p:cNvPr>
          <p:cNvGraphicFramePr>
            <a:graphicFrameLocks noChangeAspect="1"/>
          </p:cNvGraphicFramePr>
          <p:nvPr>
            <p:custDataLst>
              <p:tags r:id="rId1"/>
            </p:custDataLst>
            <p:extLst>
              <p:ext uri="{D42A27DB-BD31-4B8C-83A1-F6EECF244321}">
                <p14:modId xmlns:p14="http://schemas.microsoft.com/office/powerpoint/2010/main" val="270641934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C127383-6F20-F4D4-D77D-7D42C11B924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17CE0F81-5020-4A31-1063-A1D95BEE613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a:extLst>
              <a:ext uri="{FF2B5EF4-FFF2-40B4-BE49-F238E27FC236}">
                <a16:creationId xmlns:a16="http://schemas.microsoft.com/office/drawing/2014/main" id="{C7A574BD-DF69-8D86-34F9-BC50DAD27598}"/>
              </a:ext>
            </a:extLst>
          </p:cNvPr>
          <p:cNvSpPr/>
          <p:nvPr/>
        </p:nvSpPr>
        <p:spPr>
          <a:xfrm>
            <a:off x="0" y="0"/>
            <a:ext cx="12192000" cy="6858000"/>
          </a:xfrm>
          <a:prstGeom prst="rect">
            <a:avLst/>
          </a:prstGeom>
          <a:gradFill flip="none" rotWithShape="1">
            <a:gsLst>
              <a:gs pos="0">
                <a:schemeClr val="bg1">
                  <a:alpha val="0"/>
                </a:schemeClr>
              </a:gs>
              <a:gs pos="100000">
                <a:schemeClr val="bg1">
                  <a:alpha val="95714"/>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335" name="Google Shape;335;p118"/>
          <p:cNvSpPr/>
          <p:nvPr/>
        </p:nvSpPr>
        <p:spPr>
          <a:xfrm>
            <a:off x="1212175" y="0"/>
            <a:ext cx="9724800" cy="5613900"/>
          </a:xfrm>
          <a:prstGeom prst="rect">
            <a:avLst/>
          </a:pr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7" name="Google Shape;337;p118"/>
          <p:cNvSpPr txBox="1"/>
          <p:nvPr/>
        </p:nvSpPr>
        <p:spPr>
          <a:xfrm>
            <a:off x="481215" y="2816219"/>
            <a:ext cx="11034300" cy="267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29166"/>
              </a:lnSpc>
              <a:spcBef>
                <a:spcPts val="0"/>
              </a:spcBef>
              <a:spcAft>
                <a:spcPts val="0"/>
              </a:spcAft>
              <a:buClr>
                <a:srgbClr val="061F32"/>
              </a:buClr>
              <a:buSzPts val="4000"/>
              <a:buFont typeface="Helvetica Neue"/>
              <a:buNone/>
              <a:tabLst/>
              <a:defRPr/>
            </a:pPr>
            <a:endParaRPr kumimoji="0" sz="4500" u="none" strike="noStrike" kern="1200" cap="none" spc="0" normalizeH="0" baseline="0" noProof="0" dirty="0">
              <a:ln>
                <a:noFill/>
              </a:ln>
              <a:solidFill>
                <a:srgbClr val="061F32"/>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7" name="TextBox 6">
            <a:extLst>
              <a:ext uri="{FF2B5EF4-FFF2-40B4-BE49-F238E27FC236}">
                <a16:creationId xmlns:a16="http://schemas.microsoft.com/office/drawing/2014/main" id="{DA675005-8A09-FE43-A5F8-A1B591893F66}"/>
              </a:ext>
            </a:extLst>
          </p:cNvPr>
          <p:cNvSpPr txBox="1"/>
          <p:nvPr/>
        </p:nvSpPr>
        <p:spPr>
          <a:xfrm>
            <a:off x="1609162" y="581999"/>
            <a:ext cx="7388352"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061F32"/>
                </a:solidFill>
                <a:effectLst/>
                <a:uLnTx/>
                <a:uFillTx/>
                <a:latin typeface="Georgia" panose="02040502050405020303" pitchFamily="18" charset="0"/>
                <a:ea typeface="+mn-ea"/>
                <a:cs typeface="+mn-cs"/>
              </a:rPr>
              <a:t>Business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srgbClr val="061F32"/>
                </a:solidFill>
                <a:latin typeface="Georgia" panose="02040502050405020303" pitchFamily="18" charset="0"/>
              </a:rPr>
              <a:t>PowerPoint Template</a:t>
            </a:r>
            <a:endParaRPr kumimoji="0" lang="en-GB" sz="4400" b="1" i="0" u="none" strike="noStrike" kern="1200" cap="none" spc="0" normalizeH="0" baseline="0" noProof="0" dirty="0">
              <a:ln>
                <a:noFill/>
              </a:ln>
              <a:solidFill>
                <a:srgbClr val="061F32"/>
              </a:solidFill>
              <a:effectLst/>
              <a:uLnTx/>
              <a:uFillTx/>
              <a:latin typeface="Georgia" panose="02040502050405020303" pitchFamily="18" charset="0"/>
              <a:ea typeface="+mn-ea"/>
              <a:cs typeface="+mn-cs"/>
            </a:endParaRPr>
          </a:p>
          <a:p>
            <a:pPr>
              <a:defRPr/>
            </a:pPr>
            <a:br>
              <a:rPr kumimoji="0" lang="en-GB" sz="2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br>
            <a:r>
              <a:rPr lang="en-US" sz="2000" dirty="0">
                <a:solidFill>
                  <a:schemeClr val="bg1"/>
                </a:solidFill>
              </a:rPr>
              <a:t>A complete business case storyline with ready-to-use slides, frameworks, tools, and real-life examples</a:t>
            </a:r>
            <a:endParaRPr lang="en-GB" sz="2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4" name="Text Placeholder 3">
            <a:extLst>
              <a:ext uri="{FF2B5EF4-FFF2-40B4-BE49-F238E27FC236}">
                <a16:creationId xmlns:a16="http://schemas.microsoft.com/office/drawing/2014/main" id="{16A54902-45CA-E357-0FA1-C273F2371D02}"/>
              </a:ext>
            </a:extLst>
          </p:cNvPr>
          <p:cNvSpPr>
            <a:spLocks noGrp="1"/>
          </p:cNvSpPr>
          <p:nvPr>
            <p:ph type="body" sz="quarter" idx="17"/>
          </p:nvPr>
        </p:nvSpPr>
        <p:spPr/>
        <p:txBody>
          <a:bodyPr/>
          <a:lstStyle/>
          <a:p>
            <a:r>
              <a:rPr lang="en-US" dirty="0"/>
              <a:t>Executive summary</a:t>
            </a:r>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a:buFont typeface="Segoe UI" panose="020B0502040204020203" pitchFamily="34" charset="0"/>
              <a:buNone/>
            </a:pPr>
            <a:r>
              <a:rPr lang="en-US" sz="1400" dirty="0"/>
              <a:t>[Insert own text description key takeaway.]</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a:p>
            <a:pPr marL="114300">
              <a:buFont typeface="Segoe UI" panose="020B0502040204020203" pitchFamily="34" charset="0"/>
              <a:buNone/>
            </a:pPr>
            <a:endParaRPr lang="en-US" sz="1400" dirty="0"/>
          </a:p>
          <a:p>
            <a:pPr marL="114300">
              <a:buFont typeface="Segoe UI" panose="020B0502040204020203" pitchFamily="34" charset="0"/>
              <a:buNone/>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sed do </a:t>
            </a:r>
            <a:r>
              <a:rPr lang="en-US" sz="1400" dirty="0" err="1"/>
              <a:t>eiusmod</a:t>
            </a:r>
            <a:r>
              <a:rPr lang="en-US" sz="1400" dirty="0"/>
              <a:t> </a:t>
            </a:r>
            <a:r>
              <a:rPr lang="en-US" sz="1400" dirty="0" err="1"/>
              <a:t>tempor</a:t>
            </a:r>
            <a:r>
              <a:rPr lang="en-US" sz="1400" dirty="0"/>
              <a:t> </a:t>
            </a:r>
            <a:r>
              <a:rPr lang="en-US" sz="1400" dirty="0" err="1"/>
              <a:t>incididunt</a:t>
            </a:r>
            <a:r>
              <a:rPr lang="en-US" sz="1400" dirty="0"/>
              <a:t> </a:t>
            </a:r>
            <a:r>
              <a:rPr lang="en-US" sz="1400" dirty="0" err="1"/>
              <a:t>ut</a:t>
            </a:r>
            <a:r>
              <a:rPr lang="en-US" sz="1400" dirty="0"/>
              <a:t> labore et dolore magna </a:t>
            </a:r>
            <a:r>
              <a:rPr lang="en-US" sz="1400" dirty="0" err="1"/>
              <a:t>aliqua</a:t>
            </a:r>
            <a:r>
              <a:rPr lang="en-US" sz="1400" dirty="0"/>
              <a:t>. Ut </a:t>
            </a:r>
            <a:r>
              <a:rPr lang="en-US" sz="1400" dirty="0" err="1"/>
              <a:t>enim</a:t>
            </a:r>
            <a:r>
              <a:rPr lang="en-US" sz="1400" dirty="0"/>
              <a:t> ad minim </a:t>
            </a:r>
            <a:r>
              <a:rPr lang="en-US" sz="1400" dirty="0" err="1"/>
              <a:t>veniam</a:t>
            </a:r>
            <a:r>
              <a:rPr lang="en-US" sz="1400" dirty="0"/>
              <a:t>, </a:t>
            </a:r>
            <a:r>
              <a:rPr lang="en-US" sz="1400" dirty="0" err="1"/>
              <a:t>quis</a:t>
            </a:r>
            <a:r>
              <a:rPr lang="en-US" sz="1400" dirty="0"/>
              <a:t> </a:t>
            </a:r>
            <a:r>
              <a:rPr lang="en-US" sz="1400" dirty="0" err="1"/>
              <a:t>nostrud</a:t>
            </a:r>
            <a:r>
              <a:rPr lang="en-US" sz="1400" dirty="0"/>
              <a:t> exercitation </a:t>
            </a:r>
            <a:r>
              <a:rPr lang="en-US" sz="1400" dirty="0" err="1"/>
              <a:t>ullamco</a:t>
            </a:r>
            <a:r>
              <a:rPr lang="en-US" sz="1400" dirty="0"/>
              <a:t> </a:t>
            </a:r>
            <a:r>
              <a:rPr lang="en-US" sz="1400" dirty="0" err="1"/>
              <a:t>laboris</a:t>
            </a:r>
            <a:r>
              <a:rPr lang="en-US" sz="1400" dirty="0"/>
              <a:t> nisi </a:t>
            </a:r>
            <a:r>
              <a:rPr lang="en-US" sz="1400" dirty="0" err="1"/>
              <a:t>ut</a:t>
            </a:r>
            <a:r>
              <a:rPr lang="en-US" sz="1400" dirty="0"/>
              <a:t> </a:t>
            </a:r>
            <a:r>
              <a:rPr lang="en-US" sz="1400" dirty="0" err="1"/>
              <a:t>aliquip</a:t>
            </a:r>
            <a:r>
              <a:rPr lang="en-US" sz="1400" dirty="0"/>
              <a:t> ex </a:t>
            </a:r>
            <a:r>
              <a:rPr lang="en-US" sz="1400" dirty="0" err="1"/>
              <a:t>ea</a:t>
            </a:r>
            <a:r>
              <a:rPr lang="en-US" sz="1400" dirty="0"/>
              <a:t> </a:t>
            </a:r>
            <a:r>
              <a:rPr lang="en-US" sz="1400" dirty="0" err="1"/>
              <a:t>commodo</a:t>
            </a:r>
            <a:r>
              <a:rPr lang="en-US" sz="1400" dirty="0"/>
              <a:t> </a:t>
            </a:r>
            <a:r>
              <a:rPr lang="en-US" sz="1400" dirty="0" err="1"/>
              <a:t>consequat</a:t>
            </a:r>
            <a:r>
              <a:rPr lang="en-US" sz="1400" dirty="0"/>
              <a:t>. Duis </a:t>
            </a:r>
            <a:r>
              <a:rPr lang="en-US" sz="1400" dirty="0" err="1"/>
              <a:t>aute</a:t>
            </a:r>
            <a:r>
              <a:rPr lang="en-US" sz="1400" dirty="0"/>
              <a:t> </a:t>
            </a:r>
            <a:r>
              <a:rPr lang="en-US" sz="1400" dirty="0" err="1"/>
              <a:t>irure</a:t>
            </a:r>
            <a:r>
              <a:rPr lang="en-US" sz="1400" dirty="0"/>
              <a:t> dolor in </a:t>
            </a:r>
            <a:r>
              <a:rPr lang="en-US" sz="1400" dirty="0" err="1"/>
              <a:t>reprehenderit</a:t>
            </a:r>
            <a:r>
              <a:rPr lang="en-US" sz="1400" dirty="0"/>
              <a:t> in </a:t>
            </a:r>
            <a:r>
              <a:rPr lang="en-US" sz="1400" dirty="0" err="1"/>
              <a:t>voluptate</a:t>
            </a:r>
            <a:r>
              <a:rPr lang="en-US" sz="1400" dirty="0"/>
              <a:t> </a:t>
            </a:r>
            <a:r>
              <a:rPr lang="en-US" sz="1400" dirty="0" err="1"/>
              <a:t>velit</a:t>
            </a:r>
            <a:r>
              <a:rPr lang="en-US" sz="1400" dirty="0"/>
              <a:t> </a:t>
            </a:r>
            <a:r>
              <a:rPr lang="en-US" sz="1400" dirty="0" err="1"/>
              <a:t>esse</a:t>
            </a:r>
            <a:r>
              <a:rPr lang="en-US" sz="1400" dirty="0"/>
              <a:t> </a:t>
            </a:r>
            <a:r>
              <a:rPr lang="en-US" sz="1400" dirty="0" err="1"/>
              <a:t>cillum</a:t>
            </a:r>
            <a:r>
              <a:rPr lang="en-US" sz="1400" dirty="0"/>
              <a:t> dolore </a:t>
            </a:r>
            <a:r>
              <a:rPr lang="en-US" sz="1400" dirty="0" err="1"/>
              <a:t>eu</a:t>
            </a:r>
            <a:r>
              <a:rPr lang="en-US" sz="1400" dirty="0"/>
              <a:t> </a:t>
            </a:r>
            <a:r>
              <a:rPr lang="en-US" sz="1400" dirty="0" err="1"/>
              <a:t>fugiat</a:t>
            </a:r>
            <a:r>
              <a:rPr lang="en-US" sz="1400" dirty="0"/>
              <a:t> </a:t>
            </a:r>
            <a:r>
              <a:rPr lang="en-US" sz="1400" dirty="0" err="1"/>
              <a:t>nulla</a:t>
            </a:r>
            <a:r>
              <a:rPr lang="en-US" sz="1400" dirty="0"/>
              <a:t> </a:t>
            </a:r>
            <a:r>
              <a:rPr lang="en-US" sz="1400" dirty="0" err="1"/>
              <a:t>pariatur</a:t>
            </a:r>
            <a:r>
              <a:rPr lang="en-US" sz="1400" dirty="0"/>
              <a:t>.]</a:t>
            </a:r>
          </a:p>
        </p:txBody>
      </p:sp>
      <p:sp>
        <p:nvSpPr>
          <p:cNvPr id="6" name="Rectangle 5">
            <a:extLst>
              <a:ext uri="{FF2B5EF4-FFF2-40B4-BE49-F238E27FC236}">
                <a16:creationId xmlns:a16="http://schemas.microsoft.com/office/drawing/2014/main" id="{867CA0C7-5CFF-46ED-156B-A582EC22E465}"/>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Version 1</a:t>
            </a:r>
          </a:p>
        </p:txBody>
      </p:sp>
    </p:spTree>
    <p:extLst>
      <p:ext uri="{BB962C8B-B14F-4D97-AF65-F5344CB8AC3E}">
        <p14:creationId xmlns:p14="http://schemas.microsoft.com/office/powerpoint/2010/main" val="22767025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ADC395-3757-E0A3-B6CB-4AEBD1BFB652}"/>
              </a:ext>
            </a:extLst>
          </p:cNvPr>
          <p:cNvSpPr>
            <a:spLocks noGrp="1"/>
          </p:cNvSpPr>
          <p:nvPr>
            <p:ph type="title"/>
          </p:nvPr>
        </p:nvSpPr>
        <p:spPr/>
        <p:txBody>
          <a:bodyPr/>
          <a:lstStyle/>
          <a:p>
            <a:r>
              <a:rPr lang="en-US" dirty="0">
                <a:solidFill>
                  <a:schemeClr val="accent1"/>
                </a:solidFill>
              </a:rPr>
              <a:t>Investment plan: </a:t>
            </a:r>
            <a:r>
              <a:rPr lang="en-US" dirty="0"/>
              <a:t>Total funding need is [insert] - structured as three tranches prior to the [insert] phases</a:t>
            </a:r>
          </a:p>
        </p:txBody>
      </p:sp>
      <p:sp>
        <p:nvSpPr>
          <p:cNvPr id="36" name="Subtitle 35">
            <a:extLst>
              <a:ext uri="{FF2B5EF4-FFF2-40B4-BE49-F238E27FC236}">
                <a16:creationId xmlns:a16="http://schemas.microsoft.com/office/drawing/2014/main" id="{EB1CCDCF-5870-84FE-36A8-0AB7351BCE89}"/>
              </a:ext>
            </a:extLst>
          </p:cNvPr>
          <p:cNvSpPr>
            <a:spLocks noGrp="1"/>
          </p:cNvSpPr>
          <p:nvPr>
            <p:ph type="subTitle" idx="1"/>
          </p:nvPr>
        </p:nvSpPr>
        <p:spPr/>
        <p:txBody>
          <a:bodyPr/>
          <a:lstStyle/>
          <a:p>
            <a:endParaRPr lang="en-US"/>
          </a:p>
        </p:txBody>
      </p:sp>
      <p:sp>
        <p:nvSpPr>
          <p:cNvPr id="37" name="Text Placeholder 36">
            <a:extLst>
              <a:ext uri="{FF2B5EF4-FFF2-40B4-BE49-F238E27FC236}">
                <a16:creationId xmlns:a16="http://schemas.microsoft.com/office/drawing/2014/main" id="{60491F8D-2AA5-F582-A019-516052FBF838}"/>
              </a:ext>
            </a:extLst>
          </p:cNvPr>
          <p:cNvSpPr>
            <a:spLocks noGrp="1"/>
          </p:cNvSpPr>
          <p:nvPr>
            <p:ph type="body" sz="quarter" idx="17"/>
          </p:nvPr>
        </p:nvSpPr>
        <p:spPr/>
        <p:txBody>
          <a:bodyPr/>
          <a:lstStyle/>
          <a:p>
            <a:r>
              <a:rPr lang="en-US" dirty="0"/>
              <a:t>Financial projections and scenarios </a:t>
            </a:r>
          </a:p>
        </p:txBody>
      </p:sp>
      <p:cxnSp>
        <p:nvCxnSpPr>
          <p:cNvPr id="6" name="Straight Connector 5">
            <a:extLst>
              <a:ext uri="{FF2B5EF4-FFF2-40B4-BE49-F238E27FC236}">
                <a16:creationId xmlns:a16="http://schemas.microsoft.com/office/drawing/2014/main" id="{D3D68667-D371-D29D-BE2B-E1D548E7FFAB}"/>
              </a:ext>
            </a:extLst>
          </p:cNvPr>
          <p:cNvCxnSpPr>
            <a:cxnSpLocks/>
          </p:cNvCxnSpPr>
          <p:nvPr/>
        </p:nvCxnSpPr>
        <p:spPr>
          <a:xfrm>
            <a:off x="-617220" y="3923088"/>
            <a:ext cx="129702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E8C2C65-7105-C382-E32A-AAD671ECA88C}"/>
              </a:ext>
            </a:extLst>
          </p:cNvPr>
          <p:cNvSpPr/>
          <p:nvPr/>
        </p:nvSpPr>
        <p:spPr>
          <a:xfrm>
            <a:off x="1906040" y="3190507"/>
            <a:ext cx="1462052" cy="1465162"/>
          </a:xfrm>
          <a:prstGeom prst="ellips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F77F34E-8553-8CC5-C143-01BB873E2B06}"/>
              </a:ext>
            </a:extLst>
          </p:cNvPr>
          <p:cNvSpPr/>
          <p:nvPr/>
        </p:nvSpPr>
        <p:spPr>
          <a:xfrm>
            <a:off x="5236888" y="3190507"/>
            <a:ext cx="1462052" cy="1465162"/>
          </a:xfrm>
          <a:prstGeom prst="ellips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2230BB0-C5C7-42BF-2928-8F4B144B6443}"/>
              </a:ext>
            </a:extLst>
          </p:cNvPr>
          <p:cNvSpPr txBox="1"/>
          <p:nvPr/>
        </p:nvSpPr>
        <p:spPr>
          <a:xfrm>
            <a:off x="544341" y="3536627"/>
            <a:ext cx="1096775"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0]</a:t>
            </a:r>
          </a:p>
        </p:txBody>
      </p:sp>
      <p:cxnSp>
        <p:nvCxnSpPr>
          <p:cNvPr id="10" name="Shape 294">
            <a:extLst>
              <a:ext uri="{FF2B5EF4-FFF2-40B4-BE49-F238E27FC236}">
                <a16:creationId xmlns:a16="http://schemas.microsoft.com/office/drawing/2014/main" id="{E6C684B0-9671-3B35-A5E4-AE0C14875CE9}"/>
              </a:ext>
            </a:extLst>
          </p:cNvPr>
          <p:cNvCxnSpPr>
            <a:cxnSpLocks/>
          </p:cNvCxnSpPr>
          <p:nvPr/>
        </p:nvCxnSpPr>
        <p:spPr>
          <a:xfrm flipV="1">
            <a:off x="1899400" y="4009537"/>
            <a:ext cx="0" cy="1068914"/>
          </a:xfrm>
          <a:prstGeom prst="straightConnector1">
            <a:avLst/>
          </a:prstGeom>
          <a:noFill/>
          <a:ln w="9525" cap="flat" cmpd="sng">
            <a:solidFill>
              <a:schemeClr val="bg1"/>
            </a:solidFill>
            <a:prstDash val="dash"/>
            <a:round/>
            <a:headEnd type="none" w="lg" len="lg"/>
            <a:tailEnd type="none" w="lg" len="lg"/>
          </a:ln>
        </p:spPr>
      </p:cxnSp>
      <p:sp>
        <p:nvSpPr>
          <p:cNvPr id="11" name="TextBox 10">
            <a:extLst>
              <a:ext uri="{FF2B5EF4-FFF2-40B4-BE49-F238E27FC236}">
                <a16:creationId xmlns:a16="http://schemas.microsoft.com/office/drawing/2014/main" id="{31B7B994-809A-9003-2C9A-DB3A20FD5DF0}"/>
              </a:ext>
            </a:extLst>
          </p:cNvPr>
          <p:cNvSpPr txBox="1"/>
          <p:nvPr/>
        </p:nvSpPr>
        <p:spPr>
          <a:xfrm>
            <a:off x="2086038" y="3753811"/>
            <a:ext cx="110205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ea typeface="Graphik Medium" charset="0"/>
                <a:cs typeface="Arial" panose="020B0604020202020204" pitchFamily="34" charset="0"/>
              </a:rPr>
              <a:t>x</a:t>
            </a: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x USD</a:t>
            </a:r>
          </a:p>
        </p:txBody>
      </p:sp>
      <p:sp>
        <p:nvSpPr>
          <p:cNvPr id="12" name="TextBox 11">
            <a:extLst>
              <a:ext uri="{FF2B5EF4-FFF2-40B4-BE49-F238E27FC236}">
                <a16:creationId xmlns:a16="http://schemas.microsoft.com/office/drawing/2014/main" id="{E0E2F4A4-09D4-5F75-36EB-C094C3DBE464}"/>
              </a:ext>
            </a:extLst>
          </p:cNvPr>
          <p:cNvSpPr txBox="1"/>
          <p:nvPr/>
        </p:nvSpPr>
        <p:spPr>
          <a:xfrm>
            <a:off x="553895" y="3938418"/>
            <a:ext cx="9204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ea typeface="Graphik Regular" charset="0"/>
                <a:cs typeface="Arial" panose="020B0604020202020204" pitchFamily="34" charset="0"/>
              </a:rPr>
              <a:t>x months</a:t>
            </a:r>
          </a:p>
        </p:txBody>
      </p:sp>
      <p:sp>
        <p:nvSpPr>
          <p:cNvPr id="13" name="TextBox 12">
            <a:extLst>
              <a:ext uri="{FF2B5EF4-FFF2-40B4-BE49-F238E27FC236}">
                <a16:creationId xmlns:a16="http://schemas.microsoft.com/office/drawing/2014/main" id="{FCBA302B-D808-B3E5-66B1-A84A6FADFD76}"/>
              </a:ext>
            </a:extLst>
          </p:cNvPr>
          <p:cNvSpPr txBox="1"/>
          <p:nvPr/>
        </p:nvSpPr>
        <p:spPr>
          <a:xfrm>
            <a:off x="3380875" y="3536627"/>
            <a:ext cx="1096775"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1]</a:t>
            </a:r>
          </a:p>
        </p:txBody>
      </p:sp>
      <p:sp>
        <p:nvSpPr>
          <p:cNvPr id="14" name="TextBox 13">
            <a:extLst>
              <a:ext uri="{FF2B5EF4-FFF2-40B4-BE49-F238E27FC236}">
                <a16:creationId xmlns:a16="http://schemas.microsoft.com/office/drawing/2014/main" id="{E4A6A93F-B7A9-C5A5-B874-9D5D289CB24F}"/>
              </a:ext>
            </a:extLst>
          </p:cNvPr>
          <p:cNvSpPr txBox="1"/>
          <p:nvPr/>
        </p:nvSpPr>
        <p:spPr>
          <a:xfrm>
            <a:off x="3380875" y="3938418"/>
            <a:ext cx="910827"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 months</a:t>
            </a:r>
          </a:p>
        </p:txBody>
      </p:sp>
      <p:sp>
        <p:nvSpPr>
          <p:cNvPr id="15" name="TextBox 14">
            <a:extLst>
              <a:ext uri="{FF2B5EF4-FFF2-40B4-BE49-F238E27FC236}">
                <a16:creationId xmlns:a16="http://schemas.microsoft.com/office/drawing/2014/main" id="{7ECC5339-CC5D-5980-4D05-694211189A00}"/>
              </a:ext>
            </a:extLst>
          </p:cNvPr>
          <p:cNvSpPr txBox="1"/>
          <p:nvPr/>
        </p:nvSpPr>
        <p:spPr>
          <a:xfrm>
            <a:off x="9795674" y="3536626"/>
            <a:ext cx="1096775"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3]</a:t>
            </a:r>
          </a:p>
        </p:txBody>
      </p:sp>
      <p:sp>
        <p:nvSpPr>
          <p:cNvPr id="17" name="TextBox 16">
            <a:extLst>
              <a:ext uri="{FF2B5EF4-FFF2-40B4-BE49-F238E27FC236}">
                <a16:creationId xmlns:a16="http://schemas.microsoft.com/office/drawing/2014/main" id="{22D45896-F5D6-B99B-9CEA-D7612EECD9A1}"/>
              </a:ext>
            </a:extLst>
          </p:cNvPr>
          <p:cNvSpPr txBox="1"/>
          <p:nvPr/>
        </p:nvSpPr>
        <p:spPr>
          <a:xfrm>
            <a:off x="6708115" y="3536626"/>
            <a:ext cx="1096775"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2]</a:t>
            </a:r>
          </a:p>
        </p:txBody>
      </p:sp>
      <p:sp>
        <p:nvSpPr>
          <p:cNvPr id="18" name="TextBox 17">
            <a:extLst>
              <a:ext uri="{FF2B5EF4-FFF2-40B4-BE49-F238E27FC236}">
                <a16:creationId xmlns:a16="http://schemas.microsoft.com/office/drawing/2014/main" id="{EE0975FC-E1B0-629A-8AE5-D16AB4B79E35}"/>
              </a:ext>
            </a:extLst>
          </p:cNvPr>
          <p:cNvSpPr txBox="1"/>
          <p:nvPr/>
        </p:nvSpPr>
        <p:spPr>
          <a:xfrm>
            <a:off x="6708115" y="3938418"/>
            <a:ext cx="910827"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 months</a:t>
            </a:r>
          </a:p>
        </p:txBody>
      </p:sp>
      <p:cxnSp>
        <p:nvCxnSpPr>
          <p:cNvPr id="19" name="Straight Connector 18">
            <a:extLst>
              <a:ext uri="{FF2B5EF4-FFF2-40B4-BE49-F238E27FC236}">
                <a16:creationId xmlns:a16="http://schemas.microsoft.com/office/drawing/2014/main" id="{7353EF93-267F-85AF-70C4-88C6230CFAAA}"/>
              </a:ext>
            </a:extLst>
          </p:cNvPr>
          <p:cNvCxnSpPr>
            <a:cxnSpLocks/>
            <a:endCxn id="20" idx="2"/>
          </p:cNvCxnSpPr>
          <p:nvPr/>
        </p:nvCxnSpPr>
        <p:spPr>
          <a:xfrm flipV="1">
            <a:off x="1901865" y="2672856"/>
            <a:ext cx="15435" cy="12599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DF13B6-DCC7-FE7D-6F24-A2E21B4E37E0}"/>
              </a:ext>
            </a:extLst>
          </p:cNvPr>
          <p:cNvSpPr txBox="1"/>
          <p:nvPr/>
        </p:nvSpPr>
        <p:spPr>
          <a:xfrm>
            <a:off x="1408186" y="2088081"/>
            <a:ext cx="101822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t>[Project]</a:t>
            </a:r>
            <a:b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b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t>start</a:t>
            </a:r>
          </a:p>
        </p:txBody>
      </p:sp>
      <p:cxnSp>
        <p:nvCxnSpPr>
          <p:cNvPr id="21" name="Shape 294">
            <a:extLst>
              <a:ext uri="{FF2B5EF4-FFF2-40B4-BE49-F238E27FC236}">
                <a16:creationId xmlns:a16="http://schemas.microsoft.com/office/drawing/2014/main" id="{2E19D2AD-A6DA-7D8D-1A37-0CA639CC579C}"/>
              </a:ext>
            </a:extLst>
          </p:cNvPr>
          <p:cNvCxnSpPr>
            <a:cxnSpLocks/>
          </p:cNvCxnSpPr>
          <p:nvPr/>
        </p:nvCxnSpPr>
        <p:spPr>
          <a:xfrm flipV="1">
            <a:off x="5223865" y="4009537"/>
            <a:ext cx="0" cy="1068914"/>
          </a:xfrm>
          <a:prstGeom prst="straightConnector1">
            <a:avLst/>
          </a:prstGeom>
          <a:noFill/>
          <a:ln w="9525" cap="flat" cmpd="sng">
            <a:solidFill>
              <a:schemeClr val="bg1"/>
            </a:solidFill>
            <a:prstDash val="dash"/>
            <a:round/>
            <a:headEnd type="none" w="lg" len="lg"/>
            <a:tailEnd type="none" w="lg" len="lg"/>
          </a:ln>
        </p:spPr>
      </p:cxnSp>
      <p:cxnSp>
        <p:nvCxnSpPr>
          <p:cNvPr id="22" name="Shape 294">
            <a:extLst>
              <a:ext uri="{FF2B5EF4-FFF2-40B4-BE49-F238E27FC236}">
                <a16:creationId xmlns:a16="http://schemas.microsoft.com/office/drawing/2014/main" id="{ACA2F6A3-B5FC-4B5A-045F-51DB5D5D22D3}"/>
              </a:ext>
            </a:extLst>
          </p:cNvPr>
          <p:cNvCxnSpPr>
            <a:cxnSpLocks/>
          </p:cNvCxnSpPr>
          <p:nvPr/>
        </p:nvCxnSpPr>
        <p:spPr>
          <a:xfrm flipV="1">
            <a:off x="8313532" y="3963817"/>
            <a:ext cx="0" cy="1068914"/>
          </a:xfrm>
          <a:prstGeom prst="straightConnector1">
            <a:avLst/>
          </a:prstGeom>
          <a:noFill/>
          <a:ln w="9525" cap="flat" cmpd="sng">
            <a:solidFill>
              <a:schemeClr val="bg1"/>
            </a:solidFill>
            <a:prstDash val="dash"/>
            <a:round/>
            <a:headEnd type="none" w="lg" len="lg"/>
            <a:tailEnd type="none" w="lg" len="lg"/>
          </a:ln>
        </p:spPr>
      </p:cxnSp>
      <p:sp>
        <p:nvSpPr>
          <p:cNvPr id="26" name="Oval 25">
            <a:extLst>
              <a:ext uri="{FF2B5EF4-FFF2-40B4-BE49-F238E27FC236}">
                <a16:creationId xmlns:a16="http://schemas.microsoft.com/office/drawing/2014/main" id="{F1B0A3EA-1EE9-EF99-52D8-E070940FD3FE}"/>
              </a:ext>
            </a:extLst>
          </p:cNvPr>
          <p:cNvSpPr/>
          <p:nvPr/>
        </p:nvSpPr>
        <p:spPr>
          <a:xfrm>
            <a:off x="8321624" y="3190507"/>
            <a:ext cx="1462052" cy="1465162"/>
          </a:xfrm>
          <a:prstGeom prst="ellipse">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8" name="Shape 285">
            <a:extLst>
              <a:ext uri="{FF2B5EF4-FFF2-40B4-BE49-F238E27FC236}">
                <a16:creationId xmlns:a16="http://schemas.microsoft.com/office/drawing/2014/main" id="{C3840AA9-53B5-94A9-3E7B-21D7AFD4A4D3}"/>
              </a:ext>
            </a:extLst>
          </p:cNvPr>
          <p:cNvSpPr/>
          <p:nvPr/>
        </p:nvSpPr>
        <p:spPr>
          <a:xfrm>
            <a:off x="1497160" y="4850281"/>
            <a:ext cx="840280" cy="841550"/>
          </a:xfrm>
          <a:prstGeom prst="ellipse">
            <a:avLst/>
          </a:prstGeom>
          <a:solidFill>
            <a:schemeClr val="bg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t>NO-GO</a:t>
            </a:r>
          </a:p>
        </p:txBody>
      </p:sp>
      <p:sp>
        <p:nvSpPr>
          <p:cNvPr id="29" name="Shape 285">
            <a:extLst>
              <a:ext uri="{FF2B5EF4-FFF2-40B4-BE49-F238E27FC236}">
                <a16:creationId xmlns:a16="http://schemas.microsoft.com/office/drawing/2014/main" id="{80ADC388-E0FA-617D-A6F4-BFC546362787}"/>
              </a:ext>
            </a:extLst>
          </p:cNvPr>
          <p:cNvSpPr/>
          <p:nvPr/>
        </p:nvSpPr>
        <p:spPr>
          <a:xfrm>
            <a:off x="4826585" y="4850281"/>
            <a:ext cx="840280" cy="841550"/>
          </a:xfrm>
          <a:prstGeom prst="ellipse">
            <a:avLst/>
          </a:prstGeom>
          <a:solidFill>
            <a:schemeClr val="bg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endParaRPr>
          </a:p>
        </p:txBody>
      </p:sp>
      <p:sp>
        <p:nvSpPr>
          <p:cNvPr id="30" name="Shape 285">
            <a:extLst>
              <a:ext uri="{FF2B5EF4-FFF2-40B4-BE49-F238E27FC236}">
                <a16:creationId xmlns:a16="http://schemas.microsoft.com/office/drawing/2014/main" id="{85A84388-784C-3CE5-A999-3E195584F4FC}"/>
              </a:ext>
            </a:extLst>
          </p:cNvPr>
          <p:cNvSpPr/>
          <p:nvPr/>
        </p:nvSpPr>
        <p:spPr>
          <a:xfrm>
            <a:off x="7915738" y="4846037"/>
            <a:ext cx="840280" cy="841550"/>
          </a:xfrm>
          <a:prstGeom prst="ellipse">
            <a:avLst/>
          </a:prstGeom>
          <a:solidFill>
            <a:schemeClr val="bg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endParaRPr>
          </a:p>
        </p:txBody>
      </p:sp>
      <p:sp>
        <p:nvSpPr>
          <p:cNvPr id="4" name="TextBox 3">
            <a:extLst>
              <a:ext uri="{FF2B5EF4-FFF2-40B4-BE49-F238E27FC236}">
                <a16:creationId xmlns:a16="http://schemas.microsoft.com/office/drawing/2014/main" id="{31BD864E-EB8F-7D1C-AC42-11CF2F14D95A}"/>
              </a:ext>
            </a:extLst>
          </p:cNvPr>
          <p:cNvSpPr txBox="1"/>
          <p:nvPr/>
        </p:nvSpPr>
        <p:spPr>
          <a:xfrm>
            <a:off x="5416886" y="3753811"/>
            <a:ext cx="110205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ea typeface="Graphik Medium" charset="0"/>
                <a:cs typeface="Arial" panose="020B0604020202020204" pitchFamily="34" charset="0"/>
              </a:rPr>
              <a:t>x</a:t>
            </a: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x USD</a:t>
            </a:r>
          </a:p>
        </p:txBody>
      </p:sp>
      <p:sp>
        <p:nvSpPr>
          <p:cNvPr id="5" name="TextBox 4">
            <a:extLst>
              <a:ext uri="{FF2B5EF4-FFF2-40B4-BE49-F238E27FC236}">
                <a16:creationId xmlns:a16="http://schemas.microsoft.com/office/drawing/2014/main" id="{231D44DB-8764-1324-6AF8-6DBFB378748A}"/>
              </a:ext>
            </a:extLst>
          </p:cNvPr>
          <p:cNvSpPr txBox="1"/>
          <p:nvPr/>
        </p:nvSpPr>
        <p:spPr>
          <a:xfrm>
            <a:off x="8501622" y="3753811"/>
            <a:ext cx="110205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ea typeface="Graphik Medium" charset="0"/>
                <a:cs typeface="Arial" panose="020B0604020202020204" pitchFamily="34" charset="0"/>
              </a:rPr>
              <a:t>x</a:t>
            </a: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x USD</a:t>
            </a:r>
          </a:p>
        </p:txBody>
      </p:sp>
      <p:sp>
        <p:nvSpPr>
          <p:cNvPr id="24" name="TextBox 23">
            <a:extLst>
              <a:ext uri="{FF2B5EF4-FFF2-40B4-BE49-F238E27FC236}">
                <a16:creationId xmlns:a16="http://schemas.microsoft.com/office/drawing/2014/main" id="{5266E687-FDEC-CED3-4CC8-1F6C39624B55}"/>
              </a:ext>
            </a:extLst>
          </p:cNvPr>
          <p:cNvSpPr txBox="1"/>
          <p:nvPr/>
        </p:nvSpPr>
        <p:spPr>
          <a:xfrm>
            <a:off x="9795674" y="3938418"/>
            <a:ext cx="910827"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 months</a:t>
            </a:r>
          </a:p>
        </p:txBody>
      </p:sp>
      <p:sp>
        <p:nvSpPr>
          <p:cNvPr id="39" name="Rectangle 38">
            <a:extLst>
              <a:ext uri="{FF2B5EF4-FFF2-40B4-BE49-F238E27FC236}">
                <a16:creationId xmlns:a16="http://schemas.microsoft.com/office/drawing/2014/main" id="{FDCE365A-C695-ECDE-676D-218221F964D8}"/>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Version 1</a:t>
            </a:r>
          </a:p>
        </p:txBody>
      </p:sp>
      <p:sp>
        <p:nvSpPr>
          <p:cNvPr id="40" name="Footer Placeholder 2">
            <a:extLst>
              <a:ext uri="{FF2B5EF4-FFF2-40B4-BE49-F238E27FC236}">
                <a16:creationId xmlns:a16="http://schemas.microsoft.com/office/drawing/2014/main" id="{01E2874A-EC6F-5AF9-1DD4-923E5916E03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42067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B30745E0-CC56-B541-7E2B-F4FB2A6BBC45}"/>
              </a:ext>
            </a:extLst>
          </p:cNvPr>
          <p:cNvCxnSpPr>
            <a:cxnSpLocks/>
          </p:cNvCxnSpPr>
          <p:nvPr/>
        </p:nvCxnSpPr>
        <p:spPr>
          <a:xfrm flipV="1">
            <a:off x="0" y="3340982"/>
            <a:ext cx="12192000" cy="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Total estimated investment costs are xx [currency] over xx years</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66" name="Oval 65">
            <a:extLst>
              <a:ext uri="{FF2B5EF4-FFF2-40B4-BE49-F238E27FC236}">
                <a16:creationId xmlns:a16="http://schemas.microsoft.com/office/drawing/2014/main" id="{42B22428-B501-D89C-5EDB-81E0E13268C9}"/>
              </a:ext>
            </a:extLst>
          </p:cNvPr>
          <p:cNvSpPr/>
          <p:nvPr/>
        </p:nvSpPr>
        <p:spPr>
          <a:xfrm>
            <a:off x="2404850" y="2535181"/>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BFE59BDE-2086-E48B-3EE1-584A7604DB35}"/>
              </a:ext>
            </a:extLst>
          </p:cNvPr>
          <p:cNvSpPr/>
          <p:nvPr/>
        </p:nvSpPr>
        <p:spPr>
          <a:xfrm>
            <a:off x="5624220" y="2550801"/>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C1BBFB2A-C8A7-234A-9E6C-F3680432999F}"/>
              </a:ext>
            </a:extLst>
          </p:cNvPr>
          <p:cNvSpPr txBox="1"/>
          <p:nvPr/>
        </p:nvSpPr>
        <p:spPr>
          <a:xfrm>
            <a:off x="467805" y="2944830"/>
            <a:ext cx="1393330"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Pre-analysis</a:t>
            </a:r>
          </a:p>
        </p:txBody>
      </p:sp>
      <p:cxnSp>
        <p:nvCxnSpPr>
          <p:cNvPr id="69" name="Shape 294">
            <a:extLst>
              <a:ext uri="{FF2B5EF4-FFF2-40B4-BE49-F238E27FC236}">
                <a16:creationId xmlns:a16="http://schemas.microsoft.com/office/drawing/2014/main" id="{98A56FE5-28C4-0E90-09DF-A8FD0E3BEABB}"/>
              </a:ext>
            </a:extLst>
          </p:cNvPr>
          <p:cNvCxnSpPr>
            <a:cxnSpLocks/>
            <a:endCxn id="66" idx="2"/>
          </p:cNvCxnSpPr>
          <p:nvPr/>
        </p:nvCxnSpPr>
        <p:spPr>
          <a:xfrm flipV="1">
            <a:off x="2394070" y="3267762"/>
            <a:ext cx="10780" cy="2594698"/>
          </a:xfrm>
          <a:prstGeom prst="straightConnector1">
            <a:avLst/>
          </a:prstGeom>
          <a:noFill/>
          <a:ln w="9525" cap="flat" cmpd="sng">
            <a:solidFill>
              <a:schemeClr val="bg1"/>
            </a:solidFill>
            <a:prstDash val="dash"/>
            <a:round/>
            <a:headEnd type="none" w="lg" len="lg"/>
            <a:tailEnd type="none" w="lg" len="lg"/>
          </a:ln>
        </p:spPr>
      </p:cxnSp>
      <p:sp>
        <p:nvSpPr>
          <p:cNvPr id="70" name="TextBox 69">
            <a:extLst>
              <a:ext uri="{FF2B5EF4-FFF2-40B4-BE49-F238E27FC236}">
                <a16:creationId xmlns:a16="http://schemas.microsoft.com/office/drawing/2014/main" id="{53B12634-0977-3641-92B2-89B4CC2B5319}"/>
              </a:ext>
            </a:extLst>
          </p:cNvPr>
          <p:cNvSpPr txBox="1"/>
          <p:nvPr/>
        </p:nvSpPr>
        <p:spPr>
          <a:xfrm>
            <a:off x="2536195" y="3113874"/>
            <a:ext cx="11993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xx [currency]</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71" name="TextBox 70">
            <a:extLst>
              <a:ext uri="{FF2B5EF4-FFF2-40B4-BE49-F238E27FC236}">
                <a16:creationId xmlns:a16="http://schemas.microsoft.com/office/drawing/2014/main" id="{14BE5D1F-F3CB-14D2-46E8-277CFB23285B}"/>
              </a:ext>
            </a:extLst>
          </p:cNvPr>
          <p:cNvSpPr txBox="1"/>
          <p:nvPr/>
        </p:nvSpPr>
        <p:spPr>
          <a:xfrm>
            <a:off x="467805" y="3346621"/>
            <a:ext cx="9204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ea typeface="Graphik Regular" charset="0"/>
                <a:cs typeface="Arial" panose="020B0604020202020204" pitchFamily="34" charset="0"/>
              </a:rPr>
              <a:t>3 months</a:t>
            </a:r>
          </a:p>
        </p:txBody>
      </p:sp>
      <p:sp>
        <p:nvSpPr>
          <p:cNvPr id="72" name="TextBox 71">
            <a:extLst>
              <a:ext uri="{FF2B5EF4-FFF2-40B4-BE49-F238E27FC236}">
                <a16:creationId xmlns:a16="http://schemas.microsoft.com/office/drawing/2014/main" id="{1F1179F2-A29F-104E-F6A2-2BEFEFBA6FCD}"/>
              </a:ext>
            </a:extLst>
          </p:cNvPr>
          <p:cNvSpPr txBox="1"/>
          <p:nvPr/>
        </p:nvSpPr>
        <p:spPr>
          <a:xfrm>
            <a:off x="3876068"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1</a:t>
            </a:r>
          </a:p>
        </p:txBody>
      </p:sp>
      <p:sp>
        <p:nvSpPr>
          <p:cNvPr id="73" name="TextBox 72">
            <a:extLst>
              <a:ext uri="{FF2B5EF4-FFF2-40B4-BE49-F238E27FC236}">
                <a16:creationId xmlns:a16="http://schemas.microsoft.com/office/drawing/2014/main" id="{58EFA9B1-70EA-00B8-5D02-22830A6C35DB}"/>
              </a:ext>
            </a:extLst>
          </p:cNvPr>
          <p:cNvSpPr txBox="1"/>
          <p:nvPr/>
        </p:nvSpPr>
        <p:spPr>
          <a:xfrm>
            <a:off x="3894503" y="3357817"/>
            <a:ext cx="1000595"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xx months</a:t>
            </a:r>
          </a:p>
        </p:txBody>
      </p:sp>
      <p:sp>
        <p:nvSpPr>
          <p:cNvPr id="74" name="TextBox 73">
            <a:extLst>
              <a:ext uri="{FF2B5EF4-FFF2-40B4-BE49-F238E27FC236}">
                <a16:creationId xmlns:a16="http://schemas.microsoft.com/office/drawing/2014/main" id="{79C881D2-15C6-A0B0-7A60-A95321129C47}"/>
              </a:ext>
            </a:extLst>
          </p:cNvPr>
          <p:cNvSpPr txBox="1"/>
          <p:nvPr/>
        </p:nvSpPr>
        <p:spPr>
          <a:xfrm>
            <a:off x="10279138"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3</a:t>
            </a:r>
          </a:p>
        </p:txBody>
      </p:sp>
      <p:sp>
        <p:nvSpPr>
          <p:cNvPr id="76" name="TextBox 75">
            <a:extLst>
              <a:ext uri="{FF2B5EF4-FFF2-40B4-BE49-F238E27FC236}">
                <a16:creationId xmlns:a16="http://schemas.microsoft.com/office/drawing/2014/main" id="{F6ED295C-CA95-DEFE-1D9B-1150FFFF988E}"/>
              </a:ext>
            </a:extLst>
          </p:cNvPr>
          <p:cNvSpPr txBox="1"/>
          <p:nvPr/>
        </p:nvSpPr>
        <p:spPr>
          <a:xfrm>
            <a:off x="7087365"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2</a:t>
            </a:r>
          </a:p>
        </p:txBody>
      </p:sp>
      <p:sp>
        <p:nvSpPr>
          <p:cNvPr id="77" name="TextBox 76">
            <a:extLst>
              <a:ext uri="{FF2B5EF4-FFF2-40B4-BE49-F238E27FC236}">
                <a16:creationId xmlns:a16="http://schemas.microsoft.com/office/drawing/2014/main" id="{D81C17E2-37C1-58A8-BCE0-46C211FE061E}"/>
              </a:ext>
            </a:extLst>
          </p:cNvPr>
          <p:cNvSpPr txBox="1"/>
          <p:nvPr/>
        </p:nvSpPr>
        <p:spPr>
          <a:xfrm>
            <a:off x="7087365" y="3357817"/>
            <a:ext cx="1000595"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xx months</a:t>
            </a:r>
          </a:p>
        </p:txBody>
      </p:sp>
      <p:cxnSp>
        <p:nvCxnSpPr>
          <p:cNvPr id="78" name="Shape 294">
            <a:extLst>
              <a:ext uri="{FF2B5EF4-FFF2-40B4-BE49-F238E27FC236}">
                <a16:creationId xmlns:a16="http://schemas.microsoft.com/office/drawing/2014/main" id="{979F08DF-8A7B-FFB4-A709-8A514300A731}"/>
              </a:ext>
            </a:extLst>
          </p:cNvPr>
          <p:cNvCxnSpPr>
            <a:cxnSpLocks/>
          </p:cNvCxnSpPr>
          <p:nvPr/>
        </p:nvCxnSpPr>
        <p:spPr>
          <a:xfrm flipH="1" flipV="1">
            <a:off x="5621259" y="3340982"/>
            <a:ext cx="1" cy="2654000"/>
          </a:xfrm>
          <a:prstGeom prst="straightConnector1">
            <a:avLst/>
          </a:prstGeom>
          <a:noFill/>
          <a:ln w="9525" cap="flat" cmpd="sng">
            <a:solidFill>
              <a:schemeClr val="bg1"/>
            </a:solidFill>
            <a:prstDash val="dash"/>
            <a:round/>
            <a:headEnd type="none" w="lg" len="lg"/>
            <a:tailEnd type="none" w="lg" len="lg"/>
          </a:ln>
        </p:spPr>
      </p:cxnSp>
      <p:cxnSp>
        <p:nvCxnSpPr>
          <p:cNvPr id="79" name="Shape 294">
            <a:extLst>
              <a:ext uri="{FF2B5EF4-FFF2-40B4-BE49-F238E27FC236}">
                <a16:creationId xmlns:a16="http://schemas.microsoft.com/office/drawing/2014/main" id="{F8FF9639-D968-2959-C41E-6002664E413A}"/>
              </a:ext>
            </a:extLst>
          </p:cNvPr>
          <p:cNvCxnSpPr>
            <a:cxnSpLocks/>
          </p:cNvCxnSpPr>
          <p:nvPr/>
        </p:nvCxnSpPr>
        <p:spPr>
          <a:xfrm flipV="1">
            <a:off x="8808202" y="3331291"/>
            <a:ext cx="0" cy="2531168"/>
          </a:xfrm>
          <a:prstGeom prst="straightConnector1">
            <a:avLst/>
          </a:prstGeom>
          <a:noFill/>
          <a:ln w="9525" cap="flat" cmpd="sng">
            <a:solidFill>
              <a:schemeClr val="bg1"/>
            </a:solidFill>
            <a:prstDash val="dash"/>
            <a:round/>
            <a:headEnd type="none" w="lg" len="lg"/>
            <a:tailEnd type="none" w="lg" len="lg"/>
          </a:ln>
        </p:spPr>
      </p:cxnSp>
      <p:sp>
        <p:nvSpPr>
          <p:cNvPr id="81" name="Oval 80">
            <a:extLst>
              <a:ext uri="{FF2B5EF4-FFF2-40B4-BE49-F238E27FC236}">
                <a16:creationId xmlns:a16="http://schemas.microsoft.com/office/drawing/2014/main" id="{0556F54C-39AD-3628-B147-E015575D25DA}"/>
              </a:ext>
            </a:extLst>
          </p:cNvPr>
          <p:cNvSpPr/>
          <p:nvPr/>
        </p:nvSpPr>
        <p:spPr>
          <a:xfrm>
            <a:off x="8817086" y="2598710"/>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3" name="Shape 285">
            <a:extLst>
              <a:ext uri="{FF2B5EF4-FFF2-40B4-BE49-F238E27FC236}">
                <a16:creationId xmlns:a16="http://schemas.microsoft.com/office/drawing/2014/main" id="{7940F2F2-77B5-C55A-8F74-AD180A6FA20C}"/>
              </a:ext>
            </a:extLst>
          </p:cNvPr>
          <p:cNvSpPr/>
          <p:nvPr/>
        </p:nvSpPr>
        <p:spPr>
          <a:xfrm>
            <a:off x="1991830" y="5303489"/>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p>
        </p:txBody>
      </p:sp>
      <p:sp>
        <p:nvSpPr>
          <p:cNvPr id="84" name="Shape 285">
            <a:extLst>
              <a:ext uri="{FF2B5EF4-FFF2-40B4-BE49-F238E27FC236}">
                <a16:creationId xmlns:a16="http://schemas.microsoft.com/office/drawing/2014/main" id="{6DF4C0A3-0D7B-832C-0131-EBC61C2A5D8A}"/>
              </a:ext>
            </a:extLst>
          </p:cNvPr>
          <p:cNvSpPr/>
          <p:nvPr/>
        </p:nvSpPr>
        <p:spPr>
          <a:xfrm>
            <a:off x="5201119" y="5303489"/>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p>
        </p:txBody>
      </p:sp>
      <p:sp>
        <p:nvSpPr>
          <p:cNvPr id="85" name="Shape 285">
            <a:extLst>
              <a:ext uri="{FF2B5EF4-FFF2-40B4-BE49-F238E27FC236}">
                <a16:creationId xmlns:a16="http://schemas.microsoft.com/office/drawing/2014/main" id="{DF49E564-6D65-737C-D2EB-D1FBD3603E95}"/>
              </a:ext>
            </a:extLst>
          </p:cNvPr>
          <p:cNvSpPr/>
          <p:nvPr/>
        </p:nvSpPr>
        <p:spPr>
          <a:xfrm>
            <a:off x="8410408" y="5299245"/>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endParaRPr>
          </a:p>
        </p:txBody>
      </p:sp>
      <p:sp>
        <p:nvSpPr>
          <p:cNvPr id="86" name="TextBox 85">
            <a:extLst>
              <a:ext uri="{FF2B5EF4-FFF2-40B4-BE49-F238E27FC236}">
                <a16:creationId xmlns:a16="http://schemas.microsoft.com/office/drawing/2014/main" id="{5A7B2AAB-94B1-D00A-733D-BE8F07248349}"/>
              </a:ext>
            </a:extLst>
          </p:cNvPr>
          <p:cNvSpPr txBox="1"/>
          <p:nvPr/>
        </p:nvSpPr>
        <p:spPr>
          <a:xfrm>
            <a:off x="2394070" y="4187566"/>
            <a:ext cx="3227190"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resource need]</a:t>
            </a:r>
          </a:p>
        </p:txBody>
      </p:sp>
      <p:sp>
        <p:nvSpPr>
          <p:cNvPr id="87" name="Shape 285">
            <a:extLst>
              <a:ext uri="{FF2B5EF4-FFF2-40B4-BE49-F238E27FC236}">
                <a16:creationId xmlns:a16="http://schemas.microsoft.com/office/drawing/2014/main" id="{9A1FB686-A2B7-3ACE-28FA-5EC6E597394A}"/>
              </a:ext>
            </a:extLst>
          </p:cNvPr>
          <p:cNvSpPr/>
          <p:nvPr/>
        </p:nvSpPr>
        <p:spPr>
          <a:xfrm>
            <a:off x="467805" y="4187567"/>
            <a:ext cx="1433297" cy="384734"/>
          </a:xfrm>
          <a:prstGeom prst="rect">
            <a:avLst/>
          </a:prstGeom>
          <a:noFill/>
          <a:ln>
            <a:noFill/>
          </a:ln>
        </p:spPr>
        <p:txBody>
          <a:bodyPr lIns="36000" tIns="36000" rIns="36000" bIns="360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Estimated resource need</a:t>
            </a:r>
          </a:p>
        </p:txBody>
      </p:sp>
      <p:sp>
        <p:nvSpPr>
          <p:cNvPr id="88" name="TextBox 87">
            <a:extLst>
              <a:ext uri="{FF2B5EF4-FFF2-40B4-BE49-F238E27FC236}">
                <a16:creationId xmlns:a16="http://schemas.microsoft.com/office/drawing/2014/main" id="{C071129E-E232-41C1-E510-26B15015A966}"/>
              </a:ext>
            </a:extLst>
          </p:cNvPr>
          <p:cNvSpPr txBox="1"/>
          <p:nvPr/>
        </p:nvSpPr>
        <p:spPr>
          <a:xfrm>
            <a:off x="5612519" y="4187566"/>
            <a:ext cx="279668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resource need]</a:t>
            </a:r>
          </a:p>
        </p:txBody>
      </p:sp>
      <p:sp>
        <p:nvSpPr>
          <p:cNvPr id="89" name="TextBox 88">
            <a:extLst>
              <a:ext uri="{FF2B5EF4-FFF2-40B4-BE49-F238E27FC236}">
                <a16:creationId xmlns:a16="http://schemas.microsoft.com/office/drawing/2014/main" id="{5C53D81A-86B9-F884-314D-7DEE6B27113B}"/>
              </a:ext>
            </a:extLst>
          </p:cNvPr>
          <p:cNvSpPr txBox="1"/>
          <p:nvPr/>
        </p:nvSpPr>
        <p:spPr>
          <a:xfrm>
            <a:off x="8808202" y="4187566"/>
            <a:ext cx="279668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resource need]</a:t>
            </a:r>
          </a:p>
        </p:txBody>
      </p:sp>
      <p:sp>
        <p:nvSpPr>
          <p:cNvPr id="90" name="Text Placeholder 4">
            <a:extLst>
              <a:ext uri="{FF2B5EF4-FFF2-40B4-BE49-F238E27FC236}">
                <a16:creationId xmlns:a16="http://schemas.microsoft.com/office/drawing/2014/main" id="{1ACA3ECC-90D7-65E1-E550-C6587C3FE080}"/>
              </a:ext>
            </a:extLst>
          </p:cNvPr>
          <p:cNvSpPr txBox="1">
            <a:spLocks/>
          </p:cNvSpPr>
          <p:nvPr/>
        </p:nvSpPr>
        <p:spPr>
          <a:xfrm>
            <a:off x="2809715" y="5392171"/>
            <a:ext cx="2377586" cy="10661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KPI]</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p:txBody>
      </p:sp>
      <p:sp>
        <p:nvSpPr>
          <p:cNvPr id="91" name="Text Placeholder 4">
            <a:extLst>
              <a:ext uri="{FF2B5EF4-FFF2-40B4-BE49-F238E27FC236}">
                <a16:creationId xmlns:a16="http://schemas.microsoft.com/office/drawing/2014/main" id="{0322B9E1-27CC-2759-FD2A-B1FBF83430B9}"/>
              </a:ext>
            </a:extLst>
          </p:cNvPr>
          <p:cNvSpPr txBox="1">
            <a:spLocks/>
          </p:cNvSpPr>
          <p:nvPr/>
        </p:nvSpPr>
        <p:spPr>
          <a:xfrm>
            <a:off x="6018368" y="5392171"/>
            <a:ext cx="2377440" cy="1066143"/>
          </a:xfrm>
          <a:prstGeom prst="rect">
            <a:avLst/>
          </a:prstGeom>
        </p:spPr>
        <p:txBody>
          <a:bodyPr/>
          <a:lstStyle>
            <a:defPPr>
              <a:defRPr lang="da-DK"/>
            </a:defPPr>
            <a:lvl1pPr marL="285750" marR="0" lvl="0" indent="-285750" fontAlgn="auto">
              <a:lnSpc>
                <a:spcPct val="110000"/>
              </a:lnSpc>
              <a:spcBef>
                <a:spcPts val="1000"/>
              </a:spcBef>
              <a:spcAft>
                <a:spcPts val="0"/>
              </a:spcAft>
              <a:buClrTx/>
              <a:buSzTx/>
              <a:buFont typeface="Arial" panose="020B0604020202020204" pitchFamily="34" charset="0"/>
              <a:buChar char="•"/>
              <a:tabLst/>
              <a:defRPr kumimoji="0" sz="1200" b="0" i="0" u="none" strike="noStrike" cap="none" spc="0" normalizeH="0" baseline="0">
                <a:ln>
                  <a:noFill/>
                </a:ln>
                <a:effectLst/>
                <a:uLnTx/>
                <a:uFillTx/>
                <a:latin typeface="Graphik Regular" panose="020B0503030202060203" pitchFamily="34" charset="77"/>
                <a:cs typeface="Graphik Regular"/>
              </a:defRPr>
            </a:lvl1pPr>
            <a:lvl2pPr marL="685800" indent="-228600">
              <a:lnSpc>
                <a:spcPct val="90000"/>
              </a:lnSpc>
              <a:spcBef>
                <a:spcPts val="500"/>
              </a:spcBef>
              <a:buFont typeface="Arial"/>
              <a:buChar char="•"/>
              <a:defRPr sz="2000" b="0" i="0">
                <a:latin typeface="Graphik Regular" charset="0"/>
              </a:defRPr>
            </a:lvl2pPr>
            <a:lvl3pPr marL="1143000" indent="-228600">
              <a:lnSpc>
                <a:spcPct val="90000"/>
              </a:lnSpc>
              <a:spcBef>
                <a:spcPts val="500"/>
              </a:spcBef>
              <a:buFont typeface="Arial"/>
              <a:buChar char="•"/>
              <a:defRPr b="0" i="0">
                <a:latin typeface="Graphik Regular" charset="0"/>
              </a:defRPr>
            </a:lvl3pPr>
            <a:lvl4pPr marL="1600200" indent="-228600">
              <a:lnSpc>
                <a:spcPct val="90000"/>
              </a:lnSpc>
              <a:spcBef>
                <a:spcPts val="500"/>
              </a:spcBef>
              <a:buFont typeface="Arial"/>
              <a:buChar char="•"/>
              <a:defRPr sz="1600" b="0" i="0">
                <a:latin typeface="Graphik Regular" charset="0"/>
              </a:defRPr>
            </a:lvl4pPr>
            <a:lvl5pPr marL="2057400" indent="-228600">
              <a:lnSpc>
                <a:spcPct val="90000"/>
              </a:lnSpc>
              <a:spcBef>
                <a:spcPts val="500"/>
              </a:spcBef>
              <a:buFont typeface="Arial"/>
              <a:buChar char="•"/>
              <a:defRPr sz="1600" b="0" i="0">
                <a:latin typeface="Graphik Regular"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KPI]</a:t>
            </a:r>
          </a:p>
        </p:txBody>
      </p:sp>
      <p:sp>
        <p:nvSpPr>
          <p:cNvPr id="92" name="Text Placeholder 4">
            <a:extLst>
              <a:ext uri="{FF2B5EF4-FFF2-40B4-BE49-F238E27FC236}">
                <a16:creationId xmlns:a16="http://schemas.microsoft.com/office/drawing/2014/main" id="{8B29242B-CC37-ADC2-3E34-056E7E2F12DF}"/>
              </a:ext>
            </a:extLst>
          </p:cNvPr>
          <p:cNvSpPr txBox="1">
            <a:spLocks/>
          </p:cNvSpPr>
          <p:nvPr/>
        </p:nvSpPr>
        <p:spPr>
          <a:xfrm>
            <a:off x="9227303" y="5392171"/>
            <a:ext cx="2377586" cy="10661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KPI]</a:t>
            </a:r>
          </a:p>
        </p:txBody>
      </p:sp>
      <p:sp>
        <p:nvSpPr>
          <p:cNvPr id="93" name="Shape 285">
            <a:extLst>
              <a:ext uri="{FF2B5EF4-FFF2-40B4-BE49-F238E27FC236}">
                <a16:creationId xmlns:a16="http://schemas.microsoft.com/office/drawing/2014/main" id="{0B6B7A1E-0583-F827-33F7-494675C94D67}"/>
              </a:ext>
            </a:extLst>
          </p:cNvPr>
          <p:cNvSpPr/>
          <p:nvPr/>
        </p:nvSpPr>
        <p:spPr>
          <a:xfrm>
            <a:off x="467805" y="5392171"/>
            <a:ext cx="1433297" cy="384734"/>
          </a:xfrm>
          <a:prstGeom prst="rect">
            <a:avLst/>
          </a:prstGeom>
          <a:noFill/>
          <a:ln>
            <a:noFill/>
          </a:ln>
        </p:spPr>
        <p:txBody>
          <a:bodyPr lIns="36000" tIns="36000" rIns="36000" bIns="360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Guiding KPIs </a:t>
            </a:r>
            <a:b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for decision</a:t>
            </a:r>
          </a:p>
        </p:txBody>
      </p:sp>
      <p:cxnSp>
        <p:nvCxnSpPr>
          <p:cNvPr id="94" name="Straight Connector 93">
            <a:extLst>
              <a:ext uri="{FF2B5EF4-FFF2-40B4-BE49-F238E27FC236}">
                <a16:creationId xmlns:a16="http://schemas.microsoft.com/office/drawing/2014/main" id="{FC343D75-B7B1-B2B1-453B-D9490F536B9F}"/>
              </a:ext>
            </a:extLst>
          </p:cNvPr>
          <p:cNvCxnSpPr>
            <a:cxnSpLocks/>
            <a:stCxn id="66" idx="2"/>
            <a:endCxn id="95" idx="2"/>
          </p:cNvCxnSpPr>
          <p:nvPr/>
        </p:nvCxnSpPr>
        <p:spPr>
          <a:xfrm flipH="1" flipV="1">
            <a:off x="2399592" y="2116745"/>
            <a:ext cx="5258" cy="1151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BDE3FFE-CF3D-7581-C5CF-F8649E1E4B4B}"/>
              </a:ext>
            </a:extLst>
          </p:cNvPr>
          <p:cNvSpPr txBox="1"/>
          <p:nvPr/>
        </p:nvSpPr>
        <p:spPr>
          <a:xfrm>
            <a:off x="1056916" y="1778191"/>
            <a:ext cx="268535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latin typeface="Arial" panose="020B0604020202020204" pitchFamily="34" charset="0"/>
                <a:ea typeface="Graphik Medium" charset="0"/>
                <a:cs typeface="Arial" panose="020B0604020202020204" pitchFamily="34" charset="0"/>
              </a:rPr>
              <a:t>Decision to start [Project]</a:t>
            </a:r>
            <a:endPar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endParaRPr>
          </a:p>
        </p:txBody>
      </p:sp>
      <p:sp>
        <p:nvSpPr>
          <p:cNvPr id="96" name="TextBox 95">
            <a:extLst>
              <a:ext uri="{FF2B5EF4-FFF2-40B4-BE49-F238E27FC236}">
                <a16:creationId xmlns:a16="http://schemas.microsoft.com/office/drawing/2014/main" id="{143F8C52-2617-A017-26BE-1802D456B600}"/>
              </a:ext>
            </a:extLst>
          </p:cNvPr>
          <p:cNvSpPr txBox="1"/>
          <p:nvPr/>
        </p:nvSpPr>
        <p:spPr>
          <a:xfrm>
            <a:off x="10293437" y="3353350"/>
            <a:ext cx="851515"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prstClr val="white">
                    <a:lumMod val="50000"/>
                  </a:prstClr>
                </a:solidFill>
                <a:latin typeface="Arial" panose="020B0604020202020204" pitchFamily="34" charset="0"/>
                <a:cs typeface="Arial" panose="020B0604020202020204" pitchFamily="34" charset="0"/>
              </a:rPr>
              <a:t>xx</a:t>
            </a: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 years</a:t>
            </a:r>
          </a:p>
        </p:txBody>
      </p:sp>
      <p:sp>
        <p:nvSpPr>
          <p:cNvPr id="8" name="Text Placeholder 7">
            <a:extLst>
              <a:ext uri="{FF2B5EF4-FFF2-40B4-BE49-F238E27FC236}">
                <a16:creationId xmlns:a16="http://schemas.microsoft.com/office/drawing/2014/main" id="{56F5ADF2-9269-B357-B4AC-A08CF8D8FC7F}"/>
              </a:ext>
            </a:extLst>
          </p:cNvPr>
          <p:cNvSpPr>
            <a:spLocks noGrp="1"/>
          </p:cNvSpPr>
          <p:nvPr>
            <p:ph type="body" sz="quarter" idx="17"/>
          </p:nvPr>
        </p:nvSpPr>
        <p:spPr>
          <a:xfrm>
            <a:off x="7630160" y="100540"/>
            <a:ext cx="4007104" cy="123111"/>
          </a:xfrm>
        </p:spPr>
        <p:txBody>
          <a:bodyPr/>
          <a:lstStyle/>
          <a:p>
            <a:r>
              <a:rPr lang="en-US" dirty="0"/>
              <a:t>Financial projections and scenarios</a:t>
            </a:r>
          </a:p>
        </p:txBody>
      </p:sp>
      <p:sp>
        <p:nvSpPr>
          <p:cNvPr id="9" name="TextBox 8">
            <a:extLst>
              <a:ext uri="{FF2B5EF4-FFF2-40B4-BE49-F238E27FC236}">
                <a16:creationId xmlns:a16="http://schemas.microsoft.com/office/drawing/2014/main" id="{48CE711B-6332-DBC7-F35D-56BE4EF34447}"/>
              </a:ext>
            </a:extLst>
          </p:cNvPr>
          <p:cNvSpPr txBox="1"/>
          <p:nvPr/>
        </p:nvSpPr>
        <p:spPr>
          <a:xfrm>
            <a:off x="5755563" y="3113874"/>
            <a:ext cx="11993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xx [currency]</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10" name="TextBox 9">
            <a:extLst>
              <a:ext uri="{FF2B5EF4-FFF2-40B4-BE49-F238E27FC236}">
                <a16:creationId xmlns:a16="http://schemas.microsoft.com/office/drawing/2014/main" id="{3807AC39-EE63-3372-7F25-BD0D79CA2572}"/>
              </a:ext>
            </a:extLst>
          </p:cNvPr>
          <p:cNvSpPr txBox="1"/>
          <p:nvPr/>
        </p:nvSpPr>
        <p:spPr>
          <a:xfrm>
            <a:off x="8948429" y="3113874"/>
            <a:ext cx="11993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xx [currency]</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11" name="Rectangle 10">
            <a:extLst>
              <a:ext uri="{FF2B5EF4-FFF2-40B4-BE49-F238E27FC236}">
                <a16:creationId xmlns:a16="http://schemas.microsoft.com/office/drawing/2014/main" id="{8095A0B5-2D11-D9FF-E9A8-BBBCC0006F49}"/>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12" name="Footer Placeholder 2">
            <a:extLst>
              <a:ext uri="{FF2B5EF4-FFF2-40B4-BE49-F238E27FC236}">
                <a16:creationId xmlns:a16="http://schemas.microsoft.com/office/drawing/2014/main" id="{B37C1218-C22C-D2ED-4794-693E14ED7EF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09774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solidFill>
                  <a:schemeClr val="bg2">
                    <a:lumMod val="10000"/>
                  </a:schemeClr>
                </a:solidFill>
              </a:rPr>
              <a:t>Long-term potential for [project x] depends on growth appetite</a:t>
            </a:r>
            <a:endParaRPr lang="en-DK" dirty="0">
              <a:solidFill>
                <a:schemeClr val="bg2">
                  <a:lumMod val="10000"/>
                </a:schemeClr>
              </a:solidFill>
            </a:endParaRPr>
          </a:p>
        </p:txBody>
      </p:sp>
      <p:sp>
        <p:nvSpPr>
          <p:cNvPr id="26" name="Footer Placeholder 2">
            <a:extLst>
              <a:ext uri="{FF2B5EF4-FFF2-40B4-BE49-F238E27FC236}">
                <a16:creationId xmlns:a16="http://schemas.microsoft.com/office/drawing/2014/main" id="{15C5B8D3-F740-114C-A872-19851A8646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4" name="Footer Placeholder 2">
            <a:extLst>
              <a:ext uri="{FF2B5EF4-FFF2-40B4-BE49-F238E27FC236}">
                <a16:creationId xmlns:a16="http://schemas.microsoft.com/office/drawing/2014/main" id="{E57C1DAF-B228-C04F-8E75-0D727F51E256}"/>
              </a:ext>
            </a:extLst>
          </p:cNvPr>
          <p:cNvSpPr txBox="1">
            <a:spLocks/>
          </p:cNvSpPr>
          <p:nvPr/>
        </p:nvSpPr>
        <p:spPr>
          <a:xfrm>
            <a:off x="467806" y="6127919"/>
            <a:ext cx="3400661"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62032"/>
                </a:solidFill>
                <a:effectLst/>
                <a:uLnTx/>
                <a:uFillTx/>
                <a:latin typeface="Arial" panose="020B0604020202020204" pitchFamily="34" charset="0"/>
                <a:ea typeface="+mn-ea"/>
                <a:cs typeface="Arial" panose="020B0604020202020204" pitchFamily="34" charset="0"/>
              </a:rPr>
              <a:t>Footnote: xx</a:t>
            </a:r>
          </a:p>
        </p:txBody>
      </p:sp>
      <p:sp>
        <p:nvSpPr>
          <p:cNvPr id="23" name="Rectangle 22">
            <a:extLst>
              <a:ext uri="{FF2B5EF4-FFF2-40B4-BE49-F238E27FC236}">
                <a16:creationId xmlns:a16="http://schemas.microsoft.com/office/drawing/2014/main" id="{3C5B7CC7-DF40-0340-A896-C8EBE81E0910}"/>
              </a:ext>
            </a:extLst>
          </p:cNvPr>
          <p:cNvSpPr/>
          <p:nvPr/>
        </p:nvSpPr>
        <p:spPr>
          <a:xfrm>
            <a:off x="1718580" y="1996849"/>
            <a:ext cx="9624137" cy="407236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hape 294">
            <a:extLst>
              <a:ext uri="{FF2B5EF4-FFF2-40B4-BE49-F238E27FC236}">
                <a16:creationId xmlns:a16="http://schemas.microsoft.com/office/drawing/2014/main" id="{88B9EA7A-3C77-0B44-91E6-3E96038CC008}"/>
              </a:ext>
            </a:extLst>
          </p:cNvPr>
          <p:cNvCxnSpPr>
            <a:cxnSpLocks/>
          </p:cNvCxnSpPr>
          <p:nvPr/>
        </p:nvCxnSpPr>
        <p:spPr>
          <a:xfrm flipH="1" flipV="1">
            <a:off x="8467152" y="1996849"/>
            <a:ext cx="7158" cy="4051750"/>
          </a:xfrm>
          <a:prstGeom prst="straightConnector1">
            <a:avLst/>
          </a:prstGeom>
          <a:noFill/>
          <a:ln w="9525" cap="flat" cmpd="sng">
            <a:solidFill>
              <a:schemeClr val="bg1">
                <a:lumMod val="75000"/>
              </a:schemeClr>
            </a:solidFill>
            <a:prstDash val="dash"/>
            <a:round/>
            <a:headEnd type="none" w="lg" len="lg"/>
            <a:tailEnd type="none" w="lg" len="lg"/>
          </a:ln>
        </p:spPr>
      </p:cxnSp>
      <p:cxnSp>
        <p:nvCxnSpPr>
          <p:cNvPr id="28" name="Shape 294">
            <a:extLst>
              <a:ext uri="{FF2B5EF4-FFF2-40B4-BE49-F238E27FC236}">
                <a16:creationId xmlns:a16="http://schemas.microsoft.com/office/drawing/2014/main" id="{1EE283CB-571C-AA4D-A45E-F8FEDE61AA35}"/>
              </a:ext>
            </a:extLst>
          </p:cNvPr>
          <p:cNvCxnSpPr>
            <a:cxnSpLocks/>
          </p:cNvCxnSpPr>
          <p:nvPr/>
        </p:nvCxnSpPr>
        <p:spPr>
          <a:xfrm flipH="1" flipV="1">
            <a:off x="3553840" y="1996849"/>
            <a:ext cx="7158" cy="4051750"/>
          </a:xfrm>
          <a:prstGeom prst="straightConnector1">
            <a:avLst/>
          </a:prstGeom>
          <a:noFill/>
          <a:ln w="9525" cap="flat" cmpd="sng">
            <a:solidFill>
              <a:schemeClr val="bg1">
                <a:lumMod val="65000"/>
              </a:schemeClr>
            </a:solidFill>
            <a:prstDash val="dash"/>
            <a:round/>
            <a:headEnd type="none" w="lg" len="lg"/>
            <a:tailEnd type="none" w="lg" len="lg"/>
          </a:ln>
        </p:spPr>
      </p:cxnSp>
      <p:cxnSp>
        <p:nvCxnSpPr>
          <p:cNvPr id="29" name="Straight Arrow Connector 28">
            <a:extLst>
              <a:ext uri="{FF2B5EF4-FFF2-40B4-BE49-F238E27FC236}">
                <a16:creationId xmlns:a16="http://schemas.microsoft.com/office/drawing/2014/main" id="{6DDA8275-EFE2-6141-A4E7-9EE9F5E9EE42}"/>
              </a:ext>
            </a:extLst>
          </p:cNvPr>
          <p:cNvCxnSpPr/>
          <p:nvPr/>
        </p:nvCxnSpPr>
        <p:spPr>
          <a:xfrm flipV="1">
            <a:off x="1675804" y="1788613"/>
            <a:ext cx="0" cy="4287520"/>
          </a:xfrm>
          <a:prstGeom prst="straightConnector1">
            <a:avLst/>
          </a:prstGeom>
          <a:ln w="9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17754D-09B6-0D43-8082-9F9EBE3F5BC4}"/>
              </a:ext>
            </a:extLst>
          </p:cNvPr>
          <p:cNvCxnSpPr>
            <a:cxnSpLocks/>
          </p:cNvCxnSpPr>
          <p:nvPr/>
        </p:nvCxnSpPr>
        <p:spPr>
          <a:xfrm>
            <a:off x="1675804" y="6076133"/>
            <a:ext cx="9836432" cy="0"/>
          </a:xfrm>
          <a:prstGeom prst="straightConnector1">
            <a:avLst/>
          </a:prstGeom>
          <a:ln w="9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4F23250-AB22-7043-A34F-EEF391255B33}"/>
              </a:ext>
            </a:extLst>
          </p:cNvPr>
          <p:cNvSpPr txBox="1"/>
          <p:nvPr/>
        </p:nvSpPr>
        <p:spPr>
          <a:xfrm>
            <a:off x="4065318" y="2538557"/>
            <a:ext cx="2274760"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Arial" panose="020B0604020202020204" pitchFamily="34" charset="0"/>
                <a:ea typeface="Graphik Medium" charset="0"/>
                <a:cs typeface="Arial" panose="020B0604020202020204" pitchFamily="34" charset="0"/>
              </a:rPr>
              <a:t>Option A:</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Graphik Medium" charset="0"/>
                <a:cs typeface="Arial" panose="020B0604020202020204" pitchFamily="34" charset="0"/>
              </a:rPr>
              <a:t>[Insert strategy e.g. grow aggressively]</a:t>
            </a:r>
            <a:endParaRPr kumimoji="0" lang="en-US" sz="1400" u="none" strike="noStrike" kern="1200" cap="none" spc="0" normalizeH="0" baseline="0" dirty="0">
              <a:ln>
                <a:noFill/>
              </a:ln>
              <a:solidFill>
                <a:schemeClr val="bg1"/>
              </a:solidFill>
              <a:effectLst/>
              <a:uLnTx/>
              <a:uFillTx/>
              <a:latin typeface="Arial" panose="020B0604020202020204" pitchFamily="34" charset="0"/>
              <a:ea typeface="Graphik Medium" charset="0"/>
              <a:cs typeface="Arial" panose="020B0604020202020204" pitchFamily="34" charset="0"/>
            </a:endParaRPr>
          </a:p>
        </p:txBody>
      </p:sp>
      <p:sp>
        <p:nvSpPr>
          <p:cNvPr id="34" name="TextBox 33">
            <a:extLst>
              <a:ext uri="{FF2B5EF4-FFF2-40B4-BE49-F238E27FC236}">
                <a16:creationId xmlns:a16="http://schemas.microsoft.com/office/drawing/2014/main" id="{F01F2653-B7C0-A042-AC10-CA61B1CF66FE}"/>
              </a:ext>
            </a:extLst>
          </p:cNvPr>
          <p:cNvSpPr txBox="1"/>
          <p:nvPr/>
        </p:nvSpPr>
        <p:spPr>
          <a:xfrm>
            <a:off x="4268518" y="4370584"/>
            <a:ext cx="2904797" cy="738664"/>
          </a:xfrm>
          <a:prstGeom prst="rect">
            <a:avLst/>
          </a:prstGeom>
          <a:noFill/>
        </p:spPr>
        <p:txBody>
          <a:bodyPr wrap="square" rtlCol="0">
            <a:spAutoFit/>
          </a:bodyPr>
          <a:lstStyle/>
          <a:p>
            <a:pPr>
              <a:defRPr/>
            </a:pPr>
            <a:r>
              <a:rPr lang="en-US" sz="1400" b="1" dirty="0">
                <a:solidFill>
                  <a:schemeClr val="accent5"/>
                </a:solidFill>
                <a:latin typeface="Arial" panose="020B0604020202020204" pitchFamily="34" charset="0"/>
                <a:ea typeface="Graphik Medium" charset="0"/>
                <a:cs typeface="Arial" panose="020B0604020202020204" pitchFamily="34" charset="0"/>
              </a:rPr>
              <a:t>Option B:</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Graphik Medium" charset="0"/>
                <a:cs typeface="Arial" panose="020B0604020202020204" pitchFamily="34" charset="0"/>
              </a:rPr>
              <a:t>[Insert strategy e.g. get to break-even as fast as possible]</a:t>
            </a:r>
            <a:endParaRPr kumimoji="0" lang="en-US" sz="1400" u="none" strike="noStrike" kern="1200" cap="none" spc="0" normalizeH="0" baseline="0" dirty="0">
              <a:ln>
                <a:noFill/>
              </a:ln>
              <a:solidFill>
                <a:schemeClr val="bg1"/>
              </a:solidFill>
              <a:effectLst/>
              <a:uLnTx/>
              <a:uFillTx/>
              <a:latin typeface="Arial" panose="020B0604020202020204" pitchFamily="34" charset="0"/>
              <a:ea typeface="Graphik Medium" charset="0"/>
              <a:cs typeface="Arial" panose="020B0604020202020204" pitchFamily="34" charset="0"/>
            </a:endParaRPr>
          </a:p>
        </p:txBody>
      </p:sp>
      <p:sp>
        <p:nvSpPr>
          <p:cNvPr id="35" name="Rectangle 34">
            <a:extLst>
              <a:ext uri="{FF2B5EF4-FFF2-40B4-BE49-F238E27FC236}">
                <a16:creationId xmlns:a16="http://schemas.microsoft.com/office/drawing/2014/main" id="{C4D89C91-A7CA-0448-A755-D14D52E6D9CD}"/>
              </a:ext>
            </a:extLst>
          </p:cNvPr>
          <p:cNvSpPr/>
          <p:nvPr/>
        </p:nvSpPr>
        <p:spPr>
          <a:xfrm>
            <a:off x="1718580" y="1996849"/>
            <a:ext cx="1842418" cy="4051749"/>
          </a:xfrm>
          <a:prstGeom prst="rect">
            <a:avLst/>
          </a:prstGeom>
          <a:pattFill prst="pct5">
            <a:fgClr>
              <a:schemeClr val="tx1">
                <a:lumMod val="50000"/>
              </a:schemeClr>
            </a:fgClr>
            <a:bgClr>
              <a:schemeClr val="tx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tIns="827999" rtlCol="0" anchor="t"/>
          <a:lstStyle/>
          <a:p>
            <a:pPr algn="ctr"/>
            <a:r>
              <a:rPr lang="en-US" sz="1400" b="1" dirty="0">
                <a:solidFill>
                  <a:schemeClr val="bg1"/>
                </a:solidFill>
                <a:latin typeface="Arial" panose="020B0604020202020204" pitchFamily="34" charset="0"/>
                <a:cs typeface="Arial" panose="020B0604020202020204" pitchFamily="34" charset="0"/>
              </a:rPr>
              <a:t>First xx-xx years</a:t>
            </a:r>
          </a:p>
          <a:p>
            <a:pPr algn="ctr"/>
            <a:endParaRPr lang="en-US" sz="1400" dirty="0">
              <a:solidFill>
                <a:schemeClr val="bg1"/>
              </a:solidFill>
              <a:latin typeface="Arial" panose="020B0604020202020204" pitchFamily="34" charset="0"/>
              <a:cs typeface="Arial" panose="020B0604020202020204" pitchFamily="34" charset="0"/>
            </a:endParaRPr>
          </a:p>
          <a:p>
            <a:pPr algn="ctr"/>
            <a:r>
              <a:rPr lang="en-US" sz="1200" dirty="0">
                <a:solidFill>
                  <a:schemeClr val="bg1"/>
                </a:solidFill>
                <a:latin typeface="Arial" panose="020B0604020202020204" pitchFamily="34" charset="0"/>
                <a:cs typeface="Arial" panose="020B0604020202020204" pitchFamily="34" charset="0"/>
              </a:rPr>
              <a:t>[Insert description]</a:t>
            </a:r>
          </a:p>
        </p:txBody>
      </p:sp>
      <p:sp>
        <p:nvSpPr>
          <p:cNvPr id="37" name="TextBox 36">
            <a:extLst>
              <a:ext uri="{FF2B5EF4-FFF2-40B4-BE49-F238E27FC236}">
                <a16:creationId xmlns:a16="http://schemas.microsoft.com/office/drawing/2014/main" id="{C6786FAD-9FDD-CB45-B5EF-D24463EB1895}"/>
              </a:ext>
            </a:extLst>
          </p:cNvPr>
          <p:cNvSpPr txBox="1"/>
          <p:nvPr/>
        </p:nvSpPr>
        <p:spPr>
          <a:xfrm>
            <a:off x="8479431" y="3987877"/>
            <a:ext cx="1576607"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Profit, year xx:</a:t>
            </a:r>
          </a:p>
          <a:p>
            <a:r>
              <a:rPr lang="en-US" sz="1200" dirty="0">
                <a:solidFill>
                  <a:schemeClr val="bg1"/>
                </a:solidFill>
                <a:latin typeface="Arial" panose="020B0604020202020204" pitchFamily="34" charset="0"/>
                <a:cs typeface="Arial" panose="020B0604020202020204" pitchFamily="34" charset="0"/>
              </a:rPr>
              <a:t>[insert number]</a:t>
            </a:r>
          </a:p>
        </p:txBody>
      </p:sp>
      <p:sp>
        <p:nvSpPr>
          <p:cNvPr id="39" name="TextBox 38">
            <a:extLst>
              <a:ext uri="{FF2B5EF4-FFF2-40B4-BE49-F238E27FC236}">
                <a16:creationId xmlns:a16="http://schemas.microsoft.com/office/drawing/2014/main" id="{425B7D8E-016D-BE4E-85E4-974152BF6614}"/>
              </a:ext>
            </a:extLst>
          </p:cNvPr>
          <p:cNvSpPr txBox="1"/>
          <p:nvPr/>
        </p:nvSpPr>
        <p:spPr>
          <a:xfrm>
            <a:off x="8479431" y="1990446"/>
            <a:ext cx="1576607"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Profit, year xx:</a:t>
            </a:r>
          </a:p>
          <a:p>
            <a:r>
              <a:rPr lang="en-US" sz="1200" dirty="0">
                <a:solidFill>
                  <a:schemeClr val="bg1"/>
                </a:solidFill>
                <a:latin typeface="Arial" panose="020B0604020202020204" pitchFamily="34" charset="0"/>
                <a:cs typeface="Arial" panose="020B0604020202020204" pitchFamily="34" charset="0"/>
              </a:rPr>
              <a:t>[insert number]</a:t>
            </a:r>
          </a:p>
        </p:txBody>
      </p:sp>
      <p:sp>
        <p:nvSpPr>
          <p:cNvPr id="40" name="Freeform 39">
            <a:extLst>
              <a:ext uri="{FF2B5EF4-FFF2-40B4-BE49-F238E27FC236}">
                <a16:creationId xmlns:a16="http://schemas.microsoft.com/office/drawing/2014/main" id="{845437BF-2814-CD4B-AE37-CD16C9FDA57E}"/>
              </a:ext>
            </a:extLst>
          </p:cNvPr>
          <p:cNvSpPr/>
          <p:nvPr/>
        </p:nvSpPr>
        <p:spPr>
          <a:xfrm>
            <a:off x="1718580" y="2157469"/>
            <a:ext cx="11182771" cy="3875087"/>
          </a:xfrm>
          <a:custGeom>
            <a:avLst/>
            <a:gdLst>
              <a:gd name="connsiteX0" fmla="*/ 0 w 8030818"/>
              <a:gd name="connsiteY0" fmla="*/ 3816626 h 3816626"/>
              <a:gd name="connsiteX1" fmla="*/ 914400 w 8030818"/>
              <a:gd name="connsiteY1" fmla="*/ 3021495 h 3816626"/>
              <a:gd name="connsiteX2" fmla="*/ 1669774 w 8030818"/>
              <a:gd name="connsiteY2" fmla="*/ 1232452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0818" h="3816626">
                <a:moveTo>
                  <a:pt x="0" y="3816626"/>
                </a:moveTo>
                <a:cubicBezTo>
                  <a:pt x="318052" y="3634408"/>
                  <a:pt x="869366" y="3165752"/>
                  <a:pt x="1172751" y="2800295"/>
                </a:cubicBezTo>
                <a:cubicBezTo>
                  <a:pt x="1476136" y="2434838"/>
                  <a:pt x="1182979" y="2014327"/>
                  <a:pt x="1820310" y="1623885"/>
                </a:cubicBezTo>
                <a:cubicBezTo>
                  <a:pt x="2457641" y="1233443"/>
                  <a:pt x="3961655" y="728290"/>
                  <a:pt x="4996740" y="457643"/>
                </a:cubicBezTo>
                <a:cubicBezTo>
                  <a:pt x="6031825" y="186996"/>
                  <a:pt x="7525138" y="76274"/>
                  <a:pt x="8030818" y="0"/>
                </a:cubicBezTo>
                <a:lnTo>
                  <a:pt x="8030818" y="0"/>
                </a:lnTo>
                <a:lnTo>
                  <a:pt x="8030818"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BB8CE36-A4CA-364E-A280-AC307660B432}"/>
              </a:ext>
            </a:extLst>
          </p:cNvPr>
          <p:cNvSpPr/>
          <p:nvPr/>
        </p:nvSpPr>
        <p:spPr>
          <a:xfrm>
            <a:off x="3516375" y="3591285"/>
            <a:ext cx="9653113" cy="1238573"/>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3327" h="1170878">
                <a:moveTo>
                  <a:pt x="0" y="1170878"/>
                </a:moveTo>
                <a:cubicBezTo>
                  <a:pt x="91997" y="1027770"/>
                  <a:pt x="183995" y="884663"/>
                  <a:pt x="412595" y="780585"/>
                </a:cubicBezTo>
                <a:cubicBezTo>
                  <a:pt x="641195" y="676507"/>
                  <a:pt x="1100254" y="604024"/>
                  <a:pt x="1371600" y="546409"/>
                </a:cubicBezTo>
                <a:cubicBezTo>
                  <a:pt x="1642946" y="488794"/>
                  <a:pt x="2040673" y="434897"/>
                  <a:pt x="2040673" y="434897"/>
                </a:cubicBezTo>
                <a:cubicBezTo>
                  <a:pt x="3728224" y="289931"/>
                  <a:pt x="5315415" y="345688"/>
                  <a:pt x="7103327" y="0"/>
                </a:cubicBezTo>
                <a:lnTo>
                  <a:pt x="7103327" y="0"/>
                </a:lnTo>
              </a:path>
            </a:pathLst>
          </a:custGeom>
          <a:noFill/>
          <a:ln w="254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5BC99A-ABD1-BD45-A116-C543186F07BB}"/>
              </a:ext>
            </a:extLst>
          </p:cNvPr>
          <p:cNvSpPr/>
          <p:nvPr/>
        </p:nvSpPr>
        <p:spPr>
          <a:xfrm>
            <a:off x="11342718" y="2069307"/>
            <a:ext cx="854555" cy="29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0D25418-6414-2D46-9C8A-40E6D5E1A15A}"/>
              </a:ext>
            </a:extLst>
          </p:cNvPr>
          <p:cNvSpPr txBox="1"/>
          <p:nvPr/>
        </p:nvSpPr>
        <p:spPr>
          <a:xfrm>
            <a:off x="8909936" y="6095703"/>
            <a:ext cx="2416321" cy="276999"/>
          </a:xfrm>
          <a:prstGeom prst="rect">
            <a:avLst/>
          </a:prstGeom>
          <a:noFill/>
        </p:spPr>
        <p:txBody>
          <a:bodyPr wrap="square" rtlCol="0">
            <a:spAutoFit/>
          </a:bodyPr>
          <a:lstStyle/>
          <a:p>
            <a:pPr lvl="0" algn="r" fontAlgn="base">
              <a:spcBef>
                <a:spcPct val="0"/>
              </a:spcBef>
              <a:spcAft>
                <a:spcPct val="0"/>
              </a:spcAft>
              <a:defRPr/>
            </a:pPr>
            <a:r>
              <a:rPr lang="en-US" sz="1200" dirty="0">
                <a:solidFill>
                  <a:srgbClr val="FFFFFF">
                    <a:lumMod val="50000"/>
                  </a:srgbClr>
                </a:solidFill>
                <a:latin typeface="Arial" panose="020B0604020202020204" pitchFamily="34" charset="0"/>
                <a:ea typeface="ＭＳ Ｐゴシック"/>
                <a:cs typeface="Arial" panose="020B0604020202020204" pitchFamily="34" charset="0"/>
                <a:sym typeface="Arial" panose="020B0604020202020204" pitchFamily="34" charset="0"/>
              </a:rPr>
              <a:t>Time</a:t>
            </a:r>
            <a:endParaRPr lang="en-US" sz="12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6" name="TextBox 45">
            <a:extLst>
              <a:ext uri="{FF2B5EF4-FFF2-40B4-BE49-F238E27FC236}">
                <a16:creationId xmlns:a16="http://schemas.microsoft.com/office/drawing/2014/main" id="{BFA84580-B140-CE4C-9C09-13EC93191DA1}"/>
              </a:ext>
            </a:extLst>
          </p:cNvPr>
          <p:cNvSpPr txBox="1"/>
          <p:nvPr/>
        </p:nvSpPr>
        <p:spPr>
          <a:xfrm>
            <a:off x="554736" y="1996849"/>
            <a:ext cx="1107439" cy="830997"/>
          </a:xfrm>
          <a:prstGeom prst="rect">
            <a:avLst/>
          </a:prstGeom>
          <a:noFill/>
        </p:spPr>
        <p:txBody>
          <a:bodyPr wrap="square" rtlCol="0">
            <a:spAutoFit/>
          </a:bodyPr>
          <a:lstStyle/>
          <a:p>
            <a:pPr lvl="0" fontAlgn="base">
              <a:spcBef>
                <a:spcPct val="0"/>
              </a:spcBef>
              <a:spcAft>
                <a:spcPct val="0"/>
              </a:spcAft>
              <a:defRPr/>
            </a:pPr>
            <a:r>
              <a:rPr lang="en-US" sz="1200" dirty="0">
                <a:solidFill>
                  <a:srgbClr val="FFFFFF">
                    <a:lumMod val="50000"/>
                  </a:srgbClr>
                </a:solidFill>
                <a:latin typeface="Arial" panose="020B0604020202020204" pitchFamily="34" charset="0"/>
                <a:ea typeface="ＭＳ Ｐゴシック"/>
                <a:cs typeface="Arial" panose="020B0604020202020204" pitchFamily="34" charset="0"/>
                <a:sym typeface="Arial" panose="020B0604020202020204" pitchFamily="34" charset="0"/>
              </a:rPr>
              <a:t>[Insert parameter e.g. # of customers]</a:t>
            </a:r>
            <a:endParaRPr lang="en-US" sz="12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6" name="Subtitle 2">
            <a:extLst>
              <a:ext uri="{FF2B5EF4-FFF2-40B4-BE49-F238E27FC236}">
                <a16:creationId xmlns:a16="http://schemas.microsoft.com/office/drawing/2014/main" id="{0C3F8081-61FF-D56A-DD35-19DBB67898B8}"/>
              </a:ext>
            </a:extLst>
          </p:cNvPr>
          <p:cNvSpPr>
            <a:spLocks noGrp="1"/>
          </p:cNvSpPr>
          <p:nvPr>
            <p:ph type="subTitle" idx="1"/>
          </p:nvPr>
        </p:nvSpPr>
        <p:spPr>
          <a:xfrm>
            <a:off x="554736" y="1318966"/>
            <a:ext cx="11082528" cy="276999"/>
          </a:xfrm>
        </p:spPr>
        <p:txBody>
          <a:bodyPr/>
          <a:lstStyle/>
          <a:p>
            <a:endParaRPr lang="en-US" dirty="0"/>
          </a:p>
        </p:txBody>
      </p:sp>
      <p:sp>
        <p:nvSpPr>
          <p:cNvPr id="7" name="TextBox 6">
            <a:extLst>
              <a:ext uri="{FF2B5EF4-FFF2-40B4-BE49-F238E27FC236}">
                <a16:creationId xmlns:a16="http://schemas.microsoft.com/office/drawing/2014/main" id="{A9F4EFB8-49D8-F822-36C1-320C46D5552D}"/>
              </a:ext>
            </a:extLst>
          </p:cNvPr>
          <p:cNvSpPr txBox="1"/>
          <p:nvPr/>
        </p:nvSpPr>
        <p:spPr>
          <a:xfrm>
            <a:off x="7347325" y="6095703"/>
            <a:ext cx="2246812" cy="276999"/>
          </a:xfrm>
          <a:prstGeom prst="rect">
            <a:avLst/>
          </a:prstGeom>
          <a:noFill/>
        </p:spPr>
        <p:txBody>
          <a:bodyPr wrap="square" rtlCol="0">
            <a:spAutoFit/>
          </a:bodyPr>
          <a:lstStyle/>
          <a:p>
            <a:pPr algn="ctr"/>
            <a:r>
              <a:rPr lang="da-DK" sz="1200" dirty="0">
                <a:solidFill>
                  <a:schemeClr val="bg1"/>
                </a:solidFill>
                <a:latin typeface="Arial" panose="020B0604020202020204" pitchFamily="34" charset="0"/>
                <a:cs typeface="Arial" panose="020B0604020202020204" pitchFamily="34" charset="0"/>
              </a:rPr>
              <a:t>Year xx</a:t>
            </a:r>
          </a:p>
        </p:txBody>
      </p:sp>
      <p:sp>
        <p:nvSpPr>
          <p:cNvPr id="5" name="Text Placeholder 7">
            <a:extLst>
              <a:ext uri="{FF2B5EF4-FFF2-40B4-BE49-F238E27FC236}">
                <a16:creationId xmlns:a16="http://schemas.microsoft.com/office/drawing/2014/main" id="{6F29331C-CA8A-9A92-93B3-C3CA837F5B55}"/>
              </a:ext>
            </a:extLst>
          </p:cNvPr>
          <p:cNvSpPr>
            <a:spLocks noGrp="1"/>
          </p:cNvSpPr>
          <p:nvPr>
            <p:ph type="body" sz="quarter" idx="17"/>
          </p:nvPr>
        </p:nvSpPr>
        <p:spPr>
          <a:xfrm>
            <a:off x="7630160" y="100540"/>
            <a:ext cx="4007104" cy="123111"/>
          </a:xfrm>
        </p:spPr>
        <p:txBody>
          <a:bodyPr/>
          <a:lstStyle/>
          <a:p>
            <a:r>
              <a:rPr lang="en-US" dirty="0"/>
              <a:t>Financial projections and scenarios</a:t>
            </a:r>
          </a:p>
        </p:txBody>
      </p:sp>
      <p:sp>
        <p:nvSpPr>
          <p:cNvPr id="8" name="Rectangle 7">
            <a:extLst>
              <a:ext uri="{FF2B5EF4-FFF2-40B4-BE49-F238E27FC236}">
                <a16:creationId xmlns:a16="http://schemas.microsoft.com/office/drawing/2014/main" id="{66C81AD8-62F0-607E-B439-C3838B61B77F}"/>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Tree>
    <p:extLst>
      <p:ext uri="{BB962C8B-B14F-4D97-AF65-F5344CB8AC3E}">
        <p14:creationId xmlns:p14="http://schemas.microsoft.com/office/powerpoint/2010/main" val="3639950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08">
            <a:extLst>
              <a:ext uri="{FF2B5EF4-FFF2-40B4-BE49-F238E27FC236}">
                <a16:creationId xmlns:a16="http://schemas.microsoft.com/office/drawing/2014/main" id="{8EE12AEA-B6BC-3C40-A0EA-5581004A3D9B}"/>
              </a:ext>
            </a:extLst>
          </p:cNvPr>
          <p:cNvSpPr/>
          <p:nvPr/>
        </p:nvSpPr>
        <p:spPr>
          <a:xfrm>
            <a:off x="4037365" y="1356573"/>
            <a:ext cx="9362166" cy="4229999"/>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33911"/>
              <a:gd name="connsiteY0" fmla="*/ 1170878 h 1170878"/>
              <a:gd name="connsiteX1" fmla="*/ 443179 w 7133911"/>
              <a:gd name="connsiteY1" fmla="*/ 78058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443179 w 7133911"/>
              <a:gd name="connsiteY1" fmla="*/ 78058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503835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503835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452131 h 1170878"/>
              <a:gd name="connsiteX4" fmla="*/ 7133911 w 7133911"/>
              <a:gd name="connsiteY4" fmla="*/ 0 h 1170878"/>
              <a:gd name="connsiteX5" fmla="*/ 7133911 w 7133911"/>
              <a:gd name="connsiteY5" fmla="*/ 0 h 1170878"/>
              <a:gd name="connsiteX0" fmla="*/ 0 w 7133911"/>
              <a:gd name="connsiteY0" fmla="*/ 1400094 h 1400094"/>
              <a:gd name="connsiteX1" fmla="*/ 583870 w 7133911"/>
              <a:gd name="connsiteY1" fmla="*/ 1055761 h 1400094"/>
              <a:gd name="connsiteX2" fmla="*/ 1530641 w 7133911"/>
              <a:gd name="connsiteY2" fmla="*/ 884777 h 1400094"/>
              <a:gd name="connsiteX3" fmla="*/ 2713541 w 7133911"/>
              <a:gd name="connsiteY3" fmla="*/ 681347 h 1400094"/>
              <a:gd name="connsiteX4" fmla="*/ 5568477 w 7133911"/>
              <a:gd name="connsiteY4" fmla="*/ 11318 h 1400094"/>
              <a:gd name="connsiteX5" fmla="*/ 7133911 w 7133911"/>
              <a:gd name="connsiteY5" fmla="*/ 229216 h 1400094"/>
              <a:gd name="connsiteX6" fmla="*/ 7133911 w 7133911"/>
              <a:gd name="connsiteY6" fmla="*/ 229216 h 1400094"/>
              <a:gd name="connsiteX0" fmla="*/ 0 w 7133911"/>
              <a:gd name="connsiteY0" fmla="*/ 1390153 h 1390153"/>
              <a:gd name="connsiteX1" fmla="*/ 583870 w 7133911"/>
              <a:gd name="connsiteY1" fmla="*/ 1045820 h 1390153"/>
              <a:gd name="connsiteX2" fmla="*/ 1530641 w 7133911"/>
              <a:gd name="connsiteY2" fmla="*/ 874836 h 1390153"/>
              <a:gd name="connsiteX3" fmla="*/ 2713541 w 7133911"/>
              <a:gd name="connsiteY3" fmla="*/ 671406 h 1390153"/>
              <a:gd name="connsiteX4" fmla="*/ 4094282 w 7133911"/>
              <a:gd name="connsiteY4" fmla="*/ 506928 h 1390153"/>
              <a:gd name="connsiteX5" fmla="*/ 5568477 w 7133911"/>
              <a:gd name="connsiteY5" fmla="*/ 1377 h 1390153"/>
              <a:gd name="connsiteX6" fmla="*/ 7133911 w 7133911"/>
              <a:gd name="connsiteY6" fmla="*/ 219275 h 1390153"/>
              <a:gd name="connsiteX7" fmla="*/ 7133911 w 7133911"/>
              <a:gd name="connsiteY7" fmla="*/ 219275 h 1390153"/>
              <a:gd name="connsiteX0" fmla="*/ 0 w 7133911"/>
              <a:gd name="connsiteY0" fmla="*/ 1584924 h 1584924"/>
              <a:gd name="connsiteX1" fmla="*/ 583870 w 7133911"/>
              <a:gd name="connsiteY1" fmla="*/ 1240591 h 1584924"/>
              <a:gd name="connsiteX2" fmla="*/ 1530641 w 7133911"/>
              <a:gd name="connsiteY2" fmla="*/ 1069607 h 1584924"/>
              <a:gd name="connsiteX3" fmla="*/ 2713541 w 7133911"/>
              <a:gd name="connsiteY3" fmla="*/ 866177 h 1584924"/>
              <a:gd name="connsiteX4" fmla="*/ 4094282 w 7133911"/>
              <a:gd name="connsiteY4" fmla="*/ 701699 h 1584924"/>
              <a:gd name="connsiteX5" fmla="*/ 5348264 w 7133911"/>
              <a:gd name="connsiteY5" fmla="*/ 821 h 1584924"/>
              <a:gd name="connsiteX6" fmla="*/ 7133911 w 7133911"/>
              <a:gd name="connsiteY6" fmla="*/ 414046 h 1584924"/>
              <a:gd name="connsiteX7" fmla="*/ 7133911 w 7133911"/>
              <a:gd name="connsiteY7" fmla="*/ 414046 h 1584924"/>
              <a:gd name="connsiteX0" fmla="*/ 0 w 7133911"/>
              <a:gd name="connsiteY0" fmla="*/ 2589864 h 2589864"/>
              <a:gd name="connsiteX1" fmla="*/ 583870 w 7133911"/>
              <a:gd name="connsiteY1" fmla="*/ 2245531 h 2589864"/>
              <a:gd name="connsiteX2" fmla="*/ 1530641 w 7133911"/>
              <a:gd name="connsiteY2" fmla="*/ 2074547 h 2589864"/>
              <a:gd name="connsiteX3" fmla="*/ 2713541 w 7133911"/>
              <a:gd name="connsiteY3" fmla="*/ 1871117 h 2589864"/>
              <a:gd name="connsiteX4" fmla="*/ 4094282 w 7133911"/>
              <a:gd name="connsiteY4" fmla="*/ 1706639 h 2589864"/>
              <a:gd name="connsiteX5" fmla="*/ 5348264 w 7133911"/>
              <a:gd name="connsiteY5" fmla="*/ 1005761 h 2589864"/>
              <a:gd name="connsiteX6" fmla="*/ 7133911 w 7133911"/>
              <a:gd name="connsiteY6" fmla="*/ 1418986 h 2589864"/>
              <a:gd name="connsiteX7" fmla="*/ 6889231 w 7133911"/>
              <a:gd name="connsiteY7" fmla="*/ 0 h 2589864"/>
              <a:gd name="connsiteX0" fmla="*/ 0 w 6889231"/>
              <a:gd name="connsiteY0" fmla="*/ 2589864 h 2589864"/>
              <a:gd name="connsiteX1" fmla="*/ 583870 w 6889231"/>
              <a:gd name="connsiteY1" fmla="*/ 2245531 h 2589864"/>
              <a:gd name="connsiteX2" fmla="*/ 1530641 w 6889231"/>
              <a:gd name="connsiteY2" fmla="*/ 2074547 h 2589864"/>
              <a:gd name="connsiteX3" fmla="*/ 2713541 w 6889231"/>
              <a:gd name="connsiteY3" fmla="*/ 1871117 h 2589864"/>
              <a:gd name="connsiteX4" fmla="*/ 4094282 w 6889231"/>
              <a:gd name="connsiteY4" fmla="*/ 1706639 h 2589864"/>
              <a:gd name="connsiteX5" fmla="*/ 5348264 w 6889231"/>
              <a:gd name="connsiteY5" fmla="*/ 1005761 h 2589864"/>
              <a:gd name="connsiteX6" fmla="*/ 6100139 w 6889231"/>
              <a:gd name="connsiteY6" fmla="*/ 40214 h 2589864"/>
              <a:gd name="connsiteX7" fmla="*/ 6889231 w 6889231"/>
              <a:gd name="connsiteY7" fmla="*/ 0 h 2589864"/>
              <a:gd name="connsiteX0" fmla="*/ 0 w 6889231"/>
              <a:gd name="connsiteY0" fmla="*/ 2589864 h 2589864"/>
              <a:gd name="connsiteX1" fmla="*/ 583870 w 6889231"/>
              <a:gd name="connsiteY1" fmla="*/ 2245531 h 2589864"/>
              <a:gd name="connsiteX2" fmla="*/ 1530641 w 6889231"/>
              <a:gd name="connsiteY2" fmla="*/ 2074547 h 2589864"/>
              <a:gd name="connsiteX3" fmla="*/ 2713541 w 6889231"/>
              <a:gd name="connsiteY3" fmla="*/ 1871117 h 2589864"/>
              <a:gd name="connsiteX4" fmla="*/ 4094282 w 6889231"/>
              <a:gd name="connsiteY4" fmla="*/ 1706639 h 2589864"/>
              <a:gd name="connsiteX5" fmla="*/ 5017946 w 6889231"/>
              <a:gd name="connsiteY5" fmla="*/ 1310240 h 2589864"/>
              <a:gd name="connsiteX6" fmla="*/ 6100139 w 6889231"/>
              <a:gd name="connsiteY6" fmla="*/ 40214 h 2589864"/>
              <a:gd name="connsiteX7" fmla="*/ 6889231 w 6889231"/>
              <a:gd name="connsiteY7" fmla="*/ 0 h 2589864"/>
              <a:gd name="connsiteX0" fmla="*/ 0 w 6889231"/>
              <a:gd name="connsiteY0" fmla="*/ 2670293 h 2670293"/>
              <a:gd name="connsiteX1" fmla="*/ 583870 w 6889231"/>
              <a:gd name="connsiteY1" fmla="*/ 2325960 h 2670293"/>
              <a:gd name="connsiteX2" fmla="*/ 1530641 w 6889231"/>
              <a:gd name="connsiteY2" fmla="*/ 2154976 h 2670293"/>
              <a:gd name="connsiteX3" fmla="*/ 2713541 w 6889231"/>
              <a:gd name="connsiteY3" fmla="*/ 1951546 h 2670293"/>
              <a:gd name="connsiteX4" fmla="*/ 4094282 w 6889231"/>
              <a:gd name="connsiteY4" fmla="*/ 1787068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4094282 w 6889231"/>
              <a:gd name="connsiteY4" fmla="*/ 1787068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697039 w 6889231"/>
              <a:gd name="connsiteY5" fmla="*/ 1079561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697039 w 6889231"/>
              <a:gd name="connsiteY5" fmla="*/ 1079561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572816 w 6889231"/>
              <a:gd name="connsiteY5" fmla="*/ 875396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866543 w 6889231"/>
              <a:gd name="connsiteY4" fmla="*/ 1320407 h 2670293"/>
              <a:gd name="connsiteX5" fmla="*/ 4572816 w 6889231"/>
              <a:gd name="connsiteY5" fmla="*/ 875396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866543 w 6889231"/>
              <a:gd name="connsiteY4" fmla="*/ 1320407 h 2670293"/>
              <a:gd name="connsiteX5" fmla="*/ 4634927 w 6889231"/>
              <a:gd name="connsiteY5" fmla="*/ 787897 h 2670293"/>
              <a:gd name="connsiteX6" fmla="*/ 5751470 w 6889231"/>
              <a:gd name="connsiteY6" fmla="*/ 0 h 2670293"/>
              <a:gd name="connsiteX7" fmla="*/ 6889231 w 6889231"/>
              <a:gd name="connsiteY7" fmla="*/ 80429 h 2670293"/>
              <a:gd name="connsiteX0" fmla="*/ 0 w 6889231"/>
              <a:gd name="connsiteY0" fmla="*/ 2942512 h 2942512"/>
              <a:gd name="connsiteX1" fmla="*/ 583870 w 6889231"/>
              <a:gd name="connsiteY1" fmla="*/ 2598179 h 2942512"/>
              <a:gd name="connsiteX2" fmla="*/ 1530641 w 6889231"/>
              <a:gd name="connsiteY2" fmla="*/ 2427195 h 2942512"/>
              <a:gd name="connsiteX3" fmla="*/ 2692837 w 6889231"/>
              <a:gd name="connsiteY3" fmla="*/ 2126544 h 2942512"/>
              <a:gd name="connsiteX4" fmla="*/ 3866543 w 6889231"/>
              <a:gd name="connsiteY4" fmla="*/ 1592626 h 2942512"/>
              <a:gd name="connsiteX5" fmla="*/ 4634927 w 6889231"/>
              <a:gd name="connsiteY5" fmla="*/ 1060116 h 2942512"/>
              <a:gd name="connsiteX6" fmla="*/ 5088953 w 6889231"/>
              <a:gd name="connsiteY6" fmla="*/ 0 h 2942512"/>
              <a:gd name="connsiteX7" fmla="*/ 6889231 w 6889231"/>
              <a:gd name="connsiteY7" fmla="*/ 352648 h 2942512"/>
              <a:gd name="connsiteX0" fmla="*/ 0 w 6889231"/>
              <a:gd name="connsiteY0" fmla="*/ 2874457 h 2874457"/>
              <a:gd name="connsiteX1" fmla="*/ 583870 w 6889231"/>
              <a:gd name="connsiteY1" fmla="*/ 2530124 h 2874457"/>
              <a:gd name="connsiteX2" fmla="*/ 1530641 w 6889231"/>
              <a:gd name="connsiteY2" fmla="*/ 2359140 h 2874457"/>
              <a:gd name="connsiteX3" fmla="*/ 2692837 w 6889231"/>
              <a:gd name="connsiteY3" fmla="*/ 2058489 h 2874457"/>
              <a:gd name="connsiteX4" fmla="*/ 3866543 w 6889231"/>
              <a:gd name="connsiteY4" fmla="*/ 1524571 h 2874457"/>
              <a:gd name="connsiteX5" fmla="*/ 4634927 w 6889231"/>
              <a:gd name="connsiteY5" fmla="*/ 992061 h 2874457"/>
              <a:gd name="connsiteX6" fmla="*/ 5368452 w 6889231"/>
              <a:gd name="connsiteY6" fmla="*/ 0 h 2874457"/>
              <a:gd name="connsiteX7" fmla="*/ 6889231 w 6889231"/>
              <a:gd name="connsiteY7" fmla="*/ 284593 h 2874457"/>
              <a:gd name="connsiteX0" fmla="*/ 0 w 6889231"/>
              <a:gd name="connsiteY0" fmla="*/ 2855013 h 2855013"/>
              <a:gd name="connsiteX1" fmla="*/ 583870 w 6889231"/>
              <a:gd name="connsiteY1" fmla="*/ 2510680 h 2855013"/>
              <a:gd name="connsiteX2" fmla="*/ 1530641 w 6889231"/>
              <a:gd name="connsiteY2" fmla="*/ 2339696 h 2855013"/>
              <a:gd name="connsiteX3" fmla="*/ 2692837 w 6889231"/>
              <a:gd name="connsiteY3" fmla="*/ 2039045 h 2855013"/>
              <a:gd name="connsiteX4" fmla="*/ 3866543 w 6889231"/>
              <a:gd name="connsiteY4" fmla="*/ 1505127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583870 w 6889231"/>
              <a:gd name="connsiteY1" fmla="*/ 2510680 h 2855013"/>
              <a:gd name="connsiteX2" fmla="*/ 1530641 w 6889231"/>
              <a:gd name="connsiteY2" fmla="*/ 2339696 h 2855013"/>
              <a:gd name="connsiteX3" fmla="*/ 2692837 w 6889231"/>
              <a:gd name="connsiteY3" fmla="*/ 2039045 h 2855013"/>
              <a:gd name="connsiteX4" fmla="*/ 3731969 w 6889231"/>
              <a:gd name="connsiteY4" fmla="*/ 1650958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956676 w 6889231"/>
              <a:gd name="connsiteY1" fmla="*/ 2476521 h 2855013"/>
              <a:gd name="connsiteX2" fmla="*/ 1530641 w 6889231"/>
              <a:gd name="connsiteY2" fmla="*/ 2339696 h 2855013"/>
              <a:gd name="connsiteX3" fmla="*/ 2692837 w 6889231"/>
              <a:gd name="connsiteY3" fmla="*/ 2039045 h 2855013"/>
              <a:gd name="connsiteX4" fmla="*/ 3731969 w 6889231"/>
              <a:gd name="connsiteY4" fmla="*/ 1650958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692837 w 6889231"/>
              <a:gd name="connsiteY4" fmla="*/ 2039045 h 2855013"/>
              <a:gd name="connsiteX5" fmla="*/ 3731969 w 6889231"/>
              <a:gd name="connsiteY5" fmla="*/ 1650958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650958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599720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599720 h 2855013"/>
              <a:gd name="connsiteX6" fmla="*/ 4553092 w 6889231"/>
              <a:gd name="connsiteY6" fmla="*/ 938458 h 2855013"/>
              <a:gd name="connsiteX7" fmla="*/ 5461619 w 6889231"/>
              <a:gd name="connsiteY7" fmla="*/ 0 h 2855013"/>
              <a:gd name="connsiteX8" fmla="*/ 6889231 w 6889231"/>
              <a:gd name="connsiteY8" fmla="*/ 265149 h 2855013"/>
              <a:gd name="connsiteX0" fmla="*/ 0 w 6889231"/>
              <a:gd name="connsiteY0" fmla="*/ 2923331 h 2923331"/>
              <a:gd name="connsiteX1" fmla="*/ 293395 w 6889231"/>
              <a:gd name="connsiteY1" fmla="*/ 2821162 h 2923331"/>
              <a:gd name="connsiteX2" fmla="*/ 956676 w 6889231"/>
              <a:gd name="connsiteY2" fmla="*/ 2544839 h 2923331"/>
              <a:gd name="connsiteX3" fmla="*/ 1530641 w 6889231"/>
              <a:gd name="connsiteY3" fmla="*/ 2408014 h 2923331"/>
              <a:gd name="connsiteX4" fmla="*/ 2738302 w 6889231"/>
              <a:gd name="connsiteY4" fmla="*/ 2132983 h 2923331"/>
              <a:gd name="connsiteX5" fmla="*/ 3731969 w 6889231"/>
              <a:gd name="connsiteY5" fmla="*/ 1668038 h 2923331"/>
              <a:gd name="connsiteX6" fmla="*/ 4553092 w 6889231"/>
              <a:gd name="connsiteY6" fmla="*/ 1006776 h 2923331"/>
              <a:gd name="connsiteX7" fmla="*/ 5234298 w 6889231"/>
              <a:gd name="connsiteY7" fmla="*/ 0 h 2923331"/>
              <a:gd name="connsiteX8" fmla="*/ 6889231 w 6889231"/>
              <a:gd name="connsiteY8" fmla="*/ 333467 h 29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231" h="2923331">
                <a:moveTo>
                  <a:pt x="0" y="2923331"/>
                </a:moveTo>
                <a:cubicBezTo>
                  <a:pt x="42837" y="2896340"/>
                  <a:pt x="133949" y="2884244"/>
                  <a:pt x="293395" y="2821162"/>
                </a:cubicBezTo>
                <a:cubicBezTo>
                  <a:pt x="452841" y="2758080"/>
                  <a:pt x="750468" y="2613697"/>
                  <a:pt x="956676" y="2544839"/>
                </a:cubicBezTo>
                <a:cubicBezTo>
                  <a:pt x="1162884" y="2475981"/>
                  <a:pt x="1233703" y="2476657"/>
                  <a:pt x="1530641" y="2408014"/>
                </a:cubicBezTo>
                <a:cubicBezTo>
                  <a:pt x="1827579" y="2339371"/>
                  <a:pt x="2371414" y="2256312"/>
                  <a:pt x="2738302" y="2132983"/>
                </a:cubicBezTo>
                <a:cubicBezTo>
                  <a:pt x="3105190" y="2009654"/>
                  <a:pt x="3429504" y="1855739"/>
                  <a:pt x="3731969" y="1668038"/>
                </a:cubicBezTo>
                <a:cubicBezTo>
                  <a:pt x="4034434" y="1480337"/>
                  <a:pt x="4302704" y="1284782"/>
                  <a:pt x="4553092" y="1006776"/>
                </a:cubicBezTo>
                <a:cubicBezTo>
                  <a:pt x="4803480" y="728770"/>
                  <a:pt x="4972373" y="33580"/>
                  <a:pt x="5234298" y="0"/>
                </a:cubicBezTo>
                <a:lnTo>
                  <a:pt x="6889231" y="333467"/>
                </a:lnTo>
              </a:path>
            </a:pathLst>
          </a:custGeom>
          <a:noFill/>
          <a:ln w="254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rPr>
              <a:t>z</a:t>
            </a:r>
          </a:p>
        </p:txBody>
      </p:sp>
      <p:sp>
        <p:nvSpPr>
          <p:cNvPr id="135" name="Rectangle 134">
            <a:extLst>
              <a:ext uri="{FF2B5EF4-FFF2-40B4-BE49-F238E27FC236}">
                <a16:creationId xmlns:a16="http://schemas.microsoft.com/office/drawing/2014/main" id="{84F6E73D-7603-184B-9DEF-F8E987F80B2D}"/>
              </a:ext>
            </a:extLst>
          </p:cNvPr>
          <p:cNvSpPr/>
          <p:nvPr/>
        </p:nvSpPr>
        <p:spPr>
          <a:xfrm rot="5400000">
            <a:off x="9699791" y="-495357"/>
            <a:ext cx="725422" cy="4258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abic Typesetting" panose="03020402040406030203" pitchFamily="66" charset="-78"/>
              <a:ea typeface="Helvetica Neue" panose="02000503000000020004" pitchFamily="2" charset="0"/>
              <a:cs typeface="Arabic Typesetting" panose="03020402040406030203" pitchFamily="66" charset="-78"/>
              <a:sym typeface="Helvetica Now Display" panose="020B0504030202020204" pitchFamily="34" charset="77"/>
            </a:endParaRPr>
          </a:p>
        </p:txBody>
      </p:sp>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US" dirty="0"/>
              <a:t>Different ambition scenarios exist for [project x]</a:t>
            </a:r>
            <a:endParaRPr lang="en-GB" dirty="0"/>
          </a:p>
        </p:txBody>
      </p:sp>
      <p:sp>
        <p:nvSpPr>
          <p:cNvPr id="107" name="Rectangle 106">
            <a:extLst>
              <a:ext uri="{FF2B5EF4-FFF2-40B4-BE49-F238E27FC236}">
                <a16:creationId xmlns:a16="http://schemas.microsoft.com/office/drawing/2014/main" id="{65B65D8F-48EE-D241-991D-278CDD10CB42}"/>
              </a:ext>
            </a:extLst>
          </p:cNvPr>
          <p:cNvSpPr/>
          <p:nvPr/>
        </p:nvSpPr>
        <p:spPr>
          <a:xfrm>
            <a:off x="1675805" y="1817233"/>
            <a:ext cx="2340082" cy="405174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7999"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First xx-xx months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11" name="Freeform 110">
            <a:extLst>
              <a:ext uri="{FF2B5EF4-FFF2-40B4-BE49-F238E27FC236}">
                <a16:creationId xmlns:a16="http://schemas.microsoft.com/office/drawing/2014/main" id="{A06915DB-399C-3C43-A7EE-32924B139C92}"/>
              </a:ext>
            </a:extLst>
          </p:cNvPr>
          <p:cNvSpPr/>
          <p:nvPr/>
        </p:nvSpPr>
        <p:spPr>
          <a:xfrm>
            <a:off x="4002727" y="4382552"/>
            <a:ext cx="9673433" cy="1231800"/>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48967 w 7103327"/>
              <a:gd name="connsiteY1" fmla="*/ 94412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124835 w 7103327"/>
              <a:gd name="connsiteY1" fmla="*/ 1095197 h 1170878"/>
              <a:gd name="connsiteX2" fmla="*/ 448967 w 7103327"/>
              <a:gd name="connsiteY2" fmla="*/ 944125 h 1170878"/>
              <a:gd name="connsiteX3" fmla="*/ 1371600 w 7103327"/>
              <a:gd name="connsiteY3" fmla="*/ 546409 h 1170878"/>
              <a:gd name="connsiteX4" fmla="*/ 2040673 w 7103327"/>
              <a:gd name="connsiteY4" fmla="*/ 434897 h 1170878"/>
              <a:gd name="connsiteX5" fmla="*/ 7103327 w 7103327"/>
              <a:gd name="connsiteY5" fmla="*/ 0 h 1170878"/>
              <a:gd name="connsiteX6" fmla="*/ 7103327 w 7103327"/>
              <a:gd name="connsiteY6" fmla="*/ 0 h 1170878"/>
              <a:gd name="connsiteX0" fmla="*/ 0 w 7118280"/>
              <a:gd name="connsiteY0" fmla="*/ 1164475 h 1164475"/>
              <a:gd name="connsiteX1" fmla="*/ 139788 w 7118280"/>
              <a:gd name="connsiteY1" fmla="*/ 1095197 h 1164475"/>
              <a:gd name="connsiteX2" fmla="*/ 463920 w 7118280"/>
              <a:gd name="connsiteY2" fmla="*/ 944125 h 1164475"/>
              <a:gd name="connsiteX3" fmla="*/ 1386553 w 7118280"/>
              <a:gd name="connsiteY3" fmla="*/ 546409 h 1164475"/>
              <a:gd name="connsiteX4" fmla="*/ 2055626 w 7118280"/>
              <a:gd name="connsiteY4" fmla="*/ 434897 h 1164475"/>
              <a:gd name="connsiteX5" fmla="*/ 7118280 w 7118280"/>
              <a:gd name="connsiteY5" fmla="*/ 0 h 1164475"/>
              <a:gd name="connsiteX6" fmla="*/ 7118280 w 7118280"/>
              <a:gd name="connsiteY6" fmla="*/ 0 h 1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8280" h="1164475">
                <a:moveTo>
                  <a:pt x="0" y="1164475"/>
                </a:moveTo>
                <a:cubicBezTo>
                  <a:pt x="18314" y="1146526"/>
                  <a:pt x="64960" y="1132989"/>
                  <a:pt x="139788" y="1095197"/>
                </a:cubicBezTo>
                <a:cubicBezTo>
                  <a:pt x="214616" y="1057405"/>
                  <a:pt x="256126" y="1035590"/>
                  <a:pt x="463920" y="944125"/>
                </a:cubicBezTo>
                <a:cubicBezTo>
                  <a:pt x="671714" y="852660"/>
                  <a:pt x="1121269" y="631280"/>
                  <a:pt x="1386553" y="546409"/>
                </a:cubicBezTo>
                <a:cubicBezTo>
                  <a:pt x="1651837" y="461538"/>
                  <a:pt x="2055626" y="434897"/>
                  <a:pt x="2055626" y="434897"/>
                </a:cubicBezTo>
                <a:cubicBezTo>
                  <a:pt x="3743177" y="289931"/>
                  <a:pt x="5330368" y="345688"/>
                  <a:pt x="7118280" y="0"/>
                </a:cubicBezTo>
                <a:lnTo>
                  <a:pt x="7118280" y="0"/>
                </a:lnTo>
              </a:path>
            </a:pathLst>
          </a:cu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endParaRPr>
          </a:p>
        </p:txBody>
      </p:sp>
      <p:cxnSp>
        <p:nvCxnSpPr>
          <p:cNvPr id="112" name="Shape 294">
            <a:extLst>
              <a:ext uri="{FF2B5EF4-FFF2-40B4-BE49-F238E27FC236}">
                <a16:creationId xmlns:a16="http://schemas.microsoft.com/office/drawing/2014/main" id="{4D26624B-F764-A74D-A1AC-D6C24B3F75B6}"/>
              </a:ext>
            </a:extLst>
          </p:cNvPr>
          <p:cNvCxnSpPr>
            <a:cxnSpLocks/>
          </p:cNvCxnSpPr>
          <p:nvPr/>
        </p:nvCxnSpPr>
        <p:spPr>
          <a:xfrm flipH="1" flipV="1">
            <a:off x="4023047" y="1817233"/>
            <a:ext cx="7158" cy="4051750"/>
          </a:xfrm>
          <a:prstGeom prst="straightConnector1">
            <a:avLst/>
          </a:prstGeom>
          <a:ln>
            <a:solidFill>
              <a:schemeClr val="bg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9D6D2D9-52B4-6E4D-B53B-2F3EC88FCFA5}"/>
              </a:ext>
            </a:extLst>
          </p:cNvPr>
          <p:cNvCxnSpPr/>
          <p:nvPr/>
        </p:nvCxnSpPr>
        <p:spPr>
          <a:xfrm flipV="1">
            <a:off x="1675804" y="1592668"/>
            <a:ext cx="0" cy="4287520"/>
          </a:xfrm>
          <a:prstGeom prst="straightConnector1">
            <a:avLst/>
          </a:prstGeom>
          <a:ln w="63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E5112BD-B051-BB42-AF1F-42DCCA6FF019}"/>
              </a:ext>
            </a:extLst>
          </p:cNvPr>
          <p:cNvCxnSpPr>
            <a:cxnSpLocks/>
          </p:cNvCxnSpPr>
          <p:nvPr/>
        </p:nvCxnSpPr>
        <p:spPr>
          <a:xfrm>
            <a:off x="1675804" y="5880188"/>
            <a:ext cx="9836432" cy="0"/>
          </a:xfrm>
          <a:prstGeom prst="straightConnector1">
            <a:avLst/>
          </a:prstGeom>
          <a:ln w="63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C71E170A-E290-4740-9FF5-358E19982814}"/>
              </a:ext>
            </a:extLst>
          </p:cNvPr>
          <p:cNvSpPr txBox="1"/>
          <p:nvPr/>
        </p:nvSpPr>
        <p:spPr>
          <a:xfrm>
            <a:off x="9095915" y="5936267"/>
            <a:ext cx="2246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tx1">
                    <a:lumMod val="50000"/>
                  </a:scheme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Time</a:t>
            </a:r>
          </a:p>
        </p:txBody>
      </p:sp>
      <p:sp>
        <p:nvSpPr>
          <p:cNvPr id="116" name="TextBox 115">
            <a:extLst>
              <a:ext uri="{FF2B5EF4-FFF2-40B4-BE49-F238E27FC236}">
                <a16:creationId xmlns:a16="http://schemas.microsoft.com/office/drawing/2014/main" id="{60476DAD-E770-A94A-B7D8-E18C98119DB9}"/>
              </a:ext>
            </a:extLst>
          </p:cNvPr>
          <p:cNvSpPr txBox="1"/>
          <p:nvPr/>
        </p:nvSpPr>
        <p:spPr>
          <a:xfrm>
            <a:off x="4439481" y="1884262"/>
            <a:ext cx="3762824"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1: [Insert strategy]</a:t>
            </a:r>
          </a:p>
          <a:p>
            <a:pPr lvl="0">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17" name="TextBox 116">
            <a:extLst>
              <a:ext uri="{FF2B5EF4-FFF2-40B4-BE49-F238E27FC236}">
                <a16:creationId xmlns:a16="http://schemas.microsoft.com/office/drawing/2014/main" id="{A2B0C31B-C2A4-9447-BF7C-049591CFFCBC}"/>
              </a:ext>
            </a:extLst>
          </p:cNvPr>
          <p:cNvSpPr txBox="1"/>
          <p:nvPr/>
        </p:nvSpPr>
        <p:spPr>
          <a:xfrm>
            <a:off x="4439481" y="3590368"/>
            <a:ext cx="3858816"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3: [Insert strategy]</a:t>
            </a:r>
          </a:p>
          <a:p>
            <a:pPr lvl="0">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18" name="TextBox 117">
            <a:extLst>
              <a:ext uri="{FF2B5EF4-FFF2-40B4-BE49-F238E27FC236}">
                <a16:creationId xmlns:a16="http://schemas.microsoft.com/office/drawing/2014/main" id="{926D6B55-9480-E149-9FCA-6540BFBD7011}"/>
              </a:ext>
            </a:extLst>
          </p:cNvPr>
          <p:cNvSpPr txBox="1"/>
          <p:nvPr/>
        </p:nvSpPr>
        <p:spPr>
          <a:xfrm>
            <a:off x="552398"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0</a:t>
            </a:r>
          </a:p>
        </p:txBody>
      </p:sp>
      <p:sp>
        <p:nvSpPr>
          <p:cNvPr id="119" name="TextBox 118">
            <a:extLst>
              <a:ext uri="{FF2B5EF4-FFF2-40B4-BE49-F238E27FC236}">
                <a16:creationId xmlns:a16="http://schemas.microsoft.com/office/drawing/2014/main" id="{FE86D2F9-FD4B-334F-A30D-B49B384677DE}"/>
              </a:ext>
            </a:extLst>
          </p:cNvPr>
          <p:cNvSpPr txBox="1"/>
          <p:nvPr/>
        </p:nvSpPr>
        <p:spPr>
          <a:xfrm>
            <a:off x="7186685"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a:t>
            </a:r>
            <a:r>
              <a:rPr lang="da-DK"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xx</a:t>
            </a:r>
            <a:endPar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0" name="TextBox 119">
            <a:extLst>
              <a:ext uri="{FF2B5EF4-FFF2-40B4-BE49-F238E27FC236}">
                <a16:creationId xmlns:a16="http://schemas.microsoft.com/office/drawing/2014/main" id="{8D0FDEF9-E5BE-D14A-86CF-7FF839FE0E8D}"/>
              </a:ext>
            </a:extLst>
          </p:cNvPr>
          <p:cNvSpPr txBox="1"/>
          <p:nvPr/>
        </p:nvSpPr>
        <p:spPr>
          <a:xfrm>
            <a:off x="3949861"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xx</a:t>
            </a:r>
          </a:p>
        </p:txBody>
      </p:sp>
      <p:sp>
        <p:nvSpPr>
          <p:cNvPr id="121" name="Freeform 120">
            <a:extLst>
              <a:ext uri="{FF2B5EF4-FFF2-40B4-BE49-F238E27FC236}">
                <a16:creationId xmlns:a16="http://schemas.microsoft.com/office/drawing/2014/main" id="{EE24139E-23E7-574D-A608-D3088383F214}"/>
              </a:ext>
            </a:extLst>
          </p:cNvPr>
          <p:cNvSpPr/>
          <p:nvPr/>
        </p:nvSpPr>
        <p:spPr>
          <a:xfrm>
            <a:off x="2226577" y="3437129"/>
            <a:ext cx="10661515" cy="2439238"/>
          </a:xfrm>
          <a:custGeom>
            <a:avLst/>
            <a:gdLst>
              <a:gd name="connsiteX0" fmla="*/ 0 w 8030818"/>
              <a:gd name="connsiteY0" fmla="*/ 3816626 h 3816626"/>
              <a:gd name="connsiteX1" fmla="*/ 914400 w 8030818"/>
              <a:gd name="connsiteY1" fmla="*/ 3021495 h 3816626"/>
              <a:gd name="connsiteX2" fmla="*/ 1669774 w 8030818"/>
              <a:gd name="connsiteY2" fmla="*/ 1232452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967094 w 8030818"/>
              <a:gd name="connsiteY2" fmla="*/ 174043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967094 w 8030818"/>
              <a:gd name="connsiteY2" fmla="*/ 1740435 h 3816626"/>
              <a:gd name="connsiteX3" fmla="*/ 5498899 w 8030818"/>
              <a:gd name="connsiteY3" fmla="*/ 637764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2075251 w 8030818"/>
              <a:gd name="connsiteY2" fmla="*/ 1740435 h 3816626"/>
              <a:gd name="connsiteX3" fmla="*/ 5498899 w 8030818"/>
              <a:gd name="connsiteY3" fmla="*/ 637764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4378180 h 4378180"/>
              <a:gd name="connsiteX1" fmla="*/ 1203653 w 8030818"/>
              <a:gd name="connsiteY1" fmla="*/ 3658519 h 4378180"/>
              <a:gd name="connsiteX2" fmla="*/ 2075251 w 8030818"/>
              <a:gd name="connsiteY2" fmla="*/ 2301989 h 4378180"/>
              <a:gd name="connsiteX3" fmla="*/ 5498899 w 8030818"/>
              <a:gd name="connsiteY3" fmla="*/ 1199318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5560703 w 8030818"/>
              <a:gd name="connsiteY3" fmla="*/ 1188723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5321212 w 8030818"/>
              <a:gd name="connsiteY3" fmla="*/ 1125150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321212 w 8030818"/>
              <a:gd name="connsiteY4" fmla="*/ 1125150 h 4378180"/>
              <a:gd name="connsiteX5" fmla="*/ 6893061 w 8030818"/>
              <a:gd name="connsiteY5" fmla="*/ 513323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93061 w 8030818"/>
              <a:gd name="connsiteY5" fmla="*/ 513323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46709 w 8030818"/>
              <a:gd name="connsiteY5" fmla="*/ 312012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46709 w 8030818"/>
              <a:gd name="connsiteY5" fmla="*/ 312012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132234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424682 w 8030818"/>
              <a:gd name="connsiteY2" fmla="*/ 2249827 h 4378180"/>
              <a:gd name="connsiteX3" fmla="*/ 3887834 w 8030818"/>
              <a:gd name="connsiteY3" fmla="*/ 1572859 h 4378180"/>
              <a:gd name="connsiteX4" fmla="*/ 5132234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424682 w 8030818"/>
              <a:gd name="connsiteY2" fmla="*/ 2249827 h 4378180"/>
              <a:gd name="connsiteX3" fmla="*/ 3887834 w 8030818"/>
              <a:gd name="connsiteY3" fmla="*/ 1572859 h 4378180"/>
              <a:gd name="connsiteX4" fmla="*/ 5384799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46479 w 8030818"/>
              <a:gd name="connsiteY1" fmla="*/ 3707466 h 4378180"/>
              <a:gd name="connsiteX2" fmla="*/ 2424682 w 8030818"/>
              <a:gd name="connsiteY2" fmla="*/ 2249827 h 4378180"/>
              <a:gd name="connsiteX3" fmla="*/ 3887834 w 8030818"/>
              <a:gd name="connsiteY3" fmla="*/ 1572859 h 4378180"/>
              <a:gd name="connsiteX4" fmla="*/ 5384799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5618605 h 5618605"/>
              <a:gd name="connsiteX1" fmla="*/ 1246479 w 8030818"/>
              <a:gd name="connsiteY1" fmla="*/ 4947891 h 5618605"/>
              <a:gd name="connsiteX2" fmla="*/ 2424682 w 8030818"/>
              <a:gd name="connsiteY2" fmla="*/ 3490252 h 5618605"/>
              <a:gd name="connsiteX3" fmla="*/ 3887834 w 8030818"/>
              <a:gd name="connsiteY3" fmla="*/ 2813284 h 5618605"/>
              <a:gd name="connsiteX4" fmla="*/ 5384799 w 8030818"/>
              <a:gd name="connsiteY4" fmla="*/ 2419367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46479 w 8030818"/>
              <a:gd name="connsiteY1" fmla="*/ 4947891 h 5618605"/>
              <a:gd name="connsiteX2" fmla="*/ 2424682 w 8030818"/>
              <a:gd name="connsiteY2" fmla="*/ 34902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46479 w 8030818"/>
              <a:gd name="connsiteY1" fmla="*/ 4947891 h 5618605"/>
              <a:gd name="connsiteX2" fmla="*/ 2545683 w 8030818"/>
              <a:gd name="connsiteY2" fmla="*/ 36274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545683 w 8030818"/>
              <a:gd name="connsiteY2" fmla="*/ 36274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385215 w 8030818"/>
              <a:gd name="connsiteY3" fmla="*/ 2868166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385215 w 8030818"/>
              <a:gd name="connsiteY3" fmla="*/ 2868166 h 5618605"/>
              <a:gd name="connsiteX4" fmla="*/ 4481946 w 8030818"/>
              <a:gd name="connsiteY4" fmla="*/ 233704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4962075 h 4962075"/>
              <a:gd name="connsiteX1" fmla="*/ 1274402 w 8030818"/>
              <a:gd name="connsiteY1" fmla="*/ 4401122 h 4962075"/>
              <a:gd name="connsiteX2" fmla="*/ 2489837 w 8030818"/>
              <a:gd name="connsiteY2" fmla="*/ 2751402 h 4962075"/>
              <a:gd name="connsiteX3" fmla="*/ 3385215 w 8030818"/>
              <a:gd name="connsiteY3" fmla="*/ 2211636 h 4962075"/>
              <a:gd name="connsiteX4" fmla="*/ 4481946 w 8030818"/>
              <a:gd name="connsiteY4" fmla="*/ 1680515 h 4962075"/>
              <a:gd name="connsiteX5" fmla="*/ 5830007 w 8030818"/>
              <a:gd name="connsiteY5" fmla="*/ 6138 h 4962075"/>
              <a:gd name="connsiteX6" fmla="*/ 8030818 w 8030818"/>
              <a:gd name="connsiteY6" fmla="*/ 1145449 h 4962075"/>
              <a:gd name="connsiteX7" fmla="*/ 8030818 w 8030818"/>
              <a:gd name="connsiteY7" fmla="*/ 1145449 h 4962075"/>
              <a:gd name="connsiteX8" fmla="*/ 7922661 w 8030818"/>
              <a:gd name="connsiteY8" fmla="*/ 583895 h 4962075"/>
              <a:gd name="connsiteX0" fmla="*/ 0 w 8030818"/>
              <a:gd name="connsiteY0" fmla="*/ 5270945 h 5270945"/>
              <a:gd name="connsiteX1" fmla="*/ 1274402 w 8030818"/>
              <a:gd name="connsiteY1" fmla="*/ 4709992 h 5270945"/>
              <a:gd name="connsiteX2" fmla="*/ 2489837 w 8030818"/>
              <a:gd name="connsiteY2" fmla="*/ 3060272 h 5270945"/>
              <a:gd name="connsiteX3" fmla="*/ 3385215 w 8030818"/>
              <a:gd name="connsiteY3" fmla="*/ 2520506 h 5270945"/>
              <a:gd name="connsiteX4" fmla="*/ 4481946 w 8030818"/>
              <a:gd name="connsiteY4" fmla="*/ 1989385 h 5270945"/>
              <a:gd name="connsiteX5" fmla="*/ 5830007 w 8030818"/>
              <a:gd name="connsiteY5" fmla="*/ 315008 h 5270945"/>
              <a:gd name="connsiteX6" fmla="*/ 8030818 w 8030818"/>
              <a:gd name="connsiteY6" fmla="*/ 1454319 h 5270945"/>
              <a:gd name="connsiteX7" fmla="*/ 7779509 w 8030818"/>
              <a:gd name="connsiteY7" fmla="*/ 0 h 5270945"/>
              <a:gd name="connsiteX8" fmla="*/ 7922661 w 8030818"/>
              <a:gd name="connsiteY8" fmla="*/ 892765 h 5270945"/>
              <a:gd name="connsiteX0" fmla="*/ 0 w 8030818"/>
              <a:gd name="connsiteY0" fmla="*/ 5883007 h 5883007"/>
              <a:gd name="connsiteX1" fmla="*/ 1274402 w 8030818"/>
              <a:gd name="connsiteY1" fmla="*/ 5322054 h 5883007"/>
              <a:gd name="connsiteX2" fmla="*/ 2489837 w 8030818"/>
              <a:gd name="connsiteY2" fmla="*/ 3672334 h 5883007"/>
              <a:gd name="connsiteX3" fmla="*/ 3385215 w 8030818"/>
              <a:gd name="connsiteY3" fmla="*/ 3132568 h 5883007"/>
              <a:gd name="connsiteX4" fmla="*/ 4481946 w 8030818"/>
              <a:gd name="connsiteY4" fmla="*/ 2601447 h 5883007"/>
              <a:gd name="connsiteX5" fmla="*/ 5830007 w 8030818"/>
              <a:gd name="connsiteY5" fmla="*/ 927070 h 5883007"/>
              <a:gd name="connsiteX6" fmla="*/ 6997660 w 8030818"/>
              <a:gd name="connsiteY6" fmla="*/ 26864 h 5883007"/>
              <a:gd name="connsiteX7" fmla="*/ 8030818 w 8030818"/>
              <a:gd name="connsiteY7" fmla="*/ 2066381 h 5883007"/>
              <a:gd name="connsiteX8" fmla="*/ 7779509 w 8030818"/>
              <a:gd name="connsiteY8" fmla="*/ 612062 h 5883007"/>
              <a:gd name="connsiteX9" fmla="*/ 7922661 w 8030818"/>
              <a:gd name="connsiteY9" fmla="*/ 1504827 h 5883007"/>
              <a:gd name="connsiteX0" fmla="*/ 0 w 8030818"/>
              <a:gd name="connsiteY0" fmla="*/ 5879809 h 5879809"/>
              <a:gd name="connsiteX1" fmla="*/ 1274402 w 8030818"/>
              <a:gd name="connsiteY1" fmla="*/ 5318856 h 5879809"/>
              <a:gd name="connsiteX2" fmla="*/ 2489837 w 8030818"/>
              <a:gd name="connsiteY2" fmla="*/ 3669136 h 5879809"/>
              <a:gd name="connsiteX3" fmla="*/ 3385215 w 8030818"/>
              <a:gd name="connsiteY3" fmla="*/ 3129370 h 5879809"/>
              <a:gd name="connsiteX4" fmla="*/ 4481946 w 8030818"/>
              <a:gd name="connsiteY4" fmla="*/ 2598249 h 5879809"/>
              <a:gd name="connsiteX5" fmla="*/ 5913777 w 8030818"/>
              <a:gd name="connsiteY5" fmla="*/ 1061072 h 5879809"/>
              <a:gd name="connsiteX6" fmla="*/ 6997660 w 8030818"/>
              <a:gd name="connsiteY6" fmla="*/ 23666 h 5879809"/>
              <a:gd name="connsiteX7" fmla="*/ 8030818 w 8030818"/>
              <a:gd name="connsiteY7" fmla="*/ 2063183 h 5879809"/>
              <a:gd name="connsiteX8" fmla="*/ 7779509 w 8030818"/>
              <a:gd name="connsiteY8" fmla="*/ 608864 h 5879809"/>
              <a:gd name="connsiteX9" fmla="*/ 7922661 w 8030818"/>
              <a:gd name="connsiteY9" fmla="*/ 1501629 h 5879809"/>
              <a:gd name="connsiteX0" fmla="*/ 0 w 8030818"/>
              <a:gd name="connsiteY0" fmla="*/ 5879465 h 5879465"/>
              <a:gd name="connsiteX1" fmla="*/ 1274402 w 8030818"/>
              <a:gd name="connsiteY1" fmla="*/ 5318512 h 5879465"/>
              <a:gd name="connsiteX2" fmla="*/ 2489837 w 8030818"/>
              <a:gd name="connsiteY2" fmla="*/ 3668792 h 5879465"/>
              <a:gd name="connsiteX3" fmla="*/ 3385215 w 8030818"/>
              <a:gd name="connsiteY3" fmla="*/ 3129026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129026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028613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028613 h 5879465"/>
              <a:gd name="connsiteX4" fmla="*/ 4550068 w 8030818"/>
              <a:gd name="connsiteY4" fmla="*/ 2508648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67469 h 5867469"/>
              <a:gd name="connsiteX1" fmla="*/ 1274402 w 8030818"/>
              <a:gd name="connsiteY1" fmla="*/ 5306516 h 5867469"/>
              <a:gd name="connsiteX2" fmla="*/ 2474700 w 8030818"/>
              <a:gd name="connsiteY2" fmla="*/ 3534070 h 5867469"/>
              <a:gd name="connsiteX3" fmla="*/ 3385215 w 8030818"/>
              <a:gd name="connsiteY3" fmla="*/ 3016617 h 5867469"/>
              <a:gd name="connsiteX4" fmla="*/ 4550068 w 8030818"/>
              <a:gd name="connsiteY4" fmla="*/ 2496652 h 5867469"/>
              <a:gd name="connsiteX5" fmla="*/ 5461879 w 8030818"/>
              <a:gd name="connsiteY5" fmla="*/ 1575408 h 5867469"/>
              <a:gd name="connsiteX6" fmla="*/ 5962976 w 8030818"/>
              <a:gd name="connsiteY6" fmla="*/ 1227243 h 5867469"/>
              <a:gd name="connsiteX7" fmla="*/ 6997660 w 8030818"/>
              <a:gd name="connsiteY7" fmla="*/ 11326 h 5867469"/>
              <a:gd name="connsiteX8" fmla="*/ 8030818 w 8030818"/>
              <a:gd name="connsiteY8" fmla="*/ 2050843 h 5867469"/>
              <a:gd name="connsiteX9" fmla="*/ 7779509 w 8030818"/>
              <a:gd name="connsiteY9" fmla="*/ 596524 h 5867469"/>
              <a:gd name="connsiteX10" fmla="*/ 7922661 w 8030818"/>
              <a:gd name="connsiteY10" fmla="*/ 1489289 h 5867469"/>
              <a:gd name="connsiteX0" fmla="*/ 0 w 8030818"/>
              <a:gd name="connsiteY0" fmla="*/ 5868260 h 5868260"/>
              <a:gd name="connsiteX1" fmla="*/ 1274402 w 8030818"/>
              <a:gd name="connsiteY1" fmla="*/ 5307307 h 5868260"/>
              <a:gd name="connsiteX2" fmla="*/ 2474700 w 8030818"/>
              <a:gd name="connsiteY2" fmla="*/ 3534861 h 5868260"/>
              <a:gd name="connsiteX3" fmla="*/ 3385215 w 8030818"/>
              <a:gd name="connsiteY3" fmla="*/ 3017408 h 5868260"/>
              <a:gd name="connsiteX4" fmla="*/ 4550068 w 8030818"/>
              <a:gd name="connsiteY4" fmla="*/ 2497443 h 5868260"/>
              <a:gd name="connsiteX5" fmla="*/ 5484586 w 8030818"/>
              <a:gd name="connsiteY5" fmla="*/ 1721238 h 5868260"/>
              <a:gd name="connsiteX6" fmla="*/ 5962976 w 8030818"/>
              <a:gd name="connsiteY6" fmla="*/ 1228034 h 5868260"/>
              <a:gd name="connsiteX7" fmla="*/ 6997660 w 8030818"/>
              <a:gd name="connsiteY7" fmla="*/ 12117 h 5868260"/>
              <a:gd name="connsiteX8" fmla="*/ 8030818 w 8030818"/>
              <a:gd name="connsiteY8" fmla="*/ 2051634 h 5868260"/>
              <a:gd name="connsiteX9" fmla="*/ 7779509 w 8030818"/>
              <a:gd name="connsiteY9" fmla="*/ 597315 h 5868260"/>
              <a:gd name="connsiteX10" fmla="*/ 7922661 w 8030818"/>
              <a:gd name="connsiteY10" fmla="*/ 1490080 h 5868260"/>
              <a:gd name="connsiteX0" fmla="*/ 0 w 8030818"/>
              <a:gd name="connsiteY0" fmla="*/ 5416689 h 5416689"/>
              <a:gd name="connsiteX1" fmla="*/ 1274402 w 8030818"/>
              <a:gd name="connsiteY1" fmla="*/ 4855736 h 5416689"/>
              <a:gd name="connsiteX2" fmla="*/ 2474700 w 8030818"/>
              <a:gd name="connsiteY2" fmla="*/ 3083290 h 5416689"/>
              <a:gd name="connsiteX3" fmla="*/ 3385215 w 8030818"/>
              <a:gd name="connsiteY3" fmla="*/ 2565837 h 5416689"/>
              <a:gd name="connsiteX4" fmla="*/ 4550068 w 8030818"/>
              <a:gd name="connsiteY4" fmla="*/ 2045872 h 5416689"/>
              <a:gd name="connsiteX5" fmla="*/ 5484586 w 8030818"/>
              <a:gd name="connsiteY5" fmla="*/ 1269667 h 5416689"/>
              <a:gd name="connsiteX6" fmla="*/ 5962976 w 8030818"/>
              <a:gd name="connsiteY6" fmla="*/ 776463 h 5416689"/>
              <a:gd name="connsiteX7" fmla="*/ 7118763 w 8030818"/>
              <a:gd name="connsiteY7" fmla="*/ 17981 h 5416689"/>
              <a:gd name="connsiteX8" fmla="*/ 8030818 w 8030818"/>
              <a:gd name="connsiteY8" fmla="*/ 1600063 h 5416689"/>
              <a:gd name="connsiteX9" fmla="*/ 7779509 w 8030818"/>
              <a:gd name="connsiteY9" fmla="*/ 145744 h 5416689"/>
              <a:gd name="connsiteX10" fmla="*/ 7922661 w 8030818"/>
              <a:gd name="connsiteY10" fmla="*/ 1038509 h 5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30818" h="5416689">
                <a:moveTo>
                  <a:pt x="0" y="5416689"/>
                </a:moveTo>
                <a:cubicBezTo>
                  <a:pt x="318052" y="5234471"/>
                  <a:pt x="861952" y="5244636"/>
                  <a:pt x="1274402" y="4855736"/>
                </a:cubicBezTo>
                <a:cubicBezTo>
                  <a:pt x="1686852" y="4466836"/>
                  <a:pt x="2122898" y="3464940"/>
                  <a:pt x="2474700" y="3083290"/>
                </a:cubicBezTo>
                <a:cubicBezTo>
                  <a:pt x="2826502" y="2701640"/>
                  <a:pt x="3039320" y="2738740"/>
                  <a:pt x="3385215" y="2565837"/>
                </a:cubicBezTo>
                <a:cubicBezTo>
                  <a:pt x="3731110" y="2392934"/>
                  <a:pt x="4200173" y="2261900"/>
                  <a:pt x="4550068" y="2045872"/>
                </a:cubicBezTo>
                <a:cubicBezTo>
                  <a:pt x="4899963" y="1829844"/>
                  <a:pt x="5249101" y="1481235"/>
                  <a:pt x="5484586" y="1269667"/>
                </a:cubicBezTo>
                <a:cubicBezTo>
                  <a:pt x="5720071" y="1058099"/>
                  <a:pt x="5690613" y="985077"/>
                  <a:pt x="5962976" y="776463"/>
                </a:cubicBezTo>
                <a:cubicBezTo>
                  <a:pt x="6235339" y="567849"/>
                  <a:pt x="6774123" y="-119286"/>
                  <a:pt x="7118763" y="17981"/>
                </a:cubicBezTo>
                <a:cubicBezTo>
                  <a:pt x="7463403" y="155248"/>
                  <a:pt x="7874138" y="1712903"/>
                  <a:pt x="8030818" y="1600063"/>
                </a:cubicBezTo>
                <a:lnTo>
                  <a:pt x="7779509" y="145744"/>
                </a:lnTo>
                <a:lnTo>
                  <a:pt x="7922661" y="1038509"/>
                </a:lnTo>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endParaRPr>
          </a:p>
        </p:txBody>
      </p:sp>
      <p:sp>
        <p:nvSpPr>
          <p:cNvPr id="122" name="TextBox 121">
            <a:extLst>
              <a:ext uri="{FF2B5EF4-FFF2-40B4-BE49-F238E27FC236}">
                <a16:creationId xmlns:a16="http://schemas.microsoft.com/office/drawing/2014/main" id="{CC147AD0-7952-B046-9097-5974E1E61D6A}"/>
              </a:ext>
            </a:extLst>
          </p:cNvPr>
          <p:cNvSpPr txBox="1"/>
          <p:nvPr/>
        </p:nvSpPr>
        <p:spPr>
          <a:xfrm>
            <a:off x="4439481" y="2737315"/>
            <a:ext cx="3737948"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2: [Insert strategy]</a:t>
            </a:r>
          </a:p>
          <a:p>
            <a:pPr lvl="0">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23" name="Ellipse 40">
            <a:extLst>
              <a:ext uri="{FF2B5EF4-FFF2-40B4-BE49-F238E27FC236}">
                <a16:creationId xmlns:a16="http://schemas.microsoft.com/office/drawing/2014/main" id="{FAE80EC8-4F44-9844-8FED-C2E69DC57D11}"/>
              </a:ext>
            </a:extLst>
          </p:cNvPr>
          <p:cNvSpPr/>
          <p:nvPr/>
        </p:nvSpPr>
        <p:spPr>
          <a:xfrm>
            <a:off x="4124101" y="1874905"/>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124" name="Ellipse 40">
            <a:extLst>
              <a:ext uri="{FF2B5EF4-FFF2-40B4-BE49-F238E27FC236}">
                <a16:creationId xmlns:a16="http://schemas.microsoft.com/office/drawing/2014/main" id="{EB03857F-5E2E-5040-96B6-9471EDFAFBE2}"/>
              </a:ext>
            </a:extLst>
          </p:cNvPr>
          <p:cNvSpPr/>
          <p:nvPr/>
        </p:nvSpPr>
        <p:spPr>
          <a:xfrm>
            <a:off x="4124101" y="273703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125" name="Ellipse 40">
            <a:extLst>
              <a:ext uri="{FF2B5EF4-FFF2-40B4-BE49-F238E27FC236}">
                <a16:creationId xmlns:a16="http://schemas.microsoft.com/office/drawing/2014/main" id="{4644DE19-5EC9-D140-9308-585540A02805}"/>
              </a:ext>
            </a:extLst>
          </p:cNvPr>
          <p:cNvSpPr/>
          <p:nvPr/>
        </p:nvSpPr>
        <p:spPr>
          <a:xfrm>
            <a:off x="4124101" y="3585521"/>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26" name="Ellipse 40">
            <a:extLst>
              <a:ext uri="{FF2B5EF4-FFF2-40B4-BE49-F238E27FC236}">
                <a16:creationId xmlns:a16="http://schemas.microsoft.com/office/drawing/2014/main" id="{78439FE0-C098-924B-991A-3DC21B3A01A5}"/>
              </a:ext>
            </a:extLst>
          </p:cNvPr>
          <p:cNvSpPr/>
          <p:nvPr/>
        </p:nvSpPr>
        <p:spPr>
          <a:xfrm>
            <a:off x="10899977" y="2890964"/>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127" name="Ellipse 40">
            <a:extLst>
              <a:ext uri="{FF2B5EF4-FFF2-40B4-BE49-F238E27FC236}">
                <a16:creationId xmlns:a16="http://schemas.microsoft.com/office/drawing/2014/main" id="{A5BBBC3D-140D-0642-AC79-3637DC848866}"/>
              </a:ext>
            </a:extLst>
          </p:cNvPr>
          <p:cNvSpPr/>
          <p:nvPr/>
        </p:nvSpPr>
        <p:spPr>
          <a:xfrm>
            <a:off x="10304767" y="1762171"/>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128" name="Ellipse 40">
            <a:extLst>
              <a:ext uri="{FF2B5EF4-FFF2-40B4-BE49-F238E27FC236}">
                <a16:creationId xmlns:a16="http://schemas.microsoft.com/office/drawing/2014/main" id="{174C2359-91EF-3F43-9B68-C1787472F099}"/>
              </a:ext>
            </a:extLst>
          </p:cNvPr>
          <p:cNvSpPr/>
          <p:nvPr/>
        </p:nvSpPr>
        <p:spPr>
          <a:xfrm>
            <a:off x="10937141" y="427638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33" name="TextBox 132">
            <a:extLst>
              <a:ext uri="{FF2B5EF4-FFF2-40B4-BE49-F238E27FC236}">
                <a16:creationId xmlns:a16="http://schemas.microsoft.com/office/drawing/2014/main" id="{57660945-E07A-D64D-AB3A-48592317C88F}"/>
              </a:ext>
            </a:extLst>
          </p:cNvPr>
          <p:cNvSpPr txBox="1"/>
          <p:nvPr/>
        </p:nvSpPr>
        <p:spPr>
          <a:xfrm>
            <a:off x="467805" y="1833562"/>
            <a:ext cx="1131254"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lumMod val="50000"/>
                  </a:scheme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 e.g. revenue]</a:t>
            </a:r>
          </a:p>
        </p:txBody>
      </p:sp>
      <p:sp>
        <p:nvSpPr>
          <p:cNvPr id="134" name="Rectangle 133">
            <a:extLst>
              <a:ext uri="{FF2B5EF4-FFF2-40B4-BE49-F238E27FC236}">
                <a16:creationId xmlns:a16="http://schemas.microsoft.com/office/drawing/2014/main" id="{83280775-B5BC-3B43-A2D5-7ACEDE61081A}"/>
              </a:ext>
            </a:extLst>
          </p:cNvPr>
          <p:cNvSpPr/>
          <p:nvPr/>
        </p:nvSpPr>
        <p:spPr>
          <a:xfrm>
            <a:off x="11267478" y="1252436"/>
            <a:ext cx="2724062" cy="3832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8" name="Rectangle 137">
            <a:extLst>
              <a:ext uri="{FF2B5EF4-FFF2-40B4-BE49-F238E27FC236}">
                <a16:creationId xmlns:a16="http://schemas.microsoft.com/office/drawing/2014/main" id="{4356544A-3465-7F42-B3BE-C1FA5EB4A717}"/>
              </a:ext>
            </a:extLst>
          </p:cNvPr>
          <p:cNvSpPr/>
          <p:nvPr/>
        </p:nvSpPr>
        <p:spPr>
          <a:xfrm>
            <a:off x="10560392" y="1430439"/>
            <a:ext cx="1080745" cy="307777"/>
          </a:xfrm>
          <a:prstGeom prst="rect">
            <a:avLst/>
          </a:prstGeom>
        </p:spPr>
        <p:txBody>
          <a:bodyPr wrap="none">
            <a:noAutofit/>
          </a:bodyPr>
          <a:lstStyle/>
          <a:p>
            <a:pPr lvl="0" algn="r" fontAlgn="base">
              <a:spcBef>
                <a:spcPct val="0"/>
              </a:spcBef>
              <a:spcAft>
                <a:spcPct val="0"/>
              </a:spcAft>
              <a:defRPr/>
            </a:pPr>
            <a:r>
              <a:rPr lang="en-US" sz="1400" dirty="0">
                <a:solidFill>
                  <a:schemeClr val="tx1">
                    <a:lumMod val="50000"/>
                  </a:scheme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u="none" strike="noStrike" kern="1200" cap="none" spc="0" normalizeH="0" baseline="0" noProof="0" dirty="0">
              <a:ln>
                <a:noFill/>
              </a:ln>
              <a:solidFill>
                <a:schemeClr val="tx1">
                  <a:lumMod val="50000"/>
                </a:schemeClr>
              </a:solidFill>
              <a:effectLst/>
              <a:uLnTx/>
              <a:uFillTx/>
              <a:latin typeface="Arial" panose="020B0604020202020204" pitchFamily="34" charset="0"/>
              <a:ea typeface="ＭＳ Ｐゴシック"/>
              <a:cs typeface="Arial" panose="020B0604020202020204" pitchFamily="34" charset="0"/>
            </a:endParaRPr>
          </a:p>
        </p:txBody>
      </p:sp>
      <p:sp>
        <p:nvSpPr>
          <p:cNvPr id="6" name="Footer Placeholder 2">
            <a:extLst>
              <a:ext uri="{FF2B5EF4-FFF2-40B4-BE49-F238E27FC236}">
                <a16:creationId xmlns:a16="http://schemas.microsoft.com/office/drawing/2014/main" id="{8B363AB7-1597-E013-0893-267A648C6D7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7">
            <a:extLst>
              <a:ext uri="{FF2B5EF4-FFF2-40B4-BE49-F238E27FC236}">
                <a16:creationId xmlns:a16="http://schemas.microsoft.com/office/drawing/2014/main" id="{9C5F9552-850D-A1C7-BF6A-AA904EED2E92}"/>
              </a:ext>
            </a:extLst>
          </p:cNvPr>
          <p:cNvSpPr>
            <a:spLocks noGrp="1"/>
          </p:cNvSpPr>
          <p:nvPr>
            <p:ph type="body" sz="quarter" idx="17"/>
          </p:nvPr>
        </p:nvSpPr>
        <p:spPr/>
        <p:txBody>
          <a:bodyPr/>
          <a:lstStyle/>
          <a:p>
            <a:r>
              <a:rPr lang="en-US" dirty="0"/>
              <a:t>Financial projections and scenarios</a:t>
            </a:r>
          </a:p>
        </p:txBody>
      </p:sp>
      <p:sp>
        <p:nvSpPr>
          <p:cNvPr id="8" name="Rectangle 7">
            <a:extLst>
              <a:ext uri="{FF2B5EF4-FFF2-40B4-BE49-F238E27FC236}">
                <a16:creationId xmlns:a16="http://schemas.microsoft.com/office/drawing/2014/main" id="{DA46D520-394C-5BD8-F516-EA27E024D0AC}"/>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4199337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5" name="Rectangle 34">
            <a:extLst>
              <a:ext uri="{FF2B5EF4-FFF2-40B4-BE49-F238E27FC236}">
                <a16:creationId xmlns:a16="http://schemas.microsoft.com/office/drawing/2014/main" id="{161584C7-3B95-2949-8E08-A227DA382B07}"/>
              </a:ext>
            </a:extLst>
          </p:cNvPr>
          <p:cNvSpPr/>
          <p:nvPr/>
        </p:nvSpPr>
        <p:spPr>
          <a:xfrm>
            <a:off x="3434110" y="4208315"/>
            <a:ext cx="2684933" cy="170359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027903D-CCF2-9B45-A9BA-6BFEAE37730D}"/>
              </a:ext>
            </a:extLst>
          </p:cNvPr>
          <p:cNvSpPr/>
          <p:nvPr/>
        </p:nvSpPr>
        <p:spPr>
          <a:xfrm>
            <a:off x="519759" y="4187338"/>
            <a:ext cx="2766682" cy="170359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a:xfrm>
            <a:off x="554736" y="355092"/>
            <a:ext cx="11082528" cy="731520"/>
          </a:xfrm>
        </p:spPr>
        <p:txBody>
          <a:bodyPr>
            <a:noAutofit/>
          </a:bodyPr>
          <a:lstStyle/>
          <a:p>
            <a:r>
              <a:rPr lang="en-US" dirty="0"/>
              <a:t>[Project x] case is expected to be proven within xx years for [insert funding] after which further investment depends on strategy</a:t>
            </a:r>
            <a:endParaRPr lang="en-US" b="0" dirty="0">
              <a:latin typeface="Arial" panose="020B0604020202020204" pitchFamily="34" charset="0"/>
              <a:sym typeface="Helvetica Now Display" panose="020B0504030202020204" pitchFamily="34" charset="77"/>
            </a:endParaRPr>
          </a:p>
        </p:txBody>
      </p:sp>
      <p:cxnSp>
        <p:nvCxnSpPr>
          <p:cNvPr id="3" name="Straight Connector 2">
            <a:extLst>
              <a:ext uri="{FF2B5EF4-FFF2-40B4-BE49-F238E27FC236}">
                <a16:creationId xmlns:a16="http://schemas.microsoft.com/office/drawing/2014/main" id="{763931D7-0DCB-264C-BAB6-F5FA1AF523BD}"/>
              </a:ext>
            </a:extLst>
          </p:cNvPr>
          <p:cNvCxnSpPr>
            <a:cxnSpLocks/>
          </p:cNvCxnSpPr>
          <p:nvPr/>
        </p:nvCxnSpPr>
        <p:spPr>
          <a:xfrm>
            <a:off x="522226" y="4197402"/>
            <a:ext cx="6804000" cy="0"/>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19EBFE-2481-4543-9B3F-F336F655B4D2}"/>
              </a:ext>
            </a:extLst>
          </p:cNvPr>
          <p:cNvCxnSpPr>
            <a:cxnSpLocks/>
          </p:cNvCxnSpPr>
          <p:nvPr/>
        </p:nvCxnSpPr>
        <p:spPr>
          <a:xfrm flipV="1">
            <a:off x="6197124" y="3010596"/>
            <a:ext cx="1054797" cy="1194072"/>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F6D9F7-19AB-C64F-ABF4-6651EC587092}"/>
              </a:ext>
            </a:extLst>
          </p:cNvPr>
          <p:cNvCxnSpPr>
            <a:cxnSpLocks/>
          </p:cNvCxnSpPr>
          <p:nvPr/>
        </p:nvCxnSpPr>
        <p:spPr>
          <a:xfrm>
            <a:off x="6197124" y="4204667"/>
            <a:ext cx="1014501" cy="1232465"/>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AEAC48-7428-B14A-B145-585192B7E75F}"/>
              </a:ext>
            </a:extLst>
          </p:cNvPr>
          <p:cNvCxnSpPr>
            <a:cxnSpLocks/>
          </p:cNvCxnSpPr>
          <p:nvPr/>
        </p:nvCxnSpPr>
        <p:spPr>
          <a:xfrm>
            <a:off x="6123660" y="2120607"/>
            <a:ext cx="0" cy="403857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3775241-FD77-744E-B6A7-241E05D52C0E}"/>
              </a:ext>
            </a:extLst>
          </p:cNvPr>
          <p:cNvSpPr/>
          <p:nvPr/>
        </p:nvSpPr>
        <p:spPr>
          <a:xfrm>
            <a:off x="5052833" y="1647756"/>
            <a:ext cx="2141652"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accent6"/>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Strategic decision</a:t>
            </a:r>
          </a:p>
        </p:txBody>
      </p:sp>
      <p:sp>
        <p:nvSpPr>
          <p:cNvPr id="24" name="TextBox 23">
            <a:extLst>
              <a:ext uri="{FF2B5EF4-FFF2-40B4-BE49-F238E27FC236}">
                <a16:creationId xmlns:a16="http://schemas.microsoft.com/office/drawing/2014/main" id="{21DB5262-DABA-5148-BCF1-3D04B0544A1D}"/>
              </a:ext>
            </a:extLst>
          </p:cNvPr>
          <p:cNvSpPr txBox="1"/>
          <p:nvPr/>
        </p:nvSpPr>
        <p:spPr>
          <a:xfrm>
            <a:off x="7795367" y="2166214"/>
            <a:ext cx="3874407"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1: [Insert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xx:	[insert number e.g. revenue]</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xx</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[insert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[insert number]</a:t>
            </a:r>
          </a:p>
        </p:txBody>
      </p:sp>
      <p:sp>
        <p:nvSpPr>
          <p:cNvPr id="25" name="TextBox 24">
            <a:extLst>
              <a:ext uri="{FF2B5EF4-FFF2-40B4-BE49-F238E27FC236}">
                <a16:creationId xmlns:a16="http://schemas.microsoft.com/office/drawing/2014/main" id="{CF147F87-E000-BA44-A88F-E90E7B4BEBA2}"/>
              </a:ext>
            </a:extLst>
          </p:cNvPr>
          <p:cNvSpPr txBox="1"/>
          <p:nvPr/>
        </p:nvSpPr>
        <p:spPr>
          <a:xfrm>
            <a:off x="7795367" y="5035215"/>
            <a:ext cx="3839090"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3: [Insert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xx:	[insert number e.g. revenue]</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xx</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[insert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[insert number]</a:t>
            </a:r>
          </a:p>
        </p:txBody>
      </p:sp>
      <p:sp>
        <p:nvSpPr>
          <p:cNvPr id="26" name="TextBox 25">
            <a:extLst>
              <a:ext uri="{FF2B5EF4-FFF2-40B4-BE49-F238E27FC236}">
                <a16:creationId xmlns:a16="http://schemas.microsoft.com/office/drawing/2014/main" id="{F85D4DDF-AC58-D445-9FEF-963398079F13}"/>
              </a:ext>
            </a:extLst>
          </p:cNvPr>
          <p:cNvSpPr txBox="1"/>
          <p:nvPr/>
        </p:nvSpPr>
        <p:spPr>
          <a:xfrm>
            <a:off x="7795367" y="3600714"/>
            <a:ext cx="3848793"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2: [Insert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xx:	[insert number e.g. revenue]</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xx</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[insert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[insert number]</a:t>
            </a:r>
          </a:p>
        </p:txBody>
      </p:sp>
      <p:sp>
        <p:nvSpPr>
          <p:cNvPr id="27" name="Ellipse 40">
            <a:extLst>
              <a:ext uri="{FF2B5EF4-FFF2-40B4-BE49-F238E27FC236}">
                <a16:creationId xmlns:a16="http://schemas.microsoft.com/office/drawing/2014/main" id="{D5456762-04BD-8E40-9F9F-AEC13B824849}"/>
              </a:ext>
            </a:extLst>
          </p:cNvPr>
          <p:cNvSpPr/>
          <p:nvPr/>
        </p:nvSpPr>
        <p:spPr>
          <a:xfrm>
            <a:off x="7414055" y="2645348"/>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28" name="Ellipse 40">
            <a:extLst>
              <a:ext uri="{FF2B5EF4-FFF2-40B4-BE49-F238E27FC236}">
                <a16:creationId xmlns:a16="http://schemas.microsoft.com/office/drawing/2014/main" id="{D21DA931-F0F7-FE4A-8C54-9D1C5B6CADD8}"/>
              </a:ext>
            </a:extLst>
          </p:cNvPr>
          <p:cNvSpPr/>
          <p:nvPr/>
        </p:nvSpPr>
        <p:spPr>
          <a:xfrm>
            <a:off x="7414055" y="405140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29" name="Ellipse 40">
            <a:extLst>
              <a:ext uri="{FF2B5EF4-FFF2-40B4-BE49-F238E27FC236}">
                <a16:creationId xmlns:a16="http://schemas.microsoft.com/office/drawing/2014/main" id="{17B3EAB7-68EB-784D-BC19-5246C814B4A1}"/>
              </a:ext>
            </a:extLst>
          </p:cNvPr>
          <p:cNvSpPr/>
          <p:nvPr/>
        </p:nvSpPr>
        <p:spPr>
          <a:xfrm>
            <a:off x="7414055" y="5382735"/>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9" name="TextBox 18">
            <a:extLst>
              <a:ext uri="{FF2B5EF4-FFF2-40B4-BE49-F238E27FC236}">
                <a16:creationId xmlns:a16="http://schemas.microsoft.com/office/drawing/2014/main" id="{4EC397D4-1650-7B4D-A0BC-D28FE52DE628}"/>
              </a:ext>
            </a:extLst>
          </p:cNvPr>
          <p:cNvSpPr txBox="1"/>
          <p:nvPr/>
        </p:nvSpPr>
        <p:spPr>
          <a:xfrm>
            <a:off x="542104" y="2081009"/>
            <a:ext cx="5282418"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Outcome in year xx: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key outcomes e.g. target sales]</a:t>
            </a:r>
          </a:p>
          <a:p>
            <a:pPr marL="171450" indent="-171450">
              <a:buFont typeface="Arial" panose="020B0604020202020204" pitchFamily="34" charset="0"/>
              <a:buChar char="•"/>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key outcomes]</a:t>
            </a:r>
          </a:p>
          <a:p>
            <a:pPr marL="171450" indent="-171450">
              <a:buFont typeface="Arial" panose="020B0604020202020204" pitchFamily="34" charset="0"/>
              <a:buChar char="•"/>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key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200" b="0" i="0" u="sng"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[insert number]</a:t>
            </a:r>
          </a:p>
        </p:txBody>
      </p:sp>
      <p:sp>
        <p:nvSpPr>
          <p:cNvPr id="53" name="Rectangle 52">
            <a:extLst>
              <a:ext uri="{FF2B5EF4-FFF2-40B4-BE49-F238E27FC236}">
                <a16:creationId xmlns:a16="http://schemas.microsoft.com/office/drawing/2014/main" id="{A37FD5B7-DF8C-5D4D-A0DF-AC2E53C1C8C3}"/>
              </a:ext>
            </a:extLst>
          </p:cNvPr>
          <p:cNvSpPr/>
          <p:nvPr/>
        </p:nvSpPr>
        <p:spPr>
          <a:xfrm>
            <a:off x="7354421" y="1651836"/>
            <a:ext cx="3484322"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xx onwards: Growth scenarios</a:t>
            </a:r>
          </a:p>
        </p:txBody>
      </p:sp>
      <p:sp>
        <p:nvSpPr>
          <p:cNvPr id="56" name="Rectangle 55">
            <a:extLst>
              <a:ext uri="{FF2B5EF4-FFF2-40B4-BE49-F238E27FC236}">
                <a16:creationId xmlns:a16="http://schemas.microsoft.com/office/drawing/2014/main" id="{ACD14BA4-44AE-0B4E-A688-5F42ADA20017}"/>
              </a:ext>
            </a:extLst>
          </p:cNvPr>
          <p:cNvSpPr/>
          <p:nvPr/>
        </p:nvSpPr>
        <p:spPr>
          <a:xfrm>
            <a:off x="533767" y="1651836"/>
            <a:ext cx="2855404"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xx-xx: Prove the case</a:t>
            </a:r>
          </a:p>
        </p:txBody>
      </p:sp>
      <p:sp>
        <p:nvSpPr>
          <p:cNvPr id="32" name="Rectangle 31">
            <a:extLst>
              <a:ext uri="{FF2B5EF4-FFF2-40B4-BE49-F238E27FC236}">
                <a16:creationId xmlns:a16="http://schemas.microsoft.com/office/drawing/2014/main" id="{014ABF4C-558B-0F4B-A382-7FA1ECAA2892}"/>
              </a:ext>
            </a:extLst>
          </p:cNvPr>
          <p:cNvSpPr/>
          <p:nvPr/>
        </p:nvSpPr>
        <p:spPr>
          <a:xfrm>
            <a:off x="495982" y="4285639"/>
            <a:ext cx="2516733" cy="90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Tranche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Guiding KPIs for decision: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171450" indent="-171450">
              <a:buFont typeface="Arial" panose="020B0604020202020204" pitchFamily="34" charset="0"/>
              <a:buChar char="•"/>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171450" indent="-171450">
              <a:buFont typeface="Arial" panose="020B0604020202020204" pitchFamily="34" charset="0"/>
              <a:buChar char="•"/>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[insert number]</a:t>
            </a:r>
          </a:p>
        </p:txBody>
      </p:sp>
      <p:cxnSp>
        <p:nvCxnSpPr>
          <p:cNvPr id="33" name="Shape 294">
            <a:extLst>
              <a:ext uri="{FF2B5EF4-FFF2-40B4-BE49-F238E27FC236}">
                <a16:creationId xmlns:a16="http://schemas.microsoft.com/office/drawing/2014/main" id="{DA7C70E3-5542-CD49-85BF-F9D52B842BEB}"/>
              </a:ext>
            </a:extLst>
          </p:cNvPr>
          <p:cNvCxnSpPr>
            <a:cxnSpLocks/>
            <a:stCxn id="34" idx="0"/>
          </p:cNvCxnSpPr>
          <p:nvPr/>
        </p:nvCxnSpPr>
        <p:spPr>
          <a:xfrm flipV="1">
            <a:off x="3378986" y="4229211"/>
            <a:ext cx="862" cy="1829074"/>
          </a:xfrm>
          <a:prstGeom prst="straightConnector1">
            <a:avLst/>
          </a:prstGeom>
          <a:ln>
            <a:solidFill>
              <a:schemeClr val="bg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E6505C7-22BB-3A40-BDDF-9C026E7E300F}"/>
              </a:ext>
            </a:extLst>
          </p:cNvPr>
          <p:cNvSpPr txBox="1"/>
          <p:nvPr/>
        </p:nvSpPr>
        <p:spPr>
          <a:xfrm>
            <a:off x="2689870" y="6058285"/>
            <a:ext cx="1378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Go/no-go on </a:t>
            </a:r>
            <a:b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second funding tranche</a:t>
            </a:r>
          </a:p>
        </p:txBody>
      </p:sp>
      <p:sp>
        <p:nvSpPr>
          <p:cNvPr id="36" name="Rectangle 35">
            <a:extLst>
              <a:ext uri="{FF2B5EF4-FFF2-40B4-BE49-F238E27FC236}">
                <a16:creationId xmlns:a16="http://schemas.microsoft.com/office/drawing/2014/main" id="{5322B5D4-56F5-2244-AC4E-F60A47AC01BC}"/>
              </a:ext>
            </a:extLst>
          </p:cNvPr>
          <p:cNvSpPr/>
          <p:nvPr/>
        </p:nvSpPr>
        <p:spPr>
          <a:xfrm>
            <a:off x="3368335" y="4285639"/>
            <a:ext cx="2651167" cy="90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Tranche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Guiding KPIs for decision: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171450" indent="-171450">
              <a:buFont typeface="Arial" panose="020B0604020202020204" pitchFamily="34" charset="0"/>
              <a:buChar char="•"/>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171450" indent="-171450">
              <a:buFont typeface="Arial" panose="020B0604020202020204" pitchFamily="34" charset="0"/>
              <a:buChar char="•"/>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KPIs]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[insert number]</a:t>
            </a:r>
          </a:p>
        </p:txBody>
      </p:sp>
      <p:sp>
        <p:nvSpPr>
          <p:cNvPr id="8" name="Rectangle 7">
            <a:extLst>
              <a:ext uri="{FF2B5EF4-FFF2-40B4-BE49-F238E27FC236}">
                <a16:creationId xmlns:a16="http://schemas.microsoft.com/office/drawing/2014/main" id="{6FA6146C-3040-DDD3-C77B-EF82F755BACB}"/>
              </a:ext>
            </a:extLst>
          </p:cNvPr>
          <p:cNvSpPr/>
          <p:nvPr/>
        </p:nvSpPr>
        <p:spPr>
          <a:xfrm>
            <a:off x="10560392" y="1323759"/>
            <a:ext cx="1080745" cy="307777"/>
          </a:xfrm>
          <a:prstGeom prst="rect">
            <a:avLst/>
          </a:prstGeom>
        </p:spPr>
        <p:txBody>
          <a:bodyPr wrap="none">
            <a:noAutofit/>
          </a:bodyPr>
          <a:lstStyle/>
          <a:p>
            <a:pPr lvl="0" algn="r" fontAlgn="base">
              <a:spcBef>
                <a:spcPct val="0"/>
              </a:spcBef>
              <a:spcAft>
                <a:spcPct val="0"/>
              </a:spcAft>
              <a:defRPr/>
            </a:pPr>
            <a:r>
              <a:rPr lang="en-US" sz="1400" dirty="0">
                <a:solidFill>
                  <a:schemeClr val="tx1">
                    <a:lumMod val="50000"/>
                  </a:schemeClr>
                </a:solidFill>
                <a:latin typeface="Arial" panose="020B0604020202020204" pitchFamily="34" charset="0"/>
                <a:cs typeface="Arial" panose="020B0604020202020204" pitchFamily="34" charset="0"/>
                <a:sym typeface="Arial" panose="020B0604020202020204" pitchFamily="34" charset="0"/>
              </a:rPr>
              <a:t>Indicative numbers</a:t>
            </a:r>
            <a:endParaRPr kumimoji="0" lang="en-US" sz="1400" b="0" u="none" strike="noStrike" kern="1200" cap="none" spc="0" normalizeH="0" baseline="0" noProof="0" dirty="0">
              <a:ln>
                <a:noFill/>
              </a:ln>
              <a:solidFill>
                <a:schemeClr val="tx1">
                  <a:lumMod val="50000"/>
                </a:schemeClr>
              </a:solidFill>
              <a:effectLst/>
              <a:uLnTx/>
              <a:uFillTx/>
              <a:latin typeface="Arial" panose="020B0604020202020204" pitchFamily="34" charset="0"/>
              <a:ea typeface="ＭＳ Ｐゴシック"/>
              <a:cs typeface="Arial" panose="020B0604020202020204" pitchFamily="34" charset="0"/>
            </a:endParaRPr>
          </a:p>
        </p:txBody>
      </p:sp>
      <p:cxnSp>
        <p:nvCxnSpPr>
          <p:cNvPr id="9" name="Straight Connector 8">
            <a:extLst>
              <a:ext uri="{FF2B5EF4-FFF2-40B4-BE49-F238E27FC236}">
                <a16:creationId xmlns:a16="http://schemas.microsoft.com/office/drawing/2014/main" id="{42BF34E0-7785-64C5-A52B-16FCB044CF9F}"/>
              </a:ext>
            </a:extLst>
          </p:cNvPr>
          <p:cNvCxnSpPr>
            <a:cxnSpLocks/>
          </p:cNvCxnSpPr>
          <p:nvPr/>
        </p:nvCxnSpPr>
        <p:spPr>
          <a:xfrm>
            <a:off x="610055" y="2081009"/>
            <a:ext cx="5447232" cy="0"/>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8CF21AE-27F9-F018-62DA-ED606356AD2F}"/>
              </a:ext>
            </a:extLst>
          </p:cNvPr>
          <p:cNvCxnSpPr>
            <a:cxnSpLocks/>
          </p:cNvCxnSpPr>
          <p:nvPr/>
        </p:nvCxnSpPr>
        <p:spPr>
          <a:xfrm>
            <a:off x="6190032" y="2081009"/>
            <a:ext cx="5447232" cy="0"/>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2EBB1BAF-CF82-64FE-9B6D-B54CFDDD3A1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0" name="Text Placeholder 7">
            <a:extLst>
              <a:ext uri="{FF2B5EF4-FFF2-40B4-BE49-F238E27FC236}">
                <a16:creationId xmlns:a16="http://schemas.microsoft.com/office/drawing/2014/main" id="{3AEEDF92-6621-1DC3-6BC2-A36CAB262EE0}"/>
              </a:ext>
            </a:extLst>
          </p:cNvPr>
          <p:cNvSpPr>
            <a:spLocks noGrp="1"/>
          </p:cNvSpPr>
          <p:nvPr>
            <p:ph type="body" sz="quarter" idx="17"/>
          </p:nvPr>
        </p:nvSpPr>
        <p:spPr/>
        <p:txBody>
          <a:bodyPr/>
          <a:lstStyle/>
          <a:p>
            <a:r>
              <a:rPr lang="en-US" dirty="0"/>
              <a:t>Financial projections and scenarios</a:t>
            </a:r>
          </a:p>
        </p:txBody>
      </p:sp>
    </p:spTree>
    <p:extLst>
      <p:ext uri="{BB962C8B-B14F-4D97-AF65-F5344CB8AC3E}">
        <p14:creationId xmlns:p14="http://schemas.microsoft.com/office/powerpoint/2010/main" val="545606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50401" cy="694944"/>
          </a:xfrm>
        </p:spPr>
        <p:txBody>
          <a:bodyPr/>
          <a:lstStyle/>
          <a:p>
            <a:r>
              <a:rPr lang="en-US" sz="4800" dirty="0"/>
              <a:t>Timeline and roadmap</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06</a:t>
            </a:r>
          </a:p>
        </p:txBody>
      </p:sp>
    </p:spTree>
    <p:extLst>
      <p:ext uri="{BB962C8B-B14F-4D97-AF65-F5344CB8AC3E}">
        <p14:creationId xmlns:p14="http://schemas.microsoft.com/office/powerpoint/2010/main" val="11067958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2116-7F3C-5BB1-5423-0C72DCD28162}"/>
              </a:ext>
            </a:extLst>
          </p:cNvPr>
          <p:cNvSpPr>
            <a:spLocks noGrp="1"/>
          </p:cNvSpPr>
          <p:nvPr>
            <p:ph type="title"/>
          </p:nvPr>
        </p:nvSpPr>
        <p:spPr/>
        <p:txBody>
          <a:bodyPr>
            <a:normAutofit/>
          </a:bodyPr>
          <a:lstStyle/>
          <a:p>
            <a:r>
              <a:rPr lang="en-GB" dirty="0"/>
              <a:t>[Project x] will evolve in three major phases</a:t>
            </a:r>
            <a:endParaRPr lang="en-DK" dirty="0"/>
          </a:p>
        </p:txBody>
      </p:sp>
      <p:sp>
        <p:nvSpPr>
          <p:cNvPr id="13" name="Text Placeholder 12">
            <a:extLst>
              <a:ext uri="{FF2B5EF4-FFF2-40B4-BE49-F238E27FC236}">
                <a16:creationId xmlns:a16="http://schemas.microsoft.com/office/drawing/2014/main" id="{105651B1-04E7-4FA0-082E-262C8C4BC3B1}"/>
              </a:ext>
            </a:extLst>
          </p:cNvPr>
          <p:cNvSpPr>
            <a:spLocks noGrp="1"/>
          </p:cNvSpPr>
          <p:nvPr>
            <p:ph type="body" sz="quarter" idx="17"/>
          </p:nvPr>
        </p:nvSpPr>
        <p:spPr/>
        <p:txBody>
          <a:bodyPr/>
          <a:lstStyle/>
          <a:p>
            <a:r>
              <a:rPr lang="en-US" dirty="0"/>
              <a:t>Timeline and roadmap</a:t>
            </a:r>
          </a:p>
        </p:txBody>
      </p:sp>
      <p:sp>
        <p:nvSpPr>
          <p:cNvPr id="5" name="Pentagon 4">
            <a:extLst>
              <a:ext uri="{FF2B5EF4-FFF2-40B4-BE49-F238E27FC236}">
                <a16:creationId xmlns:a16="http://schemas.microsoft.com/office/drawing/2014/main" id="{48B1EB53-4BB7-7D7C-5EDF-6660D9C4F60B}"/>
              </a:ext>
            </a:extLst>
          </p:cNvPr>
          <p:cNvSpPr/>
          <p:nvPr/>
        </p:nvSpPr>
        <p:spPr>
          <a:xfrm>
            <a:off x="550862" y="2051556"/>
            <a:ext cx="2809853" cy="439387"/>
          </a:xfrm>
          <a:prstGeom prst="homePlate">
            <a:avLst>
              <a:gd name="adj" fmla="val 3378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7" name="Chevron 6">
            <a:extLst>
              <a:ext uri="{FF2B5EF4-FFF2-40B4-BE49-F238E27FC236}">
                <a16:creationId xmlns:a16="http://schemas.microsoft.com/office/drawing/2014/main" id="{D139B489-81C0-D28C-4EC8-1D5D3E46447C}"/>
              </a:ext>
            </a:extLst>
          </p:cNvPr>
          <p:cNvSpPr/>
          <p:nvPr/>
        </p:nvSpPr>
        <p:spPr>
          <a:xfrm>
            <a:off x="3277589" y="2051802"/>
            <a:ext cx="4020889" cy="439387"/>
          </a:xfrm>
          <a:prstGeom prst="chevron">
            <a:avLst>
              <a:gd name="adj" fmla="val 31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9" name="Oval 8">
            <a:extLst>
              <a:ext uri="{FF2B5EF4-FFF2-40B4-BE49-F238E27FC236}">
                <a16:creationId xmlns:a16="http://schemas.microsoft.com/office/drawing/2014/main" id="{FF1678E1-F7EC-B9F7-57F0-9ED00DE806E6}"/>
              </a:ext>
            </a:extLst>
          </p:cNvPr>
          <p:cNvSpPr/>
          <p:nvPr/>
        </p:nvSpPr>
        <p:spPr>
          <a:xfrm>
            <a:off x="622114" y="2113901"/>
            <a:ext cx="314697" cy="314697"/>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tx1"/>
                </a:solidFill>
              </a:rPr>
              <a:t>1</a:t>
            </a:r>
          </a:p>
        </p:txBody>
      </p:sp>
      <p:sp>
        <p:nvSpPr>
          <p:cNvPr id="10" name="TextBox 9">
            <a:extLst>
              <a:ext uri="{FF2B5EF4-FFF2-40B4-BE49-F238E27FC236}">
                <a16:creationId xmlns:a16="http://schemas.microsoft.com/office/drawing/2014/main" id="{CF2E9EA1-5F51-E1AA-4EEF-F93047108DEE}"/>
              </a:ext>
            </a:extLst>
          </p:cNvPr>
          <p:cNvSpPr txBox="1"/>
          <p:nvPr/>
        </p:nvSpPr>
        <p:spPr>
          <a:xfrm>
            <a:off x="1021278" y="2132750"/>
            <a:ext cx="2101933" cy="276999"/>
          </a:xfrm>
          <a:prstGeom prst="rect">
            <a:avLst/>
          </a:prstGeom>
          <a:solidFill>
            <a:schemeClr val="accent1"/>
          </a:solidFill>
        </p:spPr>
        <p:txBody>
          <a:bodyPr wrap="square" rtlCol="0">
            <a:spAutoFit/>
          </a:bodyPr>
          <a:lstStyle/>
          <a:p>
            <a:r>
              <a:rPr lang="en-DK" sz="1200" b="1"/>
              <a:t>Expore opportunity</a:t>
            </a:r>
            <a:endParaRPr lang="en-DK" sz="1200" b="1" dirty="0"/>
          </a:p>
        </p:txBody>
      </p:sp>
      <p:sp>
        <p:nvSpPr>
          <p:cNvPr id="11" name="Chevron 10">
            <a:extLst>
              <a:ext uri="{FF2B5EF4-FFF2-40B4-BE49-F238E27FC236}">
                <a16:creationId xmlns:a16="http://schemas.microsoft.com/office/drawing/2014/main" id="{EFC42EEA-2FFC-3B13-DCB5-3DA4319C825D}"/>
              </a:ext>
            </a:extLst>
          </p:cNvPr>
          <p:cNvSpPr/>
          <p:nvPr/>
        </p:nvSpPr>
        <p:spPr>
          <a:xfrm>
            <a:off x="7220197" y="2051556"/>
            <a:ext cx="4396303" cy="439387"/>
          </a:xfrm>
          <a:prstGeom prst="chevron">
            <a:avLst>
              <a:gd name="adj" fmla="val 310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5" name="Oval 14">
            <a:extLst>
              <a:ext uri="{FF2B5EF4-FFF2-40B4-BE49-F238E27FC236}">
                <a16:creationId xmlns:a16="http://schemas.microsoft.com/office/drawing/2014/main" id="{CAC61D60-E3FE-480D-EBB6-87CB4C50659B}"/>
              </a:ext>
            </a:extLst>
          </p:cNvPr>
          <p:cNvSpPr/>
          <p:nvPr/>
        </p:nvSpPr>
        <p:spPr>
          <a:xfrm>
            <a:off x="3526972" y="2113901"/>
            <a:ext cx="314697" cy="314697"/>
          </a:xfrm>
          <a:prstGeom prst="ellipse">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dirty="0">
                <a:solidFill>
                  <a:schemeClr val="tx1"/>
                </a:solidFill>
              </a:rPr>
              <a:t>2</a:t>
            </a:r>
          </a:p>
        </p:txBody>
      </p:sp>
      <p:sp>
        <p:nvSpPr>
          <p:cNvPr id="16" name="TextBox 15">
            <a:extLst>
              <a:ext uri="{FF2B5EF4-FFF2-40B4-BE49-F238E27FC236}">
                <a16:creationId xmlns:a16="http://schemas.microsoft.com/office/drawing/2014/main" id="{6D830209-A71F-FFC3-2F61-4D3434EAC290}"/>
              </a:ext>
            </a:extLst>
          </p:cNvPr>
          <p:cNvSpPr txBox="1"/>
          <p:nvPr/>
        </p:nvSpPr>
        <p:spPr>
          <a:xfrm>
            <a:off x="3926136" y="2132750"/>
            <a:ext cx="3056557" cy="276999"/>
          </a:xfrm>
          <a:prstGeom prst="rect">
            <a:avLst/>
          </a:prstGeom>
          <a:solidFill>
            <a:schemeClr val="accent3"/>
          </a:solidFill>
        </p:spPr>
        <p:txBody>
          <a:bodyPr wrap="square" rtlCol="0">
            <a:spAutoFit/>
          </a:bodyPr>
          <a:lstStyle/>
          <a:p>
            <a:r>
              <a:rPr lang="en-DK" sz="1200" b="1" dirty="0"/>
              <a:t>Detail design and MVP</a:t>
            </a:r>
          </a:p>
        </p:txBody>
      </p:sp>
      <p:sp>
        <p:nvSpPr>
          <p:cNvPr id="18" name="TextBox 17">
            <a:extLst>
              <a:ext uri="{FF2B5EF4-FFF2-40B4-BE49-F238E27FC236}">
                <a16:creationId xmlns:a16="http://schemas.microsoft.com/office/drawing/2014/main" id="{16CE6A8D-3029-B602-3890-A3AF509A7DB4}"/>
              </a:ext>
            </a:extLst>
          </p:cNvPr>
          <p:cNvSpPr txBox="1"/>
          <p:nvPr/>
        </p:nvSpPr>
        <p:spPr>
          <a:xfrm>
            <a:off x="1021278" y="2586192"/>
            <a:ext cx="2256310" cy="1000274"/>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a:p>
            <a:pPr>
              <a:spcAft>
                <a:spcPts val="600"/>
              </a:spcAft>
            </a:pPr>
            <a:endParaRPr lang="en-US" sz="1100" b="1" dirty="0">
              <a:solidFill>
                <a:schemeClr val="bg2">
                  <a:lumMod val="10000"/>
                </a:schemeClr>
              </a:solidFill>
            </a:endParaRPr>
          </a:p>
        </p:txBody>
      </p:sp>
      <p:sp>
        <p:nvSpPr>
          <p:cNvPr id="21" name="Oval 20">
            <a:extLst>
              <a:ext uri="{FF2B5EF4-FFF2-40B4-BE49-F238E27FC236}">
                <a16:creationId xmlns:a16="http://schemas.microsoft.com/office/drawing/2014/main" id="{3682852B-A1E8-17BA-28BC-85DB6C8F83FF}"/>
              </a:ext>
            </a:extLst>
          </p:cNvPr>
          <p:cNvSpPr/>
          <p:nvPr/>
        </p:nvSpPr>
        <p:spPr>
          <a:xfrm>
            <a:off x="7426676" y="2113901"/>
            <a:ext cx="314697" cy="31469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DK" sz="1400">
                <a:solidFill>
                  <a:schemeClr val="tx1"/>
                </a:solidFill>
              </a:rPr>
              <a:t>3</a:t>
            </a:r>
          </a:p>
        </p:txBody>
      </p:sp>
      <p:sp>
        <p:nvSpPr>
          <p:cNvPr id="22" name="TextBox 21">
            <a:extLst>
              <a:ext uri="{FF2B5EF4-FFF2-40B4-BE49-F238E27FC236}">
                <a16:creationId xmlns:a16="http://schemas.microsoft.com/office/drawing/2014/main" id="{6B549C51-5FE2-F42D-B4A6-F96BD5809A9B}"/>
              </a:ext>
            </a:extLst>
          </p:cNvPr>
          <p:cNvSpPr txBox="1"/>
          <p:nvPr/>
        </p:nvSpPr>
        <p:spPr>
          <a:xfrm>
            <a:off x="7825840" y="2132750"/>
            <a:ext cx="3656003" cy="276999"/>
          </a:xfrm>
          <a:prstGeom prst="rect">
            <a:avLst/>
          </a:prstGeom>
          <a:solidFill>
            <a:schemeClr val="bg1"/>
          </a:solidFill>
        </p:spPr>
        <p:txBody>
          <a:bodyPr wrap="square" rtlCol="0">
            <a:spAutoFit/>
          </a:bodyPr>
          <a:lstStyle/>
          <a:p>
            <a:r>
              <a:rPr lang="en-DK" sz="1200" b="1" dirty="0"/>
              <a:t>Build MVP and launch in market</a:t>
            </a:r>
          </a:p>
        </p:txBody>
      </p:sp>
      <p:sp>
        <p:nvSpPr>
          <p:cNvPr id="23" name="TextBox 22">
            <a:extLst>
              <a:ext uri="{FF2B5EF4-FFF2-40B4-BE49-F238E27FC236}">
                <a16:creationId xmlns:a16="http://schemas.microsoft.com/office/drawing/2014/main" id="{A8FA6796-B5A6-A9FA-90DB-A89A6A4E2AE1}"/>
              </a:ext>
            </a:extLst>
          </p:cNvPr>
          <p:cNvSpPr txBox="1"/>
          <p:nvPr/>
        </p:nvSpPr>
        <p:spPr>
          <a:xfrm>
            <a:off x="3926136" y="2586192"/>
            <a:ext cx="3244575" cy="923330"/>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 e.g. Build </a:t>
            </a:r>
            <a:r>
              <a:rPr lang="en-US" sz="1100" b="1" dirty="0">
                <a:solidFill>
                  <a:schemeClr val="bg2">
                    <a:lumMod val="10000"/>
                  </a:schemeClr>
                </a:solidFill>
              </a:rPr>
              <a:t>clickable dummy</a:t>
            </a:r>
            <a:r>
              <a:rPr lang="en-US" sz="1100" dirty="0">
                <a:solidFill>
                  <a:schemeClr val="bg2">
                    <a:lumMod val="10000"/>
                  </a:schemeClr>
                </a:solidFill>
              </a:rPr>
              <a:t> for product demonstration]</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p:txBody>
      </p:sp>
      <p:sp>
        <p:nvSpPr>
          <p:cNvPr id="24" name="TextBox 23">
            <a:extLst>
              <a:ext uri="{FF2B5EF4-FFF2-40B4-BE49-F238E27FC236}">
                <a16:creationId xmlns:a16="http://schemas.microsoft.com/office/drawing/2014/main" id="{4717C69B-BA5A-E1B5-8E6C-EEAA2D7E2552}"/>
              </a:ext>
            </a:extLst>
          </p:cNvPr>
          <p:cNvSpPr txBox="1"/>
          <p:nvPr/>
        </p:nvSpPr>
        <p:spPr>
          <a:xfrm>
            <a:off x="7825840" y="2586192"/>
            <a:ext cx="3744037" cy="1000274"/>
          </a:xfrm>
          <a:prstGeom prst="rect">
            <a:avLst/>
          </a:prstGeom>
          <a:noFill/>
        </p:spPr>
        <p:txBody>
          <a:bodyPr wrap="square" rtlCol="0">
            <a:spAutoFit/>
          </a:bodyPr>
          <a:lstStyle/>
          <a:p>
            <a:pPr>
              <a:spcAft>
                <a:spcPts val="600"/>
              </a:spcAft>
            </a:pPr>
            <a:r>
              <a:rPr lang="en-US" sz="1100" dirty="0">
                <a:solidFill>
                  <a:schemeClr val="bg2">
                    <a:lumMod val="10000"/>
                  </a:schemeClr>
                </a:solidFill>
              </a:rPr>
              <a:t>[Insert key deliverables]</a:t>
            </a:r>
            <a:endParaRPr lang="en-US" sz="1100" b="1" dirty="0">
              <a:solidFill>
                <a:schemeClr val="bg2">
                  <a:lumMod val="10000"/>
                </a:schemeClr>
              </a:solidFill>
            </a:endParaRPr>
          </a:p>
          <a:p>
            <a:pPr>
              <a:spcAft>
                <a:spcPts val="600"/>
              </a:spcAft>
            </a:pPr>
            <a:r>
              <a:rPr lang="en-US" sz="1100" dirty="0">
                <a:solidFill>
                  <a:schemeClr val="bg2">
                    <a:lumMod val="10000"/>
                  </a:schemeClr>
                </a:solidFill>
              </a:rPr>
              <a:t>[Insert key deliverables]</a:t>
            </a:r>
          </a:p>
          <a:p>
            <a:pPr>
              <a:spcAft>
                <a:spcPts val="600"/>
              </a:spcAft>
            </a:pPr>
            <a:r>
              <a:rPr lang="en-US" sz="1100" dirty="0">
                <a:solidFill>
                  <a:schemeClr val="bg2">
                    <a:lumMod val="10000"/>
                  </a:schemeClr>
                </a:solidFill>
              </a:rPr>
              <a:t>[Insert key deliverables]</a:t>
            </a:r>
          </a:p>
          <a:p>
            <a:pPr>
              <a:spcAft>
                <a:spcPts val="600"/>
              </a:spcAft>
            </a:pPr>
            <a:endParaRPr lang="en-US" sz="1100" b="1" dirty="0">
              <a:solidFill>
                <a:schemeClr val="bg2">
                  <a:lumMod val="10000"/>
                </a:schemeClr>
              </a:solidFill>
            </a:endParaRPr>
          </a:p>
        </p:txBody>
      </p:sp>
      <p:cxnSp>
        <p:nvCxnSpPr>
          <p:cNvPr id="26" name="Straight Connector 25">
            <a:extLst>
              <a:ext uri="{FF2B5EF4-FFF2-40B4-BE49-F238E27FC236}">
                <a16:creationId xmlns:a16="http://schemas.microsoft.com/office/drawing/2014/main" id="{98321E6A-EC88-D6A1-BFE6-7F1F1A64DD53}"/>
              </a:ext>
            </a:extLst>
          </p:cNvPr>
          <p:cNvCxnSpPr/>
          <p:nvPr/>
        </p:nvCxnSpPr>
        <p:spPr>
          <a:xfrm>
            <a:off x="3277589" y="2586192"/>
            <a:ext cx="0" cy="374904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14963F9-075C-3991-DCA5-B1D0E4B56611}"/>
              </a:ext>
            </a:extLst>
          </p:cNvPr>
          <p:cNvCxnSpPr/>
          <p:nvPr/>
        </p:nvCxnSpPr>
        <p:spPr>
          <a:xfrm>
            <a:off x="7170716" y="2603806"/>
            <a:ext cx="0" cy="374904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7DFF3B-D498-77DD-EF4E-8F592333F2AB}"/>
              </a:ext>
            </a:extLst>
          </p:cNvPr>
          <p:cNvCxnSpPr>
            <a:cxnSpLocks/>
          </p:cNvCxnSpPr>
          <p:nvPr/>
        </p:nvCxnSpPr>
        <p:spPr>
          <a:xfrm flipH="1">
            <a:off x="622114" y="5017627"/>
            <a:ext cx="250109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AE4F6A6-2A89-B267-41F0-959C73E70CB1}"/>
              </a:ext>
            </a:extLst>
          </p:cNvPr>
          <p:cNvSpPr txBox="1"/>
          <p:nvPr/>
        </p:nvSpPr>
        <p:spPr>
          <a:xfrm>
            <a:off x="1021278" y="5112630"/>
            <a:ext cx="210193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sp>
        <p:nvSpPr>
          <p:cNvPr id="34" name="TextBox 33">
            <a:extLst>
              <a:ext uri="{FF2B5EF4-FFF2-40B4-BE49-F238E27FC236}">
                <a16:creationId xmlns:a16="http://schemas.microsoft.com/office/drawing/2014/main" id="{414B510D-508A-0CA1-69DE-C74A6C1B5135}"/>
              </a:ext>
            </a:extLst>
          </p:cNvPr>
          <p:cNvSpPr txBox="1"/>
          <p:nvPr/>
        </p:nvSpPr>
        <p:spPr>
          <a:xfrm>
            <a:off x="9269087" y="1413230"/>
            <a:ext cx="1378753" cy="246221"/>
          </a:xfrm>
          <a:prstGeom prst="rect">
            <a:avLst/>
          </a:prstGeom>
          <a:noFill/>
        </p:spPr>
        <p:txBody>
          <a:bodyPr wrap="square" rtlCol="0">
            <a:spAutoFit/>
          </a:bodyPr>
          <a:lstStyle/>
          <a:p>
            <a:r>
              <a:rPr lang="en-DK" sz="1000" dirty="0">
                <a:solidFill>
                  <a:schemeClr val="bg1"/>
                </a:solidFill>
                <a:latin typeface="Arial" panose="020B0604020202020204" pitchFamily="34" charset="0"/>
                <a:cs typeface="Arial" panose="020B0604020202020204" pitchFamily="34" charset="0"/>
              </a:rPr>
              <a:t>Deliverables</a:t>
            </a:r>
          </a:p>
        </p:txBody>
      </p:sp>
      <p:sp>
        <p:nvSpPr>
          <p:cNvPr id="35" name="TextBox 34">
            <a:extLst>
              <a:ext uri="{FF2B5EF4-FFF2-40B4-BE49-F238E27FC236}">
                <a16:creationId xmlns:a16="http://schemas.microsoft.com/office/drawing/2014/main" id="{AC3F601D-9EE6-F0DA-48CE-457B67EE53E6}"/>
              </a:ext>
            </a:extLst>
          </p:cNvPr>
          <p:cNvSpPr txBox="1"/>
          <p:nvPr/>
        </p:nvSpPr>
        <p:spPr>
          <a:xfrm>
            <a:off x="10721440" y="1413230"/>
            <a:ext cx="1378753" cy="246221"/>
          </a:xfrm>
          <a:prstGeom prst="rect">
            <a:avLst/>
          </a:prstGeom>
          <a:noFill/>
        </p:spPr>
        <p:txBody>
          <a:bodyPr wrap="square" rtlCol="0">
            <a:spAutoFit/>
          </a:bodyPr>
          <a:lstStyle/>
          <a:p>
            <a:r>
              <a:rPr lang="en-DK" sz="1000" dirty="0">
                <a:solidFill>
                  <a:schemeClr val="bg1"/>
                </a:solidFill>
                <a:latin typeface="Arial" panose="020B0604020202020204" pitchFamily="34" charset="0"/>
                <a:cs typeface="Arial" panose="020B0604020202020204" pitchFamily="34" charset="0"/>
              </a:rPr>
              <a:t>People</a:t>
            </a:r>
          </a:p>
        </p:txBody>
      </p:sp>
      <p:cxnSp>
        <p:nvCxnSpPr>
          <p:cNvPr id="37" name="Straight Connector 36">
            <a:extLst>
              <a:ext uri="{FF2B5EF4-FFF2-40B4-BE49-F238E27FC236}">
                <a16:creationId xmlns:a16="http://schemas.microsoft.com/office/drawing/2014/main" id="{D8DCB7DB-E13E-CC6D-BAE1-E6ED83FC69BA}"/>
              </a:ext>
            </a:extLst>
          </p:cNvPr>
          <p:cNvCxnSpPr>
            <a:cxnSpLocks/>
          </p:cNvCxnSpPr>
          <p:nvPr/>
        </p:nvCxnSpPr>
        <p:spPr>
          <a:xfrm flipH="1">
            <a:off x="3443844" y="5017627"/>
            <a:ext cx="3610099"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12E711A-CA0C-7CEC-7064-7B8086DB11D1}"/>
              </a:ext>
            </a:extLst>
          </p:cNvPr>
          <p:cNvCxnSpPr>
            <a:cxnSpLocks/>
          </p:cNvCxnSpPr>
          <p:nvPr/>
        </p:nvCxnSpPr>
        <p:spPr>
          <a:xfrm flipH="1">
            <a:off x="7313862" y="5017627"/>
            <a:ext cx="425601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AD2040-7F27-E2E0-FBD6-3DBDCB4B9357}"/>
              </a:ext>
            </a:extLst>
          </p:cNvPr>
          <p:cNvSpPr txBox="1"/>
          <p:nvPr/>
        </p:nvSpPr>
        <p:spPr>
          <a:xfrm>
            <a:off x="3926138" y="5112630"/>
            <a:ext cx="3127802"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sp>
        <p:nvSpPr>
          <p:cNvPr id="46" name="TextBox 45">
            <a:extLst>
              <a:ext uri="{FF2B5EF4-FFF2-40B4-BE49-F238E27FC236}">
                <a16:creationId xmlns:a16="http://schemas.microsoft.com/office/drawing/2014/main" id="{79DCD8AB-AC2D-53E1-F9FE-44F39AB7A243}"/>
              </a:ext>
            </a:extLst>
          </p:cNvPr>
          <p:cNvSpPr txBox="1"/>
          <p:nvPr/>
        </p:nvSpPr>
        <p:spPr>
          <a:xfrm>
            <a:off x="7782423" y="5112630"/>
            <a:ext cx="3814491" cy="261610"/>
          </a:xfrm>
          <a:prstGeom prst="rect">
            <a:avLst/>
          </a:prstGeom>
          <a:noFill/>
        </p:spPr>
        <p:txBody>
          <a:bodyPr wrap="square" rtlCol="0">
            <a:spAutoFit/>
          </a:bodyPr>
          <a:lstStyle>
            <a:defPPr>
              <a:defRPr lang="en-DK"/>
            </a:defPPr>
            <a:lvl1pPr>
              <a:spcAft>
                <a:spcPts val="600"/>
              </a:spcAft>
              <a:defRPr sz="1100" b="1">
                <a:solidFill>
                  <a:schemeClr val="bg2">
                    <a:lumMod val="10000"/>
                  </a:schemeClr>
                </a:solidFill>
              </a:defRPr>
            </a:lvl1pPr>
          </a:lstStyle>
          <a:p>
            <a:r>
              <a:rPr lang="en-US" b="0" dirty="0"/>
              <a:t>[Insert key people involved]</a:t>
            </a:r>
          </a:p>
        </p:txBody>
      </p:sp>
      <p:cxnSp>
        <p:nvCxnSpPr>
          <p:cNvPr id="48" name="Straight Arrow Connector 47">
            <a:extLst>
              <a:ext uri="{FF2B5EF4-FFF2-40B4-BE49-F238E27FC236}">
                <a16:creationId xmlns:a16="http://schemas.microsoft.com/office/drawing/2014/main" id="{1713962D-978B-5B13-5A41-A7877AB3719F}"/>
              </a:ext>
            </a:extLst>
          </p:cNvPr>
          <p:cNvCxnSpPr>
            <a:cxnSpLocks/>
          </p:cNvCxnSpPr>
          <p:nvPr/>
        </p:nvCxnSpPr>
        <p:spPr>
          <a:xfrm>
            <a:off x="550863" y="1933052"/>
            <a:ext cx="2726725"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5470FA-4AB0-8EDF-3D62-BFA248197A73}"/>
              </a:ext>
            </a:extLst>
          </p:cNvPr>
          <p:cNvCxnSpPr>
            <a:cxnSpLocks/>
          </p:cNvCxnSpPr>
          <p:nvPr/>
        </p:nvCxnSpPr>
        <p:spPr>
          <a:xfrm>
            <a:off x="3277588" y="1931073"/>
            <a:ext cx="3893123"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941A5B8-120E-0A73-BB2C-75BCF8F94854}"/>
              </a:ext>
            </a:extLst>
          </p:cNvPr>
          <p:cNvCxnSpPr>
            <a:cxnSpLocks/>
          </p:cNvCxnSpPr>
          <p:nvPr/>
        </p:nvCxnSpPr>
        <p:spPr>
          <a:xfrm>
            <a:off x="7170711" y="1931073"/>
            <a:ext cx="4433914" cy="0"/>
          </a:xfrm>
          <a:prstGeom prst="straightConnector1">
            <a:avLst/>
          </a:prstGeom>
          <a:ln w="28575">
            <a:solidFill>
              <a:schemeClr val="bg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50FF582-9913-D54D-1F61-FBD0849C5B2F}"/>
              </a:ext>
            </a:extLst>
          </p:cNvPr>
          <p:cNvSpPr txBox="1"/>
          <p:nvPr/>
        </p:nvSpPr>
        <p:spPr>
          <a:xfrm>
            <a:off x="1299317" y="1804733"/>
            <a:ext cx="1229817" cy="246221"/>
          </a:xfrm>
          <a:prstGeom prst="rect">
            <a:avLst/>
          </a:prstGeom>
          <a:solidFill>
            <a:schemeClr val="tx1"/>
          </a:solidFill>
        </p:spPr>
        <p:txBody>
          <a:bodyPr wrap="square" rtlCol="0" anchor="ctr">
            <a:spAutoFit/>
          </a:bodyPr>
          <a:lstStyle/>
          <a:p>
            <a:pPr algn="ctr"/>
            <a:r>
              <a:rPr lang="en-US" sz="1000" dirty="0">
                <a:solidFill>
                  <a:schemeClr val="bg1"/>
                </a:solidFill>
              </a:rPr>
              <a:t>[Insert timeframe]</a:t>
            </a:r>
          </a:p>
        </p:txBody>
      </p:sp>
      <p:pic>
        <p:nvPicPr>
          <p:cNvPr id="3" name="Picture 2">
            <a:extLst>
              <a:ext uri="{FF2B5EF4-FFF2-40B4-BE49-F238E27FC236}">
                <a16:creationId xmlns:a16="http://schemas.microsoft.com/office/drawing/2014/main" id="{AD4D02A6-EFEC-074D-AC23-CC78EE5613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6726" y="2611917"/>
            <a:ext cx="338400" cy="338400"/>
          </a:xfrm>
          <a:prstGeom prst="rect">
            <a:avLst/>
          </a:prstGeom>
        </p:spPr>
      </p:pic>
      <p:pic>
        <p:nvPicPr>
          <p:cNvPr id="4" name="Picture 3">
            <a:extLst>
              <a:ext uri="{FF2B5EF4-FFF2-40B4-BE49-F238E27FC236}">
                <a16:creationId xmlns:a16="http://schemas.microsoft.com/office/drawing/2014/main" id="{056088A4-1815-674B-8936-6C0381DE00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2973" y="5138016"/>
            <a:ext cx="338400" cy="338400"/>
          </a:xfrm>
          <a:prstGeom prst="rect">
            <a:avLst/>
          </a:prstGeom>
        </p:spPr>
      </p:pic>
      <p:pic>
        <p:nvPicPr>
          <p:cNvPr id="43" name="Picture 42">
            <a:extLst>
              <a:ext uri="{FF2B5EF4-FFF2-40B4-BE49-F238E27FC236}">
                <a16:creationId xmlns:a16="http://schemas.microsoft.com/office/drawing/2014/main" id="{59FDB9F6-518F-4740-AD25-2DB8AA1080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0099" y="2611917"/>
            <a:ext cx="338400" cy="338400"/>
          </a:xfrm>
          <a:prstGeom prst="rect">
            <a:avLst/>
          </a:prstGeom>
        </p:spPr>
      </p:pic>
      <p:pic>
        <p:nvPicPr>
          <p:cNvPr id="45" name="Picture 44">
            <a:extLst>
              <a:ext uri="{FF2B5EF4-FFF2-40B4-BE49-F238E27FC236}">
                <a16:creationId xmlns:a16="http://schemas.microsoft.com/office/drawing/2014/main" id="{209962BB-6780-4446-AA4C-F2C665E70B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02973" y="2611917"/>
            <a:ext cx="338400" cy="338400"/>
          </a:xfrm>
          <a:prstGeom prst="rect">
            <a:avLst/>
          </a:prstGeom>
        </p:spPr>
      </p:pic>
      <p:pic>
        <p:nvPicPr>
          <p:cNvPr id="47" name="Picture 46">
            <a:extLst>
              <a:ext uri="{FF2B5EF4-FFF2-40B4-BE49-F238E27FC236}">
                <a16:creationId xmlns:a16="http://schemas.microsoft.com/office/drawing/2014/main" id="{31D74E54-8F4A-324F-BD61-49A86349E3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726" y="5138016"/>
            <a:ext cx="338400" cy="338400"/>
          </a:xfrm>
          <a:prstGeom prst="rect">
            <a:avLst/>
          </a:prstGeom>
        </p:spPr>
      </p:pic>
      <p:pic>
        <p:nvPicPr>
          <p:cNvPr id="50" name="Picture 49">
            <a:extLst>
              <a:ext uri="{FF2B5EF4-FFF2-40B4-BE49-F238E27FC236}">
                <a16:creationId xmlns:a16="http://schemas.microsoft.com/office/drawing/2014/main" id="{277C3BBD-5D40-164E-9297-E064B18358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0099" y="5138016"/>
            <a:ext cx="338400" cy="338400"/>
          </a:xfrm>
          <a:prstGeom prst="rect">
            <a:avLst/>
          </a:prstGeom>
        </p:spPr>
      </p:pic>
      <p:pic>
        <p:nvPicPr>
          <p:cNvPr id="52" name="Picture 51">
            <a:extLst>
              <a:ext uri="{FF2B5EF4-FFF2-40B4-BE49-F238E27FC236}">
                <a16:creationId xmlns:a16="http://schemas.microsoft.com/office/drawing/2014/main" id="{9FBA523E-27B9-7C45-B163-E808DE4C78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83040" y="1367140"/>
            <a:ext cx="338400" cy="338400"/>
          </a:xfrm>
          <a:prstGeom prst="rect">
            <a:avLst/>
          </a:prstGeom>
        </p:spPr>
      </p:pic>
      <p:pic>
        <p:nvPicPr>
          <p:cNvPr id="56" name="Picture 55">
            <a:extLst>
              <a:ext uri="{FF2B5EF4-FFF2-40B4-BE49-F238E27FC236}">
                <a16:creationId xmlns:a16="http://schemas.microsoft.com/office/drawing/2014/main" id="{38703CCF-792D-0D4E-8362-226850453B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2562" y="1367140"/>
            <a:ext cx="338400" cy="338400"/>
          </a:xfrm>
          <a:prstGeom prst="rect">
            <a:avLst/>
          </a:prstGeom>
        </p:spPr>
      </p:pic>
      <p:sp>
        <p:nvSpPr>
          <p:cNvPr id="19" name="TextBox 18">
            <a:extLst>
              <a:ext uri="{FF2B5EF4-FFF2-40B4-BE49-F238E27FC236}">
                <a16:creationId xmlns:a16="http://schemas.microsoft.com/office/drawing/2014/main" id="{32BECE37-A38F-FB95-B911-A48029BD90DA}"/>
              </a:ext>
            </a:extLst>
          </p:cNvPr>
          <p:cNvSpPr txBox="1"/>
          <p:nvPr/>
        </p:nvSpPr>
        <p:spPr>
          <a:xfrm>
            <a:off x="4609241" y="1804733"/>
            <a:ext cx="1229817" cy="246221"/>
          </a:xfrm>
          <a:prstGeom prst="rect">
            <a:avLst/>
          </a:prstGeom>
          <a:solidFill>
            <a:schemeClr val="tx1"/>
          </a:solidFill>
        </p:spPr>
        <p:txBody>
          <a:bodyPr wrap="square" rtlCol="0" anchor="ctr">
            <a:spAutoFit/>
          </a:bodyPr>
          <a:lstStyle/>
          <a:p>
            <a:pPr algn="ctr"/>
            <a:r>
              <a:rPr lang="en-US" sz="1000">
                <a:solidFill>
                  <a:schemeClr val="bg1"/>
                </a:solidFill>
              </a:rPr>
              <a:t>[Insert timeframe]</a:t>
            </a:r>
          </a:p>
        </p:txBody>
      </p:sp>
      <p:sp>
        <p:nvSpPr>
          <p:cNvPr id="20" name="TextBox 19">
            <a:extLst>
              <a:ext uri="{FF2B5EF4-FFF2-40B4-BE49-F238E27FC236}">
                <a16:creationId xmlns:a16="http://schemas.microsoft.com/office/drawing/2014/main" id="{BF2AB86B-46C2-019F-C903-05067B1B3E45}"/>
              </a:ext>
            </a:extLst>
          </p:cNvPr>
          <p:cNvSpPr txBox="1"/>
          <p:nvPr/>
        </p:nvSpPr>
        <p:spPr>
          <a:xfrm>
            <a:off x="8772760" y="1804733"/>
            <a:ext cx="1229817" cy="246221"/>
          </a:xfrm>
          <a:prstGeom prst="rect">
            <a:avLst/>
          </a:prstGeom>
          <a:solidFill>
            <a:schemeClr val="tx1"/>
          </a:solidFill>
        </p:spPr>
        <p:txBody>
          <a:bodyPr wrap="square" rtlCol="0" anchor="ctr">
            <a:spAutoFit/>
          </a:bodyPr>
          <a:lstStyle/>
          <a:p>
            <a:pPr algn="ctr"/>
            <a:r>
              <a:rPr lang="en-US" sz="1000">
                <a:solidFill>
                  <a:schemeClr val="bg1"/>
                </a:solidFill>
              </a:rPr>
              <a:t>[Insert timeframe]</a:t>
            </a:r>
          </a:p>
        </p:txBody>
      </p:sp>
      <p:sp>
        <p:nvSpPr>
          <p:cNvPr id="25" name="Rectangle 24">
            <a:extLst>
              <a:ext uri="{FF2B5EF4-FFF2-40B4-BE49-F238E27FC236}">
                <a16:creationId xmlns:a16="http://schemas.microsoft.com/office/drawing/2014/main" id="{422F68E9-4905-E882-DB75-D8EA6C9959A7}"/>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28" name="Google Shape;746;p20">
            <a:extLst>
              <a:ext uri="{FF2B5EF4-FFF2-40B4-BE49-F238E27FC236}">
                <a16:creationId xmlns:a16="http://schemas.microsoft.com/office/drawing/2014/main" id="{7E56B0B7-0180-1846-8C15-47BB2CFD8BB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7318737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a:xfrm>
            <a:off x="554736" y="355092"/>
            <a:ext cx="11082528" cy="731520"/>
          </a:xfrm>
        </p:spPr>
        <p:txBody>
          <a:bodyPr/>
          <a:lstStyle/>
          <a:p>
            <a:r>
              <a:rPr lang="en-US" dirty="0"/>
              <a:t>[Project] will evolve through four main phases</a:t>
            </a:r>
          </a:p>
        </p:txBody>
      </p:sp>
      <p:sp>
        <p:nvSpPr>
          <p:cNvPr id="6" name="Text Placeholder 5">
            <a:extLst>
              <a:ext uri="{FF2B5EF4-FFF2-40B4-BE49-F238E27FC236}">
                <a16:creationId xmlns:a16="http://schemas.microsoft.com/office/drawing/2014/main" id="{508836C6-C8AC-4055-CD6E-F167388FB4A7}"/>
              </a:ext>
            </a:extLst>
          </p:cNvPr>
          <p:cNvSpPr>
            <a:spLocks noGrp="1"/>
          </p:cNvSpPr>
          <p:nvPr>
            <p:ph type="body" sz="quarter" idx="17"/>
          </p:nvPr>
        </p:nvSpPr>
        <p:spPr>
          <a:xfrm>
            <a:off x="7630160" y="100540"/>
            <a:ext cx="4007104" cy="123111"/>
          </a:xfrm>
        </p:spPr>
        <p:txBody>
          <a:bodyPr/>
          <a:lstStyle/>
          <a:p>
            <a:r>
              <a:rPr lang="en-US" dirty="0"/>
              <a:t>Timeline and roadmap</a:t>
            </a:r>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1]</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3]</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4]</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tx1"/>
                </a:solidFill>
              </a:rPr>
              <a:t>Delive-rables</a:t>
            </a:r>
            <a:endParaRPr lang="en-US" sz="1200" b="1" dirty="0">
              <a:solidFill>
                <a:schemeClr val="tx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Build business</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Build product</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 </a:t>
            </a:r>
            <a:r>
              <a:rPr lang="en-US" sz="1000" dirty="0" err="1">
                <a:solidFill>
                  <a:schemeClr val="bg1"/>
                </a:solidFill>
              </a:rPr>
              <a:t>e.g</a:t>
            </a:r>
            <a:r>
              <a:rPr lang="en-US" sz="1000" dirty="0">
                <a:solidFill>
                  <a:schemeClr val="bg1"/>
                </a:solidFill>
              </a:rPr>
              <a:t> build go-to-market framework] </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 e.g. Detail business plan] </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 e.g. </a:t>
            </a:r>
            <a:r>
              <a:rPr lang="en-US" sz="1000" dirty="0" err="1">
                <a:solidFill>
                  <a:schemeClr val="bg1"/>
                </a:solidFill>
              </a:rPr>
              <a:t>Mgmt</a:t>
            </a:r>
            <a:r>
              <a:rPr lang="en-US" sz="1000" dirty="0">
                <a:solidFill>
                  <a:schemeClr val="bg1"/>
                </a:solidFill>
              </a:rPr>
              <a:t> team]</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1" name="TextBox 70">
            <a:extLst>
              <a:ext uri="{FF2B5EF4-FFF2-40B4-BE49-F238E27FC236}">
                <a16:creationId xmlns:a16="http://schemas.microsoft.com/office/drawing/2014/main" id="{AEF5EA62-A8D3-DFA4-6F4B-59789A728400}"/>
              </a:ext>
            </a:extLst>
          </p:cNvPr>
          <p:cNvSpPr txBox="1"/>
          <p:nvPr/>
        </p:nvSpPr>
        <p:spPr>
          <a:xfrm>
            <a:off x="6478284" y="2931952"/>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Go/no-go</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456767" y="2931952"/>
            <a:ext cx="1243123"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Go/no-go</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[Phase 2]</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tx1"/>
          </a:solidFill>
        </p:spPr>
        <p:txBody>
          <a:bodyPr wrap="square" tIns="0" bIns="0" rtlCol="0" anchor="ctr">
            <a:spAutoFit/>
          </a:bodyPr>
          <a:lstStyle/>
          <a:p>
            <a:pPr algn="ctr"/>
            <a:r>
              <a:rPr lang="en-US" sz="1000" dirty="0">
                <a:solidFill>
                  <a:schemeClr val="bg1"/>
                </a:solidFill>
                <a:latin typeface="Arial" panose="020B0604020202020204" pitchFamily="34" charset="0"/>
                <a:cs typeface="Arial" panose="020B0604020202020204" pitchFamily="34" charset="0"/>
              </a:rPr>
              <a:t>[Insert timeline]</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p>
          <a:p>
            <a:pPr marL="285750" indent="-285750">
              <a:spcBef>
                <a:spcPts val="300"/>
              </a:spcBef>
              <a:spcAft>
                <a:spcPts val="300"/>
              </a:spcAft>
              <a:buFont typeface="Arial" panose="020B0604020202020204" pitchFamily="34" charset="0"/>
              <a:buChar char="•"/>
            </a:pPr>
            <a:r>
              <a:rPr lang="en-US" sz="1000" dirty="0">
                <a:solidFill>
                  <a:schemeClr val="bg1"/>
                </a:solidFill>
              </a:rPr>
              <a:t>[Insert key activities]</a:t>
            </a:r>
            <a:endParaRPr lang="en-US" sz="1000" b="1" dirty="0">
              <a:solidFill>
                <a:schemeClr val="bg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a:p>
            <a:pPr marL="285750" indent="-285750">
              <a:spcBef>
                <a:spcPts val="300"/>
              </a:spcBef>
              <a:buFont typeface="Arial" panose="020B0604020202020204" pitchFamily="34" charset="0"/>
              <a:buChar char="•"/>
            </a:pPr>
            <a:r>
              <a:rPr lang="en-US" sz="1000" dirty="0">
                <a:solidFill>
                  <a:schemeClr val="bg1"/>
                </a:solidFill>
              </a:rPr>
              <a:t>[Insert name and role OR team/function]</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7" name="TextBox 66">
            <a:extLst>
              <a:ext uri="{FF2B5EF4-FFF2-40B4-BE49-F238E27FC236}">
                <a16:creationId xmlns:a16="http://schemas.microsoft.com/office/drawing/2014/main" id="{B64581A0-046E-5027-8A7B-1F05CA9DFD10}"/>
              </a:ext>
            </a:extLst>
          </p:cNvPr>
          <p:cNvSpPr txBox="1"/>
          <p:nvPr/>
        </p:nvSpPr>
        <p:spPr>
          <a:xfrm>
            <a:off x="4154996" y="2931952"/>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Go/no-go</a:t>
            </a:r>
          </a:p>
        </p:txBody>
      </p:sp>
      <p:sp>
        <p:nvSpPr>
          <p:cNvPr id="5" name="Rectangle 4">
            <a:extLst>
              <a:ext uri="{FF2B5EF4-FFF2-40B4-BE49-F238E27FC236}">
                <a16:creationId xmlns:a16="http://schemas.microsoft.com/office/drawing/2014/main" id="{2036FD2A-BF86-FCF1-D2AB-890B66FA2170}"/>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7" name="Google Shape;746;p20">
            <a:extLst>
              <a:ext uri="{FF2B5EF4-FFF2-40B4-BE49-F238E27FC236}">
                <a16:creationId xmlns:a16="http://schemas.microsoft.com/office/drawing/2014/main" id="{D47AF818-AFE6-C3EA-6372-A37952799BA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790016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solidFill>
                  <a:schemeClr val="bg2">
                    <a:lumMod val="10000"/>
                  </a:schemeClr>
                </a:solidFill>
              </a:rPr>
              <a:t>[Product] will be built and scaled in four major phases with KPI-based stage gates prior to each phase</a:t>
            </a:r>
            <a:endParaRPr lang="en-DK" dirty="0">
              <a:solidFill>
                <a:schemeClr val="bg2">
                  <a:lumMod val="10000"/>
                </a:schemeClr>
              </a:solidFill>
            </a:endParaRPr>
          </a:p>
        </p:txBody>
      </p:sp>
      <p:sp>
        <p:nvSpPr>
          <p:cNvPr id="5" name="Subtitle 4">
            <a:extLst>
              <a:ext uri="{FF2B5EF4-FFF2-40B4-BE49-F238E27FC236}">
                <a16:creationId xmlns:a16="http://schemas.microsoft.com/office/drawing/2014/main" id="{777645E9-7507-AA20-BC1D-3913C56900E5}"/>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26A25D61-2DE8-8425-0C44-8EA1515DB6D5}"/>
              </a:ext>
            </a:extLst>
          </p:cNvPr>
          <p:cNvSpPr>
            <a:spLocks noGrp="1"/>
          </p:cNvSpPr>
          <p:nvPr>
            <p:ph type="body" sz="quarter" idx="17"/>
          </p:nvPr>
        </p:nvSpPr>
        <p:spPr>
          <a:xfrm>
            <a:off x="7630160" y="100540"/>
            <a:ext cx="4007104" cy="123111"/>
          </a:xfrm>
        </p:spPr>
        <p:txBody>
          <a:bodyPr/>
          <a:lstStyle/>
          <a:p>
            <a:r>
              <a:rPr lang="en-US" dirty="0"/>
              <a:t>Timeline and roadmap</a:t>
            </a:r>
          </a:p>
        </p:txBody>
      </p:sp>
      <p:cxnSp>
        <p:nvCxnSpPr>
          <p:cNvPr id="36" name="Straight Arrow Connector 35">
            <a:extLst>
              <a:ext uri="{FF2B5EF4-FFF2-40B4-BE49-F238E27FC236}">
                <a16:creationId xmlns:a16="http://schemas.microsoft.com/office/drawing/2014/main" id="{6DCFBD8C-0795-BC4D-9711-8BDF279A9C33}"/>
              </a:ext>
            </a:extLst>
          </p:cNvPr>
          <p:cNvCxnSpPr>
            <a:cxnSpLocks/>
          </p:cNvCxnSpPr>
          <p:nvPr/>
        </p:nvCxnSpPr>
        <p:spPr>
          <a:xfrm>
            <a:off x="8928966" y="256759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38" name="object 7">
            <a:extLst>
              <a:ext uri="{FF2B5EF4-FFF2-40B4-BE49-F238E27FC236}">
                <a16:creationId xmlns:a16="http://schemas.microsoft.com/office/drawing/2014/main" id="{67E4E891-D8F3-6548-892E-809587A8651F}"/>
              </a:ext>
            </a:extLst>
          </p:cNvPr>
          <p:cNvSpPr txBox="1"/>
          <p:nvPr/>
        </p:nvSpPr>
        <p:spPr>
          <a:xfrm>
            <a:off x="9049136" y="270952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41A955EA-09E1-774F-81D8-79B07E8942DC}"/>
              </a:ext>
            </a:extLst>
          </p:cNvPr>
          <p:cNvSpPr txBox="1"/>
          <p:nvPr/>
        </p:nvSpPr>
        <p:spPr>
          <a:xfrm>
            <a:off x="9049136" y="210233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Phase 4</a:t>
            </a:r>
          </a:p>
        </p:txBody>
      </p:sp>
      <p:sp>
        <p:nvSpPr>
          <p:cNvPr id="48" name="TextBox 47">
            <a:extLst>
              <a:ext uri="{FF2B5EF4-FFF2-40B4-BE49-F238E27FC236}">
                <a16:creationId xmlns:a16="http://schemas.microsoft.com/office/drawing/2014/main" id="{B30CA148-F0DD-1842-8FDF-9FF6044A4938}"/>
              </a:ext>
            </a:extLst>
          </p:cNvPr>
          <p:cNvSpPr txBox="1"/>
          <p:nvPr/>
        </p:nvSpPr>
        <p:spPr>
          <a:xfrm>
            <a:off x="90491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lumMod val="50000"/>
                  </a:schemeClr>
                </a:solidFill>
                <a:latin typeface="Arial" panose="020B0604020202020204" pitchFamily="34" charset="0"/>
                <a:cs typeface="Arial" panose="020B0604020202020204" pitchFamily="34" charset="0"/>
              </a:rPr>
              <a:t>x</a:t>
            </a: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 YEARS</a:t>
            </a:r>
          </a:p>
        </p:txBody>
      </p:sp>
      <p:cxnSp>
        <p:nvCxnSpPr>
          <p:cNvPr id="49" name="Straight Arrow Connector 48">
            <a:extLst>
              <a:ext uri="{FF2B5EF4-FFF2-40B4-BE49-F238E27FC236}">
                <a16:creationId xmlns:a16="http://schemas.microsoft.com/office/drawing/2014/main" id="{6FC5C4F6-B723-EC40-BEEE-3E6189406292}"/>
              </a:ext>
            </a:extLst>
          </p:cNvPr>
          <p:cNvCxnSpPr>
            <a:cxnSpLocks/>
          </p:cNvCxnSpPr>
          <p:nvPr/>
        </p:nvCxnSpPr>
        <p:spPr>
          <a:xfrm>
            <a:off x="3288191" y="2579990"/>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B01984CF-FFF6-1F40-A583-3CBBF6291B44}"/>
              </a:ext>
            </a:extLst>
          </p:cNvPr>
          <p:cNvCxnSpPr>
            <a:cxnSpLocks/>
          </p:cNvCxnSpPr>
          <p:nvPr/>
        </p:nvCxnSpPr>
        <p:spPr>
          <a:xfrm>
            <a:off x="6108578" y="2565613"/>
            <a:ext cx="258566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1" name="object 7">
            <a:extLst>
              <a:ext uri="{FF2B5EF4-FFF2-40B4-BE49-F238E27FC236}">
                <a16:creationId xmlns:a16="http://schemas.microsoft.com/office/drawing/2014/main" id="{B712927D-2E30-9C48-804A-07566E0A13A4}"/>
              </a:ext>
            </a:extLst>
          </p:cNvPr>
          <p:cNvSpPr txBox="1"/>
          <p:nvPr/>
        </p:nvSpPr>
        <p:spPr>
          <a:xfrm>
            <a:off x="3328249" y="2707541"/>
            <a:ext cx="2202256"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52" name="object 7">
            <a:extLst>
              <a:ext uri="{FF2B5EF4-FFF2-40B4-BE49-F238E27FC236}">
                <a16:creationId xmlns:a16="http://schemas.microsoft.com/office/drawing/2014/main" id="{7D41A80B-5FB3-9949-8FF3-CCE963738135}"/>
              </a:ext>
            </a:extLst>
          </p:cNvPr>
          <p:cNvSpPr txBox="1"/>
          <p:nvPr/>
        </p:nvSpPr>
        <p:spPr>
          <a:xfrm>
            <a:off x="6188693" y="2707541"/>
            <a:ext cx="2313477" cy="1195751"/>
          </a:xfrm>
          <a:prstGeom prst="rect">
            <a:avLst/>
          </a:prstGeom>
          <a:ln>
            <a:noFill/>
          </a:ln>
        </p:spPr>
        <p:txBody>
          <a:bodyPr vert="horz" wrap="square" lIns="0" tIns="9627" rIns="0" bIns="0" rtlCol="0">
            <a:spAutoFit/>
          </a:bodyPr>
          <a:lstStyle/>
          <a:p>
            <a:pPr lvl="0">
              <a:lnSpc>
                <a:spcPct val="110000"/>
              </a:lnSpc>
              <a:spcBef>
                <a:spcPts val="1000"/>
              </a:spcBef>
              <a:defRPr/>
            </a:pPr>
            <a:r>
              <a:rPr lang="en-US" sz="1400" dirty="0">
                <a:solidFill>
                  <a:srgbClr val="312837"/>
                </a:solidFill>
                <a:latin typeface="Arial" panose="020B0604020202020204" pitchFamily="34" charset="0"/>
                <a:cs typeface="Arial" panose="020B0604020202020204" pitchFamily="34" charset="0"/>
              </a:rPr>
              <a:t>[High-level description of main purpose of phase]</a:t>
            </a: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a:p>
            <a:pPr lvl="0">
              <a:lnSpc>
                <a:spcPct val="110000"/>
              </a:lnSpc>
              <a:spcBef>
                <a:spcPts val="1000"/>
              </a:spcBef>
              <a:defRPr/>
            </a:pPr>
            <a:endParaRPr lang="en-US" sz="1400" dirty="0">
              <a:solidFill>
                <a:srgbClr val="312837"/>
              </a:solidFill>
              <a:latin typeface="Arial" panose="020B0604020202020204" pitchFamily="34" charset="0"/>
              <a:cs typeface="Arial" panose="020B0604020202020204" pitchFamily="34" charset="0"/>
            </a:endParaRPr>
          </a:p>
        </p:txBody>
      </p:sp>
      <p:sp>
        <p:nvSpPr>
          <p:cNvPr id="53" name="object 6">
            <a:extLst>
              <a:ext uri="{FF2B5EF4-FFF2-40B4-BE49-F238E27FC236}">
                <a16:creationId xmlns:a16="http://schemas.microsoft.com/office/drawing/2014/main" id="{B6A5AC79-13F6-EA49-898D-641E4B766D16}"/>
              </a:ext>
            </a:extLst>
          </p:cNvPr>
          <p:cNvSpPr txBox="1"/>
          <p:nvPr/>
        </p:nvSpPr>
        <p:spPr>
          <a:xfrm>
            <a:off x="3328249" y="2100352"/>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2"/>
                </a:solidFill>
                <a:effectLst/>
                <a:uLnTx/>
                <a:uFillTx/>
                <a:latin typeface="Arial" panose="020B0604020202020204" pitchFamily="34" charset="0"/>
                <a:cs typeface="Arial" panose="020B0604020202020204" pitchFamily="34" charset="0"/>
              </a:rPr>
              <a:t>Phase 2</a:t>
            </a:r>
          </a:p>
        </p:txBody>
      </p:sp>
      <p:sp>
        <p:nvSpPr>
          <p:cNvPr id="54" name="TextBox 53">
            <a:extLst>
              <a:ext uri="{FF2B5EF4-FFF2-40B4-BE49-F238E27FC236}">
                <a16:creationId xmlns:a16="http://schemas.microsoft.com/office/drawing/2014/main" id="{D58072DE-EEDF-5F4B-A0FA-32B5131C318D}"/>
              </a:ext>
            </a:extLst>
          </p:cNvPr>
          <p:cNvSpPr txBox="1"/>
          <p:nvPr/>
        </p:nvSpPr>
        <p:spPr>
          <a:xfrm>
            <a:off x="6188693" y="2100352"/>
            <a:ext cx="2573722" cy="400110"/>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rPr>
              <a:t>Phase 3</a:t>
            </a:r>
          </a:p>
        </p:txBody>
      </p:sp>
      <p:sp>
        <p:nvSpPr>
          <p:cNvPr id="55" name="TextBox 54">
            <a:extLst>
              <a:ext uri="{FF2B5EF4-FFF2-40B4-BE49-F238E27FC236}">
                <a16:creationId xmlns:a16="http://schemas.microsoft.com/office/drawing/2014/main" id="{B3A1DD2D-0F28-2047-8BAF-B2F269D50AD6}"/>
              </a:ext>
            </a:extLst>
          </p:cNvPr>
          <p:cNvSpPr txBox="1"/>
          <p:nvPr/>
        </p:nvSpPr>
        <p:spPr>
          <a:xfrm>
            <a:off x="3328249"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xx MONTHS</a:t>
            </a:r>
          </a:p>
        </p:txBody>
      </p:sp>
      <p:sp>
        <p:nvSpPr>
          <p:cNvPr id="56" name="TextBox 55">
            <a:extLst>
              <a:ext uri="{FF2B5EF4-FFF2-40B4-BE49-F238E27FC236}">
                <a16:creationId xmlns:a16="http://schemas.microsoft.com/office/drawing/2014/main" id="{B5731081-6208-BE48-BF41-94BF2D1F8CC0}"/>
              </a:ext>
            </a:extLst>
          </p:cNvPr>
          <p:cNvSpPr txBox="1"/>
          <p:nvPr/>
        </p:nvSpPr>
        <p:spPr>
          <a:xfrm>
            <a:off x="6188693"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1">
                    <a:lumMod val="50000"/>
                  </a:schemeClr>
                </a:solidFill>
                <a:latin typeface="Arial" panose="020B0604020202020204" pitchFamily="34" charset="0"/>
                <a:cs typeface="Arial" panose="020B0604020202020204" pitchFamily="34" charset="0"/>
              </a:rPr>
              <a:t>xx-xx</a:t>
            </a: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 YEARS</a:t>
            </a:r>
          </a:p>
        </p:txBody>
      </p:sp>
      <p:cxnSp>
        <p:nvCxnSpPr>
          <p:cNvPr id="57" name="Straight Arrow Connector 56">
            <a:extLst>
              <a:ext uri="{FF2B5EF4-FFF2-40B4-BE49-F238E27FC236}">
                <a16:creationId xmlns:a16="http://schemas.microsoft.com/office/drawing/2014/main" id="{E34176A7-7FD3-2244-9045-E15671DC6C34}"/>
              </a:ext>
            </a:extLst>
          </p:cNvPr>
          <p:cNvCxnSpPr>
            <a:cxnSpLocks/>
          </p:cNvCxnSpPr>
          <p:nvPr/>
        </p:nvCxnSpPr>
        <p:spPr>
          <a:xfrm>
            <a:off x="467805" y="2572168"/>
            <a:ext cx="2549999" cy="0"/>
          </a:xfrm>
          <a:prstGeom prst="straightConnector1">
            <a:avLst/>
          </a:prstGeom>
          <a:ln>
            <a:solidFill>
              <a:schemeClr val="tx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58" name="object 7">
            <a:extLst>
              <a:ext uri="{FF2B5EF4-FFF2-40B4-BE49-F238E27FC236}">
                <a16:creationId xmlns:a16="http://schemas.microsoft.com/office/drawing/2014/main" id="{AEA4DF33-7832-B049-8D0E-C493F9BBFAA5}"/>
              </a:ext>
            </a:extLst>
          </p:cNvPr>
          <p:cNvSpPr txBox="1"/>
          <p:nvPr/>
        </p:nvSpPr>
        <p:spPr>
          <a:xfrm>
            <a:off x="554736" y="2707541"/>
            <a:ext cx="2202256" cy="119575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[High-level description of main purpose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p:txBody>
      </p:sp>
      <p:sp>
        <p:nvSpPr>
          <p:cNvPr id="59" name="object 6">
            <a:extLst>
              <a:ext uri="{FF2B5EF4-FFF2-40B4-BE49-F238E27FC236}">
                <a16:creationId xmlns:a16="http://schemas.microsoft.com/office/drawing/2014/main" id="{F007FA20-C6F0-5542-AD65-CA3C2B282BD5}"/>
              </a:ext>
            </a:extLst>
          </p:cNvPr>
          <p:cNvSpPr txBox="1"/>
          <p:nvPr/>
        </p:nvSpPr>
        <p:spPr>
          <a:xfrm>
            <a:off x="554736" y="2092530"/>
            <a:ext cx="2057628" cy="378617"/>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Phase 1</a:t>
            </a:r>
          </a:p>
        </p:txBody>
      </p:sp>
      <p:sp>
        <p:nvSpPr>
          <p:cNvPr id="60" name="TextBox 59">
            <a:extLst>
              <a:ext uri="{FF2B5EF4-FFF2-40B4-BE49-F238E27FC236}">
                <a16:creationId xmlns:a16="http://schemas.microsoft.com/office/drawing/2014/main" id="{BFC757E9-E5E8-B24C-8346-CBD2ABFC11E2}"/>
              </a:ext>
            </a:extLst>
          </p:cNvPr>
          <p:cNvSpPr txBox="1"/>
          <p:nvPr/>
        </p:nvSpPr>
        <p:spPr>
          <a:xfrm>
            <a:off x="554736" y="182483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xx MONTHS</a:t>
            </a:r>
          </a:p>
        </p:txBody>
      </p:sp>
      <p:sp>
        <p:nvSpPr>
          <p:cNvPr id="62" name="Text Placeholder 3">
            <a:extLst>
              <a:ext uri="{FF2B5EF4-FFF2-40B4-BE49-F238E27FC236}">
                <a16:creationId xmlns:a16="http://schemas.microsoft.com/office/drawing/2014/main" id="{650601A0-AB40-7B4A-A961-74B3FB515840}"/>
              </a:ext>
            </a:extLst>
          </p:cNvPr>
          <p:cNvSpPr txBox="1">
            <a:spLocks/>
          </p:cNvSpPr>
          <p:nvPr/>
        </p:nvSpPr>
        <p:spPr>
          <a:xfrm>
            <a:off x="5547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3" name="Text Placeholder 3">
            <a:extLst>
              <a:ext uri="{FF2B5EF4-FFF2-40B4-BE49-F238E27FC236}">
                <a16:creationId xmlns:a16="http://schemas.microsoft.com/office/drawing/2014/main" id="{A9526EA8-92B9-C545-815E-4E1EC033885F}"/>
              </a:ext>
            </a:extLst>
          </p:cNvPr>
          <p:cNvSpPr txBox="1">
            <a:spLocks/>
          </p:cNvSpPr>
          <p:nvPr/>
        </p:nvSpPr>
        <p:spPr>
          <a:xfrm>
            <a:off x="3328249"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solidFill>
                <a:srgbClr val="312938"/>
              </a:solidFill>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4" name="Text Placeholder 3">
            <a:extLst>
              <a:ext uri="{FF2B5EF4-FFF2-40B4-BE49-F238E27FC236}">
                <a16:creationId xmlns:a16="http://schemas.microsoft.com/office/drawing/2014/main" id="{B9D90848-8FA2-3B4E-BCC4-90AA4CA60A02}"/>
              </a:ext>
            </a:extLst>
          </p:cNvPr>
          <p:cNvSpPr txBox="1">
            <a:spLocks/>
          </p:cNvSpPr>
          <p:nvPr/>
        </p:nvSpPr>
        <p:spPr>
          <a:xfrm>
            <a:off x="6188693"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lang="en-US" sz="1200" b="1"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65" name="Text Placeholder 3">
            <a:extLst>
              <a:ext uri="{FF2B5EF4-FFF2-40B4-BE49-F238E27FC236}">
                <a16:creationId xmlns:a16="http://schemas.microsoft.com/office/drawing/2014/main" id="{6CF92DB6-E156-F841-9666-E48DA6D830DD}"/>
              </a:ext>
            </a:extLst>
          </p:cNvPr>
          <p:cNvSpPr txBox="1">
            <a:spLocks/>
          </p:cNvSpPr>
          <p:nvPr/>
        </p:nvSpPr>
        <p:spPr>
          <a:xfrm>
            <a:off x="9049136" y="4013807"/>
            <a:ext cx="2592000" cy="1513954"/>
          </a:xfrm>
          <a:prstGeom prst="rect">
            <a:avLst/>
          </a:prstGeom>
        </p:spPr>
        <p:txBody>
          <a:bodyPr lIns="0"/>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activities]</a:t>
            </a: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solidFill>
                <a:srgbClr val="312938"/>
              </a:solidFill>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[Description of key metrics or other outcomes]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A23348E-F476-D105-2CFB-4B585CE0135F}"/>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3</a:t>
            </a:r>
          </a:p>
        </p:txBody>
      </p:sp>
      <p:sp>
        <p:nvSpPr>
          <p:cNvPr id="8" name="Google Shape;746;p20">
            <a:extLst>
              <a:ext uri="{FF2B5EF4-FFF2-40B4-BE49-F238E27FC236}">
                <a16:creationId xmlns:a16="http://schemas.microsoft.com/office/drawing/2014/main" id="{8B904376-2A57-6125-C6F5-6FFF2FC9BD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02480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p:txBody>
          <a:bodyPr/>
          <a:lstStyle/>
          <a:p>
            <a:r>
              <a:rPr lang="en-US" dirty="0"/>
              <a:t>High-level timeline for next [insert timeframe]</a:t>
            </a:r>
          </a:p>
        </p:txBody>
      </p:sp>
      <p:sp>
        <p:nvSpPr>
          <p:cNvPr id="2" name="Subtitle 1">
            <a:extLst>
              <a:ext uri="{FF2B5EF4-FFF2-40B4-BE49-F238E27FC236}">
                <a16:creationId xmlns:a16="http://schemas.microsoft.com/office/drawing/2014/main" id="{91DDC541-6D9E-F506-85B1-527F220F3A47}"/>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89C7C0A-036D-5FD1-1671-7E7A71565FF0}"/>
              </a:ext>
            </a:extLst>
          </p:cNvPr>
          <p:cNvSpPr>
            <a:spLocks noGrp="1"/>
          </p:cNvSpPr>
          <p:nvPr>
            <p:ph type="body" sz="quarter" idx="17"/>
          </p:nvPr>
        </p:nvSpPr>
        <p:spPr>
          <a:xfrm>
            <a:off x="7630160" y="100540"/>
            <a:ext cx="4007104" cy="123111"/>
          </a:xfrm>
        </p:spPr>
        <p:txBody>
          <a:bodyPr/>
          <a:lstStyle/>
          <a:p>
            <a:r>
              <a:rPr lang="en-US" dirty="0"/>
              <a:t>Timeline and roadmap</a:t>
            </a:r>
          </a:p>
        </p:txBody>
      </p:sp>
      <p:sp>
        <p:nvSpPr>
          <p:cNvPr id="5" name="Google Shape;2526;p315">
            <a:extLst>
              <a:ext uri="{FF2B5EF4-FFF2-40B4-BE49-F238E27FC236}">
                <a16:creationId xmlns:a16="http://schemas.microsoft.com/office/drawing/2014/main" id="{D8E86C6F-6A2D-2F6C-1B33-70B359937830}"/>
              </a:ext>
            </a:extLst>
          </p:cNvPr>
          <p:cNvSpPr txBox="1">
            <a:spLocks/>
          </p:cNvSpPr>
          <p:nvPr/>
        </p:nvSpPr>
        <p:spPr>
          <a:xfrm>
            <a:off x="6457950" y="4851928"/>
            <a:ext cx="2057400" cy="2739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RPr lang="en-DK"/>
            </a:defPPr>
            <a:lvl1pPr marL="0" marR="0" lvl="0"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1pPr>
            <a:lvl2pPr marL="0" marR="0" lvl="1"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2pPr>
            <a:lvl3pPr marL="0" marR="0" lvl="2"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3pPr>
            <a:lvl4pPr marL="0" marR="0" lvl="3"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4pPr>
            <a:lvl5pPr marL="0" marR="0" lvl="4"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5pPr>
            <a:lvl6pPr marL="0" marR="0" lvl="5"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6pPr>
            <a:lvl7pPr marL="0" marR="0" lvl="6"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7pPr>
            <a:lvl8pPr marL="0" marR="0" lvl="7"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8pPr>
            <a:lvl9pPr marL="0" marR="0" lvl="8" indent="0" algn="r" defTabSz="914400" rtl="0" eaLnBrk="1" latinLnBrk="0" hangingPunct="1">
              <a:lnSpc>
                <a:spcPct val="100000"/>
              </a:lnSpc>
              <a:spcBef>
                <a:spcPts val="0"/>
              </a:spcBef>
              <a:spcAft>
                <a:spcPts val="0"/>
              </a:spcAft>
              <a:buClr>
                <a:srgbClr val="000000"/>
              </a:buClr>
              <a:buSzPts val="900"/>
              <a:buFont typeface="Arial"/>
              <a:buNone/>
              <a:defRPr sz="900" b="0" i="0" u="none" strike="noStrike" kern="1200" cap="none">
                <a:solidFill>
                  <a:srgbClr val="888888"/>
                </a:solidFill>
                <a:latin typeface="Calibri"/>
                <a:ea typeface="Calibri"/>
                <a:cs typeface="Calibri"/>
                <a:sym typeface="Calibri"/>
              </a:defRPr>
            </a:lvl9pPr>
          </a:lstStyle>
          <a:p>
            <a:pPr>
              <a:buSzPts val="800"/>
            </a:pPr>
            <a:fld id="{00000000-1234-1234-1234-123412341234}" type="slidenum">
              <a:rPr lang="en" smtClean="0">
                <a:solidFill>
                  <a:schemeClr val="bg1"/>
                </a:solidFill>
                <a:latin typeface="Arial" panose="020B0604020202020204" pitchFamily="34" charset="0"/>
                <a:cs typeface="Arial" panose="020B0604020202020204" pitchFamily="34" charset="0"/>
              </a:rPr>
              <a:pPr>
                <a:buSzPts val="800"/>
              </a:pPr>
              <a:t>109</a:t>
            </a:fld>
            <a:endParaRPr lang="en" sz="1067" dirty="0">
              <a:solidFill>
                <a:schemeClr val="bg1"/>
              </a:solidFill>
              <a:latin typeface="Arial" panose="020B0604020202020204" pitchFamily="34" charset="0"/>
              <a:ea typeface="Helvetica Neue"/>
              <a:cs typeface="Arial" panose="020B0604020202020204" pitchFamily="34" charset="0"/>
              <a:sym typeface="Helvetica Neue"/>
            </a:endParaRPr>
          </a:p>
        </p:txBody>
      </p:sp>
      <p:graphicFrame>
        <p:nvGraphicFramePr>
          <p:cNvPr id="7" name="Google Shape;2527;p315">
            <a:extLst>
              <a:ext uri="{FF2B5EF4-FFF2-40B4-BE49-F238E27FC236}">
                <a16:creationId xmlns:a16="http://schemas.microsoft.com/office/drawing/2014/main" id="{D100BAA5-6C2E-B6D3-8812-B29B99313F06}"/>
              </a:ext>
            </a:extLst>
          </p:cNvPr>
          <p:cNvGraphicFramePr/>
          <p:nvPr>
            <p:extLst>
              <p:ext uri="{D42A27DB-BD31-4B8C-83A1-F6EECF244321}">
                <p14:modId xmlns:p14="http://schemas.microsoft.com/office/powerpoint/2010/main" val="922684809"/>
              </p:ext>
            </p:extLst>
          </p:nvPr>
        </p:nvGraphicFramePr>
        <p:xfrm>
          <a:off x="554726" y="1870189"/>
          <a:ext cx="11082530" cy="3378869"/>
        </p:xfrm>
        <a:graphic>
          <a:graphicData uri="http://schemas.openxmlformats.org/drawingml/2006/table">
            <a:tbl>
              <a:tblPr firstRow="1" firstCol="1" bandRow="1">
                <a:noFill/>
              </a:tblPr>
              <a:tblGrid>
                <a:gridCol w="1843700">
                  <a:extLst>
                    <a:ext uri="{9D8B030D-6E8A-4147-A177-3AD203B41FA5}">
                      <a16:colId xmlns:a16="http://schemas.microsoft.com/office/drawing/2014/main" val="20000"/>
                    </a:ext>
                  </a:extLst>
                </a:gridCol>
                <a:gridCol w="615922">
                  <a:extLst>
                    <a:ext uri="{9D8B030D-6E8A-4147-A177-3AD203B41FA5}">
                      <a16:colId xmlns:a16="http://schemas.microsoft.com/office/drawing/2014/main" val="20003"/>
                    </a:ext>
                  </a:extLst>
                </a:gridCol>
                <a:gridCol w="615922">
                  <a:extLst>
                    <a:ext uri="{9D8B030D-6E8A-4147-A177-3AD203B41FA5}">
                      <a16:colId xmlns:a16="http://schemas.microsoft.com/office/drawing/2014/main" val="20004"/>
                    </a:ext>
                  </a:extLst>
                </a:gridCol>
                <a:gridCol w="615922">
                  <a:extLst>
                    <a:ext uri="{9D8B030D-6E8A-4147-A177-3AD203B41FA5}">
                      <a16:colId xmlns:a16="http://schemas.microsoft.com/office/drawing/2014/main" val="20005"/>
                    </a:ext>
                  </a:extLst>
                </a:gridCol>
                <a:gridCol w="615922">
                  <a:extLst>
                    <a:ext uri="{9D8B030D-6E8A-4147-A177-3AD203B41FA5}">
                      <a16:colId xmlns:a16="http://schemas.microsoft.com/office/drawing/2014/main" val="20006"/>
                    </a:ext>
                  </a:extLst>
                </a:gridCol>
                <a:gridCol w="615922">
                  <a:extLst>
                    <a:ext uri="{9D8B030D-6E8A-4147-A177-3AD203B41FA5}">
                      <a16:colId xmlns:a16="http://schemas.microsoft.com/office/drawing/2014/main" val="20007"/>
                    </a:ext>
                  </a:extLst>
                </a:gridCol>
                <a:gridCol w="615922">
                  <a:extLst>
                    <a:ext uri="{9D8B030D-6E8A-4147-A177-3AD203B41FA5}">
                      <a16:colId xmlns:a16="http://schemas.microsoft.com/office/drawing/2014/main" val="20008"/>
                    </a:ext>
                  </a:extLst>
                </a:gridCol>
                <a:gridCol w="615922">
                  <a:extLst>
                    <a:ext uri="{9D8B030D-6E8A-4147-A177-3AD203B41FA5}">
                      <a16:colId xmlns:a16="http://schemas.microsoft.com/office/drawing/2014/main" val="20009"/>
                    </a:ext>
                  </a:extLst>
                </a:gridCol>
                <a:gridCol w="615922">
                  <a:extLst>
                    <a:ext uri="{9D8B030D-6E8A-4147-A177-3AD203B41FA5}">
                      <a16:colId xmlns:a16="http://schemas.microsoft.com/office/drawing/2014/main" val="20010"/>
                    </a:ext>
                  </a:extLst>
                </a:gridCol>
                <a:gridCol w="615922">
                  <a:extLst>
                    <a:ext uri="{9D8B030D-6E8A-4147-A177-3AD203B41FA5}">
                      <a16:colId xmlns:a16="http://schemas.microsoft.com/office/drawing/2014/main" val="20011"/>
                    </a:ext>
                  </a:extLst>
                </a:gridCol>
                <a:gridCol w="615922">
                  <a:extLst>
                    <a:ext uri="{9D8B030D-6E8A-4147-A177-3AD203B41FA5}">
                      <a16:colId xmlns:a16="http://schemas.microsoft.com/office/drawing/2014/main" val="20012"/>
                    </a:ext>
                  </a:extLst>
                </a:gridCol>
                <a:gridCol w="615922">
                  <a:extLst>
                    <a:ext uri="{9D8B030D-6E8A-4147-A177-3AD203B41FA5}">
                      <a16:colId xmlns:a16="http://schemas.microsoft.com/office/drawing/2014/main" val="20013"/>
                    </a:ext>
                  </a:extLst>
                </a:gridCol>
                <a:gridCol w="615922">
                  <a:extLst>
                    <a:ext uri="{9D8B030D-6E8A-4147-A177-3AD203B41FA5}">
                      <a16:colId xmlns:a16="http://schemas.microsoft.com/office/drawing/2014/main" val="20014"/>
                    </a:ext>
                  </a:extLst>
                </a:gridCol>
                <a:gridCol w="615922">
                  <a:extLst>
                    <a:ext uri="{9D8B030D-6E8A-4147-A177-3AD203B41FA5}">
                      <a16:colId xmlns:a16="http://schemas.microsoft.com/office/drawing/2014/main" val="20015"/>
                    </a:ext>
                  </a:extLst>
                </a:gridCol>
                <a:gridCol w="615922">
                  <a:extLst>
                    <a:ext uri="{9D8B030D-6E8A-4147-A177-3AD203B41FA5}">
                      <a16:colId xmlns:a16="http://schemas.microsoft.com/office/drawing/2014/main" val="20016"/>
                    </a:ext>
                  </a:extLst>
                </a:gridCol>
                <a:gridCol w="615922">
                  <a:extLst>
                    <a:ext uri="{9D8B030D-6E8A-4147-A177-3AD203B41FA5}">
                      <a16:colId xmlns:a16="http://schemas.microsoft.com/office/drawing/2014/main" val="20017"/>
                    </a:ext>
                  </a:extLst>
                </a:gridCol>
              </a:tblGrid>
              <a:tr h="360900">
                <a:tc>
                  <a:txBody>
                    <a:bodyPr/>
                    <a:lstStyle/>
                    <a:p>
                      <a:pPr marL="0" marR="0" lvl="0" indent="0" algn="l"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Week</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37</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38</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39</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40</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41</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42</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43</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44</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45</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46</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47</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48</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49</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50</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spcBef>
                          <a:spcPts val="0"/>
                        </a:spcBef>
                        <a:spcAft>
                          <a:spcPts val="0"/>
                        </a:spcAft>
                        <a:buNone/>
                      </a:pPr>
                      <a:r>
                        <a:rPr lang="en" sz="1200" b="0" i="0" dirty="0">
                          <a:solidFill>
                            <a:schemeClr val="dk1"/>
                          </a:solidFill>
                          <a:latin typeface="Arial" panose="020B0604020202020204" pitchFamily="34" charset="0"/>
                          <a:ea typeface="Helvetica Neue"/>
                          <a:cs typeface="Arial" panose="020B0604020202020204" pitchFamily="34" charset="0"/>
                          <a:sym typeface="Helvetica Neue"/>
                        </a:rPr>
                        <a:t>51</a:t>
                      </a:r>
                      <a:endParaRPr sz="1200" b="0" i="0" dirty="0">
                        <a:solidFill>
                          <a:schemeClr val="dk1"/>
                        </a:solidFill>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2567">
                <a:tc>
                  <a:txBody>
                    <a:bodyPr/>
                    <a:lstStyle/>
                    <a:p>
                      <a:pPr marL="0" marR="0" lvl="0" indent="0" algn="l" rtl="0">
                        <a:spcBef>
                          <a:spcPts val="0"/>
                        </a:spcBef>
                        <a:spcAft>
                          <a:spcPts val="0"/>
                        </a:spcAft>
                        <a:buNone/>
                      </a:pPr>
                      <a:r>
                        <a:rPr lang="en" sz="1200" b="0" i="0" dirty="0">
                          <a:latin typeface="Arial" panose="020B0604020202020204" pitchFamily="34" charset="0"/>
                          <a:ea typeface="Helvetica Neue"/>
                          <a:cs typeface="Arial" panose="020B0604020202020204" pitchFamily="34" charset="0"/>
                          <a:sym typeface="Helvetica Neue"/>
                        </a:rPr>
                        <a:t>01 [Insert work stream]</a:t>
                      </a:r>
                      <a:endParaRPr sz="1200" b="0" i="0" dirty="0">
                        <a:latin typeface="Arial" panose="020B0604020202020204" pitchFamily="34" charset="0"/>
                        <a:ea typeface="Helvetica Neue"/>
                        <a:cs typeface="Arial" panose="020B0604020202020204" pitchFamily="34" charset="0"/>
                        <a:sym typeface="Helvetica Neue"/>
                      </a:endParaRP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422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02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03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434567">
                <a:tc>
                  <a:txBody>
                    <a:bodyPr/>
                    <a:lstStyle/>
                    <a:p>
                      <a:pPr marL="0" marR="0" lvl="0" indent="0" algn="l" rtl="0">
                        <a:spcBef>
                          <a:spcPts val="0"/>
                        </a:spcBef>
                        <a:spcAft>
                          <a:spcPts val="0"/>
                        </a:spcAft>
                        <a:buNone/>
                      </a:pPr>
                      <a:r>
                        <a:rPr lang="en-US" sz="1200" b="0" i="0" dirty="0">
                          <a:latin typeface="Arial" panose="020B0604020202020204" pitchFamily="34" charset="0"/>
                          <a:ea typeface="Helvetica Neue"/>
                          <a:cs typeface="Arial" panose="020B0604020202020204" pitchFamily="34" charset="0"/>
                          <a:sym typeface="Helvetica Neue"/>
                        </a:rPr>
                        <a:t>01 [Insert work stream]</a:t>
                      </a:r>
                    </a:p>
                  </a:txBody>
                  <a:tcPr marL="91467" marR="91467" marT="45733" marB="45733" anchor="ctr">
                    <a:lnL w="12700"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accent3"/>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tc>
                  <a:txBody>
                    <a:bodyPr/>
                    <a:lstStyle/>
                    <a:p>
                      <a:pPr marL="0" marR="0" lvl="0" indent="0" algn="l" rtl="0">
                        <a:spcBef>
                          <a:spcPts val="0"/>
                        </a:spcBef>
                        <a:spcAft>
                          <a:spcPts val="0"/>
                        </a:spcAft>
                        <a:buNone/>
                      </a:pPr>
                      <a:endParaRPr sz="1200" b="0" i="0" dirty="0">
                        <a:solidFill>
                          <a:srgbClr val="FFFFFF"/>
                        </a:solidFill>
                        <a:latin typeface="Arial" panose="020B0604020202020204" pitchFamily="34" charset="0"/>
                        <a:ea typeface="Helvetica Neue"/>
                        <a:cs typeface="Arial" panose="020B0604020202020204" pitchFamily="34" charset="0"/>
                        <a:sym typeface="Helvetica Neue"/>
                      </a:endParaRPr>
                    </a:p>
                  </a:txBody>
                  <a:tcPr marL="91467" marR="91467" marT="45733" marB="45733">
                    <a:lnL w="12700" cap="flat" cmpd="sng" algn="ctr">
                      <a:solidFill>
                        <a:schemeClr val="tx1"/>
                      </a:solidFill>
                      <a:prstDash val="solid"/>
                      <a:round/>
                      <a:headEnd type="none" w="med" len="med"/>
                      <a:tailEnd type="none" w="med" len="med"/>
                    </a:lnL>
                    <a:lnR w="12700"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noFill/>
                      <a:prstDash val="solid"/>
                      <a:round/>
                      <a:headEnd type="none" w="sm" len="sm"/>
                      <a:tailEnd type="none" w="sm" len="sm"/>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7"/>
                  </a:ext>
                </a:extLst>
              </a:tr>
            </a:tbl>
          </a:graphicData>
        </a:graphic>
      </p:graphicFrame>
      <p:sp>
        <p:nvSpPr>
          <p:cNvPr id="12" name="Google Shape;2528;p315">
            <a:extLst>
              <a:ext uri="{FF2B5EF4-FFF2-40B4-BE49-F238E27FC236}">
                <a16:creationId xmlns:a16="http://schemas.microsoft.com/office/drawing/2014/main" id="{299704DE-F5EC-8F67-D393-8AA66553156F}"/>
              </a:ext>
            </a:extLst>
          </p:cNvPr>
          <p:cNvSpPr/>
          <p:nvPr/>
        </p:nvSpPr>
        <p:spPr>
          <a:xfrm>
            <a:off x="2431088" y="2340765"/>
            <a:ext cx="224000"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19" name="Google Shape;2529;p315">
            <a:extLst>
              <a:ext uri="{FF2B5EF4-FFF2-40B4-BE49-F238E27FC236}">
                <a16:creationId xmlns:a16="http://schemas.microsoft.com/office/drawing/2014/main" id="{8E108678-A3D5-CBBE-0393-87279C40F5F4}"/>
              </a:ext>
            </a:extLst>
          </p:cNvPr>
          <p:cNvSpPr/>
          <p:nvPr/>
        </p:nvSpPr>
        <p:spPr>
          <a:xfrm>
            <a:off x="2431088" y="2758732"/>
            <a:ext cx="1557584"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20" name="Google Shape;2530;p315">
            <a:extLst>
              <a:ext uri="{FF2B5EF4-FFF2-40B4-BE49-F238E27FC236}">
                <a16:creationId xmlns:a16="http://schemas.microsoft.com/office/drawing/2014/main" id="{2D23422C-A456-4A32-6666-B11F5B832282}"/>
              </a:ext>
            </a:extLst>
          </p:cNvPr>
          <p:cNvSpPr/>
          <p:nvPr/>
        </p:nvSpPr>
        <p:spPr>
          <a:xfrm>
            <a:off x="3781463" y="3176698"/>
            <a:ext cx="907375" cy="209200"/>
          </a:xfrm>
          <a:prstGeom prst="rect">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21" name="Google Shape;2531;p315">
            <a:extLst>
              <a:ext uri="{FF2B5EF4-FFF2-40B4-BE49-F238E27FC236}">
                <a16:creationId xmlns:a16="http://schemas.microsoft.com/office/drawing/2014/main" id="{00FCB8FC-8D74-B768-2330-AEFFEFEB48B6}"/>
              </a:ext>
            </a:extLst>
          </p:cNvPr>
          <p:cNvCxnSpPr/>
          <p:nvPr/>
        </p:nvCxnSpPr>
        <p:spPr>
          <a:xfrm>
            <a:off x="2431090" y="1892532"/>
            <a:ext cx="0" cy="3692000"/>
          </a:xfrm>
          <a:prstGeom prst="straightConnector1">
            <a:avLst/>
          </a:prstGeom>
          <a:noFill/>
          <a:ln w="9525" cap="flat" cmpd="sng">
            <a:solidFill>
              <a:schemeClr val="dk2"/>
            </a:solidFill>
            <a:prstDash val="dot"/>
            <a:round/>
            <a:headEnd type="none" w="med" len="med"/>
            <a:tailEnd type="none" w="med" len="med"/>
          </a:ln>
        </p:spPr>
      </p:cxnSp>
      <p:cxnSp>
        <p:nvCxnSpPr>
          <p:cNvPr id="22" name="Google Shape;2532;p315">
            <a:extLst>
              <a:ext uri="{FF2B5EF4-FFF2-40B4-BE49-F238E27FC236}">
                <a16:creationId xmlns:a16="http://schemas.microsoft.com/office/drawing/2014/main" id="{C6E3423B-10A9-74A7-A4F7-F7231E5692BC}"/>
              </a:ext>
            </a:extLst>
          </p:cNvPr>
          <p:cNvCxnSpPr>
            <a:cxnSpLocks/>
          </p:cNvCxnSpPr>
          <p:nvPr/>
        </p:nvCxnSpPr>
        <p:spPr>
          <a:xfrm>
            <a:off x="4697439" y="1892532"/>
            <a:ext cx="0" cy="3692000"/>
          </a:xfrm>
          <a:prstGeom prst="straightConnector1">
            <a:avLst/>
          </a:prstGeom>
          <a:noFill/>
          <a:ln w="9525" cap="flat" cmpd="sng">
            <a:solidFill>
              <a:schemeClr val="bg1"/>
            </a:solidFill>
            <a:prstDash val="dot"/>
            <a:round/>
            <a:headEnd type="none" w="med" len="med"/>
            <a:tailEnd type="none" w="med" len="med"/>
          </a:ln>
        </p:spPr>
      </p:cxnSp>
      <p:sp>
        <p:nvSpPr>
          <p:cNvPr id="31" name="Google Shape;2535;p315">
            <a:extLst>
              <a:ext uri="{FF2B5EF4-FFF2-40B4-BE49-F238E27FC236}">
                <a16:creationId xmlns:a16="http://schemas.microsoft.com/office/drawing/2014/main" id="{2D155D57-F63D-2453-A6CA-90CBC05E694E}"/>
              </a:ext>
            </a:extLst>
          </p:cNvPr>
          <p:cNvSpPr/>
          <p:nvPr/>
        </p:nvSpPr>
        <p:spPr>
          <a:xfrm>
            <a:off x="2327490"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34" name="Google Shape;2536;p315">
            <a:extLst>
              <a:ext uri="{FF2B5EF4-FFF2-40B4-BE49-F238E27FC236}">
                <a16:creationId xmlns:a16="http://schemas.microsoft.com/office/drawing/2014/main" id="{FB9154DE-F643-4B85-3A0A-72B9433A2F23}"/>
              </a:ext>
            </a:extLst>
          </p:cNvPr>
          <p:cNvSpPr/>
          <p:nvPr/>
        </p:nvSpPr>
        <p:spPr>
          <a:xfrm>
            <a:off x="4593839" y="5424532"/>
            <a:ext cx="207200" cy="2092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35" name="Google Shape;2537;p315">
            <a:extLst>
              <a:ext uri="{FF2B5EF4-FFF2-40B4-BE49-F238E27FC236}">
                <a16:creationId xmlns:a16="http://schemas.microsoft.com/office/drawing/2014/main" id="{6FDAE69A-D4E3-FBF9-4C9C-20385B697FD2}"/>
              </a:ext>
            </a:extLst>
          </p:cNvPr>
          <p:cNvSpPr txBox="1"/>
          <p:nvPr/>
        </p:nvSpPr>
        <p:spPr>
          <a:xfrm>
            <a:off x="1915690" y="5584532"/>
            <a:ext cx="1030800" cy="461624"/>
          </a:xfrm>
          <a:prstGeom prst="rect">
            <a:avLst/>
          </a:prstGeom>
          <a:noFill/>
          <a:ln>
            <a:noFill/>
          </a:ln>
        </p:spPr>
        <p:txBody>
          <a:bodyPr spcFirstLastPara="1" wrap="square" lIns="121900" tIns="121900" rIns="121900" bIns="121900" anchor="t" anchorCtr="0">
            <a:spAutoFit/>
          </a:bodyPr>
          <a:lstStyle/>
          <a:p>
            <a:pPr algn="ctr"/>
            <a:r>
              <a:rPr lang="en" sz="1400" dirty="0">
                <a:solidFill>
                  <a:schemeClr val="bg1"/>
                </a:solidFill>
                <a:latin typeface="Arial" panose="020B0604020202020204" pitchFamily="34" charset="0"/>
                <a:ea typeface="Helvetica Neue"/>
                <a:cs typeface="Arial" panose="020B0604020202020204" pitchFamily="34" charset="0"/>
                <a:sym typeface="Helvetica Neue"/>
              </a:rPr>
              <a:t>Kick-off</a:t>
            </a:r>
            <a:endParaRPr sz="1400" dirty="0">
              <a:solidFill>
                <a:schemeClr val="bg1"/>
              </a:solidFill>
              <a:latin typeface="Arial" panose="020B0604020202020204" pitchFamily="34" charset="0"/>
              <a:ea typeface="Helvetica Neue"/>
              <a:cs typeface="Arial" panose="020B0604020202020204" pitchFamily="34" charset="0"/>
              <a:sym typeface="Helvetica Neue"/>
            </a:endParaRPr>
          </a:p>
        </p:txBody>
      </p:sp>
      <p:sp>
        <p:nvSpPr>
          <p:cNvPr id="36" name="Google Shape;2538;p315">
            <a:extLst>
              <a:ext uri="{FF2B5EF4-FFF2-40B4-BE49-F238E27FC236}">
                <a16:creationId xmlns:a16="http://schemas.microsoft.com/office/drawing/2014/main" id="{D7AFCEFB-258A-D924-8B76-1D446F5D07AC}"/>
              </a:ext>
            </a:extLst>
          </p:cNvPr>
          <p:cNvSpPr txBox="1"/>
          <p:nvPr/>
        </p:nvSpPr>
        <p:spPr>
          <a:xfrm>
            <a:off x="4122839" y="5624453"/>
            <a:ext cx="11492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a:t>
            </a:r>
          </a:p>
        </p:txBody>
      </p:sp>
      <p:sp>
        <p:nvSpPr>
          <p:cNvPr id="54" name="Google Shape;2539;p315">
            <a:extLst>
              <a:ext uri="{FF2B5EF4-FFF2-40B4-BE49-F238E27FC236}">
                <a16:creationId xmlns:a16="http://schemas.microsoft.com/office/drawing/2014/main" id="{96B4CFF9-D17E-AA0B-0AE8-41E22B19F214}"/>
              </a:ext>
            </a:extLst>
          </p:cNvPr>
          <p:cNvSpPr/>
          <p:nvPr/>
        </p:nvSpPr>
        <p:spPr>
          <a:xfrm>
            <a:off x="4688847" y="3633932"/>
            <a:ext cx="4541288"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59" name="Google Shape;2540;p315">
            <a:extLst>
              <a:ext uri="{FF2B5EF4-FFF2-40B4-BE49-F238E27FC236}">
                <a16:creationId xmlns:a16="http://schemas.microsoft.com/office/drawing/2014/main" id="{8479F690-FA79-6EF3-EA40-0D37A3A1A5A3}"/>
              </a:ext>
            </a:extLst>
          </p:cNvPr>
          <p:cNvSpPr/>
          <p:nvPr/>
        </p:nvSpPr>
        <p:spPr>
          <a:xfrm>
            <a:off x="9238738" y="4933832"/>
            <a:ext cx="2257745" cy="209200"/>
          </a:xfrm>
          <a:prstGeom prst="rect">
            <a:avLst/>
          </a:prstGeom>
          <a:solidFill>
            <a:schemeClr val="accent3"/>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60" name="Google Shape;2541;p315">
            <a:extLst>
              <a:ext uri="{FF2B5EF4-FFF2-40B4-BE49-F238E27FC236}">
                <a16:creationId xmlns:a16="http://schemas.microsoft.com/office/drawing/2014/main" id="{F25182EE-472E-D83F-B499-3D0431600A49}"/>
              </a:ext>
            </a:extLst>
          </p:cNvPr>
          <p:cNvCxnSpPr/>
          <p:nvPr/>
        </p:nvCxnSpPr>
        <p:spPr>
          <a:xfrm>
            <a:off x="11496489" y="1892532"/>
            <a:ext cx="0" cy="3692000"/>
          </a:xfrm>
          <a:prstGeom prst="straightConnector1">
            <a:avLst/>
          </a:prstGeom>
          <a:noFill/>
          <a:ln w="9525" cap="flat" cmpd="sng">
            <a:solidFill>
              <a:schemeClr val="dk2"/>
            </a:solidFill>
            <a:prstDash val="dot"/>
            <a:round/>
            <a:headEnd type="none" w="med" len="med"/>
            <a:tailEnd type="none" w="med" len="med"/>
          </a:ln>
        </p:spPr>
      </p:cxnSp>
      <p:sp>
        <p:nvSpPr>
          <p:cNvPr id="61" name="Google Shape;2542;p315">
            <a:extLst>
              <a:ext uri="{FF2B5EF4-FFF2-40B4-BE49-F238E27FC236}">
                <a16:creationId xmlns:a16="http://schemas.microsoft.com/office/drawing/2014/main" id="{A3BB05CA-C79B-1772-37EB-5F5AC6BEDEDA}"/>
              </a:ext>
            </a:extLst>
          </p:cNvPr>
          <p:cNvSpPr/>
          <p:nvPr/>
        </p:nvSpPr>
        <p:spPr>
          <a:xfrm>
            <a:off x="1139288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62" name="Google Shape;2543;p315">
            <a:extLst>
              <a:ext uri="{FF2B5EF4-FFF2-40B4-BE49-F238E27FC236}">
                <a16:creationId xmlns:a16="http://schemas.microsoft.com/office/drawing/2014/main" id="{D0D5417B-196D-09E9-53E9-0AFF2B71364B}"/>
              </a:ext>
            </a:extLst>
          </p:cNvPr>
          <p:cNvSpPr txBox="1"/>
          <p:nvPr/>
        </p:nvSpPr>
        <p:spPr>
          <a:xfrm>
            <a:off x="10461736" y="5584540"/>
            <a:ext cx="1262717" cy="677068"/>
          </a:xfrm>
          <a:prstGeom prst="rect">
            <a:avLst/>
          </a:prstGeom>
          <a:noFill/>
          <a:ln>
            <a:noFill/>
          </a:ln>
        </p:spPr>
        <p:txBody>
          <a:bodyPr spcFirstLastPara="1" wrap="square" lIns="121900" tIns="121900" rIns="121900" bIns="121900" anchor="t" anchorCtr="0">
            <a:spAutoFit/>
          </a:bodyPr>
          <a:lstStyle/>
          <a:p>
            <a:pPr algn="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a:t>
            </a:r>
          </a:p>
        </p:txBody>
      </p:sp>
      <p:sp>
        <p:nvSpPr>
          <p:cNvPr id="68" name="Google Shape;2544;p315">
            <a:extLst>
              <a:ext uri="{FF2B5EF4-FFF2-40B4-BE49-F238E27FC236}">
                <a16:creationId xmlns:a16="http://schemas.microsoft.com/office/drawing/2014/main" id="{1E59D4E5-9A96-ADC2-3C11-66788A7D6A56}"/>
              </a:ext>
            </a:extLst>
          </p:cNvPr>
          <p:cNvSpPr/>
          <p:nvPr/>
        </p:nvSpPr>
        <p:spPr>
          <a:xfrm>
            <a:off x="4688846" y="4067232"/>
            <a:ext cx="1551537"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75" name="Google Shape;2545;p315">
            <a:extLst>
              <a:ext uri="{FF2B5EF4-FFF2-40B4-BE49-F238E27FC236}">
                <a16:creationId xmlns:a16="http://schemas.microsoft.com/office/drawing/2014/main" id="{E328045F-5B75-2597-6F50-E785ABEFD44E}"/>
              </a:ext>
            </a:extLst>
          </p:cNvPr>
          <p:cNvSpPr/>
          <p:nvPr/>
        </p:nvSpPr>
        <p:spPr>
          <a:xfrm>
            <a:off x="4914133" y="4500532"/>
            <a:ext cx="4324600" cy="209200"/>
          </a:xfrm>
          <a:prstGeom prst="rect">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cxnSp>
        <p:nvCxnSpPr>
          <p:cNvPr id="76" name="Google Shape;2546;p315">
            <a:extLst>
              <a:ext uri="{FF2B5EF4-FFF2-40B4-BE49-F238E27FC236}">
                <a16:creationId xmlns:a16="http://schemas.microsoft.com/office/drawing/2014/main" id="{7837C283-585C-1CA7-70CF-24E30FBFE7FF}"/>
              </a:ext>
            </a:extLst>
          </p:cNvPr>
          <p:cNvCxnSpPr>
            <a:cxnSpLocks/>
          </p:cNvCxnSpPr>
          <p:nvPr/>
        </p:nvCxnSpPr>
        <p:spPr>
          <a:xfrm>
            <a:off x="6963788" y="1892532"/>
            <a:ext cx="0" cy="3692000"/>
          </a:xfrm>
          <a:prstGeom prst="straightConnector1">
            <a:avLst/>
          </a:prstGeom>
          <a:noFill/>
          <a:ln w="9525" cap="flat" cmpd="sng">
            <a:solidFill>
              <a:schemeClr val="bg1"/>
            </a:solidFill>
            <a:prstDash val="dot"/>
            <a:round/>
            <a:headEnd type="none" w="med" len="med"/>
            <a:tailEnd type="none" w="med" len="med"/>
          </a:ln>
        </p:spPr>
      </p:cxnSp>
      <p:cxnSp>
        <p:nvCxnSpPr>
          <p:cNvPr id="77" name="Google Shape;2547;p315">
            <a:extLst>
              <a:ext uri="{FF2B5EF4-FFF2-40B4-BE49-F238E27FC236}">
                <a16:creationId xmlns:a16="http://schemas.microsoft.com/office/drawing/2014/main" id="{1BA9BE87-7911-9952-175F-5C3EC38AF0BC}"/>
              </a:ext>
            </a:extLst>
          </p:cNvPr>
          <p:cNvCxnSpPr>
            <a:cxnSpLocks/>
          </p:cNvCxnSpPr>
          <p:nvPr/>
        </p:nvCxnSpPr>
        <p:spPr>
          <a:xfrm>
            <a:off x="9230137" y="1892532"/>
            <a:ext cx="0" cy="3692000"/>
          </a:xfrm>
          <a:prstGeom prst="straightConnector1">
            <a:avLst/>
          </a:prstGeom>
          <a:noFill/>
          <a:ln w="9525" cap="flat" cmpd="sng">
            <a:solidFill>
              <a:schemeClr val="bg1"/>
            </a:solidFill>
            <a:prstDash val="dot"/>
            <a:round/>
            <a:headEnd type="none" w="med" len="med"/>
            <a:tailEnd type="none" w="med" len="med"/>
          </a:ln>
        </p:spPr>
      </p:cxnSp>
      <p:sp>
        <p:nvSpPr>
          <p:cNvPr id="78" name="Google Shape;2548;p315">
            <a:extLst>
              <a:ext uri="{FF2B5EF4-FFF2-40B4-BE49-F238E27FC236}">
                <a16:creationId xmlns:a16="http://schemas.microsoft.com/office/drawing/2014/main" id="{DB08CAA4-C099-2857-B557-9D920814E9B5}"/>
              </a:ext>
            </a:extLst>
          </p:cNvPr>
          <p:cNvSpPr txBox="1"/>
          <p:nvPr/>
        </p:nvSpPr>
        <p:spPr>
          <a:xfrm>
            <a:off x="5953988"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 or </a:t>
            </a:r>
            <a:r>
              <a:rPr lang="en-US" sz="1400" dirty="0" err="1">
                <a:solidFill>
                  <a:schemeClr val="bg1"/>
                </a:solidFill>
                <a:latin typeface="Arial" panose="020B0604020202020204" pitchFamily="34" charset="0"/>
                <a:ea typeface="Helvetica Neue"/>
                <a:cs typeface="Arial" panose="020B0604020202020204" pitchFamily="34" charset="0"/>
                <a:sym typeface="Helvetica Neue"/>
              </a:rPr>
              <a:t>SteerCo</a:t>
            </a:r>
            <a:r>
              <a:rPr lang="en-US" sz="1400" dirty="0">
                <a:solidFill>
                  <a:schemeClr val="bg1"/>
                </a:solidFill>
                <a:latin typeface="Arial" panose="020B0604020202020204" pitchFamily="34" charset="0"/>
                <a:ea typeface="Helvetica Neue"/>
                <a:cs typeface="Arial" panose="020B0604020202020204" pitchFamily="34" charset="0"/>
                <a:sym typeface="Helvetica Neue"/>
              </a:rPr>
              <a:t> or similar]</a:t>
            </a:r>
          </a:p>
        </p:txBody>
      </p:sp>
      <p:sp>
        <p:nvSpPr>
          <p:cNvPr id="79" name="Google Shape;2549;p315">
            <a:extLst>
              <a:ext uri="{FF2B5EF4-FFF2-40B4-BE49-F238E27FC236}">
                <a16:creationId xmlns:a16="http://schemas.microsoft.com/office/drawing/2014/main" id="{3EB53851-3430-9030-B175-DAC2C4729E25}"/>
              </a:ext>
            </a:extLst>
          </p:cNvPr>
          <p:cNvSpPr txBox="1"/>
          <p:nvPr/>
        </p:nvSpPr>
        <p:spPr>
          <a:xfrm>
            <a:off x="7754762" y="5633732"/>
            <a:ext cx="2019600" cy="677068"/>
          </a:xfrm>
          <a:prstGeom prst="rect">
            <a:avLst/>
          </a:prstGeom>
          <a:noFill/>
          <a:ln>
            <a:noFill/>
          </a:ln>
        </p:spPr>
        <p:txBody>
          <a:bodyPr spcFirstLastPara="1" wrap="square" lIns="121900" tIns="121900" rIns="121900" bIns="121900" anchor="t" anchorCtr="0">
            <a:spAutoFit/>
          </a:bodyPr>
          <a:lstStyle/>
          <a:p>
            <a:pPr algn="ctr"/>
            <a:r>
              <a:rPr lang="en-US" sz="1400" dirty="0">
                <a:solidFill>
                  <a:schemeClr val="bg1"/>
                </a:solidFill>
                <a:latin typeface="Arial" panose="020B0604020202020204" pitchFamily="34" charset="0"/>
                <a:ea typeface="Helvetica Neue"/>
                <a:cs typeface="Arial" panose="020B0604020202020204" pitchFamily="34" charset="0"/>
                <a:sym typeface="Helvetica Neue"/>
              </a:rPr>
              <a:t>[Insert stage-gate or </a:t>
            </a:r>
            <a:r>
              <a:rPr lang="en-US" sz="1400" dirty="0" err="1">
                <a:solidFill>
                  <a:schemeClr val="bg1"/>
                </a:solidFill>
                <a:latin typeface="Arial" panose="020B0604020202020204" pitchFamily="34" charset="0"/>
                <a:ea typeface="Helvetica Neue"/>
                <a:cs typeface="Arial" panose="020B0604020202020204" pitchFamily="34" charset="0"/>
                <a:sym typeface="Helvetica Neue"/>
              </a:rPr>
              <a:t>SteerCo</a:t>
            </a:r>
            <a:r>
              <a:rPr lang="en-US" sz="1400" dirty="0">
                <a:solidFill>
                  <a:schemeClr val="bg1"/>
                </a:solidFill>
                <a:latin typeface="Arial" panose="020B0604020202020204" pitchFamily="34" charset="0"/>
                <a:ea typeface="Helvetica Neue"/>
                <a:cs typeface="Arial" panose="020B0604020202020204" pitchFamily="34" charset="0"/>
                <a:sym typeface="Helvetica Neue"/>
              </a:rPr>
              <a:t> or similar]</a:t>
            </a:r>
          </a:p>
        </p:txBody>
      </p:sp>
      <p:sp>
        <p:nvSpPr>
          <p:cNvPr id="87" name="Google Shape;2557;p315">
            <a:extLst>
              <a:ext uri="{FF2B5EF4-FFF2-40B4-BE49-F238E27FC236}">
                <a16:creationId xmlns:a16="http://schemas.microsoft.com/office/drawing/2014/main" id="{B2BB8636-1F86-CBEC-91E6-F17E9A6B2AE2}"/>
              </a:ext>
            </a:extLst>
          </p:cNvPr>
          <p:cNvSpPr/>
          <p:nvPr/>
        </p:nvSpPr>
        <p:spPr>
          <a:xfrm>
            <a:off x="9126537"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88" name="Google Shape;2558;p315">
            <a:extLst>
              <a:ext uri="{FF2B5EF4-FFF2-40B4-BE49-F238E27FC236}">
                <a16:creationId xmlns:a16="http://schemas.microsoft.com/office/drawing/2014/main" id="{90A35796-3189-8A47-194C-C43CC2BA67F4}"/>
              </a:ext>
            </a:extLst>
          </p:cNvPr>
          <p:cNvSpPr/>
          <p:nvPr/>
        </p:nvSpPr>
        <p:spPr>
          <a:xfrm>
            <a:off x="6860188" y="5424532"/>
            <a:ext cx="207200" cy="207600"/>
          </a:xfrm>
          <a:prstGeom prst="ellipse">
            <a:avLst/>
          </a:prstGeom>
          <a:solidFill>
            <a:schemeClr val="accent6"/>
          </a:solidFill>
          <a:ln>
            <a:noFill/>
          </a:ln>
        </p:spPr>
        <p:txBody>
          <a:bodyPr spcFirstLastPara="1" wrap="square" lIns="121900" tIns="121900" rIns="121900" bIns="121900" anchor="ctr" anchorCtr="0">
            <a:noAutofit/>
          </a:bodyPr>
          <a:lstStyle/>
          <a:p>
            <a:endParaRPr sz="2400">
              <a:solidFill>
                <a:schemeClr val="bg1"/>
              </a:solidFill>
              <a:latin typeface="Arial" panose="020B0604020202020204" pitchFamily="34" charset="0"/>
              <a:cs typeface="Arial" panose="020B0604020202020204" pitchFamily="34" charset="0"/>
            </a:endParaRPr>
          </a:p>
        </p:txBody>
      </p:sp>
      <p:sp>
        <p:nvSpPr>
          <p:cNvPr id="8" name="Google Shape;746;p20">
            <a:extLst>
              <a:ext uri="{FF2B5EF4-FFF2-40B4-BE49-F238E27FC236}">
                <a16:creationId xmlns:a16="http://schemas.microsoft.com/office/drawing/2014/main" id="{C61A73C6-DF9C-BE85-6088-098E1237ADC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
        <p:nvSpPr>
          <p:cNvPr id="9" name="Rectangle 8">
            <a:extLst>
              <a:ext uri="{FF2B5EF4-FFF2-40B4-BE49-F238E27FC236}">
                <a16:creationId xmlns:a16="http://schemas.microsoft.com/office/drawing/2014/main" id="{A9E138B2-57A7-44F9-41D5-C8648A4FD783}"/>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4</a:t>
            </a:r>
          </a:p>
        </p:txBody>
      </p:sp>
    </p:spTree>
    <p:extLst>
      <p:ext uri="{BB962C8B-B14F-4D97-AF65-F5344CB8AC3E}">
        <p14:creationId xmlns:p14="http://schemas.microsoft.com/office/powerpoint/2010/main" val="412189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7160-F115-DE5F-8F29-4D9B6BAED357}"/>
              </a:ext>
            </a:extLst>
          </p:cNvPr>
          <p:cNvSpPr>
            <a:spLocks noGrp="1"/>
          </p:cNvSpPr>
          <p:nvPr>
            <p:ph type="title"/>
          </p:nvPr>
        </p:nvSpPr>
        <p:spPr/>
        <p:txBody>
          <a:bodyPr/>
          <a:lstStyle/>
          <a:p>
            <a:r>
              <a:rPr lang="en-US" dirty="0"/>
              <a:t>Executive summary</a:t>
            </a:r>
          </a:p>
        </p:txBody>
      </p:sp>
      <p:sp>
        <p:nvSpPr>
          <p:cNvPr id="4" name="Text Placeholder 3">
            <a:extLst>
              <a:ext uri="{FF2B5EF4-FFF2-40B4-BE49-F238E27FC236}">
                <a16:creationId xmlns:a16="http://schemas.microsoft.com/office/drawing/2014/main" id="{16A54902-45CA-E357-0FA1-C273F2371D02}"/>
              </a:ext>
            </a:extLst>
          </p:cNvPr>
          <p:cNvSpPr>
            <a:spLocks noGrp="1"/>
          </p:cNvSpPr>
          <p:nvPr>
            <p:ph type="body" sz="quarter" idx="17"/>
          </p:nvPr>
        </p:nvSpPr>
        <p:spPr>
          <a:xfrm>
            <a:off x="7630160" y="100540"/>
            <a:ext cx="4007104" cy="123111"/>
          </a:xfrm>
        </p:spPr>
        <p:txBody>
          <a:bodyPr/>
          <a:lstStyle/>
          <a:p>
            <a:r>
              <a:rPr lang="en-US" dirty="0"/>
              <a:t>Executive summary</a:t>
            </a:r>
          </a:p>
        </p:txBody>
      </p:sp>
      <p:sp>
        <p:nvSpPr>
          <p:cNvPr id="5" name="Text Placeholder 5">
            <a:extLst>
              <a:ext uri="{FF2B5EF4-FFF2-40B4-BE49-F238E27FC236}">
                <a16:creationId xmlns:a16="http://schemas.microsoft.com/office/drawing/2014/main" id="{A151E2E0-6437-BF34-25B2-9758B83504B6}"/>
              </a:ext>
            </a:extLst>
          </p:cNvPr>
          <p:cNvSpPr txBox="1">
            <a:spLocks/>
          </p:cNvSpPr>
          <p:nvPr/>
        </p:nvSpPr>
        <p:spPr>
          <a:xfrm>
            <a:off x="554736" y="1520825"/>
            <a:ext cx="11082528" cy="4638675"/>
          </a:xfrm>
          <a:prstGeom prst="rect">
            <a:avLst/>
          </a:prstGeom>
          <a:solidFill>
            <a:schemeClr val="tx1"/>
          </a:solidFill>
        </p:spPr>
        <p:txBody>
          <a:bodyPr vert="horz" lIns="0" tIns="0" rIns="0" bIns="0" rtlCol="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14300" indent="0">
              <a:buNone/>
            </a:pPr>
            <a:r>
              <a:rPr lang="en-GB" sz="1400" dirty="0"/>
              <a:t>[</a:t>
            </a:r>
            <a:r>
              <a:rPr lang="en-GB" sz="1400" b="1" dirty="0"/>
              <a:t>Key takeaway/conclusion in bold text]</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114300" indent="0">
              <a:buNone/>
            </a:pPr>
            <a:endParaRPr lang="en-GB" sz="1400" dirty="0"/>
          </a:p>
          <a:p>
            <a:pPr marL="114300" indent="0">
              <a:buNone/>
            </a:pPr>
            <a:r>
              <a:rPr lang="en-GB" sz="1400" dirty="0"/>
              <a:t>[</a:t>
            </a:r>
            <a:r>
              <a:rPr lang="en-GB" sz="1400" b="1" dirty="0"/>
              <a:t>Key takeaway/conclusion in bold text]</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[Supporting arguments for key takeaway/conclusion in bullet points]</a:t>
            </a:r>
          </a:p>
          <a:p>
            <a:pPr marL="400050" indent="-285750">
              <a:buFont typeface="Arial" panose="020B0604020202020204" pitchFamily="34" charset="0"/>
              <a:buChar char="•"/>
            </a:pPr>
            <a:r>
              <a:rPr lang="en-GB" sz="1400" dirty="0"/>
              <a:t>[</a:t>
            </a:r>
            <a:r>
              <a:rPr lang="en-US" sz="1400" dirty="0"/>
              <a:t>Supporting</a:t>
            </a:r>
            <a:r>
              <a:rPr lang="en-GB" sz="1400" dirty="0"/>
              <a:t> arguments for key takeaway/conclusion in bullet points]</a:t>
            </a:r>
          </a:p>
          <a:p>
            <a:pPr marL="114300" indent="0">
              <a:buNone/>
            </a:pPr>
            <a:endParaRPr lang="en-GB" sz="1400" dirty="0"/>
          </a:p>
          <a:p>
            <a:pPr marL="114300" indent="0">
              <a:buNone/>
            </a:pPr>
            <a:r>
              <a:rPr lang="en-GB" sz="1400" dirty="0"/>
              <a:t>[</a:t>
            </a:r>
            <a:r>
              <a:rPr lang="en-GB" sz="1400" b="1" dirty="0"/>
              <a:t>Key takeaway/conclusion in bold text]</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400050" indent="-285750">
              <a:buClr>
                <a:schemeClr val="bg1"/>
              </a:buClr>
              <a:buFont typeface="Arial" panose="020B0604020202020204" pitchFamily="34" charset="0"/>
              <a:buChar char="•"/>
            </a:pPr>
            <a:r>
              <a:rPr lang="en-GB" sz="1400" dirty="0"/>
              <a:t>[Supporting arguments for key takeaway/conclusion in bullet points]</a:t>
            </a:r>
          </a:p>
          <a:p>
            <a:pPr marL="285750" indent="-285750">
              <a:buFont typeface="Arial" panose="020B0604020202020204" pitchFamily="34" charset="0"/>
              <a:buChar char="•"/>
            </a:pPr>
            <a:endParaRPr lang="en-GB" sz="1400" dirty="0"/>
          </a:p>
          <a:p>
            <a:pPr marL="114300" indent="0">
              <a:buNone/>
            </a:pPr>
            <a:r>
              <a:rPr lang="en-GB" sz="1400" dirty="0"/>
              <a:t>[</a:t>
            </a:r>
            <a:r>
              <a:rPr lang="en-GB" sz="1400" b="1" dirty="0"/>
              <a:t>Final conclusion/recommendation in bold text]</a:t>
            </a:r>
            <a:endParaRPr lang="en-GB" sz="1400" dirty="0"/>
          </a:p>
        </p:txBody>
      </p:sp>
      <p:sp>
        <p:nvSpPr>
          <p:cNvPr id="3" name="Rectangle 2">
            <a:extLst>
              <a:ext uri="{FF2B5EF4-FFF2-40B4-BE49-F238E27FC236}">
                <a16:creationId xmlns:a16="http://schemas.microsoft.com/office/drawing/2014/main" id="{D48D9B7C-19A2-8092-3BB2-4767191BD51C}"/>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25771219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pPr marL="0" lvl="0" indent="0">
              <a:buNone/>
            </a:pPr>
            <a:r>
              <a:rPr lang="en-US" sz="1800" dirty="0">
                <a:solidFill>
                  <a:srgbClr val="312837"/>
                </a:solidFill>
                <a:latin typeface="Arial" panose="020B0604020202020204" pitchFamily="34" charset="0"/>
              </a:rPr>
              <a:t>[Project x] will be built and scaled in three major phases</a:t>
            </a:r>
            <a:endParaRPr kumimoji="0" lang="en-US" sz="1800" b="0" i="0" u="none" strike="noStrike" kern="1200" cap="none" spc="0" normalizeH="0" baseline="0" noProof="0" dirty="0">
              <a:ln>
                <a:noFill/>
              </a:ln>
              <a:solidFill>
                <a:srgbClr val="312837"/>
              </a:solidFill>
              <a:effectLst/>
              <a:uLnTx/>
              <a:uFillTx/>
              <a:latin typeface="Arial" panose="020B0604020202020204" pitchFamily="34" charset="0"/>
            </a:endParaRP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Timeline and roadmap</a:t>
            </a:r>
          </a:p>
        </p:txBody>
      </p:sp>
      <p:cxnSp>
        <p:nvCxnSpPr>
          <p:cNvPr id="16" name="Straight Arrow Connector 15">
            <a:extLst>
              <a:ext uri="{FF2B5EF4-FFF2-40B4-BE49-F238E27FC236}">
                <a16:creationId xmlns:a16="http://schemas.microsoft.com/office/drawing/2014/main" id="{F3ED563E-29FF-398D-F2B4-E38607EA9A71}"/>
              </a:ext>
            </a:extLst>
          </p:cNvPr>
          <p:cNvCxnSpPr>
            <a:cxnSpLocks/>
          </p:cNvCxnSpPr>
          <p:nvPr/>
        </p:nvCxnSpPr>
        <p:spPr>
          <a:xfrm>
            <a:off x="4493414" y="2858470"/>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81B90-ADAB-FC96-F13B-142F1F835BA7}"/>
              </a:ext>
            </a:extLst>
          </p:cNvPr>
          <p:cNvCxnSpPr>
            <a:cxnSpLocks/>
          </p:cNvCxnSpPr>
          <p:nvPr/>
        </p:nvCxnSpPr>
        <p:spPr>
          <a:xfrm>
            <a:off x="8432093" y="2844093"/>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object 7">
            <a:extLst>
              <a:ext uri="{FF2B5EF4-FFF2-40B4-BE49-F238E27FC236}">
                <a16:creationId xmlns:a16="http://schemas.microsoft.com/office/drawing/2014/main" id="{0F8A7A5A-6385-EE64-D6F3-44F07B97E083}"/>
              </a:ext>
            </a:extLst>
          </p:cNvPr>
          <p:cNvSpPr txBox="1"/>
          <p:nvPr/>
        </p:nvSpPr>
        <p:spPr>
          <a:xfrm>
            <a:off x="449341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p:txBody>
      </p:sp>
      <p:sp>
        <p:nvSpPr>
          <p:cNvPr id="19" name="object 7">
            <a:extLst>
              <a:ext uri="{FF2B5EF4-FFF2-40B4-BE49-F238E27FC236}">
                <a16:creationId xmlns:a16="http://schemas.microsoft.com/office/drawing/2014/main" id="{3DB098B1-8FE3-97A2-DE61-4AF230711610}"/>
              </a:ext>
            </a:extLst>
          </p:cNvPr>
          <p:cNvSpPr txBox="1"/>
          <p:nvPr/>
        </p:nvSpPr>
        <p:spPr>
          <a:xfrm>
            <a:off x="8432094" y="2986021"/>
            <a:ext cx="3136745" cy="5935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p:txBody>
      </p:sp>
      <p:sp>
        <p:nvSpPr>
          <p:cNvPr id="20" name="object 6">
            <a:extLst>
              <a:ext uri="{FF2B5EF4-FFF2-40B4-BE49-F238E27FC236}">
                <a16:creationId xmlns:a16="http://schemas.microsoft.com/office/drawing/2014/main" id="{BCAEEC41-307C-02E8-FE1F-990BBB398B77}"/>
              </a:ext>
            </a:extLst>
          </p:cNvPr>
          <p:cNvSpPr txBox="1"/>
          <p:nvPr/>
        </p:nvSpPr>
        <p:spPr>
          <a:xfrm>
            <a:off x="4493414" y="2127044"/>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2: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p>
        </p:txBody>
      </p:sp>
      <p:sp>
        <p:nvSpPr>
          <p:cNvPr id="21" name="TextBox 20">
            <a:extLst>
              <a:ext uri="{FF2B5EF4-FFF2-40B4-BE49-F238E27FC236}">
                <a16:creationId xmlns:a16="http://schemas.microsoft.com/office/drawing/2014/main" id="{F7649EDA-338E-90B7-241B-B1B1BB2936B7}"/>
              </a:ext>
            </a:extLst>
          </p:cNvPr>
          <p:cNvSpPr txBox="1"/>
          <p:nvPr/>
        </p:nvSpPr>
        <p:spPr>
          <a:xfrm>
            <a:off x="8432093" y="2127044"/>
            <a:ext cx="3205169" cy="677108"/>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Arial" panose="020B0604020202020204" pitchFamily="34" charset="0"/>
                <a:cs typeface="Arial" panose="020B0604020202020204" pitchFamily="34" charset="0"/>
              </a:rPr>
              <a:t>Phase 3: </a:t>
            </a:r>
            <a:br>
              <a:rPr lang="en-US" sz="2000" b="1" dirty="0">
                <a:solidFill>
                  <a:schemeClr val="accent1"/>
                </a:solidFill>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endParaRPr kumimoji="0" lang="en-US" sz="20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95D092-B0A4-8F10-EAC8-B7B07117511B}"/>
              </a:ext>
            </a:extLst>
          </p:cNvPr>
          <p:cNvSpPr txBox="1"/>
          <p:nvPr/>
        </p:nvSpPr>
        <p:spPr>
          <a:xfrm>
            <a:off x="4493415"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3" name="TextBox 22">
            <a:extLst>
              <a:ext uri="{FF2B5EF4-FFF2-40B4-BE49-F238E27FC236}">
                <a16:creationId xmlns:a16="http://schemas.microsoft.com/office/drawing/2014/main" id="{FFEC83A3-EFD2-8D64-4C4C-4E265D68D9DF}"/>
              </a:ext>
            </a:extLst>
          </p:cNvPr>
          <p:cNvSpPr txBox="1"/>
          <p:nvPr/>
        </p:nvSpPr>
        <p:spPr>
          <a:xfrm>
            <a:off x="8432094"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cxnSp>
        <p:nvCxnSpPr>
          <p:cNvPr id="24" name="Straight Arrow Connector 23">
            <a:extLst>
              <a:ext uri="{FF2B5EF4-FFF2-40B4-BE49-F238E27FC236}">
                <a16:creationId xmlns:a16="http://schemas.microsoft.com/office/drawing/2014/main" id="{CE02154A-0203-B9FA-E38C-AF49E24EF805}"/>
              </a:ext>
            </a:extLst>
          </p:cNvPr>
          <p:cNvCxnSpPr>
            <a:cxnSpLocks/>
          </p:cNvCxnSpPr>
          <p:nvPr/>
        </p:nvCxnSpPr>
        <p:spPr>
          <a:xfrm>
            <a:off x="554735" y="2850648"/>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object 7">
            <a:extLst>
              <a:ext uri="{FF2B5EF4-FFF2-40B4-BE49-F238E27FC236}">
                <a16:creationId xmlns:a16="http://schemas.microsoft.com/office/drawing/2014/main" id="{5074B145-6E7D-B597-643B-3994B762C70A}"/>
              </a:ext>
            </a:extLst>
          </p:cNvPr>
          <p:cNvSpPr txBox="1"/>
          <p:nvPr/>
        </p:nvSpPr>
        <p:spPr>
          <a:xfrm>
            <a:off x="554736" y="2986021"/>
            <a:ext cx="3205170" cy="95876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[Insert description of phase]</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4C843F3C-176A-5EA2-3CC7-73965E329603}"/>
              </a:ext>
            </a:extLst>
          </p:cNvPr>
          <p:cNvSpPr txBox="1"/>
          <p:nvPr/>
        </p:nvSpPr>
        <p:spPr>
          <a:xfrm>
            <a:off x="554735" y="2119222"/>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1: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[Name of phase]</a:t>
            </a:r>
          </a:p>
        </p:txBody>
      </p:sp>
      <p:sp>
        <p:nvSpPr>
          <p:cNvPr id="27" name="TextBox 26">
            <a:extLst>
              <a:ext uri="{FF2B5EF4-FFF2-40B4-BE49-F238E27FC236}">
                <a16:creationId xmlns:a16="http://schemas.microsoft.com/office/drawing/2014/main" id="{9CA5816F-C2F3-5D1E-30D9-9B8FF47AA806}"/>
              </a:ext>
            </a:extLst>
          </p:cNvPr>
          <p:cNvSpPr txBox="1"/>
          <p:nvPr/>
        </p:nvSpPr>
        <p:spPr>
          <a:xfrm>
            <a:off x="554736"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9" name="Text Placeholder 3">
            <a:extLst>
              <a:ext uri="{FF2B5EF4-FFF2-40B4-BE49-F238E27FC236}">
                <a16:creationId xmlns:a16="http://schemas.microsoft.com/office/drawing/2014/main" id="{A03FE15E-7214-321C-A9BE-851C447ACB1B}"/>
              </a:ext>
            </a:extLst>
          </p:cNvPr>
          <p:cNvSpPr txBox="1">
            <a:spLocks/>
          </p:cNvSpPr>
          <p:nvPr/>
        </p:nvSpPr>
        <p:spPr>
          <a:xfrm>
            <a:off x="554736"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30" name="Text Placeholder 3">
            <a:extLst>
              <a:ext uri="{FF2B5EF4-FFF2-40B4-BE49-F238E27FC236}">
                <a16:creationId xmlns:a16="http://schemas.microsoft.com/office/drawing/2014/main" id="{FF4FB800-6C63-E390-B815-C50E3E3461F9}"/>
              </a:ext>
            </a:extLst>
          </p:cNvPr>
          <p:cNvSpPr txBox="1">
            <a:spLocks/>
          </p:cNvSpPr>
          <p:nvPr/>
        </p:nvSpPr>
        <p:spPr>
          <a:xfrm>
            <a:off x="4493415"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31" name="Text Placeholder 3">
            <a:extLst>
              <a:ext uri="{FF2B5EF4-FFF2-40B4-BE49-F238E27FC236}">
                <a16:creationId xmlns:a16="http://schemas.microsoft.com/office/drawing/2014/main" id="{3EDCD897-1307-F44E-8B5E-0AF51BE0BE1E}"/>
              </a:ext>
            </a:extLst>
          </p:cNvPr>
          <p:cNvSpPr txBox="1">
            <a:spLocks/>
          </p:cNvSpPr>
          <p:nvPr/>
        </p:nvSpPr>
        <p:spPr>
          <a:xfrm>
            <a:off x="8432094"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[Insert key activities]</a:t>
            </a: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[Insert key outcomes]</a:t>
            </a:r>
          </a:p>
        </p:txBody>
      </p:sp>
      <p:sp>
        <p:nvSpPr>
          <p:cNvPr id="5" name="Rectangle 4">
            <a:extLst>
              <a:ext uri="{FF2B5EF4-FFF2-40B4-BE49-F238E27FC236}">
                <a16:creationId xmlns:a16="http://schemas.microsoft.com/office/drawing/2014/main" id="{39825BE7-D94E-2065-6311-F221E319D03D}"/>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5</a:t>
            </a:r>
          </a:p>
        </p:txBody>
      </p:sp>
      <p:sp>
        <p:nvSpPr>
          <p:cNvPr id="6" name="Footer Placeholder 2">
            <a:extLst>
              <a:ext uri="{FF2B5EF4-FFF2-40B4-BE49-F238E27FC236}">
                <a16:creationId xmlns:a16="http://schemas.microsoft.com/office/drawing/2014/main" id="{FF0B32DD-2FB7-B44D-C473-4DFE6D6FCB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330934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lstStyle/>
          <a:p>
            <a:r>
              <a:rPr lang="en-GB" dirty="0">
                <a:solidFill>
                  <a:schemeClr val="bg2">
                    <a:lumMod val="10000"/>
                  </a:schemeClr>
                </a:solidFill>
              </a:rPr>
              <a:t>We plan to launch a first MVP in </a:t>
            </a:r>
            <a:r>
              <a:rPr lang="en-GB" dirty="0" err="1">
                <a:solidFill>
                  <a:schemeClr val="bg2">
                    <a:lumMod val="10000"/>
                  </a:schemeClr>
                </a:solidFill>
              </a:rPr>
              <a:t>Qx</a:t>
            </a:r>
            <a:r>
              <a:rPr lang="en-GB" dirty="0">
                <a:solidFill>
                  <a:schemeClr val="bg2">
                    <a:lumMod val="10000"/>
                  </a:schemeClr>
                </a:solidFill>
              </a:rPr>
              <a:t> 202x</a:t>
            </a:r>
            <a:endParaRPr lang="en-DK" dirty="0">
              <a:solidFill>
                <a:schemeClr val="bg2">
                  <a:lumMod val="10000"/>
                </a:schemeClr>
              </a:solidFill>
            </a:endParaRPr>
          </a:p>
        </p:txBody>
      </p:sp>
      <p:sp>
        <p:nvSpPr>
          <p:cNvPr id="5" name="Subtitle 4">
            <a:extLst>
              <a:ext uri="{FF2B5EF4-FFF2-40B4-BE49-F238E27FC236}">
                <a16:creationId xmlns:a16="http://schemas.microsoft.com/office/drawing/2014/main" id="{D5F6BCAE-61E3-CE46-4F2D-7B9CD070DC98}"/>
              </a:ext>
            </a:extLst>
          </p:cNvPr>
          <p:cNvSpPr>
            <a:spLocks noGrp="1"/>
          </p:cNvSpPr>
          <p:nvPr>
            <p:ph type="subTitle" idx="1"/>
          </p:nvPr>
        </p:nvSpPr>
        <p:spPr>
          <a:xfrm>
            <a:off x="554736" y="1318966"/>
            <a:ext cx="11082528" cy="276999"/>
          </a:xfrm>
        </p:spPr>
        <p:txBody>
          <a:bodyPr lIns="0"/>
          <a:lstStyle/>
          <a:p>
            <a:r>
              <a:rPr lang="en-US" dirty="0"/>
              <a:t>Preliminary roadmap for [insert] phase:</a:t>
            </a:r>
          </a:p>
        </p:txBody>
      </p:sp>
      <p:sp>
        <p:nvSpPr>
          <p:cNvPr id="6" name="Text Placeholder 5">
            <a:extLst>
              <a:ext uri="{FF2B5EF4-FFF2-40B4-BE49-F238E27FC236}">
                <a16:creationId xmlns:a16="http://schemas.microsoft.com/office/drawing/2014/main" id="{603A69E1-C0C9-402E-B148-21247D6BCA06}"/>
              </a:ext>
            </a:extLst>
          </p:cNvPr>
          <p:cNvSpPr>
            <a:spLocks noGrp="1"/>
          </p:cNvSpPr>
          <p:nvPr>
            <p:ph type="body" sz="quarter" idx="17"/>
          </p:nvPr>
        </p:nvSpPr>
        <p:spPr>
          <a:xfrm>
            <a:off x="7630160" y="100540"/>
            <a:ext cx="4007104" cy="123111"/>
          </a:xfrm>
        </p:spPr>
        <p:txBody>
          <a:bodyPr/>
          <a:lstStyle/>
          <a:p>
            <a:r>
              <a:rPr lang="en-US" dirty="0"/>
              <a:t>Timeline and roadmap</a:t>
            </a:r>
          </a:p>
        </p:txBody>
      </p:sp>
      <p:sp>
        <p:nvSpPr>
          <p:cNvPr id="61" name="Text Placeholder 2">
            <a:extLst>
              <a:ext uri="{FF2B5EF4-FFF2-40B4-BE49-F238E27FC236}">
                <a16:creationId xmlns:a16="http://schemas.microsoft.com/office/drawing/2014/main" id="{F8CDE05F-6693-1F43-B35B-34EB649FD2F1}"/>
              </a:ext>
            </a:extLst>
          </p:cNvPr>
          <p:cNvSpPr txBox="1">
            <a:spLocks/>
          </p:cNvSpPr>
          <p:nvPr/>
        </p:nvSpPr>
        <p:spPr>
          <a:xfrm>
            <a:off x="9073511" y="381283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86D20FF0-4A62-1E40-8827-426A9735CEDC}"/>
              </a:ext>
            </a:extLst>
          </p:cNvPr>
          <p:cNvSpPr/>
          <p:nvPr/>
        </p:nvSpPr>
        <p:spPr>
          <a:xfrm>
            <a:off x="554810" y="2403764"/>
            <a:ext cx="11040448" cy="8706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Product</a:t>
            </a:r>
          </a:p>
        </p:txBody>
      </p:sp>
      <p:sp>
        <p:nvSpPr>
          <p:cNvPr id="37" name="TextBox 36">
            <a:extLst>
              <a:ext uri="{FF2B5EF4-FFF2-40B4-BE49-F238E27FC236}">
                <a16:creationId xmlns:a16="http://schemas.microsoft.com/office/drawing/2014/main" id="{3F86E442-5A51-B843-9B5C-247621F4D4B1}"/>
              </a:ext>
            </a:extLst>
          </p:cNvPr>
          <p:cNvSpPr txBox="1"/>
          <p:nvPr/>
        </p:nvSpPr>
        <p:spPr>
          <a:xfrm>
            <a:off x="554736" y="1923216"/>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[month 202x]</a:t>
            </a:r>
          </a:p>
        </p:txBody>
      </p:sp>
      <p:sp>
        <p:nvSpPr>
          <p:cNvPr id="39" name="TextBox 38">
            <a:extLst>
              <a:ext uri="{FF2B5EF4-FFF2-40B4-BE49-F238E27FC236}">
                <a16:creationId xmlns:a16="http://schemas.microsoft.com/office/drawing/2014/main" id="{5E063101-4A38-B54C-9AC3-16CA8B6637B5}"/>
              </a:ext>
            </a:extLst>
          </p:cNvPr>
          <p:cNvSpPr txBox="1"/>
          <p:nvPr/>
        </p:nvSpPr>
        <p:spPr>
          <a:xfrm>
            <a:off x="10735557"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0" name="TextBox 39">
            <a:extLst>
              <a:ext uri="{FF2B5EF4-FFF2-40B4-BE49-F238E27FC236}">
                <a16:creationId xmlns:a16="http://schemas.microsoft.com/office/drawing/2014/main" id="{5974D1A9-D968-8840-84F5-36FC7FC4C69E}"/>
              </a:ext>
            </a:extLst>
          </p:cNvPr>
          <p:cNvSpPr txBox="1"/>
          <p:nvPr/>
        </p:nvSpPr>
        <p:spPr>
          <a:xfrm>
            <a:off x="3890390"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1" name="TextBox 40">
            <a:extLst>
              <a:ext uri="{FF2B5EF4-FFF2-40B4-BE49-F238E27FC236}">
                <a16:creationId xmlns:a16="http://schemas.microsoft.com/office/drawing/2014/main" id="{58F4A918-C2BA-2F4C-8C71-B39E208F8D3F}"/>
              </a:ext>
            </a:extLst>
          </p:cNvPr>
          <p:cNvSpPr txBox="1"/>
          <p:nvPr/>
        </p:nvSpPr>
        <p:spPr>
          <a:xfrm>
            <a:off x="7312974"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[month 202x]</a:t>
            </a:r>
          </a:p>
        </p:txBody>
      </p:sp>
      <p:sp>
        <p:nvSpPr>
          <p:cNvPr id="42" name="Rectangle 41">
            <a:extLst>
              <a:ext uri="{FF2B5EF4-FFF2-40B4-BE49-F238E27FC236}">
                <a16:creationId xmlns:a16="http://schemas.microsoft.com/office/drawing/2014/main" id="{01828981-5680-8148-B020-CDB30744B1F6}"/>
              </a:ext>
            </a:extLst>
          </p:cNvPr>
          <p:cNvSpPr/>
          <p:nvPr/>
        </p:nvSpPr>
        <p:spPr>
          <a:xfrm>
            <a:off x="554736" y="3369192"/>
            <a:ext cx="11036921" cy="867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IT</a:t>
            </a:r>
          </a:p>
        </p:txBody>
      </p:sp>
      <p:sp>
        <p:nvSpPr>
          <p:cNvPr id="43" name="Rectangle 42">
            <a:extLst>
              <a:ext uri="{FF2B5EF4-FFF2-40B4-BE49-F238E27FC236}">
                <a16:creationId xmlns:a16="http://schemas.microsoft.com/office/drawing/2014/main" id="{264EDC5B-5F32-9349-AEBB-7BCB65F6EAD7}"/>
              </a:ext>
            </a:extLst>
          </p:cNvPr>
          <p:cNvSpPr/>
          <p:nvPr/>
        </p:nvSpPr>
        <p:spPr>
          <a:xfrm>
            <a:off x="554736" y="4331610"/>
            <a:ext cx="11036921"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Marketing</a:t>
            </a:r>
          </a:p>
        </p:txBody>
      </p:sp>
      <p:sp>
        <p:nvSpPr>
          <p:cNvPr id="44" name="Rectangle 43">
            <a:extLst>
              <a:ext uri="{FF2B5EF4-FFF2-40B4-BE49-F238E27FC236}">
                <a16:creationId xmlns:a16="http://schemas.microsoft.com/office/drawing/2014/main" id="{BD30702C-D68E-9042-8468-60B100EA3466}"/>
              </a:ext>
            </a:extLst>
          </p:cNvPr>
          <p:cNvSpPr/>
          <p:nvPr/>
        </p:nvSpPr>
        <p:spPr>
          <a:xfrm>
            <a:off x="554736" y="5049228"/>
            <a:ext cx="11036921"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sp>
        <p:nvSpPr>
          <p:cNvPr id="45" name="Rectangle 44">
            <a:extLst>
              <a:ext uri="{FF2B5EF4-FFF2-40B4-BE49-F238E27FC236}">
                <a16:creationId xmlns:a16="http://schemas.microsoft.com/office/drawing/2014/main" id="{1C0C3BF3-6170-3B4C-9E01-02990AE1687C}"/>
              </a:ext>
            </a:extLst>
          </p:cNvPr>
          <p:cNvSpPr/>
          <p:nvPr/>
        </p:nvSpPr>
        <p:spPr>
          <a:xfrm>
            <a:off x="554810" y="5766846"/>
            <a:ext cx="11040448" cy="61914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rgbClr val="312938"/>
                </a:solidFill>
                <a:latin typeface="Arial" panose="020B0604020202020204" pitchFamily="34" charset="0"/>
                <a:cs typeface="Arial" panose="020B0604020202020204" pitchFamily="34" charset="0"/>
              </a:rPr>
              <a:t>[Insert track]</a:t>
            </a:r>
          </a:p>
        </p:txBody>
      </p:sp>
      <p:cxnSp>
        <p:nvCxnSpPr>
          <p:cNvPr id="46" name="Lige forbindelse 104">
            <a:extLst>
              <a:ext uri="{FF2B5EF4-FFF2-40B4-BE49-F238E27FC236}">
                <a16:creationId xmlns:a16="http://schemas.microsoft.com/office/drawing/2014/main" id="{7DA833FB-998A-AC4E-880F-7301222295EB}"/>
              </a:ext>
            </a:extLst>
          </p:cNvPr>
          <p:cNvCxnSpPr>
            <a:cxnSpLocks/>
          </p:cNvCxnSpPr>
          <p:nvPr/>
        </p:nvCxnSpPr>
        <p:spPr>
          <a:xfrm>
            <a:off x="711200" y="2901008"/>
            <a:ext cx="4209838"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7" name="Lige forbindelse 79">
            <a:extLst>
              <a:ext uri="{FF2B5EF4-FFF2-40B4-BE49-F238E27FC236}">
                <a16:creationId xmlns:a16="http://schemas.microsoft.com/office/drawing/2014/main" id="{3F251E3C-0552-EF41-AA79-AF4848C3E913}"/>
              </a:ext>
            </a:extLst>
          </p:cNvPr>
          <p:cNvCxnSpPr>
            <a:cxnSpLocks/>
          </p:cNvCxnSpPr>
          <p:nvPr/>
        </p:nvCxnSpPr>
        <p:spPr>
          <a:xfrm>
            <a:off x="2397852" y="6311753"/>
            <a:ext cx="1076175"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Tekstfelt 80">
            <a:extLst>
              <a:ext uri="{FF2B5EF4-FFF2-40B4-BE49-F238E27FC236}">
                <a16:creationId xmlns:a16="http://schemas.microsoft.com/office/drawing/2014/main" id="{274EAAB3-9A98-C845-A7EC-97543710539F}"/>
              </a:ext>
            </a:extLst>
          </p:cNvPr>
          <p:cNvSpPr txBox="1"/>
          <p:nvPr/>
        </p:nvSpPr>
        <p:spPr>
          <a:xfrm>
            <a:off x="2397852" y="6071581"/>
            <a:ext cx="10761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69" name="Lige forbindelse 82">
            <a:extLst>
              <a:ext uri="{FF2B5EF4-FFF2-40B4-BE49-F238E27FC236}">
                <a16:creationId xmlns:a16="http://schemas.microsoft.com/office/drawing/2014/main" id="{1677651B-FC51-AB43-9F45-2D56B1EB2F5A}"/>
              </a:ext>
            </a:extLst>
          </p:cNvPr>
          <p:cNvCxnSpPr>
            <a:cxnSpLocks/>
          </p:cNvCxnSpPr>
          <p:nvPr/>
        </p:nvCxnSpPr>
        <p:spPr>
          <a:xfrm flipV="1">
            <a:off x="3244180" y="6050788"/>
            <a:ext cx="2350989" cy="15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Tekstfelt 83">
            <a:extLst>
              <a:ext uri="{FF2B5EF4-FFF2-40B4-BE49-F238E27FC236}">
                <a16:creationId xmlns:a16="http://schemas.microsoft.com/office/drawing/2014/main" id="{04641E09-D95B-F24B-A1DD-4BB203F37B00}"/>
              </a:ext>
            </a:extLst>
          </p:cNvPr>
          <p:cNvSpPr txBox="1"/>
          <p:nvPr/>
        </p:nvSpPr>
        <p:spPr>
          <a:xfrm>
            <a:off x="3511977" y="5796595"/>
            <a:ext cx="18153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2]</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1" name="Tekstfelt 89">
            <a:extLst>
              <a:ext uri="{FF2B5EF4-FFF2-40B4-BE49-F238E27FC236}">
                <a16:creationId xmlns:a16="http://schemas.microsoft.com/office/drawing/2014/main" id="{13F60529-B523-D94D-8B2D-2DCF5FFB86B5}"/>
              </a:ext>
            </a:extLst>
          </p:cNvPr>
          <p:cNvSpPr txBox="1"/>
          <p:nvPr/>
        </p:nvSpPr>
        <p:spPr>
          <a:xfrm>
            <a:off x="4883562" y="6071581"/>
            <a:ext cx="10732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3]</a:t>
            </a:r>
          </a:p>
        </p:txBody>
      </p:sp>
      <p:cxnSp>
        <p:nvCxnSpPr>
          <p:cNvPr id="72" name="Lige forbindelse 91">
            <a:extLst>
              <a:ext uri="{FF2B5EF4-FFF2-40B4-BE49-F238E27FC236}">
                <a16:creationId xmlns:a16="http://schemas.microsoft.com/office/drawing/2014/main" id="{A1A076C4-C3EA-7E48-93A0-5FE3482EF551}"/>
              </a:ext>
            </a:extLst>
          </p:cNvPr>
          <p:cNvCxnSpPr>
            <a:cxnSpLocks/>
          </p:cNvCxnSpPr>
          <p:nvPr/>
        </p:nvCxnSpPr>
        <p:spPr>
          <a:xfrm>
            <a:off x="4895681" y="6311753"/>
            <a:ext cx="196231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Lige forbindelse 25">
            <a:extLst>
              <a:ext uri="{FF2B5EF4-FFF2-40B4-BE49-F238E27FC236}">
                <a16:creationId xmlns:a16="http://schemas.microsoft.com/office/drawing/2014/main" id="{1012AF97-E08B-5743-BAF4-EDD5EB84EC0A}"/>
              </a:ext>
            </a:extLst>
          </p:cNvPr>
          <p:cNvCxnSpPr>
            <a:cxnSpLocks/>
          </p:cNvCxnSpPr>
          <p:nvPr/>
        </p:nvCxnSpPr>
        <p:spPr>
          <a:xfrm>
            <a:off x="8096123" y="3687021"/>
            <a:ext cx="3492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Lige forbindelse 65">
            <a:extLst>
              <a:ext uri="{FF2B5EF4-FFF2-40B4-BE49-F238E27FC236}">
                <a16:creationId xmlns:a16="http://schemas.microsoft.com/office/drawing/2014/main" id="{FE72E0C0-D81D-A24D-A1C2-826B568AE611}"/>
              </a:ext>
            </a:extLst>
          </p:cNvPr>
          <p:cNvCxnSpPr>
            <a:cxnSpLocks/>
          </p:cNvCxnSpPr>
          <p:nvPr/>
        </p:nvCxnSpPr>
        <p:spPr>
          <a:xfrm>
            <a:off x="1850253" y="3863190"/>
            <a:ext cx="4032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5" name="Tekstfelt 66">
            <a:extLst>
              <a:ext uri="{FF2B5EF4-FFF2-40B4-BE49-F238E27FC236}">
                <a16:creationId xmlns:a16="http://schemas.microsoft.com/office/drawing/2014/main" id="{58E32954-0D1A-7142-B6BA-C25B55356349}"/>
              </a:ext>
            </a:extLst>
          </p:cNvPr>
          <p:cNvSpPr txBox="1"/>
          <p:nvPr/>
        </p:nvSpPr>
        <p:spPr>
          <a:xfrm>
            <a:off x="1850253" y="3614702"/>
            <a:ext cx="3996305"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1]</a:t>
            </a:r>
          </a:p>
        </p:txBody>
      </p:sp>
      <p:sp>
        <p:nvSpPr>
          <p:cNvPr id="77" name="Tekstfelt 96">
            <a:extLst>
              <a:ext uri="{FF2B5EF4-FFF2-40B4-BE49-F238E27FC236}">
                <a16:creationId xmlns:a16="http://schemas.microsoft.com/office/drawing/2014/main" id="{0C4BE3D1-3925-4E4E-A0F8-70FB21D915B5}"/>
              </a:ext>
            </a:extLst>
          </p:cNvPr>
          <p:cNvSpPr txBox="1"/>
          <p:nvPr/>
        </p:nvSpPr>
        <p:spPr>
          <a:xfrm>
            <a:off x="2775857" y="3926112"/>
            <a:ext cx="31433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78" name="Lige forbindelse 99">
            <a:extLst>
              <a:ext uri="{FF2B5EF4-FFF2-40B4-BE49-F238E27FC236}">
                <a16:creationId xmlns:a16="http://schemas.microsoft.com/office/drawing/2014/main" id="{7E2CDEC4-F449-7A41-82D0-67B0FC05A1FA}"/>
              </a:ext>
            </a:extLst>
          </p:cNvPr>
          <p:cNvCxnSpPr>
            <a:cxnSpLocks/>
          </p:cNvCxnSpPr>
          <p:nvPr/>
        </p:nvCxnSpPr>
        <p:spPr>
          <a:xfrm>
            <a:off x="6706662" y="4172944"/>
            <a:ext cx="368290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9" name="Lige forbindelse 92">
            <a:extLst>
              <a:ext uri="{FF2B5EF4-FFF2-40B4-BE49-F238E27FC236}">
                <a16:creationId xmlns:a16="http://schemas.microsoft.com/office/drawing/2014/main" id="{B4372F8C-B8E8-3A4E-8675-DBC8A0E55D45}"/>
              </a:ext>
            </a:extLst>
          </p:cNvPr>
          <p:cNvCxnSpPr>
            <a:cxnSpLocks/>
          </p:cNvCxnSpPr>
          <p:nvPr/>
        </p:nvCxnSpPr>
        <p:spPr>
          <a:xfrm>
            <a:off x="5035607" y="2901008"/>
            <a:ext cx="95186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Tekstfelt 93">
            <a:extLst>
              <a:ext uri="{FF2B5EF4-FFF2-40B4-BE49-F238E27FC236}">
                <a16:creationId xmlns:a16="http://schemas.microsoft.com/office/drawing/2014/main" id="{6CF0DD67-7E8A-584E-8300-0781142E54BA}"/>
              </a:ext>
            </a:extLst>
          </p:cNvPr>
          <p:cNvSpPr txBox="1"/>
          <p:nvPr/>
        </p:nvSpPr>
        <p:spPr>
          <a:xfrm>
            <a:off x="4890236" y="2656144"/>
            <a:ext cx="1239548"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3]</a:t>
            </a:r>
          </a:p>
        </p:txBody>
      </p:sp>
      <p:cxnSp>
        <p:nvCxnSpPr>
          <p:cNvPr id="82" name="Lige forbindelse 61">
            <a:extLst>
              <a:ext uri="{FF2B5EF4-FFF2-40B4-BE49-F238E27FC236}">
                <a16:creationId xmlns:a16="http://schemas.microsoft.com/office/drawing/2014/main" id="{82115643-922C-2C49-9778-21E743CCC2FE}"/>
              </a:ext>
            </a:extLst>
          </p:cNvPr>
          <p:cNvCxnSpPr>
            <a:cxnSpLocks/>
          </p:cNvCxnSpPr>
          <p:nvPr/>
        </p:nvCxnSpPr>
        <p:spPr>
          <a:xfrm>
            <a:off x="2252650" y="4895891"/>
            <a:ext cx="2782957"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3" name="Tekstfelt 62">
            <a:extLst>
              <a:ext uri="{FF2B5EF4-FFF2-40B4-BE49-F238E27FC236}">
                <a16:creationId xmlns:a16="http://schemas.microsoft.com/office/drawing/2014/main" id="{61A88B7F-F5C8-C245-A5EC-5DDBF5C556D3}"/>
              </a:ext>
            </a:extLst>
          </p:cNvPr>
          <p:cNvSpPr txBox="1"/>
          <p:nvPr/>
        </p:nvSpPr>
        <p:spPr>
          <a:xfrm>
            <a:off x="2255923" y="4643467"/>
            <a:ext cx="27829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84" name="Lige forbindelse 104">
            <a:extLst>
              <a:ext uri="{FF2B5EF4-FFF2-40B4-BE49-F238E27FC236}">
                <a16:creationId xmlns:a16="http://schemas.microsoft.com/office/drawing/2014/main" id="{AA64B58B-5D9D-E44F-902B-AEA1C9511C00}"/>
              </a:ext>
            </a:extLst>
          </p:cNvPr>
          <p:cNvCxnSpPr>
            <a:cxnSpLocks/>
          </p:cNvCxnSpPr>
          <p:nvPr/>
        </p:nvCxnSpPr>
        <p:spPr>
          <a:xfrm>
            <a:off x="1605920" y="5536886"/>
            <a:ext cx="2782957"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871A58-BD00-6446-AA60-8F35921ECEC8}"/>
              </a:ext>
            </a:extLst>
          </p:cNvPr>
          <p:cNvCxnSpPr>
            <a:cxnSpLocks/>
          </p:cNvCxnSpPr>
          <p:nvPr/>
        </p:nvCxnSpPr>
        <p:spPr>
          <a:xfrm>
            <a:off x="6054470" y="2169437"/>
            <a:ext cx="0" cy="425636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E95C135-72EE-484B-86DE-19D086127168}"/>
              </a:ext>
            </a:extLst>
          </p:cNvPr>
          <p:cNvSpPr txBox="1"/>
          <p:nvPr/>
        </p:nvSpPr>
        <p:spPr>
          <a:xfrm>
            <a:off x="5643941" y="1769327"/>
            <a:ext cx="82105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err="1">
                <a:ln>
                  <a:noFill/>
                </a:ln>
                <a:solidFill>
                  <a:schemeClr val="accent1"/>
                </a:solidFill>
                <a:effectLst/>
                <a:uLnTx/>
                <a:uFillTx/>
                <a:latin typeface="Arial" panose="020B0604020202020204" pitchFamily="34" charset="0"/>
                <a:ea typeface="Graphik Medium" charset="0"/>
                <a:cs typeface="Arial" panose="020B0604020202020204" pitchFamily="34" charset="0"/>
              </a:rPr>
              <a:t>Qx</a:t>
            </a:r>
            <a:r>
              <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t> 202x </a:t>
            </a:r>
            <a:br>
              <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br>
            <a:r>
              <a:rPr lang="en-US" sz="1000" dirty="0">
                <a:solidFill>
                  <a:schemeClr val="accent1"/>
                </a:solidFill>
                <a:latin typeface="Arial" panose="020B0604020202020204" pitchFamily="34" charset="0"/>
                <a:ea typeface="Graphik Medium" charset="0"/>
                <a:cs typeface="Arial" panose="020B0604020202020204" pitchFamily="34" charset="0"/>
              </a:rPr>
              <a:t>Soft l</a:t>
            </a:r>
            <a:r>
              <a:rPr kumimoji="0" lang="en-US" sz="1000" u="none" strike="noStrike" kern="1200" cap="none" spc="0" normalizeH="0" baseline="0" noProof="0" dirty="0" err="1">
                <a:ln>
                  <a:noFill/>
                </a:ln>
                <a:solidFill>
                  <a:schemeClr val="accent1"/>
                </a:solidFill>
                <a:effectLst/>
                <a:uLnTx/>
                <a:uFillTx/>
                <a:latin typeface="Arial" panose="020B0604020202020204" pitchFamily="34" charset="0"/>
                <a:ea typeface="Graphik Medium" charset="0"/>
                <a:cs typeface="Arial" panose="020B0604020202020204" pitchFamily="34" charset="0"/>
              </a:rPr>
              <a:t>aunch</a:t>
            </a:r>
            <a:endPar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endParaRPr>
          </a:p>
        </p:txBody>
      </p:sp>
      <p:sp>
        <p:nvSpPr>
          <p:cNvPr id="87" name="Tekstfelt 93">
            <a:extLst>
              <a:ext uri="{FF2B5EF4-FFF2-40B4-BE49-F238E27FC236}">
                <a16:creationId xmlns:a16="http://schemas.microsoft.com/office/drawing/2014/main" id="{E1414DD9-8D5A-A449-93D0-26DA143E9FE9}"/>
              </a:ext>
            </a:extLst>
          </p:cNvPr>
          <p:cNvSpPr txBox="1"/>
          <p:nvPr/>
        </p:nvSpPr>
        <p:spPr>
          <a:xfrm>
            <a:off x="761325" y="2656144"/>
            <a:ext cx="4109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1]</a:t>
            </a:r>
          </a:p>
        </p:txBody>
      </p:sp>
      <p:cxnSp>
        <p:nvCxnSpPr>
          <p:cNvPr id="88" name="Lige forbindelse 104">
            <a:extLst>
              <a:ext uri="{FF2B5EF4-FFF2-40B4-BE49-F238E27FC236}">
                <a16:creationId xmlns:a16="http://schemas.microsoft.com/office/drawing/2014/main" id="{16225CC0-AF5A-D646-9374-9CE7CE4EB566}"/>
              </a:ext>
            </a:extLst>
          </p:cNvPr>
          <p:cNvCxnSpPr>
            <a:cxnSpLocks/>
          </p:cNvCxnSpPr>
          <p:nvPr/>
        </p:nvCxnSpPr>
        <p:spPr>
          <a:xfrm>
            <a:off x="1605920" y="3203734"/>
            <a:ext cx="3744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Tekstfelt 93">
            <a:extLst>
              <a:ext uri="{FF2B5EF4-FFF2-40B4-BE49-F238E27FC236}">
                <a16:creationId xmlns:a16="http://schemas.microsoft.com/office/drawing/2014/main" id="{777BE785-D29E-654B-A850-FFBFE9DFF40F}"/>
              </a:ext>
            </a:extLst>
          </p:cNvPr>
          <p:cNvSpPr txBox="1"/>
          <p:nvPr/>
        </p:nvSpPr>
        <p:spPr>
          <a:xfrm>
            <a:off x="1612863" y="2959513"/>
            <a:ext cx="3737342" cy="250095"/>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2]</a:t>
            </a:r>
          </a:p>
        </p:txBody>
      </p:sp>
      <p:cxnSp>
        <p:nvCxnSpPr>
          <p:cNvPr id="90" name="Lige forbindelse 104">
            <a:extLst>
              <a:ext uri="{FF2B5EF4-FFF2-40B4-BE49-F238E27FC236}">
                <a16:creationId xmlns:a16="http://schemas.microsoft.com/office/drawing/2014/main" id="{8ED61EB7-C1DB-4F47-A99B-9AC9FB770241}"/>
              </a:ext>
            </a:extLst>
          </p:cNvPr>
          <p:cNvCxnSpPr>
            <a:cxnSpLocks/>
          </p:cNvCxnSpPr>
          <p:nvPr/>
        </p:nvCxnSpPr>
        <p:spPr>
          <a:xfrm>
            <a:off x="6185664" y="290100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Lige forbindelse 104">
            <a:extLst>
              <a:ext uri="{FF2B5EF4-FFF2-40B4-BE49-F238E27FC236}">
                <a16:creationId xmlns:a16="http://schemas.microsoft.com/office/drawing/2014/main" id="{C35FC312-657D-1C45-96E2-F765205453D8}"/>
              </a:ext>
            </a:extLst>
          </p:cNvPr>
          <p:cNvCxnSpPr>
            <a:cxnSpLocks/>
          </p:cNvCxnSpPr>
          <p:nvPr/>
        </p:nvCxnSpPr>
        <p:spPr>
          <a:xfrm>
            <a:off x="6195258" y="3203734"/>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kstfelt 93">
            <a:extLst>
              <a:ext uri="{FF2B5EF4-FFF2-40B4-BE49-F238E27FC236}">
                <a16:creationId xmlns:a16="http://schemas.microsoft.com/office/drawing/2014/main" id="{6F0CA5F6-5026-6C4F-A0F0-9BC182BDF16C}"/>
              </a:ext>
            </a:extLst>
          </p:cNvPr>
          <p:cNvSpPr txBox="1"/>
          <p:nvPr/>
        </p:nvSpPr>
        <p:spPr>
          <a:xfrm>
            <a:off x="6226695" y="2656144"/>
            <a:ext cx="5375384"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4]</a:t>
            </a:r>
          </a:p>
        </p:txBody>
      </p:sp>
      <p:sp>
        <p:nvSpPr>
          <p:cNvPr id="93" name="Tekstfelt 93">
            <a:extLst>
              <a:ext uri="{FF2B5EF4-FFF2-40B4-BE49-F238E27FC236}">
                <a16:creationId xmlns:a16="http://schemas.microsoft.com/office/drawing/2014/main" id="{B2968666-A32C-0E4F-8CFF-25AF7C1C2F89}"/>
              </a:ext>
            </a:extLst>
          </p:cNvPr>
          <p:cNvSpPr txBox="1"/>
          <p:nvPr/>
        </p:nvSpPr>
        <p:spPr>
          <a:xfrm>
            <a:off x="6219874" y="2963387"/>
            <a:ext cx="5375384" cy="246221"/>
          </a:xfrm>
          <a:prstGeom prst="rect">
            <a:avLst/>
          </a:prstGeom>
          <a:noFill/>
        </p:spPr>
        <p:txBody>
          <a:bodyPr wrap="square" rtlCol="0">
            <a:spAutoFit/>
          </a:bodyPr>
          <a:lstStyle/>
          <a:p>
            <a:pPr lvl="0" algn="ctr">
              <a:defRPr/>
            </a:pPr>
            <a:r>
              <a:rPr lang="en-US" sz="1000" dirty="0">
                <a:solidFill>
                  <a:srgbClr val="000000"/>
                </a:solidFill>
                <a:latin typeface="Arial" panose="020B0604020202020204" pitchFamily="34" charset="0"/>
                <a:cs typeface="Arial" panose="020B0604020202020204" pitchFamily="34" charset="0"/>
              </a:rPr>
              <a:t>[Activity 5]</a:t>
            </a:r>
          </a:p>
        </p:txBody>
      </p:sp>
      <p:cxnSp>
        <p:nvCxnSpPr>
          <p:cNvPr id="94" name="Lige forbindelse 82">
            <a:extLst>
              <a:ext uri="{FF2B5EF4-FFF2-40B4-BE49-F238E27FC236}">
                <a16:creationId xmlns:a16="http://schemas.microsoft.com/office/drawing/2014/main" id="{FACCAA14-8A53-4B49-A21C-94DF5BD4A900}"/>
              </a:ext>
            </a:extLst>
          </p:cNvPr>
          <p:cNvCxnSpPr>
            <a:cxnSpLocks/>
          </p:cNvCxnSpPr>
          <p:nvPr/>
        </p:nvCxnSpPr>
        <p:spPr>
          <a:xfrm>
            <a:off x="6195258" y="605078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Tekstfelt 83">
            <a:extLst>
              <a:ext uri="{FF2B5EF4-FFF2-40B4-BE49-F238E27FC236}">
                <a16:creationId xmlns:a16="http://schemas.microsoft.com/office/drawing/2014/main" id="{7AB30B22-E58B-0E4E-BA44-22FB7A0A2DBA}"/>
              </a:ext>
            </a:extLst>
          </p:cNvPr>
          <p:cNvSpPr txBox="1"/>
          <p:nvPr/>
        </p:nvSpPr>
        <p:spPr>
          <a:xfrm>
            <a:off x="7254495" y="6071580"/>
            <a:ext cx="3637346"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5]</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96" name="Lige forbindelse 82">
            <a:extLst>
              <a:ext uri="{FF2B5EF4-FFF2-40B4-BE49-F238E27FC236}">
                <a16:creationId xmlns:a16="http://schemas.microsoft.com/office/drawing/2014/main" id="{BD36F169-787D-A544-8F7F-F5CA7B52CEA8}"/>
              </a:ext>
            </a:extLst>
          </p:cNvPr>
          <p:cNvCxnSpPr>
            <a:cxnSpLocks/>
          </p:cNvCxnSpPr>
          <p:nvPr/>
        </p:nvCxnSpPr>
        <p:spPr>
          <a:xfrm>
            <a:off x="7193387" y="6311753"/>
            <a:ext cx="4392277"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kstfelt 83">
            <a:extLst>
              <a:ext uri="{FF2B5EF4-FFF2-40B4-BE49-F238E27FC236}">
                <a16:creationId xmlns:a16="http://schemas.microsoft.com/office/drawing/2014/main" id="{BA41DA94-F72F-404F-AF88-9E174709DAE2}"/>
              </a:ext>
            </a:extLst>
          </p:cNvPr>
          <p:cNvSpPr txBox="1"/>
          <p:nvPr/>
        </p:nvSpPr>
        <p:spPr>
          <a:xfrm>
            <a:off x="6262381" y="5804984"/>
            <a:ext cx="4929167"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4]</a:t>
            </a:r>
          </a:p>
        </p:txBody>
      </p:sp>
      <p:sp>
        <p:nvSpPr>
          <p:cNvPr id="98" name="Tekstfelt 18">
            <a:extLst>
              <a:ext uri="{FF2B5EF4-FFF2-40B4-BE49-F238E27FC236}">
                <a16:creationId xmlns:a16="http://schemas.microsoft.com/office/drawing/2014/main" id="{2DB115C9-2584-A54D-ADED-C3DD66C376B2}"/>
              </a:ext>
            </a:extLst>
          </p:cNvPr>
          <p:cNvSpPr txBox="1"/>
          <p:nvPr/>
        </p:nvSpPr>
        <p:spPr>
          <a:xfrm>
            <a:off x="2605261" y="4385064"/>
            <a:ext cx="47520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1]</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9" name="Tekstfelt 66">
            <a:extLst>
              <a:ext uri="{FF2B5EF4-FFF2-40B4-BE49-F238E27FC236}">
                <a16:creationId xmlns:a16="http://schemas.microsoft.com/office/drawing/2014/main" id="{1505B672-9876-614B-8C96-18FF3F12A019}"/>
              </a:ext>
            </a:extLst>
          </p:cNvPr>
          <p:cNvSpPr txBox="1"/>
          <p:nvPr/>
        </p:nvSpPr>
        <p:spPr>
          <a:xfrm>
            <a:off x="6703919" y="3926112"/>
            <a:ext cx="368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4]</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0" name="Tekstfelt 66">
            <a:extLst>
              <a:ext uri="{FF2B5EF4-FFF2-40B4-BE49-F238E27FC236}">
                <a16:creationId xmlns:a16="http://schemas.microsoft.com/office/drawing/2014/main" id="{4D87DF07-4341-4A42-9D26-1D42DF6E592B}"/>
              </a:ext>
            </a:extLst>
          </p:cNvPr>
          <p:cNvSpPr txBox="1"/>
          <p:nvPr/>
        </p:nvSpPr>
        <p:spPr>
          <a:xfrm>
            <a:off x="7240901" y="3441035"/>
            <a:ext cx="434693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[Activity 3]</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2" name="Tekstfelt 18">
            <a:extLst>
              <a:ext uri="{FF2B5EF4-FFF2-40B4-BE49-F238E27FC236}">
                <a16:creationId xmlns:a16="http://schemas.microsoft.com/office/drawing/2014/main" id="{DA31EEC4-4882-D840-8B62-09A136F19654}"/>
              </a:ext>
            </a:extLst>
          </p:cNvPr>
          <p:cNvSpPr txBox="1"/>
          <p:nvPr/>
        </p:nvSpPr>
        <p:spPr>
          <a:xfrm>
            <a:off x="1393934" y="5290665"/>
            <a:ext cx="31707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1]</a:t>
            </a:r>
          </a:p>
        </p:txBody>
      </p:sp>
      <p:sp>
        <p:nvSpPr>
          <p:cNvPr id="103" name="Tekstfelt 18">
            <a:extLst>
              <a:ext uri="{FF2B5EF4-FFF2-40B4-BE49-F238E27FC236}">
                <a16:creationId xmlns:a16="http://schemas.microsoft.com/office/drawing/2014/main" id="{11DF333F-29AE-804F-BCCE-0D8C8204D831}"/>
              </a:ext>
            </a:extLst>
          </p:cNvPr>
          <p:cNvSpPr txBox="1"/>
          <p:nvPr/>
        </p:nvSpPr>
        <p:spPr>
          <a:xfrm>
            <a:off x="7515515" y="5290665"/>
            <a:ext cx="298525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[Activity 2]</a:t>
            </a:r>
          </a:p>
        </p:txBody>
      </p:sp>
      <p:cxnSp>
        <p:nvCxnSpPr>
          <p:cNvPr id="104" name="Lige forbindelse 61">
            <a:extLst>
              <a:ext uri="{FF2B5EF4-FFF2-40B4-BE49-F238E27FC236}">
                <a16:creationId xmlns:a16="http://schemas.microsoft.com/office/drawing/2014/main" id="{435678ED-25E2-4B48-976C-59F99073D948}"/>
              </a:ext>
            </a:extLst>
          </p:cNvPr>
          <p:cNvCxnSpPr>
            <a:cxnSpLocks/>
          </p:cNvCxnSpPr>
          <p:nvPr/>
        </p:nvCxnSpPr>
        <p:spPr>
          <a:xfrm>
            <a:off x="2605261" y="4616491"/>
            <a:ext cx="4752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Lige forbindelse 104">
            <a:extLst>
              <a:ext uri="{FF2B5EF4-FFF2-40B4-BE49-F238E27FC236}">
                <a16:creationId xmlns:a16="http://schemas.microsoft.com/office/drawing/2014/main" id="{402DDFF7-130F-6142-9516-A28B0BCFFC16}"/>
              </a:ext>
            </a:extLst>
          </p:cNvPr>
          <p:cNvCxnSpPr>
            <a:cxnSpLocks/>
          </p:cNvCxnSpPr>
          <p:nvPr/>
        </p:nvCxnSpPr>
        <p:spPr>
          <a:xfrm>
            <a:off x="7522907" y="5536886"/>
            <a:ext cx="2988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Lige forbindelse 95">
            <a:extLst>
              <a:ext uri="{FF2B5EF4-FFF2-40B4-BE49-F238E27FC236}">
                <a16:creationId xmlns:a16="http://schemas.microsoft.com/office/drawing/2014/main" id="{82B4C752-D5D5-F24D-A4AA-C114D8AD36F5}"/>
              </a:ext>
            </a:extLst>
          </p:cNvPr>
          <p:cNvCxnSpPr>
            <a:cxnSpLocks/>
          </p:cNvCxnSpPr>
          <p:nvPr/>
        </p:nvCxnSpPr>
        <p:spPr>
          <a:xfrm>
            <a:off x="2775857" y="4172944"/>
            <a:ext cx="3816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975758-5B95-A347-985D-A234E67D09CD}"/>
              </a:ext>
            </a:extLst>
          </p:cNvPr>
          <p:cNvCxnSpPr>
            <a:cxnSpLocks/>
          </p:cNvCxnSpPr>
          <p:nvPr/>
        </p:nvCxnSpPr>
        <p:spPr>
          <a:xfrm>
            <a:off x="555124" y="2284308"/>
            <a:ext cx="11086012"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0" name="Google Shape;746;p20">
            <a:extLst>
              <a:ext uri="{FF2B5EF4-FFF2-40B4-BE49-F238E27FC236}">
                <a16:creationId xmlns:a16="http://schemas.microsoft.com/office/drawing/2014/main" id="{39C2545F-C79B-0324-9DE4-33A1CD5D655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0316145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85847-C537-4303-9941-654EBD6A9246}"/>
              </a:ext>
            </a:extLst>
          </p:cNvPr>
          <p:cNvSpPr>
            <a:spLocks noGrp="1"/>
          </p:cNvSpPr>
          <p:nvPr>
            <p:ph type="title"/>
          </p:nvPr>
        </p:nvSpPr>
        <p:spPr/>
        <p:txBody>
          <a:bodyPr/>
          <a:lstStyle/>
          <a:p>
            <a:r>
              <a:rPr lang="en-US" dirty="0"/>
              <a:t>We will build [Project] in four major phases with stage gates prior to each phase</a:t>
            </a:r>
          </a:p>
        </p:txBody>
      </p:sp>
      <p:sp>
        <p:nvSpPr>
          <p:cNvPr id="5" name="Subtitle 4">
            <a:extLst>
              <a:ext uri="{FF2B5EF4-FFF2-40B4-BE49-F238E27FC236}">
                <a16:creationId xmlns:a16="http://schemas.microsoft.com/office/drawing/2014/main" id="{4603507C-8940-7A24-5E0C-31E3A74E01EE}"/>
              </a:ext>
            </a:extLst>
          </p:cNvPr>
          <p:cNvSpPr>
            <a:spLocks noGrp="1"/>
          </p:cNvSpPr>
          <p:nvPr>
            <p:ph type="subTitle" idx="1"/>
          </p:nvPr>
        </p:nvSpPr>
        <p:spPr/>
        <p:txBody>
          <a:bodyPr/>
          <a:lstStyle/>
          <a:p>
            <a:endParaRPr lang="en-US"/>
          </a:p>
        </p:txBody>
      </p:sp>
      <p:sp>
        <p:nvSpPr>
          <p:cNvPr id="22" name="Text Placeholder 21">
            <a:extLst>
              <a:ext uri="{FF2B5EF4-FFF2-40B4-BE49-F238E27FC236}">
                <a16:creationId xmlns:a16="http://schemas.microsoft.com/office/drawing/2014/main" id="{47C37CC0-BF1F-B8A0-FE82-24346B51C7DE}"/>
              </a:ext>
            </a:extLst>
          </p:cNvPr>
          <p:cNvSpPr>
            <a:spLocks noGrp="1"/>
          </p:cNvSpPr>
          <p:nvPr>
            <p:ph type="body" sz="quarter" idx="17"/>
          </p:nvPr>
        </p:nvSpPr>
        <p:spPr>
          <a:xfrm>
            <a:off x="7630160" y="100540"/>
            <a:ext cx="4007104" cy="123111"/>
          </a:xfrm>
        </p:spPr>
        <p:txBody>
          <a:bodyPr/>
          <a:lstStyle/>
          <a:p>
            <a:r>
              <a:rPr lang="en-US" dirty="0"/>
              <a:t>Timeline and roadmap</a:t>
            </a:r>
          </a:p>
        </p:txBody>
      </p:sp>
      <p:cxnSp>
        <p:nvCxnSpPr>
          <p:cNvPr id="6" name="Straight Arrow Connector 5">
            <a:extLst>
              <a:ext uri="{FF2B5EF4-FFF2-40B4-BE49-F238E27FC236}">
                <a16:creationId xmlns:a16="http://schemas.microsoft.com/office/drawing/2014/main" id="{54F68536-718F-9DFE-D96A-3DAA0C59759C}"/>
              </a:ext>
            </a:extLst>
          </p:cNvPr>
          <p:cNvCxnSpPr>
            <a:cxnSpLocks/>
          </p:cNvCxnSpPr>
          <p:nvPr/>
        </p:nvCxnSpPr>
        <p:spPr>
          <a:xfrm>
            <a:off x="9051595" y="3376131"/>
            <a:ext cx="258566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 name="object 7">
            <a:extLst>
              <a:ext uri="{FF2B5EF4-FFF2-40B4-BE49-F238E27FC236}">
                <a16:creationId xmlns:a16="http://schemas.microsoft.com/office/drawing/2014/main" id="{608C1B83-9DA6-C8AD-F39C-3A78EC51EB62}"/>
              </a:ext>
            </a:extLst>
          </p:cNvPr>
          <p:cNvSpPr txBox="1"/>
          <p:nvPr/>
        </p:nvSpPr>
        <p:spPr>
          <a:xfrm>
            <a:off x="9067297" y="3566533"/>
            <a:ext cx="2313477" cy="700616"/>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high-level summary of key outcomes or activities in phase 4]</a:t>
            </a:r>
          </a:p>
        </p:txBody>
      </p:sp>
      <p:sp>
        <p:nvSpPr>
          <p:cNvPr id="8" name="TextBox 7">
            <a:extLst>
              <a:ext uri="{FF2B5EF4-FFF2-40B4-BE49-F238E27FC236}">
                <a16:creationId xmlns:a16="http://schemas.microsoft.com/office/drawing/2014/main" id="{D8B6E367-C229-7E1E-5D10-58214ADB6981}"/>
              </a:ext>
            </a:extLst>
          </p:cNvPr>
          <p:cNvSpPr txBox="1"/>
          <p:nvPr/>
        </p:nvSpPr>
        <p:spPr>
          <a:xfrm>
            <a:off x="9067297" y="2912850"/>
            <a:ext cx="2573722"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Phase 4</a:t>
            </a:r>
          </a:p>
        </p:txBody>
      </p:sp>
      <p:sp>
        <p:nvSpPr>
          <p:cNvPr id="9" name="TextBox 8">
            <a:extLst>
              <a:ext uri="{FF2B5EF4-FFF2-40B4-BE49-F238E27FC236}">
                <a16:creationId xmlns:a16="http://schemas.microsoft.com/office/drawing/2014/main" id="{32B03DFA-CD81-8BD2-19E4-9CB9B9BFBFE9}"/>
              </a:ext>
            </a:extLst>
          </p:cNvPr>
          <p:cNvSpPr txBox="1"/>
          <p:nvPr/>
        </p:nvSpPr>
        <p:spPr>
          <a:xfrm>
            <a:off x="9067297" y="265880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TIMESPAN]</a:t>
            </a:r>
          </a:p>
        </p:txBody>
      </p:sp>
      <p:cxnSp>
        <p:nvCxnSpPr>
          <p:cNvPr id="10" name="Straight Arrow Connector 9">
            <a:extLst>
              <a:ext uri="{FF2B5EF4-FFF2-40B4-BE49-F238E27FC236}">
                <a16:creationId xmlns:a16="http://schemas.microsoft.com/office/drawing/2014/main" id="{26789D81-9A01-F1FA-D9C0-E88B19A0C3FE}"/>
              </a:ext>
            </a:extLst>
          </p:cNvPr>
          <p:cNvCxnSpPr>
            <a:cxnSpLocks/>
          </p:cNvCxnSpPr>
          <p:nvPr/>
        </p:nvCxnSpPr>
        <p:spPr>
          <a:xfrm>
            <a:off x="3375132" y="3376131"/>
            <a:ext cx="254999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17A661A-6B08-93D5-0A60-7AD03732730D}"/>
              </a:ext>
            </a:extLst>
          </p:cNvPr>
          <p:cNvCxnSpPr>
            <a:cxnSpLocks/>
          </p:cNvCxnSpPr>
          <p:nvPr/>
        </p:nvCxnSpPr>
        <p:spPr>
          <a:xfrm>
            <a:off x="6195528" y="3376131"/>
            <a:ext cx="258566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 name="object 7">
            <a:extLst>
              <a:ext uri="{FF2B5EF4-FFF2-40B4-BE49-F238E27FC236}">
                <a16:creationId xmlns:a16="http://schemas.microsoft.com/office/drawing/2014/main" id="{A6464178-1599-4096-1086-536253866148}"/>
              </a:ext>
            </a:extLst>
          </p:cNvPr>
          <p:cNvSpPr txBox="1"/>
          <p:nvPr/>
        </p:nvSpPr>
        <p:spPr>
          <a:xfrm>
            <a:off x="3375131" y="3564553"/>
            <a:ext cx="2313432" cy="70228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high-level summary of key outcomes or activities in phase 2]</a:t>
            </a:r>
          </a:p>
        </p:txBody>
      </p:sp>
      <p:sp>
        <p:nvSpPr>
          <p:cNvPr id="13" name="object 7">
            <a:extLst>
              <a:ext uri="{FF2B5EF4-FFF2-40B4-BE49-F238E27FC236}">
                <a16:creationId xmlns:a16="http://schemas.microsoft.com/office/drawing/2014/main" id="{59BAE8E8-345D-CC46-44B1-B557F1F67201}"/>
              </a:ext>
            </a:extLst>
          </p:cNvPr>
          <p:cNvSpPr txBox="1"/>
          <p:nvPr/>
        </p:nvSpPr>
        <p:spPr>
          <a:xfrm>
            <a:off x="6195528" y="3564553"/>
            <a:ext cx="2313477" cy="70228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high-level summary of key outcomes or activities in phase 3]</a:t>
            </a:r>
          </a:p>
        </p:txBody>
      </p:sp>
      <p:sp>
        <p:nvSpPr>
          <p:cNvPr id="14" name="object 6">
            <a:extLst>
              <a:ext uri="{FF2B5EF4-FFF2-40B4-BE49-F238E27FC236}">
                <a16:creationId xmlns:a16="http://schemas.microsoft.com/office/drawing/2014/main" id="{7A3AC56F-3CA6-C9FD-D33B-80577EB7BFCB}"/>
              </a:ext>
            </a:extLst>
          </p:cNvPr>
          <p:cNvSpPr txBox="1"/>
          <p:nvPr/>
        </p:nvSpPr>
        <p:spPr>
          <a:xfrm>
            <a:off x="3375132" y="2910870"/>
            <a:ext cx="2057628" cy="369255"/>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Phase 2</a:t>
            </a:r>
          </a:p>
        </p:txBody>
      </p:sp>
      <p:sp>
        <p:nvSpPr>
          <p:cNvPr id="15" name="TextBox 14">
            <a:extLst>
              <a:ext uri="{FF2B5EF4-FFF2-40B4-BE49-F238E27FC236}">
                <a16:creationId xmlns:a16="http://schemas.microsoft.com/office/drawing/2014/main" id="{BC7AFCA4-E362-951F-6E5A-DFFA5190D7AE}"/>
              </a:ext>
            </a:extLst>
          </p:cNvPr>
          <p:cNvSpPr txBox="1"/>
          <p:nvPr/>
        </p:nvSpPr>
        <p:spPr>
          <a:xfrm>
            <a:off x="6195528" y="2910870"/>
            <a:ext cx="2573722"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5"/>
                </a:solidFill>
                <a:effectLst/>
                <a:uLnTx/>
                <a:uFillTx/>
                <a:latin typeface="Arial" panose="020B0604020202020204" pitchFamily="34" charset="0"/>
                <a:cs typeface="Arial" panose="020B0604020202020204" pitchFamily="34" charset="0"/>
              </a:rPr>
              <a:t>Phase 3</a:t>
            </a:r>
          </a:p>
        </p:txBody>
      </p:sp>
      <p:sp>
        <p:nvSpPr>
          <p:cNvPr id="16" name="TextBox 15">
            <a:extLst>
              <a:ext uri="{FF2B5EF4-FFF2-40B4-BE49-F238E27FC236}">
                <a16:creationId xmlns:a16="http://schemas.microsoft.com/office/drawing/2014/main" id="{7DE9E3FC-C0D8-1A4B-CEAA-65E862787891}"/>
              </a:ext>
            </a:extLst>
          </p:cNvPr>
          <p:cNvSpPr txBox="1"/>
          <p:nvPr/>
        </p:nvSpPr>
        <p:spPr>
          <a:xfrm>
            <a:off x="3375132" y="264317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TIMESPAN]</a:t>
            </a:r>
          </a:p>
        </p:txBody>
      </p:sp>
      <p:sp>
        <p:nvSpPr>
          <p:cNvPr id="17" name="TextBox 16">
            <a:extLst>
              <a:ext uri="{FF2B5EF4-FFF2-40B4-BE49-F238E27FC236}">
                <a16:creationId xmlns:a16="http://schemas.microsoft.com/office/drawing/2014/main" id="{6A1F1131-83C3-EE9A-703C-B90AC1879CBA}"/>
              </a:ext>
            </a:extLst>
          </p:cNvPr>
          <p:cNvSpPr txBox="1"/>
          <p:nvPr/>
        </p:nvSpPr>
        <p:spPr>
          <a:xfrm>
            <a:off x="6195528" y="265682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TIMESPAN]</a:t>
            </a:r>
          </a:p>
        </p:txBody>
      </p:sp>
      <p:cxnSp>
        <p:nvCxnSpPr>
          <p:cNvPr id="18" name="Straight Arrow Connector 17">
            <a:extLst>
              <a:ext uri="{FF2B5EF4-FFF2-40B4-BE49-F238E27FC236}">
                <a16:creationId xmlns:a16="http://schemas.microsoft.com/office/drawing/2014/main" id="{0A5FADAA-AFBD-7DC4-F8D1-45E8EAB8AE20}"/>
              </a:ext>
            </a:extLst>
          </p:cNvPr>
          <p:cNvCxnSpPr>
            <a:cxnSpLocks/>
          </p:cNvCxnSpPr>
          <p:nvPr/>
        </p:nvCxnSpPr>
        <p:spPr>
          <a:xfrm>
            <a:off x="554736" y="3376131"/>
            <a:ext cx="254999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9" name="object 7">
            <a:extLst>
              <a:ext uri="{FF2B5EF4-FFF2-40B4-BE49-F238E27FC236}">
                <a16:creationId xmlns:a16="http://schemas.microsoft.com/office/drawing/2014/main" id="{3E568E22-29AB-A30A-098A-EF05A35BC89F}"/>
              </a:ext>
            </a:extLst>
          </p:cNvPr>
          <p:cNvSpPr txBox="1"/>
          <p:nvPr/>
        </p:nvSpPr>
        <p:spPr>
          <a:xfrm>
            <a:off x="554736" y="3556731"/>
            <a:ext cx="2313432" cy="1650235"/>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high-level summary of key outcomes or activities in phase 1 e.g. Build and launch MVP in the market. Acquire early customers and validate growth channels.]</a:t>
            </a:r>
          </a:p>
        </p:txBody>
      </p:sp>
      <p:sp>
        <p:nvSpPr>
          <p:cNvPr id="20" name="object 6">
            <a:extLst>
              <a:ext uri="{FF2B5EF4-FFF2-40B4-BE49-F238E27FC236}">
                <a16:creationId xmlns:a16="http://schemas.microsoft.com/office/drawing/2014/main" id="{4CD85850-9417-A238-249D-7E18C3E210F5}"/>
              </a:ext>
            </a:extLst>
          </p:cNvPr>
          <p:cNvSpPr txBox="1"/>
          <p:nvPr/>
        </p:nvSpPr>
        <p:spPr>
          <a:xfrm>
            <a:off x="554736" y="2903048"/>
            <a:ext cx="2057628" cy="369255"/>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lang="en-US" sz="2000" b="1" spc="24" dirty="0">
                <a:solidFill>
                  <a:schemeClr val="accent6"/>
                </a:solidFill>
                <a:latin typeface="Arial" panose="020B0604020202020204" pitchFamily="34" charset="0"/>
                <a:cs typeface="Arial" panose="020B0604020202020204" pitchFamily="34" charset="0"/>
              </a:rPr>
              <a:t>Phase 1</a:t>
            </a:r>
            <a:endParaRPr kumimoji="0" lang="en-US" sz="2000" b="1" i="0" u="none" strike="noStrike" kern="1200" cap="none" spc="24" normalizeH="0" baseline="0" noProof="0" dirty="0">
              <a:ln>
                <a:noFill/>
              </a:ln>
              <a:solidFill>
                <a:schemeClr val="accent6"/>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8234378-6F37-8022-CA74-5C9B70F938A0}"/>
              </a:ext>
            </a:extLst>
          </p:cNvPr>
          <p:cNvSpPr txBox="1"/>
          <p:nvPr/>
        </p:nvSpPr>
        <p:spPr>
          <a:xfrm>
            <a:off x="554736" y="263535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TIMESPAN]</a:t>
            </a:r>
          </a:p>
        </p:txBody>
      </p:sp>
      <p:sp>
        <p:nvSpPr>
          <p:cNvPr id="23" name="Google Shape;746;p20">
            <a:extLst>
              <a:ext uri="{FF2B5EF4-FFF2-40B4-BE49-F238E27FC236}">
                <a16:creationId xmlns:a16="http://schemas.microsoft.com/office/drawing/2014/main" id="{3030F859-2C90-1F95-F1A4-4D82D1CBEDF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685239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3429000"/>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rot="10800000">
            <a:off x="0" y="1"/>
            <a:ext cx="12192000" cy="3428999"/>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Title 12">
            <a:extLst>
              <a:ext uri="{FF2B5EF4-FFF2-40B4-BE49-F238E27FC236}">
                <a16:creationId xmlns:a16="http://schemas.microsoft.com/office/drawing/2014/main" id="{5785A1B1-05BA-CC3C-3649-14AFDC1B4781}"/>
              </a:ext>
            </a:extLst>
          </p:cNvPr>
          <p:cNvSpPr txBox="1">
            <a:spLocks/>
          </p:cNvSpPr>
          <p:nvPr/>
        </p:nvSpPr>
        <p:spPr>
          <a:xfrm>
            <a:off x="554736" y="355092"/>
            <a:ext cx="11082528" cy="731520"/>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a:lstStyle>
          <a:p>
            <a:r>
              <a:rPr lang="en-US" dirty="0">
                <a:solidFill>
                  <a:schemeClr val="accent6"/>
                </a:solidFill>
              </a:rPr>
              <a:t>Phase 1</a:t>
            </a:r>
          </a:p>
        </p:txBody>
      </p:sp>
      <p:sp>
        <p:nvSpPr>
          <p:cNvPr id="8" name="Text Placeholder 2">
            <a:extLst>
              <a:ext uri="{FF2B5EF4-FFF2-40B4-BE49-F238E27FC236}">
                <a16:creationId xmlns:a16="http://schemas.microsoft.com/office/drawing/2014/main" id="{1B851E79-112D-242A-D6DD-C24422A3436C}"/>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 e.g. Validated product-market fit]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Text Placeholder 3">
            <a:extLst>
              <a:ext uri="{FF2B5EF4-FFF2-40B4-BE49-F238E27FC236}">
                <a16:creationId xmlns:a16="http://schemas.microsoft.com/office/drawing/2014/main" id="{664343D6-F8A7-5050-5FB4-5723182C579D}"/>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 e.g. Identify and test assumptions in the market]</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endParaRPr lang="en-US" sz="1200" dirty="0">
              <a:solidFill>
                <a:schemeClr val="bg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p:txBody>
      </p:sp>
      <p:sp>
        <p:nvSpPr>
          <p:cNvPr id="10" name="Text Placeholder 4">
            <a:extLst>
              <a:ext uri="{FF2B5EF4-FFF2-40B4-BE49-F238E27FC236}">
                <a16:creationId xmlns:a16="http://schemas.microsoft.com/office/drawing/2014/main" id="{407E9A7E-BF78-ACE9-8E73-0E6D79E76685}"/>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capital needed]</a:t>
            </a:r>
          </a:p>
        </p:txBody>
      </p:sp>
      <p:sp>
        <p:nvSpPr>
          <p:cNvPr id="11" name="Text Placeholder 5">
            <a:extLst>
              <a:ext uri="{FF2B5EF4-FFF2-40B4-BE49-F238E27FC236}">
                <a16:creationId xmlns:a16="http://schemas.microsoft.com/office/drawing/2014/main" id="{18395F05-7722-6847-240F-EC8F4C4A0301}"/>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 name="Text Placeholder 6">
            <a:extLst>
              <a:ext uri="{FF2B5EF4-FFF2-40B4-BE49-F238E27FC236}">
                <a16:creationId xmlns:a16="http://schemas.microsoft.com/office/drawing/2014/main" id="{2F2E284B-0EFE-C8D7-DF35-A0A99BE2F02C}"/>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13" name="Text Placeholder 7">
            <a:extLst>
              <a:ext uri="{FF2B5EF4-FFF2-40B4-BE49-F238E27FC236}">
                <a16:creationId xmlns:a16="http://schemas.microsoft.com/office/drawing/2014/main" id="{522DDAF4-35D7-A7C2-4480-BC07D298D33A}"/>
              </a:ext>
            </a:extLst>
          </p:cNvPr>
          <p:cNvSpPr txBox="1">
            <a:spLocks/>
          </p:cNvSpPr>
          <p:nvPr/>
        </p:nvSpPr>
        <p:spPr>
          <a:xfrm>
            <a:off x="3361399"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14" name="Text Placeholder 8">
            <a:extLst>
              <a:ext uri="{FF2B5EF4-FFF2-40B4-BE49-F238E27FC236}">
                <a16:creationId xmlns:a16="http://schemas.microsoft.com/office/drawing/2014/main" id="{BC1BB55B-1AAB-33EF-7DAE-CB6522FDB3D4}"/>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15" name="Text Placeholder 9">
            <a:extLst>
              <a:ext uri="{FF2B5EF4-FFF2-40B4-BE49-F238E27FC236}">
                <a16:creationId xmlns:a16="http://schemas.microsoft.com/office/drawing/2014/main" id="{CEB90D57-C8DB-3A16-AB73-CECE333FA929}"/>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19" name="Text Placeholder 4">
            <a:extLst>
              <a:ext uri="{FF2B5EF4-FFF2-40B4-BE49-F238E27FC236}">
                <a16:creationId xmlns:a16="http://schemas.microsoft.com/office/drawing/2014/main" id="{81D7B8DB-E473-8D11-F53F-BA0F2D8E322D}"/>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KPIs e.g. Functional product]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sym typeface="Montserrat"/>
              </a:rPr>
              <a:t>[Insert KPI]</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20" name="Text Placeholder 7">
            <a:extLst>
              <a:ext uri="{FF2B5EF4-FFF2-40B4-BE49-F238E27FC236}">
                <a16:creationId xmlns:a16="http://schemas.microsoft.com/office/drawing/2014/main" id="{003172C8-A68B-4071-DD3B-CA3920C14B2C}"/>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 name="Text Placeholder 21">
            <a:extLst>
              <a:ext uri="{FF2B5EF4-FFF2-40B4-BE49-F238E27FC236}">
                <a16:creationId xmlns:a16="http://schemas.microsoft.com/office/drawing/2014/main" id="{399A7418-E13D-8FB9-42DA-3805D815A041}"/>
              </a:ext>
            </a:extLst>
          </p:cNvPr>
          <p:cNvSpPr>
            <a:spLocks noGrp="1"/>
          </p:cNvSpPr>
          <p:nvPr>
            <p:ph type="body" sz="quarter" idx="17"/>
          </p:nvPr>
        </p:nvSpPr>
        <p:spPr>
          <a:xfrm>
            <a:off x="7630160" y="100540"/>
            <a:ext cx="4007104" cy="123111"/>
          </a:xfrm>
        </p:spPr>
        <p:txBody>
          <a:bodyPr/>
          <a:lstStyle/>
          <a:p>
            <a:r>
              <a:rPr lang="en-US" dirty="0"/>
              <a:t>Timeline and roadmap</a:t>
            </a:r>
          </a:p>
        </p:txBody>
      </p:sp>
      <p:sp>
        <p:nvSpPr>
          <p:cNvPr id="5" name="Google Shape;746;p20">
            <a:extLst>
              <a:ext uri="{FF2B5EF4-FFF2-40B4-BE49-F238E27FC236}">
                <a16:creationId xmlns:a16="http://schemas.microsoft.com/office/drawing/2014/main" id="{4EA6FAE4-318F-505C-7193-21AF0E09406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9077885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accent1"/>
                </a:solidFill>
              </a:rPr>
              <a:t>Phase 2</a:t>
            </a:r>
          </a:p>
        </p:txBody>
      </p:sp>
      <p:sp>
        <p:nvSpPr>
          <p:cNvPr id="20" name="Text Placeholder 2">
            <a:extLst>
              <a:ext uri="{FF2B5EF4-FFF2-40B4-BE49-F238E27FC236}">
                <a16:creationId xmlns:a16="http://schemas.microsoft.com/office/drawing/2014/main" id="{3D3ECA24-F6CA-BE41-4777-001FAFAB9037}"/>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8" name="Text Placeholder 3">
            <a:extLst>
              <a:ext uri="{FF2B5EF4-FFF2-40B4-BE49-F238E27FC236}">
                <a16:creationId xmlns:a16="http://schemas.microsoft.com/office/drawing/2014/main" id="{CA32D01F-6EB5-5CDE-817C-875F8978D4DF}"/>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endParaRPr lang="en-US" sz="1200" dirty="0">
              <a:solidFill>
                <a:schemeClr val="bg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p:txBody>
      </p:sp>
      <p:sp>
        <p:nvSpPr>
          <p:cNvPr id="29" name="Text Placeholder 4">
            <a:extLst>
              <a:ext uri="{FF2B5EF4-FFF2-40B4-BE49-F238E27FC236}">
                <a16:creationId xmlns:a16="http://schemas.microsoft.com/office/drawing/2014/main" id="{C2BDF7FD-CB80-E9BB-9196-9A37BE85C0F1}"/>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capital needed]</a:t>
            </a:r>
          </a:p>
        </p:txBody>
      </p:sp>
      <p:sp>
        <p:nvSpPr>
          <p:cNvPr id="30" name="Text Placeholder 5">
            <a:extLst>
              <a:ext uri="{FF2B5EF4-FFF2-40B4-BE49-F238E27FC236}">
                <a16:creationId xmlns:a16="http://schemas.microsoft.com/office/drawing/2014/main" id="{86A2E7EF-5D15-D96F-CA08-5B5D8DCDF33E}"/>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1" name="Text Placeholder 6">
            <a:extLst>
              <a:ext uri="{FF2B5EF4-FFF2-40B4-BE49-F238E27FC236}">
                <a16:creationId xmlns:a16="http://schemas.microsoft.com/office/drawing/2014/main" id="{A0224E3F-B569-D045-2D14-8890B3714F4C}"/>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32" name="Text Placeholder 7">
            <a:extLst>
              <a:ext uri="{FF2B5EF4-FFF2-40B4-BE49-F238E27FC236}">
                <a16:creationId xmlns:a16="http://schemas.microsoft.com/office/drawing/2014/main" id="{D910D62D-5F79-ABE8-ED94-8EA235AD4613}"/>
              </a:ext>
            </a:extLst>
          </p:cNvPr>
          <p:cNvSpPr txBox="1">
            <a:spLocks/>
          </p:cNvSpPr>
          <p:nvPr/>
        </p:nvSpPr>
        <p:spPr>
          <a:xfrm>
            <a:off x="3361399"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33" name="Text Placeholder 8">
            <a:extLst>
              <a:ext uri="{FF2B5EF4-FFF2-40B4-BE49-F238E27FC236}">
                <a16:creationId xmlns:a16="http://schemas.microsoft.com/office/drawing/2014/main" id="{6E92E895-288A-3A49-B8ED-813576ABD5D4}"/>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34" name="Text Placeholder 9">
            <a:extLst>
              <a:ext uri="{FF2B5EF4-FFF2-40B4-BE49-F238E27FC236}">
                <a16:creationId xmlns:a16="http://schemas.microsoft.com/office/drawing/2014/main" id="{FF425BBD-799E-297D-8827-1BA71BE7CE25}"/>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35" name="Text Placeholder 4">
            <a:extLst>
              <a:ext uri="{FF2B5EF4-FFF2-40B4-BE49-F238E27FC236}">
                <a16:creationId xmlns:a16="http://schemas.microsoft.com/office/drawing/2014/main" id="{44DAB0F1-666B-347E-9180-0C5BDBD96462}"/>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sym typeface="Montserrat"/>
              </a:rPr>
              <a:t>[Insert KPI]</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36" name="Text Placeholder 7">
            <a:extLst>
              <a:ext uri="{FF2B5EF4-FFF2-40B4-BE49-F238E27FC236}">
                <a16:creationId xmlns:a16="http://schemas.microsoft.com/office/drawing/2014/main" id="{EB5CEDA9-400A-1F86-53E7-D97EC76242D8}"/>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7" name="Text Placeholder 21">
            <a:extLst>
              <a:ext uri="{FF2B5EF4-FFF2-40B4-BE49-F238E27FC236}">
                <a16:creationId xmlns:a16="http://schemas.microsoft.com/office/drawing/2014/main" id="{ED36031B-9856-8834-6ADE-EA99D70A1942}"/>
              </a:ext>
            </a:extLst>
          </p:cNvPr>
          <p:cNvSpPr>
            <a:spLocks noGrp="1"/>
          </p:cNvSpPr>
          <p:nvPr>
            <p:ph type="body" sz="quarter" idx="17"/>
          </p:nvPr>
        </p:nvSpPr>
        <p:spPr>
          <a:xfrm>
            <a:off x="7630160" y="100540"/>
            <a:ext cx="4007104" cy="123111"/>
          </a:xfrm>
        </p:spPr>
        <p:txBody>
          <a:bodyPr/>
          <a:lstStyle/>
          <a:p>
            <a:r>
              <a:rPr lang="en-US" dirty="0">
                <a:solidFill>
                  <a:schemeClr val="tx1"/>
                </a:solidFill>
              </a:rPr>
              <a:t>Timeline and roadmap</a:t>
            </a:r>
          </a:p>
        </p:txBody>
      </p:sp>
      <p:sp>
        <p:nvSpPr>
          <p:cNvPr id="38" name="Google Shape;746;p20">
            <a:extLst>
              <a:ext uri="{FF2B5EF4-FFF2-40B4-BE49-F238E27FC236}">
                <a16:creationId xmlns:a16="http://schemas.microsoft.com/office/drawing/2014/main" id="{1E2D6F36-82C6-2F27-E79F-308B324C6D6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9934561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accent5"/>
                </a:solidFill>
              </a:rPr>
              <a:t>Phase 3</a:t>
            </a:r>
          </a:p>
        </p:txBody>
      </p:sp>
      <p:sp>
        <p:nvSpPr>
          <p:cNvPr id="4" name="Text Placeholder 2">
            <a:extLst>
              <a:ext uri="{FF2B5EF4-FFF2-40B4-BE49-F238E27FC236}">
                <a16:creationId xmlns:a16="http://schemas.microsoft.com/office/drawing/2014/main" id="{34C5FAD7-88CA-1D96-5A62-C316433E0879}"/>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D1BF1365-86AE-FE87-981C-562E8F1B774D}"/>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endParaRPr lang="en-US" sz="1200" dirty="0">
              <a:solidFill>
                <a:schemeClr val="bg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p:txBody>
      </p:sp>
      <p:sp>
        <p:nvSpPr>
          <p:cNvPr id="7" name="Text Placeholder 4">
            <a:extLst>
              <a:ext uri="{FF2B5EF4-FFF2-40B4-BE49-F238E27FC236}">
                <a16:creationId xmlns:a16="http://schemas.microsoft.com/office/drawing/2014/main" id="{EFC934DD-576F-B0EF-0A89-FCFACEF0835F}"/>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capital needed]</a:t>
            </a:r>
          </a:p>
        </p:txBody>
      </p:sp>
      <p:sp>
        <p:nvSpPr>
          <p:cNvPr id="8" name="Text Placeholder 5">
            <a:extLst>
              <a:ext uri="{FF2B5EF4-FFF2-40B4-BE49-F238E27FC236}">
                <a16:creationId xmlns:a16="http://schemas.microsoft.com/office/drawing/2014/main" id="{0E112578-949F-486E-3408-4EE47FB0AF54}"/>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Text Placeholder 6">
            <a:extLst>
              <a:ext uri="{FF2B5EF4-FFF2-40B4-BE49-F238E27FC236}">
                <a16:creationId xmlns:a16="http://schemas.microsoft.com/office/drawing/2014/main" id="{A188CC69-05CE-D8EC-C8D3-6C3FF10794B3}"/>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10" name="Text Placeholder 7">
            <a:extLst>
              <a:ext uri="{FF2B5EF4-FFF2-40B4-BE49-F238E27FC236}">
                <a16:creationId xmlns:a16="http://schemas.microsoft.com/office/drawing/2014/main" id="{59619549-DAFE-1924-BB6B-0F2A1DEDEDF4}"/>
              </a:ext>
            </a:extLst>
          </p:cNvPr>
          <p:cNvSpPr txBox="1">
            <a:spLocks/>
          </p:cNvSpPr>
          <p:nvPr/>
        </p:nvSpPr>
        <p:spPr>
          <a:xfrm>
            <a:off x="3361399"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11" name="Text Placeholder 8">
            <a:extLst>
              <a:ext uri="{FF2B5EF4-FFF2-40B4-BE49-F238E27FC236}">
                <a16:creationId xmlns:a16="http://schemas.microsoft.com/office/drawing/2014/main" id="{1C5A21AD-C63A-5BD9-3588-A28DCD409B74}"/>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12" name="Text Placeholder 9">
            <a:extLst>
              <a:ext uri="{FF2B5EF4-FFF2-40B4-BE49-F238E27FC236}">
                <a16:creationId xmlns:a16="http://schemas.microsoft.com/office/drawing/2014/main" id="{821AFD6E-7D96-EE15-0C60-F4A6FB828C18}"/>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13" name="Text Placeholder 4">
            <a:extLst>
              <a:ext uri="{FF2B5EF4-FFF2-40B4-BE49-F238E27FC236}">
                <a16:creationId xmlns:a16="http://schemas.microsoft.com/office/drawing/2014/main" id="{EE0E4A93-5727-9CA3-FD06-E51DE8EC9459}"/>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sym typeface="Montserrat"/>
              </a:rPr>
              <a:t>[Insert KPI]</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14" name="Text Placeholder 7">
            <a:extLst>
              <a:ext uri="{FF2B5EF4-FFF2-40B4-BE49-F238E27FC236}">
                <a16:creationId xmlns:a16="http://schemas.microsoft.com/office/drawing/2014/main" id="{677D74CD-A43F-1970-E3D0-C13D425D21D4}"/>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 Placeholder 21">
            <a:extLst>
              <a:ext uri="{FF2B5EF4-FFF2-40B4-BE49-F238E27FC236}">
                <a16:creationId xmlns:a16="http://schemas.microsoft.com/office/drawing/2014/main" id="{0F19182A-47BE-E4E1-29B2-608C5EEF5B83}"/>
              </a:ext>
            </a:extLst>
          </p:cNvPr>
          <p:cNvSpPr>
            <a:spLocks noGrp="1"/>
          </p:cNvSpPr>
          <p:nvPr>
            <p:ph type="body" sz="quarter" idx="17"/>
          </p:nvPr>
        </p:nvSpPr>
        <p:spPr>
          <a:xfrm>
            <a:off x="7630160" y="100540"/>
            <a:ext cx="4007104" cy="123111"/>
          </a:xfrm>
        </p:spPr>
        <p:txBody>
          <a:bodyPr/>
          <a:lstStyle/>
          <a:p>
            <a:r>
              <a:rPr lang="en-US" dirty="0">
                <a:solidFill>
                  <a:schemeClr val="tx1"/>
                </a:solidFill>
              </a:rPr>
              <a:t>Timeline and roadmap</a:t>
            </a:r>
          </a:p>
        </p:txBody>
      </p:sp>
      <p:sp>
        <p:nvSpPr>
          <p:cNvPr id="21" name="Google Shape;746;p20">
            <a:extLst>
              <a:ext uri="{FF2B5EF4-FFF2-40B4-BE49-F238E27FC236}">
                <a16:creationId xmlns:a16="http://schemas.microsoft.com/office/drawing/2014/main" id="{9C3323BE-0BDF-43BC-6046-2D429C3A8D8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477811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bg1"/>
                </a:solidFill>
              </a:rPr>
              <a:t>Phase 4</a:t>
            </a:r>
          </a:p>
        </p:txBody>
      </p:sp>
      <p:sp>
        <p:nvSpPr>
          <p:cNvPr id="13" name="Text Placeholder 2">
            <a:extLst>
              <a:ext uri="{FF2B5EF4-FFF2-40B4-BE49-F238E27FC236}">
                <a16:creationId xmlns:a16="http://schemas.microsoft.com/office/drawing/2014/main" id="{48444402-3B37-FA9F-02B6-9061B24088D8}"/>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most important outcomes]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4" name="Text Placeholder 3">
            <a:extLst>
              <a:ext uri="{FF2B5EF4-FFF2-40B4-BE49-F238E27FC236}">
                <a16:creationId xmlns:a16="http://schemas.microsoft.com/office/drawing/2014/main" id="{E07D534D-36DC-AD57-F8FC-110811BEF872}"/>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endParaRPr lang="en-US" sz="1200" dirty="0">
              <a:solidFill>
                <a:schemeClr val="bg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activity]</a:t>
            </a:r>
          </a:p>
        </p:txBody>
      </p:sp>
      <p:sp>
        <p:nvSpPr>
          <p:cNvPr id="15" name="Text Placeholder 4">
            <a:extLst>
              <a:ext uri="{FF2B5EF4-FFF2-40B4-BE49-F238E27FC236}">
                <a16:creationId xmlns:a16="http://schemas.microsoft.com/office/drawing/2014/main" id="{9C023460-1E67-7159-C90E-A793C6ECF297}"/>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capital needed]</a:t>
            </a:r>
          </a:p>
        </p:txBody>
      </p:sp>
      <p:sp>
        <p:nvSpPr>
          <p:cNvPr id="18" name="Text Placeholder 5">
            <a:extLst>
              <a:ext uri="{FF2B5EF4-FFF2-40B4-BE49-F238E27FC236}">
                <a16:creationId xmlns:a16="http://schemas.microsoft.com/office/drawing/2014/main" id="{65EB99E8-5AEB-AA3F-BA58-E50E5372686E}"/>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key roles]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9" name="Text Placeholder 6">
            <a:extLst>
              <a:ext uri="{FF2B5EF4-FFF2-40B4-BE49-F238E27FC236}">
                <a16:creationId xmlns:a16="http://schemas.microsoft.com/office/drawing/2014/main" id="{C8E21376-CE5C-743E-AA78-49525B4FECE4}"/>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20" name="Text Placeholder 7">
            <a:extLst>
              <a:ext uri="{FF2B5EF4-FFF2-40B4-BE49-F238E27FC236}">
                <a16:creationId xmlns:a16="http://schemas.microsoft.com/office/drawing/2014/main" id="{B49C5180-91AD-3636-28AF-463701ED77EE}"/>
              </a:ext>
            </a:extLst>
          </p:cNvPr>
          <p:cNvSpPr txBox="1">
            <a:spLocks/>
          </p:cNvSpPr>
          <p:nvPr/>
        </p:nvSpPr>
        <p:spPr>
          <a:xfrm>
            <a:off x="3361399"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21" name="Text Placeholder 8">
            <a:extLst>
              <a:ext uri="{FF2B5EF4-FFF2-40B4-BE49-F238E27FC236}">
                <a16:creationId xmlns:a16="http://schemas.microsoft.com/office/drawing/2014/main" id="{D1364131-6893-2531-B6E8-4E1BE831F4BB}"/>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22" name="Text Placeholder 9">
            <a:extLst>
              <a:ext uri="{FF2B5EF4-FFF2-40B4-BE49-F238E27FC236}">
                <a16:creationId xmlns:a16="http://schemas.microsoft.com/office/drawing/2014/main" id="{916E21DB-2862-D680-E6EF-A6288B71A879}"/>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23" name="Text Placeholder 4">
            <a:extLst>
              <a:ext uri="{FF2B5EF4-FFF2-40B4-BE49-F238E27FC236}">
                <a16:creationId xmlns:a16="http://schemas.microsoft.com/office/drawing/2014/main" id="{589A6E13-C015-137E-E61C-38693784254C}"/>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[Insert KPI]</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sym typeface="Montserrat"/>
              </a:rPr>
              <a:t>[Insert KPI]</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24" name="Text Placeholder 7">
            <a:extLst>
              <a:ext uri="{FF2B5EF4-FFF2-40B4-BE49-F238E27FC236}">
                <a16:creationId xmlns:a16="http://schemas.microsoft.com/office/drawing/2014/main" id="{C7C65265-2E20-4148-CA2F-B17CA420EF6F}"/>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5" name="Text Placeholder 21">
            <a:extLst>
              <a:ext uri="{FF2B5EF4-FFF2-40B4-BE49-F238E27FC236}">
                <a16:creationId xmlns:a16="http://schemas.microsoft.com/office/drawing/2014/main" id="{45D07C2B-432A-77BC-82DC-4D840EAC825D}"/>
              </a:ext>
            </a:extLst>
          </p:cNvPr>
          <p:cNvSpPr>
            <a:spLocks noGrp="1"/>
          </p:cNvSpPr>
          <p:nvPr>
            <p:ph type="body" sz="quarter" idx="17"/>
          </p:nvPr>
        </p:nvSpPr>
        <p:spPr>
          <a:xfrm>
            <a:off x="7630160" y="100540"/>
            <a:ext cx="4007104" cy="123111"/>
          </a:xfrm>
        </p:spPr>
        <p:txBody>
          <a:bodyPr/>
          <a:lstStyle/>
          <a:p>
            <a:r>
              <a:rPr lang="en-US" dirty="0">
                <a:solidFill>
                  <a:schemeClr val="tx1"/>
                </a:solidFill>
              </a:rPr>
              <a:t>Timeline and roadmap</a:t>
            </a:r>
          </a:p>
        </p:txBody>
      </p:sp>
      <p:sp>
        <p:nvSpPr>
          <p:cNvPr id="26" name="Google Shape;746;p20">
            <a:extLst>
              <a:ext uri="{FF2B5EF4-FFF2-40B4-BE49-F238E27FC236}">
                <a16:creationId xmlns:a16="http://schemas.microsoft.com/office/drawing/2014/main" id="{85F0F436-37A3-63F1-A7F3-4113B6ADF68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2000297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9DD66B-9328-C6DA-6E90-4470795BEA65}"/>
              </a:ext>
            </a:extLst>
          </p:cNvPr>
          <p:cNvSpPr/>
          <p:nvPr/>
        </p:nvSpPr>
        <p:spPr>
          <a:xfrm>
            <a:off x="9935800" y="6499441"/>
            <a:ext cx="1390080" cy="291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Title 35">
            <a:extLst>
              <a:ext uri="{FF2B5EF4-FFF2-40B4-BE49-F238E27FC236}">
                <a16:creationId xmlns:a16="http://schemas.microsoft.com/office/drawing/2014/main" id="{2B0D101C-2416-6300-0CD2-72DD92A15A17}"/>
              </a:ext>
            </a:extLst>
          </p:cNvPr>
          <p:cNvSpPr>
            <a:spLocks noGrp="1"/>
          </p:cNvSpPr>
          <p:nvPr>
            <p:ph type="title"/>
          </p:nvPr>
        </p:nvSpPr>
        <p:spPr>
          <a:xfrm>
            <a:off x="554736" y="1706563"/>
            <a:ext cx="3813048" cy="694944"/>
          </a:xfrm>
        </p:spPr>
        <p:txBody>
          <a:bodyPr/>
          <a:lstStyle/>
          <a:p>
            <a:pPr marL="0" marR="0" lvl="0" indent="0" defTabSz="914400" rtl="0" eaLnBrk="1" fontAlgn="auto" latinLnBrk="0" hangingPunct="1">
              <a:lnSpc>
                <a:spcPct val="90000"/>
              </a:lnSpc>
              <a:spcBef>
                <a:spcPts val="0"/>
              </a:spcBef>
              <a:spcAft>
                <a:spcPts val="0"/>
              </a:spcAft>
              <a:tabLst/>
              <a:defRPr/>
            </a:pPr>
            <a:r>
              <a:rPr kumimoji="0" lang="en-US" sz="2500" b="1" i="0" u="none" strike="noStrike" kern="0" cap="none" spc="0" normalizeH="0" baseline="0" noProof="0" dirty="0">
                <a:ln>
                  <a:noFill/>
                </a:ln>
                <a:solidFill>
                  <a:srgbClr val="171616"/>
                </a:solidFill>
                <a:effectLst/>
                <a:uLnTx/>
                <a:uFillTx/>
                <a:latin typeface="Georgia" panose="02040502050405020303" pitchFamily="18" charset="0"/>
                <a:cs typeface="Arial" panose="020B0604020202020204" pitchFamily="34" charset="0"/>
                <a:sym typeface="Georgia"/>
              </a:rPr>
              <a:t>Implementation roadmap: Framework for approach</a:t>
            </a:r>
          </a:p>
        </p:txBody>
      </p:sp>
      <p:sp>
        <p:nvSpPr>
          <p:cNvPr id="37" name="Text Placeholder 36">
            <a:extLst>
              <a:ext uri="{FF2B5EF4-FFF2-40B4-BE49-F238E27FC236}">
                <a16:creationId xmlns:a16="http://schemas.microsoft.com/office/drawing/2014/main" id="{89722982-3847-1A44-0AB7-634EDB38F80C}"/>
              </a:ext>
            </a:extLst>
          </p:cNvPr>
          <p:cNvSpPr>
            <a:spLocks noGrp="1"/>
          </p:cNvSpPr>
          <p:nvPr>
            <p:ph type="body" sz="quarter" idx="17"/>
          </p:nvPr>
        </p:nvSpPr>
        <p:spPr/>
        <p:txBody>
          <a:bodyPr/>
          <a:lstStyle/>
          <a:p>
            <a:r>
              <a:rPr lang="en-US" dirty="0"/>
              <a:t>Timeline and roadmap</a:t>
            </a:r>
          </a:p>
        </p:txBody>
      </p:sp>
      <p:sp>
        <p:nvSpPr>
          <p:cNvPr id="5" name="3. Subtitle">
            <a:extLst>
              <a:ext uri="{FF2B5EF4-FFF2-40B4-BE49-F238E27FC236}">
                <a16:creationId xmlns:a16="http://schemas.microsoft.com/office/drawing/2014/main" id="{93FA8C0E-0E74-074B-B832-663912F7E2A6}"/>
              </a:ext>
            </a:extLst>
          </p:cNvPr>
          <p:cNvSpPr txBox="1">
            <a:spLocks/>
          </p:cNvSpPr>
          <p:nvPr>
            <p:custDataLst>
              <p:tags r:id="rId1"/>
            </p:custDataLst>
          </p:nvPr>
        </p:nvSpPr>
        <p:spPr>
          <a:xfrm>
            <a:off x="554736" y="3033388"/>
            <a:ext cx="3813048" cy="861774"/>
          </a:xfrm>
          <a:prstGeom prst="rect">
            <a:avLst/>
          </a:prstGeom>
          <a:noFill/>
          <a:ln w="6350">
            <a:noFill/>
            <a:miter lim="800000"/>
          </a:ln>
        </p:spPr>
        <p:txBody>
          <a:bodyPr vert="horz" wrap="square" lIns="0" tIns="0" rIns="0" bIns="0" rtlCol="0" anchor="t">
            <a:noAutofit/>
          </a:bodyPr>
          <a:lstStyle>
            <a:lvl1pPr indent="0">
              <a:lnSpc>
                <a:spcPct val="100000"/>
              </a:lnSpc>
              <a:spcBef>
                <a:spcPts val="300"/>
              </a:spcBef>
              <a:spcAft>
                <a:spcPts val="300"/>
              </a:spcAft>
              <a:buFontTx/>
              <a:buNone/>
              <a:defRPr sz="1400" i="0" cap="all">
                <a:solidFill>
                  <a:srgbClr val="001965"/>
                </a:solidFill>
                <a:latin typeface="Apis For Office"/>
              </a:defRPr>
            </a:lvl1pPr>
            <a:lvl2pPr marL="540000"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nvGrpSpPr>
          <p:cNvPr id="6" name="Group 5">
            <a:extLst>
              <a:ext uri="{FF2B5EF4-FFF2-40B4-BE49-F238E27FC236}">
                <a16:creationId xmlns:a16="http://schemas.microsoft.com/office/drawing/2014/main" id="{793DEE81-F602-0D27-A663-3159C63C4958}"/>
              </a:ext>
            </a:extLst>
          </p:cNvPr>
          <p:cNvGrpSpPr/>
          <p:nvPr/>
        </p:nvGrpSpPr>
        <p:grpSpPr>
          <a:xfrm rot="16200000">
            <a:off x="5115620" y="4211201"/>
            <a:ext cx="5314444" cy="5314440"/>
            <a:chOff x="1892996" y="3373712"/>
            <a:chExt cx="1884997" cy="1884998"/>
          </a:xfrm>
        </p:grpSpPr>
        <p:sp>
          <p:nvSpPr>
            <p:cNvPr id="7" name="Arc 6">
              <a:extLst>
                <a:ext uri="{FF2B5EF4-FFF2-40B4-BE49-F238E27FC236}">
                  <a16:creationId xmlns:a16="http://schemas.microsoft.com/office/drawing/2014/main" id="{A3BD4328-BAF1-1619-4BA6-2FA3B3BB9E71}"/>
                </a:ext>
              </a:extLst>
            </p:cNvPr>
            <p:cNvSpPr>
              <a:spLocks noChangeArrowheads="1"/>
            </p:cNvSpPr>
            <p:nvPr/>
          </p:nvSpPr>
          <p:spPr bwMode="auto">
            <a:xfrm rot="10800000" flipH="1" flipV="1">
              <a:off x="1892996" y="3373712"/>
              <a:ext cx="1884997" cy="1884998"/>
            </a:xfrm>
            <a:prstGeom prst="arc">
              <a:avLst>
                <a:gd name="adj1" fmla="val 16200000"/>
                <a:gd name="adj2" fmla="val 5397303"/>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flipH="1">
              <a:off x="2156648" y="3636241"/>
              <a:ext cx="1360261" cy="1359938"/>
            </a:xfrm>
            <a:prstGeom prst="chord">
              <a:avLst>
                <a:gd name="adj1" fmla="val 5414429"/>
                <a:gd name="adj2" fmla="val 16200000"/>
              </a:avLst>
            </a:prstGeom>
            <a:solidFill>
              <a:schemeClr val="bg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grpSp>
      <p:sp>
        <p:nvSpPr>
          <p:cNvPr id="9" name="TextBox 8">
            <a:extLst>
              <a:ext uri="{FF2B5EF4-FFF2-40B4-BE49-F238E27FC236}">
                <a16:creationId xmlns:a16="http://schemas.microsoft.com/office/drawing/2014/main" id="{E9C7EF89-5955-5B91-9598-D203E084E255}"/>
              </a:ext>
            </a:extLst>
          </p:cNvPr>
          <p:cNvSpPr txBox="1"/>
          <p:nvPr/>
        </p:nvSpPr>
        <p:spPr>
          <a:xfrm>
            <a:off x="6032379" y="5528395"/>
            <a:ext cx="3480934" cy="276999"/>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Activities</a:t>
            </a:r>
          </a:p>
        </p:txBody>
      </p:sp>
      <p:sp>
        <p:nvSpPr>
          <p:cNvPr id="10" name="TextBox 9">
            <a:extLst>
              <a:ext uri="{FF2B5EF4-FFF2-40B4-BE49-F238E27FC236}">
                <a16:creationId xmlns:a16="http://schemas.microsoft.com/office/drawing/2014/main" id="{BD4C523A-45A7-08F1-40D8-8414CEB1E163}"/>
              </a:ext>
            </a:extLst>
          </p:cNvPr>
          <p:cNvSpPr txBox="1"/>
          <p:nvPr/>
        </p:nvSpPr>
        <p:spPr>
          <a:xfrm>
            <a:off x="6213005" y="5939447"/>
            <a:ext cx="3119684" cy="215444"/>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[Insert description]</a:t>
            </a:r>
          </a:p>
        </p:txBody>
      </p:sp>
      <p:sp>
        <p:nvSpPr>
          <p:cNvPr id="11" name="TextBox 10">
            <a:extLst>
              <a:ext uri="{FF2B5EF4-FFF2-40B4-BE49-F238E27FC236}">
                <a16:creationId xmlns:a16="http://schemas.microsoft.com/office/drawing/2014/main" id="{661DCAE1-0880-3662-AA27-729E18238D90}"/>
              </a:ext>
            </a:extLst>
          </p:cNvPr>
          <p:cNvSpPr txBox="1"/>
          <p:nvPr/>
        </p:nvSpPr>
        <p:spPr>
          <a:xfrm>
            <a:off x="7662639" y="5074084"/>
            <a:ext cx="220413" cy="430887"/>
          </a:xfrm>
          <a:prstGeom prst="rect">
            <a:avLst/>
          </a:prstGeom>
          <a:noFill/>
          <a:ln>
            <a:no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4827161" y="5408973"/>
            <a:ext cx="955848"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9761021" y="5408977"/>
            <a:ext cx="955849"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8305211" y="3882470"/>
            <a:ext cx="955849"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6284976" y="3882469"/>
            <a:ext cx="955848" cy="955848"/>
          </a:xfrm>
          <a:prstGeom prst="ellipse">
            <a:avLst/>
          </a:prstGeom>
          <a:solidFill>
            <a:schemeClr val="tx1"/>
          </a:solidFill>
          <a:ln w="12700" cap="flat">
            <a:solidFill>
              <a:schemeClr val="bg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pic>
        <p:nvPicPr>
          <p:cNvPr id="16" name="CustomIcon">
            <a:extLst>
              <a:ext uri="{FF2B5EF4-FFF2-40B4-BE49-F238E27FC236}">
                <a16:creationId xmlns:a16="http://schemas.microsoft.com/office/drawing/2014/main" id="{06F85C95-465C-0270-AF07-B19A4EB70ACF}"/>
              </a:ext>
            </a:extLst>
          </p:cNvPr>
          <p:cNvPicPr>
            <a:picLocks noChangeAspect="1"/>
          </p:cNvPicPr>
          <p:nvPr>
            <p:custDataLst>
              <p:tags r:id="rId2"/>
            </p:custDataLst>
          </p:nvPr>
        </p:nvPicPr>
        <p:blipFill>
          <a:blip r:embed="rId12">
            <a:extLst>
              <a:ext uri="{96DAC541-7B7A-43D3-8B79-37D633B846F1}">
                <asvg:svgBlip xmlns:asvg="http://schemas.microsoft.com/office/drawing/2016/SVG/main" r:embed="rId13"/>
              </a:ext>
            </a:extLst>
          </a:blip>
          <a:stretch>
            <a:fillRect/>
          </a:stretch>
        </p:blipFill>
        <p:spPr>
          <a:xfrm>
            <a:off x="6491099" y="4088593"/>
            <a:ext cx="543600" cy="543600"/>
          </a:xfrm>
          <a:prstGeom prst="rect">
            <a:avLst/>
          </a:prstGeom>
        </p:spPr>
      </p:pic>
      <p:pic>
        <p:nvPicPr>
          <p:cNvPr id="17" name="CustomIcon">
            <a:extLst>
              <a:ext uri="{FF2B5EF4-FFF2-40B4-BE49-F238E27FC236}">
                <a16:creationId xmlns:a16="http://schemas.microsoft.com/office/drawing/2014/main" id="{01B6C3EB-0BA7-593B-FBF7-B4C322F5DE53}"/>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a:off x="8511335" y="4088594"/>
            <a:ext cx="543600" cy="543600"/>
          </a:xfrm>
          <a:prstGeom prst="rect">
            <a:avLst/>
          </a:prstGeom>
        </p:spPr>
      </p:pic>
      <p:pic>
        <p:nvPicPr>
          <p:cNvPr id="18" name="CustomIcon">
            <a:extLst>
              <a:ext uri="{FF2B5EF4-FFF2-40B4-BE49-F238E27FC236}">
                <a16:creationId xmlns:a16="http://schemas.microsoft.com/office/drawing/2014/main" id="{8511297A-3237-49E9-F71C-BE2244788FDA}"/>
              </a:ext>
            </a:extLst>
          </p:cNvPr>
          <p:cNvPicPr>
            <a:picLocks noChangeAspect="1"/>
          </p:cNvPicPr>
          <p:nvPr>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9967145" y="5615101"/>
            <a:ext cx="543600" cy="543600"/>
          </a:xfrm>
          <a:prstGeom prst="rect">
            <a:avLst/>
          </a:prstGeom>
        </p:spPr>
      </p:pic>
      <p:pic>
        <p:nvPicPr>
          <p:cNvPr id="19" name="CustomIcon">
            <a:extLst>
              <a:ext uri="{FF2B5EF4-FFF2-40B4-BE49-F238E27FC236}">
                <a16:creationId xmlns:a16="http://schemas.microsoft.com/office/drawing/2014/main" id="{D66BECF5-130A-CDA1-D2AE-14D89A316A36}"/>
              </a:ext>
            </a:extLst>
          </p:cNvPr>
          <p:cNvPicPr>
            <a:picLocks noChangeAspect="1"/>
          </p:cNvPicPr>
          <p:nvPr>
            <p:custDataLst>
              <p:tags r:id="rId5"/>
            </p:custDataLst>
          </p:nvPr>
        </p:nvPicPr>
        <p:blipFill>
          <a:blip r:embed="rId18">
            <a:extLst>
              <a:ext uri="{96DAC541-7B7A-43D3-8B79-37D633B846F1}">
                <asvg:svgBlip xmlns:asvg="http://schemas.microsoft.com/office/drawing/2016/SVG/main" r:embed="rId19"/>
              </a:ext>
            </a:extLst>
          </a:blip>
          <a:stretch>
            <a:fillRect/>
          </a:stretch>
        </p:blipFill>
        <p:spPr>
          <a:xfrm>
            <a:off x="5033622" y="5615435"/>
            <a:ext cx="542924" cy="542924"/>
          </a:xfrm>
          <a:prstGeom prst="rect">
            <a:avLst/>
          </a:prstGeom>
        </p:spPr>
      </p:pic>
      <p:sp>
        <p:nvSpPr>
          <p:cNvPr id="20" name="TextBox 19">
            <a:extLst>
              <a:ext uri="{FF2B5EF4-FFF2-40B4-BE49-F238E27FC236}">
                <a16:creationId xmlns:a16="http://schemas.microsoft.com/office/drawing/2014/main" id="{683FBE06-5366-0C31-ED1C-7A9F2A4CE63C}"/>
              </a:ext>
            </a:extLst>
          </p:cNvPr>
          <p:cNvSpPr txBox="1">
            <a:spLocks/>
          </p:cNvSpPr>
          <p:nvPr/>
        </p:nvSpPr>
        <p:spPr>
          <a:xfrm>
            <a:off x="6848723" y="1887710"/>
            <a:ext cx="1073061" cy="152349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878728" y="1870189"/>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10382451" y="2850503"/>
            <a:ext cx="943429"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&amp; Resource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5361880" y="2838802"/>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cxnSp>
        <p:nvCxnSpPr>
          <p:cNvPr id="24" name="LineBasicDefault 105">
            <a:extLst>
              <a:ext uri="{FF2B5EF4-FFF2-40B4-BE49-F238E27FC236}">
                <a16:creationId xmlns:a16="http://schemas.microsoft.com/office/drawing/2014/main" id="{37246737-F47A-BC6A-799B-F26DA0679DE6}"/>
              </a:ext>
            </a:extLst>
          </p:cNvPr>
          <p:cNvCxnSpPr>
            <a:cxnSpLocks/>
            <a:endCxn id="31" idx="2"/>
          </p:cNvCxnSpPr>
          <p:nvPr>
            <p:custDataLst>
              <p:tags r:id="rId6"/>
            </p:custDataLst>
          </p:nvPr>
        </p:nvCxnSpPr>
        <p:spPr>
          <a:xfrm flipH="1" flipV="1">
            <a:off x="10238858" y="2846109"/>
            <a:ext cx="87" cy="2562868"/>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LineBasicDefault 105">
            <a:extLst>
              <a:ext uri="{FF2B5EF4-FFF2-40B4-BE49-F238E27FC236}">
                <a16:creationId xmlns:a16="http://schemas.microsoft.com/office/drawing/2014/main" id="{AF993DEA-B525-4577-091D-02375415B578}"/>
              </a:ext>
            </a:extLst>
          </p:cNvPr>
          <p:cNvCxnSpPr>
            <a:cxnSpLocks/>
          </p:cNvCxnSpPr>
          <p:nvPr>
            <p:custDataLst>
              <p:tags r:id="rId7"/>
            </p:custDataLst>
          </p:nvPr>
        </p:nvCxnSpPr>
        <p:spPr>
          <a:xfrm flipV="1">
            <a:off x="8781130" y="1887710"/>
            <a:ext cx="0" cy="1994759"/>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LineBasicDefault 105">
            <a:extLst>
              <a:ext uri="{FF2B5EF4-FFF2-40B4-BE49-F238E27FC236}">
                <a16:creationId xmlns:a16="http://schemas.microsoft.com/office/drawing/2014/main" id="{DEE65909-8F63-CEBD-104E-7C0271A0AB93}"/>
              </a:ext>
            </a:extLst>
          </p:cNvPr>
          <p:cNvCxnSpPr>
            <a:cxnSpLocks/>
          </p:cNvCxnSpPr>
          <p:nvPr>
            <p:custDataLst>
              <p:tags r:id="rId8"/>
            </p:custDataLst>
          </p:nvPr>
        </p:nvCxnSpPr>
        <p:spPr>
          <a:xfrm flipV="1">
            <a:off x="6762900" y="1887710"/>
            <a:ext cx="0" cy="1994759"/>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LineBasicDefault 105">
            <a:extLst>
              <a:ext uri="{FF2B5EF4-FFF2-40B4-BE49-F238E27FC236}">
                <a16:creationId xmlns:a16="http://schemas.microsoft.com/office/drawing/2014/main" id="{30C7B2E6-6A53-EF19-CDEF-CC1753805DAD}"/>
              </a:ext>
            </a:extLst>
          </p:cNvPr>
          <p:cNvCxnSpPr>
            <a:cxnSpLocks/>
            <a:endCxn id="28" idx="2"/>
          </p:cNvCxnSpPr>
          <p:nvPr>
            <p:custDataLst>
              <p:tags r:id="rId9"/>
            </p:custDataLst>
          </p:nvPr>
        </p:nvCxnSpPr>
        <p:spPr>
          <a:xfrm flipH="1" flipV="1">
            <a:off x="5304998" y="2846109"/>
            <a:ext cx="87" cy="2562868"/>
          </a:xfrm>
          <a:prstGeom prst="straightConnector1">
            <a:avLst/>
          </a:prstGeom>
          <a:ln w="1270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8EEF4B-3311-E01F-6F4A-F52F6B647EEB}"/>
              </a:ext>
            </a:extLst>
          </p:cNvPr>
          <p:cNvSpPr txBox="1">
            <a:spLocks/>
          </p:cNvSpPr>
          <p:nvPr/>
        </p:nvSpPr>
        <p:spPr>
          <a:xfrm>
            <a:off x="520160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6565652"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III</a:t>
            </a:r>
            <a:endParaRPr kumimoji="0" lang="en-US" sz="1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612527"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1013546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9" name="Google Shape;746;p20">
            <a:extLst>
              <a:ext uri="{FF2B5EF4-FFF2-40B4-BE49-F238E27FC236}">
                <a16:creationId xmlns:a16="http://schemas.microsoft.com/office/drawing/2014/main" id="{74E23D31-85EA-0B8A-B241-2197731DE24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863323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p:txBody>
          <a:bodyPr/>
          <a:lstStyle/>
          <a:p>
            <a:r>
              <a:rPr lang="en-IN"/>
              <a:t>I. Key activities will be undertaken in xx phases</a:t>
            </a:r>
            <a:endParaRPr lang="en-US"/>
          </a:p>
        </p:txBody>
      </p:sp>
      <p:sp>
        <p:nvSpPr>
          <p:cNvPr id="25" name="Text Placeholder 24">
            <a:extLst>
              <a:ext uri="{FF2B5EF4-FFF2-40B4-BE49-F238E27FC236}">
                <a16:creationId xmlns:a16="http://schemas.microsoft.com/office/drawing/2014/main" id="{D0871C70-1964-D184-2A37-E9E35B17F652}"/>
              </a:ext>
            </a:extLst>
          </p:cNvPr>
          <p:cNvSpPr>
            <a:spLocks noGrp="1"/>
          </p:cNvSpPr>
          <p:nvPr>
            <p:ph type="body" sz="quarter" idx="17"/>
          </p:nvPr>
        </p:nvSpPr>
        <p:spPr/>
        <p:txBody>
          <a:bodyPr/>
          <a:lstStyle/>
          <a:p>
            <a:r>
              <a:rPr lang="en-US" dirty="0"/>
              <a:t>Timeline and roadmap</a:t>
            </a:r>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Product development</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56425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[Third dimension, if relevant]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Distribution and marketing</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rgbClr val="E6E6E6"/>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1"/>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1"/>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Google Shape;746;p20">
            <a:extLst>
              <a:ext uri="{FF2B5EF4-FFF2-40B4-BE49-F238E27FC236}">
                <a16:creationId xmlns:a16="http://schemas.microsoft.com/office/drawing/2014/main" id="{C7D4CC68-843E-1656-4D60-D7492AC13D3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5928313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dirty="0"/>
              <a:t>II. Prioritization of [features/components/segments]</a:t>
            </a:r>
          </a:p>
        </p:txBody>
      </p:sp>
      <p:sp>
        <p:nvSpPr>
          <p:cNvPr id="20" name="Text Placeholder 19">
            <a:extLst>
              <a:ext uri="{FF2B5EF4-FFF2-40B4-BE49-F238E27FC236}">
                <a16:creationId xmlns:a16="http://schemas.microsoft.com/office/drawing/2014/main" id="{7F40CC80-8B4A-8888-A94D-C9875DF9B34C}"/>
              </a:ext>
            </a:extLst>
          </p:cNvPr>
          <p:cNvSpPr>
            <a:spLocks noGrp="1"/>
          </p:cNvSpPr>
          <p:nvPr>
            <p:ph type="body" sz="quarter" idx="17"/>
          </p:nvPr>
        </p:nvSpPr>
        <p:spPr/>
        <p:txBody>
          <a:bodyPr/>
          <a:lstStyle/>
          <a:p>
            <a:r>
              <a:rPr lang="en-US" dirty="0"/>
              <a:t>Timeline and roadmap</a:t>
            </a:r>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Impact</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6350" cap="sq">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6350" cap="sq">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Feasibility</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Prioritized [</a:t>
            </a:r>
            <a:r>
              <a:rPr lang="en-GB" sz="1400" b="1" dirty="0">
                <a:solidFill>
                  <a:srgbClr val="E7E6E6">
                    <a:lumMod val="10000"/>
                  </a:srgbClr>
                </a:solidFill>
                <a:latin typeface="Arial" panose="020B0604020202020204" pitchFamily="34" charset="0"/>
                <a:cs typeface="Arial" panose="020B0604020202020204" pitchFamily="34" charset="0"/>
                <a:sym typeface="Arial"/>
              </a:rPr>
              <a:t>features/components etc</a:t>
            </a: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p>
        </p:txBody>
      </p:sp>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Backlog</a:t>
            </a: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6ACB7B0-C57F-B566-E9E3-00CA790D0131}"/>
              </a:ext>
            </a:extLst>
          </p:cNvPr>
          <p:cNvSpPr/>
          <p:nvPr/>
        </p:nvSpPr>
        <p:spPr>
          <a:xfrm>
            <a:off x="3133344" y="2271134"/>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49C8C-C902-4404-E64C-D7D934ED4B5B}"/>
              </a:ext>
            </a:extLst>
          </p:cNvPr>
          <p:cNvSpPr/>
          <p:nvPr/>
        </p:nvSpPr>
        <p:spPr>
          <a:xfrm>
            <a:off x="4019048" y="3945419"/>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38F705-1332-5457-CFC0-2B5ABA963E15}"/>
              </a:ext>
            </a:extLst>
          </p:cNvPr>
          <p:cNvSpPr/>
          <p:nvPr/>
        </p:nvSpPr>
        <p:spPr>
          <a:xfrm>
            <a:off x="5377466" y="3254687"/>
            <a:ext cx="457591" cy="457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FCB4085-F5F9-EFDE-CCCE-1FA88FEA52C7}"/>
              </a:ext>
            </a:extLst>
          </p:cNvPr>
          <p:cNvSpPr txBox="1"/>
          <p:nvPr/>
        </p:nvSpPr>
        <p:spPr>
          <a:xfrm>
            <a:off x="2410650" y="2758121"/>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1" name="TextBox 20">
            <a:extLst>
              <a:ext uri="{FF2B5EF4-FFF2-40B4-BE49-F238E27FC236}">
                <a16:creationId xmlns:a16="http://schemas.microsoft.com/office/drawing/2014/main" id="{8E3B0E45-9E50-C998-470B-F92B62BB196B}"/>
              </a:ext>
            </a:extLst>
          </p:cNvPr>
          <p:cNvSpPr txBox="1"/>
          <p:nvPr/>
        </p:nvSpPr>
        <p:spPr>
          <a:xfrm>
            <a:off x="3296354" y="4456156"/>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2" name="TextBox 21">
            <a:extLst>
              <a:ext uri="{FF2B5EF4-FFF2-40B4-BE49-F238E27FC236}">
                <a16:creationId xmlns:a16="http://schemas.microsoft.com/office/drawing/2014/main" id="{6CD1D3D2-513C-678D-95B8-D7520FB0F510}"/>
              </a:ext>
            </a:extLst>
          </p:cNvPr>
          <p:cNvSpPr txBox="1"/>
          <p:nvPr/>
        </p:nvSpPr>
        <p:spPr>
          <a:xfrm>
            <a:off x="4654772" y="3765268"/>
            <a:ext cx="1902977" cy="830997"/>
          </a:xfrm>
          <a:prstGeom prst="rect">
            <a:avLst/>
          </a:prstGeom>
          <a:noFill/>
          <a:ln>
            <a:noFill/>
          </a:ln>
        </p:spPr>
        <p:txBody>
          <a:bodyPr wrap="square" rtlCol="0">
            <a:spAutoFit/>
          </a:bodyPr>
          <a:lstStyle/>
          <a:p>
            <a:pPr algn="ctr"/>
            <a:r>
              <a:rPr lang="en-US" sz="1200" dirty="0">
                <a:solidFill>
                  <a:schemeClr val="bg1"/>
                </a:solidFill>
              </a:rPr>
              <a:t>[Insert feature/component/</a:t>
            </a:r>
            <a:br>
              <a:rPr lang="en-US" sz="1200" dirty="0">
                <a:solidFill>
                  <a:schemeClr val="bg1"/>
                </a:solidFill>
              </a:rPr>
            </a:br>
            <a:r>
              <a:rPr lang="en-US" sz="1200" dirty="0">
                <a:solidFill>
                  <a:schemeClr val="bg1"/>
                </a:solidFill>
              </a:rPr>
              <a:t>segment or other relevant element]</a:t>
            </a:r>
          </a:p>
        </p:txBody>
      </p:sp>
      <p:sp>
        <p:nvSpPr>
          <p:cNvPr id="23" name="Google Shape;746;p20">
            <a:extLst>
              <a:ext uri="{FF2B5EF4-FFF2-40B4-BE49-F238E27FC236}">
                <a16:creationId xmlns:a16="http://schemas.microsoft.com/office/drawing/2014/main" id="{2764C8B8-71EF-3B12-34AE-BE3217DD2C4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63682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Summary of this document</a:t>
            </a:r>
          </a:p>
        </p:txBody>
      </p:sp>
      <p:sp>
        <p:nvSpPr>
          <p:cNvPr id="4" name="Text Placeholder 3">
            <a:extLst>
              <a:ext uri="{FF2B5EF4-FFF2-40B4-BE49-F238E27FC236}">
                <a16:creationId xmlns:a16="http://schemas.microsoft.com/office/drawing/2014/main" id="{48B957D9-3B7C-0450-7F11-FFEC8A29E607}"/>
              </a:ext>
            </a:extLst>
          </p:cNvPr>
          <p:cNvSpPr>
            <a:spLocks noGrp="1"/>
          </p:cNvSpPr>
          <p:nvPr>
            <p:ph type="body" sz="quarter" idx="17"/>
          </p:nvPr>
        </p:nvSpPr>
        <p:spPr>
          <a:xfrm>
            <a:off x="7630160" y="100540"/>
            <a:ext cx="4007104" cy="123111"/>
          </a:xfrm>
        </p:spPr>
        <p:txBody>
          <a:bodyPr/>
          <a:lstStyle/>
          <a:p>
            <a:r>
              <a:rPr lang="en-US" dirty="0"/>
              <a:t>Executive summary</a:t>
            </a:r>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Summary of main findings</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Contents of this document</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1]</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2]</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[Insert finding 3]</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Main finding</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a:p>
            <a:pPr marL="194310" indent="-194310">
              <a:spcBef>
                <a:spcPts val="300"/>
              </a:spcBef>
              <a:spcAft>
                <a:spcPts val="300"/>
              </a:spcAft>
              <a:buFont typeface="Arial" panose="020B0604020202020204" pitchFamily="34" charset="0"/>
              <a:buChar char="•"/>
            </a:pPr>
            <a:r>
              <a:rPr lang="en-US" sz="1200" dirty="0">
                <a:solidFill>
                  <a:schemeClr val="bg1"/>
                </a:solidFill>
              </a:rPr>
              <a:t>[Insert description in bullet form]</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r>
              <a:rPr lang="en-US" sz="1200" dirty="0">
                <a:solidFill>
                  <a:schemeClr val="bg1"/>
                </a:solidFill>
              </a:rPr>
              <a:t>[Insert content bullet]</a:t>
            </a:r>
          </a:p>
          <a:p>
            <a:pPr marL="194310" indent="-194310">
              <a:spcBef>
                <a:spcPts val="300"/>
              </a:spcBef>
              <a:spcAft>
                <a:spcPts val="300"/>
              </a:spcAft>
              <a:buFont typeface="Arial" panose="020B0604020202020204" pitchFamily="34" charset="0"/>
              <a:buChar char="•"/>
            </a:pPr>
            <a:endParaRPr lang="en-US" sz="1200" dirty="0">
              <a:solidFill>
                <a:schemeClr val="bg1"/>
              </a:solidFill>
            </a:endParaRP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D940C96-6EFB-BBB2-1EDA-220B37421B89}"/>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3</a:t>
            </a:r>
          </a:p>
        </p:txBody>
      </p:sp>
    </p:spTree>
    <p:extLst>
      <p:ext uri="{BB962C8B-B14F-4D97-AF65-F5344CB8AC3E}">
        <p14:creationId xmlns:p14="http://schemas.microsoft.com/office/powerpoint/2010/main" val="42403067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a:xfrm>
            <a:off x="554736" y="355092"/>
            <a:ext cx="11082528" cy="731520"/>
          </a:xfrm>
        </p:spPr>
        <p:txBody>
          <a:bodyPr/>
          <a:lstStyle/>
          <a:p>
            <a:r>
              <a:rPr lang="en-GB"/>
              <a:t>II. Key considerations on planning and sequencing</a:t>
            </a:r>
            <a:endParaRPr lang="en-US"/>
          </a:p>
        </p:txBody>
      </p:sp>
      <p:sp>
        <p:nvSpPr>
          <p:cNvPr id="9" name="Text Placeholder 8">
            <a:extLst>
              <a:ext uri="{FF2B5EF4-FFF2-40B4-BE49-F238E27FC236}">
                <a16:creationId xmlns:a16="http://schemas.microsoft.com/office/drawing/2014/main" id="{6C431A7D-D593-BDC7-281B-406027D6D5FC}"/>
              </a:ext>
            </a:extLst>
          </p:cNvPr>
          <p:cNvSpPr>
            <a:spLocks noGrp="1"/>
          </p:cNvSpPr>
          <p:nvPr>
            <p:ph type="body" sz="quarter" idx="17"/>
          </p:nvPr>
        </p:nvSpPr>
        <p:spPr/>
        <p:txBody>
          <a:bodyPr/>
          <a:lstStyle/>
          <a:p>
            <a:r>
              <a:rPr lang="en-US" dirty="0"/>
              <a:t>Timeline and roadmap</a:t>
            </a:r>
          </a:p>
        </p:txBody>
      </p:sp>
      <p:sp>
        <p:nvSpPr>
          <p:cNvPr id="15" name="Oval 14">
            <a:extLst>
              <a:ext uri="{FF2B5EF4-FFF2-40B4-BE49-F238E27FC236}">
                <a16:creationId xmlns:a16="http://schemas.microsoft.com/office/drawing/2014/main" id="{9B4A8601-E95F-8954-5E2C-09ACE3E70287}"/>
              </a:ext>
            </a:extLst>
          </p:cNvPr>
          <p:cNvSpPr/>
          <p:nvPr/>
        </p:nvSpPr>
        <p:spPr>
          <a:xfrm>
            <a:off x="554736" y="1980130"/>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0F1D274C-106F-1B10-321C-A7495A02B7F3}"/>
              </a:ext>
            </a:extLst>
          </p:cNvPr>
          <p:cNvSpPr/>
          <p:nvPr/>
        </p:nvSpPr>
        <p:spPr>
          <a:xfrm>
            <a:off x="554736" y="3369841"/>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DC1A360D-C4F1-AFB1-D6C1-0136F3A425DA}"/>
              </a:ext>
            </a:extLst>
          </p:cNvPr>
          <p:cNvSpPr/>
          <p:nvPr/>
        </p:nvSpPr>
        <p:spPr>
          <a:xfrm>
            <a:off x="554736" y="4759552"/>
            <a:ext cx="900000" cy="9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56013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56013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56013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77613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77613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77613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considerations [or other relevant info e.g. </a:t>
            </a:r>
            <a:r>
              <a:rPr lang="en-US" sz="1400" b="1" dirty="0">
                <a:solidFill>
                  <a:srgbClr val="E7E6E6">
                    <a:lumMod val="10000"/>
                  </a:srgbClr>
                </a:solidFill>
                <a:latin typeface="Arial" panose="020B0604020202020204" pitchFamily="34" charset="0"/>
                <a:cs typeface="Arial" panose="020B0604020202020204" pitchFamily="34" charset="0"/>
              </a:rPr>
              <a:t>general considerations]</a:t>
            </a:r>
            <a:r>
              <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sz="1400" b="1" dirty="0">
              <a:solidFill>
                <a:srgbClr val="E7E6E6">
                  <a:lumMod val="10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en-US" sz="1400" b="0"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 name="Google Shape;746;p20">
            <a:extLst>
              <a:ext uri="{FF2B5EF4-FFF2-40B4-BE49-F238E27FC236}">
                <a16:creationId xmlns:a16="http://schemas.microsoft.com/office/drawing/2014/main" id="{F4B7CB70-DA0D-74CC-A973-1A6C1148714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dirty="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dirty="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5198057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details/criteria/areas to keep an eye 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a:t>II. [Insert timeline description]</a:t>
            </a:r>
            <a:endParaRPr lang="en-US"/>
          </a:p>
        </p:txBody>
      </p:sp>
      <p:sp>
        <p:nvSpPr>
          <p:cNvPr id="82" name="Text Placeholder 81">
            <a:extLst>
              <a:ext uri="{FF2B5EF4-FFF2-40B4-BE49-F238E27FC236}">
                <a16:creationId xmlns:a16="http://schemas.microsoft.com/office/drawing/2014/main" id="{CB55C880-91F9-430D-5FA4-179999C72ED7}"/>
              </a:ext>
            </a:extLst>
          </p:cNvPr>
          <p:cNvSpPr>
            <a:spLocks noGrp="1"/>
          </p:cNvSpPr>
          <p:nvPr>
            <p:ph type="body" sz="quarter" idx="17"/>
          </p:nvPr>
        </p:nvSpPr>
        <p:spPr/>
        <p:txBody>
          <a:bodyPr/>
          <a:lstStyle/>
          <a:p>
            <a:r>
              <a:rPr lang="en-US" dirty="0"/>
              <a:t>Timeline and roadmap</a:t>
            </a:r>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521706" y="2068513"/>
            <a:ext cx="63817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2023</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159881" y="2068513"/>
            <a:ext cx="38242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2024</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984169" y="2068513"/>
            <a:ext cx="15811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2025</a:t>
            </a:r>
            <a:endParaRPr kumimoji="0" lang="en-GB" sz="9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5217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F7D2A6E-99FA-4BA0-B38E-A19DBD0BB486}"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836031"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E1EB675-80A9-4027-BE20-DA1785BDEC75}"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15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87289F9-60DD-4D2B-BCE1-10B8B1CADEF3}"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4853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82DCC26-E0E3-4884-B85E-B6FF503DBBAC}"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77900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39A2D2-863D-4007-BD59-976C098E6C50}"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410285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AB9D2-57C2-438F-8C5A-27C161E76413}"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4171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4667FBE-6968-4F78-BF3F-43C1E255F4F5}"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742619"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80D606B-D357-4DC2-99BD-B51C8B3DAEA6}" type="datetime'J''''''''''''''u''''''''''''''''''''''''''''''''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5056944"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56818B4-FB45-49C4-AFEA-AF07E9573AE5}" type="datetime'''''''''''''''''''''''''''''''''''''''J''''''u''''''''l'">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380794"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9C9EF8D-F0B9-4A8A-BB23-EC94F47C5B76}" type="datetime'A''u''''''''''''''''''''''''''''''''''''g'''''">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706231"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342D7A-AAB0-4CAF-9887-CA4ABC63CCED}" type="datetime'''''S''''''''''''''''''''e''''''p'''''''''''">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602055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2C29D4-B447-40C6-93DB-A4BA04D2FE1F}" type="datetime'''''''''''O''''c''''''''''''''''''t'''''''''''''''''''''''">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3444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90C37B7-7CAF-4D61-ABCF-D7A771218228}"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65873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85D4D0-11E7-46AF-8C3D-7CAAA0481B99}"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984169"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C988B87-897F-4E81-B4DE-1EE5048A4AD4}"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3080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8BE5F0-65CD-4C45-9996-BBDBBDCF87FA}"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601706"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242B87-B97E-4AE5-88A3-4DF8F02973D2}"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927144" y="2268538"/>
            <a:ext cx="3127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F3B4CD-475B-408E-8E3C-46D24439C022}"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23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962151C-9FAE-405E-8134-4A8832D1C203}"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521706" y="2268538"/>
            <a:ext cx="582613"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984169" y="2268538"/>
            <a:ext cx="15811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159881" y="2268538"/>
            <a:ext cx="3768725"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521706" y="2468563"/>
            <a:ext cx="0" cy="370800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565319"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467606" y="5051425"/>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467606" y="27924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467606" y="34782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467606" y="4008438"/>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467606" y="3117850"/>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467606" y="5546725"/>
            <a:ext cx="7097713" cy="0"/>
          </a:xfrm>
          <a:prstGeom prst="line">
            <a:avLst/>
          </a:prstGeom>
          <a:ln w="1270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467606" y="4367213"/>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467606" y="4692650"/>
            <a:ext cx="70977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467606" y="6185329"/>
            <a:ext cx="70977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467606" y="2468563"/>
            <a:ext cx="70977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747256" y="2516188"/>
            <a:ext cx="366713" cy="228600"/>
          </a:xfrm>
          <a:prstGeom prst="chevron">
            <a:avLst>
              <a:gd name="adj" fmla="val 18056"/>
            </a:avLst>
          </a:prstGeom>
          <a:no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157081" y="4740275"/>
            <a:ext cx="993775"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6009444" y="4416425"/>
            <a:ext cx="995363"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910894" y="3167063"/>
            <a:ext cx="469900" cy="228600"/>
          </a:xfrm>
          <a:prstGeom prst="chevron">
            <a:avLst>
              <a:gd name="adj" fmla="val 18056"/>
            </a:avLst>
          </a:prstGeom>
          <a:no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202994" y="4090988"/>
            <a:ext cx="995363" cy="228600"/>
          </a:xfrm>
          <a:prstGeom prst="chevron">
            <a:avLst>
              <a:gd name="adj" fmla="val 18056"/>
            </a:avLst>
          </a:prstGeom>
          <a:no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396544" y="2841625"/>
            <a:ext cx="482600" cy="228600"/>
          </a:xfrm>
          <a:prstGeom prst="chevron">
            <a:avLst>
              <a:gd name="adj" fmla="val 18056"/>
            </a:avLst>
          </a:prstGeom>
          <a:no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865106" y="5595938"/>
            <a:ext cx="1690688" cy="365125"/>
          </a:xfrm>
          <a:prstGeom prst="chevron">
            <a:avLst>
              <a:gd name="adj" fmla="val 18261"/>
            </a:avLst>
          </a:prstGeom>
          <a:solidFill>
            <a:srgbClr val="FFFFFF"/>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5098219" y="5595938"/>
            <a:ext cx="1833563" cy="365125"/>
          </a:xfrm>
          <a:prstGeom prst="homePlate">
            <a:avLst>
              <a:gd name="adj" fmla="val 18261"/>
            </a:avLst>
          </a:prstGeom>
          <a:solidFill>
            <a:schemeClr val="accent5"/>
          </a:solidFill>
          <a:ln w="9525" algn="ctr">
            <a:solidFill>
              <a:schemeClr val="accent5"/>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3]</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852031" y="5595938"/>
            <a:ext cx="1162050" cy="365125"/>
          </a:xfrm>
          <a:prstGeom prst="homePlate">
            <a:avLst>
              <a:gd name="adj" fmla="val 18261"/>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900">
                <a:solidFill>
                  <a:srgbClr val="FFFFFF"/>
                </a:solidFill>
                <a:latin typeface="Arial" panose="020B0604020202020204" pitchFamily="34" charset="0"/>
                <a:cs typeface="Arial" panose="020B0604020202020204" pitchFamily="34" charset="0"/>
              </a:rPr>
              <a:t>[Step 2]</a:t>
            </a: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824919" y="2516188"/>
            <a:ext cx="963613" cy="228600"/>
          </a:xfrm>
          <a:prstGeom prst="homePlate">
            <a:avLst>
              <a:gd name="adj" fmla="val 18056"/>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E7E6E6">
                    <a:lumMod val="10000"/>
                  </a:srgbClr>
                </a:solidFill>
                <a:latin typeface="Arial" panose="020B0604020202020204" pitchFamily="34" charset="0"/>
                <a:cs typeface="Arial" panose="020B0604020202020204" pitchFamily="34" charset="0"/>
              </a:rPr>
              <a:t>[Activity]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171244" y="4740275"/>
            <a:ext cx="1027113"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824919" y="5595938"/>
            <a:ext cx="963613" cy="365125"/>
          </a:xfrm>
          <a:prstGeom prst="homePlate">
            <a:avLst>
              <a:gd name="adj" fmla="val 18261"/>
            </a:avLst>
          </a:prstGeom>
          <a:solidFill>
            <a:srgbClr val="E6E6E6"/>
          </a:solidFill>
          <a:ln w="9525" algn="ctr">
            <a:no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r>
              <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239381" y="4090988"/>
            <a:ext cx="1004888"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485319" y="2841625"/>
            <a:ext cx="952500" cy="228600"/>
          </a:xfrm>
          <a:prstGeom prst="homePlate">
            <a:avLst>
              <a:gd name="adj" fmla="val 18056"/>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FFFFFF"/>
                </a:solidFill>
                <a:latin typeface="Arial" panose="020B0604020202020204" pitchFamily="34" charset="0"/>
                <a:cs typeface="Arial" panose="020B0604020202020204" pitchFamily="34" charset="0"/>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4093330" y="3167063"/>
            <a:ext cx="858838" cy="228600"/>
          </a:xfrm>
          <a:prstGeom prst="homePlate">
            <a:avLst>
              <a:gd name="adj" fmla="val 18056"/>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5056944" y="4416425"/>
            <a:ext cx="993775" cy="228600"/>
          </a:xfrm>
          <a:prstGeom prst="homePlate">
            <a:avLst>
              <a:gd name="adj" fmla="val 18056"/>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836031"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836031" y="2955925"/>
            <a:ext cx="649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836031" y="4854575"/>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836031" y="4205288"/>
            <a:ext cx="14033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836031" y="3281363"/>
            <a:ext cx="12573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836031" y="4530725"/>
            <a:ext cx="22209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968044"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721856" y="5868378"/>
            <a:ext cx="114300" cy="1143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467606" y="5710238"/>
            <a:ext cx="3762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467606" y="44624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467606" y="2300288"/>
            <a:ext cx="3889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FB78847-9B82-4B5A-B7D3-D9F096E82FF0}" type="datetime'A''''''''''''''''''''ctiv''''i''''''t''''''y'">
              <a:rPr kumimoji="0" lang="en-GB"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467606" y="28876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467606" y="5111750"/>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467606" y="3213100"/>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467606" y="2562225"/>
            <a:ext cx="10080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278944"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467606" y="478631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296531"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467606" y="3538538"/>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467606" y="4137025"/>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877384" y="2894370"/>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1" name="TextBox 80">
            <a:extLst>
              <a:ext uri="{FF2B5EF4-FFF2-40B4-BE49-F238E27FC236}">
                <a16:creationId xmlns:a16="http://schemas.microsoft.com/office/drawing/2014/main" id="{A8F98BA3-66B6-D2B7-68D6-0786AA34AF6F}"/>
              </a:ext>
            </a:extLst>
          </p:cNvPr>
          <p:cNvSpPr txBox="1"/>
          <p:nvPr/>
        </p:nvSpPr>
        <p:spPr>
          <a:xfrm>
            <a:off x="2877384" y="3219808"/>
            <a:ext cx="357470" cy="123111"/>
          </a:xfrm>
          <a:prstGeom prst="rect">
            <a:avLst/>
          </a:prstGeom>
          <a:solidFill>
            <a:srgbClr val="E6E6E6"/>
          </a:solidFill>
          <a:ln>
            <a:noFill/>
          </a:ln>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3" name="TextBox 82">
            <a:extLst>
              <a:ext uri="{FF2B5EF4-FFF2-40B4-BE49-F238E27FC236}">
                <a16:creationId xmlns:a16="http://schemas.microsoft.com/office/drawing/2014/main" id="{BF6506F5-C7AA-2188-351D-AFEC8CFF0DE0}"/>
              </a:ext>
            </a:extLst>
          </p:cNvPr>
          <p:cNvSpPr txBox="1"/>
          <p:nvPr/>
        </p:nvSpPr>
        <p:spPr>
          <a:xfrm>
            <a:off x="2877384" y="4143733"/>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4" name="TextBox 83">
            <a:extLst>
              <a:ext uri="{FF2B5EF4-FFF2-40B4-BE49-F238E27FC236}">
                <a16:creationId xmlns:a16="http://schemas.microsoft.com/office/drawing/2014/main" id="{E6068487-3EE1-D672-53A8-FC4BEC43DE82}"/>
              </a:ext>
            </a:extLst>
          </p:cNvPr>
          <p:cNvSpPr txBox="1"/>
          <p:nvPr/>
        </p:nvSpPr>
        <p:spPr>
          <a:xfrm>
            <a:off x="2877384" y="44691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5" name="TextBox 84">
            <a:extLst>
              <a:ext uri="{FF2B5EF4-FFF2-40B4-BE49-F238E27FC236}">
                <a16:creationId xmlns:a16="http://schemas.microsoft.com/office/drawing/2014/main" id="{B61CC937-C906-0F60-DB72-54CC017B03EF}"/>
              </a:ext>
            </a:extLst>
          </p:cNvPr>
          <p:cNvSpPr txBox="1"/>
          <p:nvPr/>
        </p:nvSpPr>
        <p:spPr>
          <a:xfrm>
            <a:off x="2877384" y="479302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5" y="2562225"/>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t>
            </a:r>
            <a:r>
              <a:rPr kumimoji="0" lang="en-GB" sz="1000" b="1" i="0" u="none" strike="noStrike" kern="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sym typeface="Arial"/>
              </a:rPr>
              <a:t>IArea</a:t>
            </a: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1]</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369173" y="2468563"/>
            <a:ext cx="0" cy="3708000"/>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885492"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[Area 3]</a:t>
            </a:r>
          </a:p>
        </p:txBody>
      </p:sp>
      <p:sp>
        <p:nvSpPr>
          <p:cNvPr id="89" name="Rectangle 88">
            <a:extLst>
              <a:ext uri="{FF2B5EF4-FFF2-40B4-BE49-F238E27FC236}">
                <a16:creationId xmlns:a16="http://schemas.microsoft.com/office/drawing/2014/main" id="{F09717DF-E760-BC5B-F771-BB94B30C8B97}"/>
              </a:ext>
            </a:extLst>
          </p:cNvPr>
          <p:cNvSpPr/>
          <p:nvPr/>
        </p:nvSpPr>
        <p:spPr>
          <a:xfrm>
            <a:off x="2531232" y="3575873"/>
            <a:ext cx="6024562" cy="33110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0" name="Rectangle 89">
            <a:extLst>
              <a:ext uri="{FF2B5EF4-FFF2-40B4-BE49-F238E27FC236}">
                <a16:creationId xmlns:a16="http://schemas.microsoft.com/office/drawing/2014/main" id="{071919C1-8FE4-2E88-C823-9CAFF0B19381}"/>
              </a:ext>
            </a:extLst>
          </p:cNvPr>
          <p:cNvSpPr/>
          <p:nvPr/>
        </p:nvSpPr>
        <p:spPr>
          <a:xfrm>
            <a:off x="2531232" y="5143058"/>
            <a:ext cx="6024562" cy="33110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bg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Preliminary timeline:</a:t>
            </a:r>
          </a:p>
        </p:txBody>
      </p:sp>
      <p:sp>
        <p:nvSpPr>
          <p:cNvPr id="74" name="TextBox 73">
            <a:extLst>
              <a:ext uri="{FF2B5EF4-FFF2-40B4-BE49-F238E27FC236}">
                <a16:creationId xmlns:a16="http://schemas.microsoft.com/office/drawing/2014/main" id="{7A7DA80B-2743-CEA5-21CE-5808026CCE7B}"/>
              </a:ext>
            </a:extLst>
          </p:cNvPr>
          <p:cNvSpPr txBox="1"/>
          <p:nvPr/>
        </p:nvSpPr>
        <p:spPr>
          <a:xfrm>
            <a:off x="467805" y="4119662"/>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a:t>
            </a:r>
            <a:r>
              <a:rPr lang="en-GB" sz="1000" b="1" kern="0" dirty="0">
                <a:solidFill>
                  <a:srgbClr val="000000"/>
                </a:solidFill>
                <a:latin typeface="Arial" panose="020B0604020202020204" pitchFamily="34" charset="0"/>
                <a:sym typeface="Arial"/>
              </a:rPr>
              <a:t>Area</a:t>
            </a:r>
            <a:r>
              <a:rPr kumimoji="0" lang="en-GB" sz="1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Pr>
              <a:t> 2]</a:t>
            </a:r>
          </a:p>
        </p:txBody>
      </p:sp>
      <p:sp>
        <p:nvSpPr>
          <p:cNvPr id="91" name="Google Shape;746;p20">
            <a:extLst>
              <a:ext uri="{FF2B5EF4-FFF2-40B4-BE49-F238E27FC236}">
                <a16:creationId xmlns:a16="http://schemas.microsoft.com/office/drawing/2014/main" id="{3419F9F4-04ED-499C-102A-960887B2B7B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91626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a:t>II. Preliminary [timeline/sequence/roadmap]</a:t>
            </a:r>
            <a:endParaRPr lang="en-US"/>
          </a:p>
        </p:txBody>
      </p:sp>
      <p:sp>
        <p:nvSpPr>
          <p:cNvPr id="73" name="Text Placeholder 72">
            <a:extLst>
              <a:ext uri="{FF2B5EF4-FFF2-40B4-BE49-F238E27FC236}">
                <a16:creationId xmlns:a16="http://schemas.microsoft.com/office/drawing/2014/main" id="{D9E9737B-7581-1A24-5924-08DA736DFCED}"/>
              </a:ext>
            </a:extLst>
          </p:cNvPr>
          <p:cNvSpPr>
            <a:spLocks noGrp="1"/>
          </p:cNvSpPr>
          <p:nvPr>
            <p:ph type="body" sz="quarter" idx="17"/>
          </p:nvPr>
        </p:nvSpPr>
        <p:spPr/>
        <p:txBody>
          <a:bodyPr/>
          <a:lstStyle/>
          <a:p>
            <a:r>
              <a:rPr lang="en-US" dirty="0"/>
              <a:t>Timeline and roadmap</a:t>
            </a:r>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2144228"/>
            <a:ext cx="6715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360128"/>
            <a:ext cx="331788"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360128"/>
            <a:ext cx="3429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solidFill>
                  <a:srgbClr val="001965"/>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360128"/>
            <a:ext cx="40195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360128"/>
            <a:ext cx="615950"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360128"/>
            <a:ext cx="3963988" cy="0"/>
          </a:xfrm>
          <a:prstGeom prst="line">
            <a:avLst/>
          </a:prstGeom>
          <a:ln w="9525"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674002"/>
            <a:ext cx="1" cy="3151146"/>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674002"/>
            <a:ext cx="0" cy="3151146"/>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674002"/>
            <a:ext cx="0" cy="315000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340876"/>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916220"/>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3066908"/>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491564"/>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765532"/>
            <a:ext cx="9879013" cy="0"/>
          </a:xfrm>
          <a:prstGeom prst="line">
            <a:avLst/>
          </a:prstGeom>
          <a:ln w="63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5190190"/>
            <a:ext cx="9879013" cy="0"/>
          </a:xfrm>
          <a:prstGeom prst="line">
            <a:avLst/>
          </a:prstGeom>
          <a:ln w="1270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851272"/>
            <a:ext cx="98790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642252"/>
            <a:ext cx="9879013" cy="0"/>
          </a:xfrm>
          <a:prstGeom prst="line">
            <a:avLst/>
          </a:prstGeom>
          <a:ln w="19050" cap="flat" cmpd="sng" algn="ctr">
            <a:solidFill>
              <a:schemeClr val="bg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581655"/>
            <a:ext cx="969963" cy="244475"/>
          </a:xfrm>
          <a:prstGeom prst="chevron">
            <a:avLst>
              <a:gd name="adj" fmla="val 18182"/>
            </a:avLst>
          </a:prstGeom>
          <a:solidFill>
            <a:srgbClr val="FFFFFF"/>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3178582"/>
            <a:ext cx="1047750" cy="244475"/>
          </a:xfrm>
          <a:prstGeom prst="chevron">
            <a:avLst>
              <a:gd name="adj" fmla="val 18182"/>
            </a:avLst>
          </a:prstGeom>
          <a:solidFill>
            <a:schemeClr val="tx1"/>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430094"/>
            <a:ext cx="10366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4006311"/>
            <a:ext cx="10366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581655"/>
            <a:ext cx="385763" cy="244475"/>
          </a:xfrm>
          <a:prstGeom prst="chevron">
            <a:avLst>
              <a:gd name="adj" fmla="val 18182"/>
            </a:avLst>
          </a:prstGeom>
          <a:solidFill>
            <a:srgbClr val="FFFFFF"/>
          </a:solidFill>
          <a:ln w="9525" algn="ctr">
            <a:solidFill>
              <a:schemeClr val="bg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732343"/>
            <a:ext cx="385763" cy="244475"/>
          </a:xfrm>
          <a:prstGeom prst="chevron">
            <a:avLst>
              <a:gd name="adj" fmla="val 18182"/>
            </a:avLst>
          </a:prstGeom>
          <a:solidFill>
            <a:schemeClr val="tx1"/>
          </a:solidFill>
          <a:ln w="9525" algn="ctr">
            <a:solidFill>
              <a:srgbClr val="E6E6E6"/>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855624"/>
            <a:ext cx="947738" cy="244475"/>
          </a:xfrm>
          <a:prstGeom prst="chevron">
            <a:avLst>
              <a:gd name="adj" fmla="val 18182"/>
            </a:avLst>
          </a:prstGeom>
          <a:solidFill>
            <a:schemeClr val="tx1"/>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5302902"/>
            <a:ext cx="138747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5302902"/>
            <a:ext cx="2049463" cy="244475"/>
          </a:xfrm>
          <a:prstGeom prst="chevron">
            <a:avLst>
              <a:gd name="adj" fmla="val 18182"/>
            </a:avLst>
          </a:prstGeom>
          <a:solidFill>
            <a:srgbClr val="FFFFFF"/>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577851"/>
            <a:ext cx="10906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5302902"/>
            <a:ext cx="192722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6999111" y="3178146"/>
            <a:ext cx="990600"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5302902"/>
            <a:ext cx="1222375" cy="244475"/>
          </a:xfrm>
          <a:prstGeom prst="homePlate">
            <a:avLst>
              <a:gd name="adj" fmla="val 18182"/>
            </a:avLst>
          </a:prstGeom>
          <a:solidFill>
            <a:schemeClr val="accent5"/>
          </a:solidFill>
          <a:ln w="9525" algn="ctr">
            <a:solidFill>
              <a:schemeClr val="accent5"/>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4005875"/>
            <a:ext cx="1077913"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732343"/>
            <a:ext cx="1314449" cy="244475"/>
          </a:xfrm>
          <a:prstGeom prst="homePlate">
            <a:avLst>
              <a:gd name="adj" fmla="val 18182"/>
            </a:avLst>
          </a:prstGeom>
          <a:solidFill>
            <a:srgbClr val="E6E6E6"/>
          </a:solidFill>
          <a:ln w="9525" algn="ctr">
            <a:no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0223" y="4856061"/>
            <a:ext cx="1068388"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430968"/>
            <a:ext cx="1057275"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1006" y="5302902"/>
            <a:ext cx="990600" cy="244475"/>
          </a:xfrm>
          <a:prstGeom prst="homePlate">
            <a:avLst>
              <a:gd name="adj" fmla="val 18182"/>
            </a:avLst>
          </a:prstGeom>
          <a:solidFill>
            <a:srgbClr val="E6E6E6"/>
          </a:solidFill>
          <a:ln w="9525" algn="ctr">
            <a:solidFill>
              <a:srgbClr val="E6E6E6"/>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3178146"/>
            <a:ext cx="10017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580903"/>
            <a:ext cx="671513" cy="244475"/>
          </a:xfrm>
          <a:prstGeom prst="homePlate">
            <a:avLst>
              <a:gd name="adj" fmla="val 18182"/>
            </a:avLst>
          </a:prstGeom>
          <a:solidFill>
            <a:schemeClr val="bg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3300819"/>
            <a:ext cx="2335213"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703892"/>
            <a:ext cx="3005137" cy="1"/>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977861"/>
            <a:ext cx="501015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703892"/>
            <a:ext cx="16637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4128548"/>
            <a:ext cx="1993900"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552331"/>
            <a:ext cx="2554288"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3300819"/>
            <a:ext cx="682625" cy="0"/>
          </a:xfrm>
          <a:prstGeom prst="line">
            <a:avLst/>
          </a:prstGeom>
          <a:ln w="152400" cap="flat" cmpd="sng" algn="ctr">
            <a:solidFill>
              <a:srgbClr val="E6E6E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25884"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15413"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8619" y="5479028"/>
            <a:ext cx="127000" cy="127000"/>
          </a:xfrm>
          <a:prstGeom prst="triangle">
            <a:avLst/>
          </a:prstGeom>
          <a:solidFill>
            <a:schemeClr val="accent6"/>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766567" y="5628253"/>
            <a:ext cx="1024693" cy="122238"/>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4052348"/>
            <a:ext cx="171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771865" y="5628253"/>
            <a:ext cx="1035039" cy="122238"/>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3203036"/>
            <a:ext cx="3333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825461"/>
            <a:ext cx="387350"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778380"/>
            <a:ext cx="11176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391878"/>
            <a:ext cx="4302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627692"/>
            <a:ext cx="450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433186" y="5628253"/>
            <a:ext cx="1057867" cy="106363"/>
          </a:xfrm>
          <a:prstGeom prst="rect">
            <a:avLst/>
          </a:prstGeom>
          <a:solidFill>
            <a:schemeClr val="tx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477004"/>
            <a:ext cx="5270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444531"/>
            <a:ext cx="4175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[Function/team]</a:t>
            </a:r>
            <a:endPar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6" name="TextBox 135">
            <a:extLst>
              <a:ext uri="{FF2B5EF4-FFF2-40B4-BE49-F238E27FC236}">
                <a16:creationId xmlns:a16="http://schemas.microsoft.com/office/drawing/2014/main" id="{81491A37-523F-E913-595A-822734CC36A4}"/>
              </a:ext>
            </a:extLst>
          </p:cNvPr>
          <p:cNvSpPr txBox="1"/>
          <p:nvPr/>
        </p:nvSpPr>
        <p:spPr>
          <a:xfrm>
            <a:off x="2822992" y="2793025"/>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3238828"/>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641585"/>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033270" y="4066557"/>
            <a:ext cx="93324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0" name="TextBox 139">
            <a:extLst>
              <a:ext uri="{FF2B5EF4-FFF2-40B4-BE49-F238E27FC236}">
                <a16:creationId xmlns:a16="http://schemas.microsoft.com/office/drawing/2014/main" id="{D27AB459-71E1-B154-3BAB-056F5DBEB615}"/>
              </a:ext>
            </a:extLst>
          </p:cNvPr>
          <p:cNvSpPr txBox="1"/>
          <p:nvPr/>
        </p:nvSpPr>
        <p:spPr>
          <a:xfrm>
            <a:off x="7020542" y="3238828"/>
            <a:ext cx="94773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1" name="TextBox 140">
            <a:extLst>
              <a:ext uri="{FF2B5EF4-FFF2-40B4-BE49-F238E27FC236}">
                <a16:creationId xmlns:a16="http://schemas.microsoft.com/office/drawing/2014/main" id="{B4CB4A00-9C9F-C743-C184-80A2AEA3F73E}"/>
              </a:ext>
            </a:extLst>
          </p:cNvPr>
          <p:cNvSpPr txBox="1"/>
          <p:nvPr/>
        </p:nvSpPr>
        <p:spPr>
          <a:xfrm>
            <a:off x="8732857" y="3638533"/>
            <a:ext cx="922298"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2" name="TextBox 141">
            <a:extLst>
              <a:ext uri="{FF2B5EF4-FFF2-40B4-BE49-F238E27FC236}">
                <a16:creationId xmlns:a16="http://schemas.microsoft.com/office/drawing/2014/main" id="{AA9A1600-47B9-8C33-B6B8-D7A95754D168}"/>
              </a:ext>
            </a:extLst>
          </p:cNvPr>
          <p:cNvSpPr txBox="1"/>
          <p:nvPr/>
        </p:nvSpPr>
        <p:spPr>
          <a:xfrm>
            <a:off x="5580735" y="4491650"/>
            <a:ext cx="93845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43" name="TextBox 142">
            <a:extLst>
              <a:ext uri="{FF2B5EF4-FFF2-40B4-BE49-F238E27FC236}">
                <a16:creationId xmlns:a16="http://schemas.microsoft.com/office/drawing/2014/main" id="{BB59B9B3-939D-B82C-EA17-63A84B8C9B3C}"/>
              </a:ext>
            </a:extLst>
          </p:cNvPr>
          <p:cNvSpPr txBox="1"/>
          <p:nvPr/>
        </p:nvSpPr>
        <p:spPr>
          <a:xfrm>
            <a:off x="8025984" y="4916743"/>
            <a:ext cx="9568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49" name="TextBox 148">
            <a:extLst>
              <a:ext uri="{FF2B5EF4-FFF2-40B4-BE49-F238E27FC236}">
                <a16:creationId xmlns:a16="http://schemas.microsoft.com/office/drawing/2014/main" id="{AF9E6E71-51CF-F1AD-7C09-450AAF5F2EE9}"/>
              </a:ext>
            </a:extLst>
          </p:cNvPr>
          <p:cNvSpPr txBox="1"/>
          <p:nvPr/>
        </p:nvSpPr>
        <p:spPr>
          <a:xfrm>
            <a:off x="3028550" y="3238828"/>
            <a:ext cx="559600" cy="123111"/>
          </a:xfrm>
          <a:prstGeom prst="rect">
            <a:avLst/>
          </a:prstGeom>
          <a:noFill/>
          <a:ln>
            <a:solidFill>
              <a:srgbClr val="E6E6E6"/>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a:t>
            </a: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642337"/>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916306"/>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2995613" y="5363592"/>
            <a:ext cx="941387" cy="123111"/>
          </a:xfrm>
          <a:prstGeom prst="rect">
            <a:avLst/>
          </a:prstGeom>
          <a:solidFill>
            <a:srgbClr val="E6E6E6"/>
          </a:solidFill>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5" name="TextBox 154">
            <a:extLst>
              <a:ext uri="{FF2B5EF4-FFF2-40B4-BE49-F238E27FC236}">
                <a16:creationId xmlns:a16="http://schemas.microsoft.com/office/drawing/2014/main" id="{BE1D3026-6973-0783-F70D-1A6E743E1509}"/>
              </a:ext>
            </a:extLst>
          </p:cNvPr>
          <p:cNvSpPr txBox="1"/>
          <p:nvPr/>
        </p:nvSpPr>
        <p:spPr>
          <a:xfrm>
            <a:off x="4184975" y="5363592"/>
            <a:ext cx="923275" cy="123111"/>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dirty="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Arial"/>
            </a:endParaRP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363592"/>
            <a:ext cx="1506074" cy="123094"/>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356511"/>
            <a:ext cx="1174616" cy="123111"/>
          </a:xfrm>
          <a:prstGeom prst="rect">
            <a:avLst/>
          </a:prstGeom>
          <a:solidFill>
            <a:schemeClr val="accent5"/>
          </a:solidFill>
          <a:ln>
            <a:solidFill>
              <a:schemeClr val="accent5"/>
            </a:solid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a:endParaRP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642252"/>
            <a:ext cx="769938" cy="123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1]</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5220983"/>
            <a:ext cx="769938" cy="6302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3]</a:t>
            </a:r>
          </a:p>
        </p:txBody>
      </p:sp>
      <p:sp>
        <p:nvSpPr>
          <p:cNvPr id="171" name="RectangleLegend1">
            <a:extLst>
              <a:ext uri="{FF2B5EF4-FFF2-40B4-BE49-F238E27FC236}">
                <a16:creationId xmlns:a16="http://schemas.microsoft.com/office/drawing/2014/main" id="{414DE102-DB16-6BAD-7A28-55724D04833B}"/>
              </a:ext>
            </a:extLst>
          </p:cNvPr>
          <p:cNvSpPr/>
          <p:nvPr/>
        </p:nvSpPr>
        <p:spPr>
          <a:xfrm>
            <a:off x="6680037" y="1705353"/>
            <a:ext cx="172700" cy="17303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6883448"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dirty="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9" name="RectangleLegend2">
            <a:extLst>
              <a:ext uri="{FF2B5EF4-FFF2-40B4-BE49-F238E27FC236}">
                <a16:creationId xmlns:a16="http://schemas.microsoft.com/office/drawing/2014/main" id="{5AF155DB-E561-3271-F173-3546AFB683A5}"/>
              </a:ext>
            </a:extLst>
          </p:cNvPr>
          <p:cNvSpPr/>
          <p:nvPr/>
        </p:nvSpPr>
        <p:spPr>
          <a:xfrm>
            <a:off x="7731979" y="1705353"/>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7930767"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7" name="RectangleLegend1">
            <a:extLst>
              <a:ext uri="{FF2B5EF4-FFF2-40B4-BE49-F238E27FC236}">
                <a16:creationId xmlns:a16="http://schemas.microsoft.com/office/drawing/2014/main" id="{54116DC4-273F-CD17-D8FC-5CFB297DEFFE}"/>
              </a:ext>
            </a:extLst>
          </p:cNvPr>
          <p:cNvSpPr/>
          <p:nvPr/>
        </p:nvSpPr>
        <p:spPr>
          <a:xfrm>
            <a:off x="5628095" y="1705353"/>
            <a:ext cx="172700" cy="173038"/>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5836129"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65" name="RectangleLegend2">
            <a:extLst>
              <a:ext uri="{FF2B5EF4-FFF2-40B4-BE49-F238E27FC236}">
                <a16:creationId xmlns:a16="http://schemas.microsoft.com/office/drawing/2014/main" id="{027B974A-4CC2-ACA9-F4F3-7D85629A9378}"/>
              </a:ext>
            </a:extLst>
          </p:cNvPr>
          <p:cNvSpPr/>
          <p:nvPr/>
        </p:nvSpPr>
        <p:spPr>
          <a:xfrm>
            <a:off x="8783921" y="1705353"/>
            <a:ext cx="172700" cy="173038"/>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8978086" y="1714928"/>
            <a:ext cx="713337" cy="153888"/>
          </a:xfrm>
          <a:prstGeom prst="rect">
            <a:avLst/>
          </a:prstGeom>
          <a:noFill/>
          <a:ln>
            <a:noFill/>
            <a:miter lim="800000"/>
          </a:ln>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solidFill>
                  <a:schemeClr val="bg1"/>
                </a:solidFill>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697416"/>
            <a:ext cx="220081" cy="18891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714928"/>
            <a:ext cx="1245534" cy="153888"/>
          </a:xfrm>
          <a:prstGeom prst="rect">
            <a:avLst/>
          </a:prstGeom>
        </p:spPr>
        <p:txBody>
          <a:bodyPr vert="horz" wrap="none" lIns="0" tIns="0" rIns="0" bIns="0" rtlCol="0" anchor="ctr">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[Milestone/stage gate]</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491213"/>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406699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699539"/>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Preliminary roadmap:</a:t>
            </a:r>
          </a:p>
        </p:txBody>
      </p:sp>
      <p:sp>
        <p:nvSpPr>
          <p:cNvPr id="72" name="Rectangle 71">
            <a:extLst>
              <a:ext uri="{FF2B5EF4-FFF2-40B4-BE49-F238E27FC236}">
                <a16:creationId xmlns:a16="http://schemas.microsoft.com/office/drawing/2014/main" id="{9F40493D-4247-D794-0078-44B9F2BA5525}"/>
              </a:ext>
            </a:extLst>
          </p:cNvPr>
          <p:cNvSpPr/>
          <p:nvPr/>
        </p:nvSpPr>
        <p:spPr>
          <a:xfrm>
            <a:off x="647700" y="3931618"/>
            <a:ext cx="769938"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[Area 2]</a:t>
            </a:r>
          </a:p>
        </p:txBody>
      </p:sp>
      <p:sp>
        <p:nvSpPr>
          <p:cNvPr id="102" name="Google Shape;746;p20">
            <a:extLst>
              <a:ext uri="{FF2B5EF4-FFF2-40B4-BE49-F238E27FC236}">
                <a16:creationId xmlns:a16="http://schemas.microsoft.com/office/drawing/2014/main" id="{48652FC8-BC06-7AA4-4C7B-AE333EE7E12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1589045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p:txBody>
          <a:bodyPr/>
          <a:lstStyle/>
          <a:p>
            <a:r>
              <a:rPr lang="en-IN" dirty="0"/>
              <a:t>III. Capabilities of the core roles within [project/business x] team</a:t>
            </a:r>
            <a:endParaRPr lang="en-US" dirty="0"/>
          </a:p>
        </p:txBody>
      </p:sp>
      <p:sp>
        <p:nvSpPr>
          <p:cNvPr id="21" name="Text Placeholder 20">
            <a:extLst>
              <a:ext uri="{FF2B5EF4-FFF2-40B4-BE49-F238E27FC236}">
                <a16:creationId xmlns:a16="http://schemas.microsoft.com/office/drawing/2014/main" id="{861FEB1F-AF56-5B9F-5D06-F05F16FA9641}"/>
              </a:ext>
            </a:extLst>
          </p:cNvPr>
          <p:cNvSpPr>
            <a:spLocks noGrp="1"/>
          </p:cNvSpPr>
          <p:nvPr>
            <p:ph type="body" sz="quarter" idx="17"/>
          </p:nvPr>
        </p:nvSpPr>
        <p:spPr/>
        <p:txBody>
          <a:bodyPr/>
          <a:lstStyle/>
          <a:p>
            <a:r>
              <a:rPr lang="en-US" dirty="0"/>
              <a:t>Timeline and roadmap</a:t>
            </a:r>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chemeClr val="bg1"/>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248786"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bg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Head of [insert]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1"/>
            <a:ext cx="3409579" cy="32004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32004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32004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32004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423001"/>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423002"/>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423001"/>
            <a:ext cx="3409579" cy="99603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tx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ea typeface="+mn-ea"/>
                <a:cs typeface="Arial" panose="020B0604020202020204" pitchFamily="34" charset="0"/>
                <a:sym typeface="Arial"/>
              </a:rPr>
              <a:t>~xx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731209" y="2747563"/>
            <a:ext cx="216002" cy="216000"/>
          </a:xfrm>
          <a:prstGeom prst="rect">
            <a:avLst/>
          </a:prstGeom>
        </p:spPr>
      </p:pic>
      <p:sp>
        <p:nvSpPr>
          <p:cNvPr id="17" name="Google Shape;746;p20">
            <a:extLst>
              <a:ext uri="{FF2B5EF4-FFF2-40B4-BE49-F238E27FC236}">
                <a16:creationId xmlns:a16="http://schemas.microsoft.com/office/drawing/2014/main" id="{2DA0C6B5-2952-8477-AB47-D17321F261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4220378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p:txBody>
          <a:bodyPr/>
          <a:lstStyle/>
          <a:p>
            <a:r>
              <a:rPr lang="en-IN"/>
              <a:t>III. Responsibilities of the support and optional roles</a:t>
            </a:r>
            <a:endParaRPr lang="en-US"/>
          </a:p>
        </p:txBody>
      </p:sp>
      <p:sp>
        <p:nvSpPr>
          <p:cNvPr id="16" name="Text Placeholder 15">
            <a:extLst>
              <a:ext uri="{FF2B5EF4-FFF2-40B4-BE49-F238E27FC236}">
                <a16:creationId xmlns:a16="http://schemas.microsoft.com/office/drawing/2014/main" id="{F12A9C47-C064-FB7C-7190-5D1491478412}"/>
              </a:ext>
            </a:extLst>
          </p:cNvPr>
          <p:cNvSpPr>
            <a:spLocks noGrp="1"/>
          </p:cNvSpPr>
          <p:nvPr>
            <p:ph type="body" sz="quarter" idx="17"/>
          </p:nvPr>
        </p:nvSpPr>
        <p:spPr/>
        <p:txBody>
          <a:bodyPr/>
          <a:lstStyle/>
          <a:p>
            <a:r>
              <a:rPr lang="en-US" dirty="0"/>
              <a:t>Timeline and roadmap</a:t>
            </a:r>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358282"/>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Shared resource pool </a:t>
            </a:r>
            <a:br>
              <a:rPr lang="en-US" sz="1200" kern="1200">
                <a:solidFill>
                  <a:srgbClr val="E7E6E6">
                    <a:lumMod val="10000"/>
                  </a:srgbClr>
                </a:solidFill>
                <a:ea typeface="+mn-ea"/>
                <a:cs typeface="Arial" panose="020B0604020202020204" pitchFamily="34" charset="0"/>
              </a:rPr>
            </a:b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a:t>
            </a:r>
            <a:r>
              <a:rPr lang="en-US" sz="1200" kern="1200">
                <a:solidFill>
                  <a:srgbClr val="E7E6E6">
                    <a:lumMod val="10000"/>
                  </a:srgbClr>
                </a:solidFill>
                <a:ea typeface="+mn-ea"/>
                <a:cs typeface="Arial" panose="020B0604020202020204" pitchFamily="34" charset="0"/>
              </a:rPr>
              <a:t>xx</a:t>
            </a: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358282"/>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Optional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98956"/>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167809"/>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solidFill>
                  <a:srgbClr val="E7E6E6">
                    <a:lumMod val="10000"/>
                  </a:srgbClr>
                </a:solidFill>
                <a:effectLst/>
                <a:uLnTx/>
                <a:uFillTx/>
                <a:latin typeface="Arial"/>
                <a:ea typeface="+mn-ea"/>
                <a:cs typeface="Arial" panose="020B0604020202020204" pitchFamily="34" charset="0"/>
                <a:sym typeface="Arial"/>
              </a:rPr>
              <a:t>Shared resource pool </a:t>
            </a:r>
            <a:endParaRPr lang="en-US" sz="1200" kern="1200" dirty="0">
              <a:solidFill>
                <a:srgbClr val="E7E6E6">
                  <a:lumMod val="10000"/>
                </a:srgbClr>
              </a:solidFil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dirty="0">
                <a:ln>
                  <a:noFill/>
                </a:ln>
                <a:solidFill>
                  <a:srgbClr val="E7E6E6">
                    <a:lumMod val="10000"/>
                  </a:srgbClr>
                </a:solidFill>
                <a:effectLst/>
                <a:uLnTx/>
                <a:uFillTx/>
                <a:latin typeface="Arial"/>
                <a:ea typeface="+mn-ea"/>
                <a:cs typeface="Arial" panose="020B0604020202020204" pitchFamily="34" charset="0"/>
                <a:sym typeface="Arial"/>
              </a:rPr>
              <a:t>~xx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98002" y="3419289"/>
            <a:ext cx="144000" cy="144000"/>
          </a:xfrm>
          <a:prstGeom prst="rect">
            <a:avLst/>
          </a:prstGeom>
        </p:spPr>
      </p:pic>
    </p:spTree>
    <p:extLst>
      <p:ext uri="{BB962C8B-B14F-4D97-AF65-F5344CB8AC3E}">
        <p14:creationId xmlns:p14="http://schemas.microsoft.com/office/powerpoint/2010/main" val="231539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p:txBody>
          <a:bodyPr/>
          <a:lstStyle/>
          <a:p>
            <a:r>
              <a:rPr lang="en-IN" dirty="0"/>
              <a:t>IV. Possible organizational structure across [project/business x]</a:t>
            </a:r>
            <a:endParaRPr lang="en-US" dirty="0"/>
          </a:p>
        </p:txBody>
      </p:sp>
      <p:sp>
        <p:nvSpPr>
          <p:cNvPr id="16" name="Text Placeholder 15">
            <a:extLst>
              <a:ext uri="{FF2B5EF4-FFF2-40B4-BE49-F238E27FC236}">
                <a16:creationId xmlns:a16="http://schemas.microsoft.com/office/drawing/2014/main" id="{F6A993E7-4FDE-4458-7990-240790623A07}"/>
              </a:ext>
            </a:extLst>
          </p:cNvPr>
          <p:cNvSpPr>
            <a:spLocks noGrp="1"/>
          </p:cNvSpPr>
          <p:nvPr>
            <p:ph type="body" sz="quarter" idx="17"/>
          </p:nvPr>
        </p:nvSpPr>
        <p:spPr/>
        <p:txBody>
          <a:bodyPr/>
          <a:lstStyle/>
          <a:p>
            <a:r>
              <a:rPr lang="en-US" dirty="0"/>
              <a:t>Timeline and roadmap</a:t>
            </a:r>
          </a:p>
        </p:txBody>
      </p:sp>
      <p:cxnSp>
        <p:nvCxnSpPr>
          <p:cNvPr id="4" name="Connector: Elbow 121">
            <a:extLst>
              <a:ext uri="{FF2B5EF4-FFF2-40B4-BE49-F238E27FC236}">
                <a16:creationId xmlns:a16="http://schemas.microsoft.com/office/drawing/2014/main" id="{86AD6E2D-AB20-F963-0C5E-37C2037D316B}"/>
              </a:ext>
            </a:extLst>
          </p:cNvPr>
          <p:cNvCxnSpPr>
            <a:cxnSpLocks/>
            <a:stCxn id="33" idx="3"/>
          </p:cNvCxnSpPr>
          <p:nvPr/>
        </p:nvCxnSpPr>
        <p:spPr>
          <a:xfrm flipV="1">
            <a:off x="7594410" y="2359963"/>
            <a:ext cx="1247279" cy="1374937"/>
          </a:xfrm>
          <a:prstGeom prst="bentConnector2">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Head of [insert]</a:t>
            </a: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chemeClr val="bg1"/>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3"/>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17" name="Group 16">
            <a:extLst>
              <a:ext uri="{FF2B5EF4-FFF2-40B4-BE49-F238E27FC236}">
                <a16:creationId xmlns:a16="http://schemas.microsoft.com/office/drawing/2014/main" id="{68C22B50-0577-9F3E-44F1-4576132A3193}"/>
              </a:ext>
            </a:extLst>
          </p:cNvPr>
          <p:cNvGrpSpPr/>
          <p:nvPr/>
        </p:nvGrpSpPr>
        <p:grpSpPr>
          <a:xfrm>
            <a:off x="2027123" y="2978911"/>
            <a:ext cx="391051" cy="391049"/>
            <a:chOff x="3487173" y="3335027"/>
            <a:chExt cx="372164" cy="372164"/>
          </a:xfrm>
          <a:solidFill>
            <a:schemeClr val="accent1"/>
          </a:solidFill>
        </p:grpSpPr>
        <p:sp>
          <p:nvSpPr>
            <p:cNvPr id="18" name="Oval 17">
              <a:extLst>
                <a:ext uri="{FF2B5EF4-FFF2-40B4-BE49-F238E27FC236}">
                  <a16:creationId xmlns:a16="http://schemas.microsoft.com/office/drawing/2014/main" id="{12E3AF55-EC4B-97AD-BF9F-9961CDAAC27C}"/>
                </a:ext>
              </a:extLst>
            </p:cNvPr>
            <p:cNvSpPr/>
            <p:nvPr/>
          </p:nvSpPr>
          <p:spPr>
            <a:xfrm>
              <a:off x="3487173" y="3335027"/>
              <a:ext cx="372164" cy="372164"/>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2"/>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553340" y="3401193"/>
              <a:ext cx="239830" cy="239830"/>
            </a:xfrm>
            <a:prstGeom prst="rect">
              <a:avLst/>
            </a:prstGeom>
          </p:spPr>
        </p:pic>
      </p:grpSp>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2"/>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3"/>
            </p:custDataLst>
          </p:nvPr>
        </p:nvSpPr>
        <p:spPr>
          <a:xfrm>
            <a:off x="1670116" y="5622824"/>
            <a:ext cx="110506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4"/>
            </p:custDataLst>
          </p:nvPr>
        </p:nvSpPr>
        <p:spPr>
          <a:xfrm>
            <a:off x="5021991" y="5622824"/>
            <a:ext cx="769442" cy="1846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bg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5"/>
            </p:custDataLst>
          </p:nvPr>
        </p:nvSpPr>
        <p:spPr>
          <a:xfrm>
            <a:off x="3780924" y="3398998"/>
            <a:ext cx="1615846" cy="69966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6"/>
            </p:custDataLst>
          </p:nvPr>
        </p:nvSpPr>
        <p:spPr>
          <a:xfrm>
            <a:off x="5958799" y="3385070"/>
            <a:ext cx="1635611" cy="699660"/>
          </a:xfrm>
          <a:prstGeom prst="rect">
            <a:avLst/>
          </a:prstGeom>
          <a:solidFill>
            <a:schemeClr val="bg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7"/>
            </p:custDataLst>
          </p:nvPr>
        </p:nvSpPr>
        <p:spPr>
          <a:xfrm>
            <a:off x="1441832" y="3398999"/>
            <a:ext cx="1637639" cy="699660"/>
          </a:xfrm>
          <a:prstGeom prst="rect">
            <a:avLst/>
          </a:prstGeom>
          <a:solidFill>
            <a:schemeClr val="bg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b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Shared resource pool</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 FTEs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8" name="Rectangle 47">
            <a:extLst>
              <a:ext uri="{FF2B5EF4-FFF2-40B4-BE49-F238E27FC236}">
                <a16:creationId xmlns:a16="http://schemas.microsoft.com/office/drawing/2014/main" id="{0498A6B4-6905-C86B-730A-F46DE03FAA86}"/>
              </a:ext>
            </a:extLst>
          </p:cNvPr>
          <p:cNvSpPr/>
          <p:nvPr/>
        </p:nvSpPr>
        <p:spPr>
          <a:xfrm>
            <a:off x="2455735" y="5228481"/>
            <a:ext cx="248786" cy="24622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50" name="Connector: Elbow 168">
            <a:extLst>
              <a:ext uri="{FF2B5EF4-FFF2-40B4-BE49-F238E27FC236}">
                <a16:creationId xmlns:a16="http://schemas.microsoft.com/office/drawing/2014/main" id="{D16C2B24-8A2E-0BB2-6E47-447223FAFFDF}"/>
              </a:ext>
            </a:extLst>
          </p:cNvPr>
          <p:cNvCxnSpPr>
            <a:cxnSpLocks/>
            <a:stCxn id="27" idx="0"/>
            <a:endCxn id="33" idx="2"/>
          </p:cNvCxnSpPr>
          <p:nvPr/>
        </p:nvCxnSpPr>
        <p:spPr>
          <a:xfrm rot="5400000" flipH="1" flipV="1">
            <a:off x="5563374" y="3942837"/>
            <a:ext cx="1071337" cy="1355125"/>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Optional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8"/>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9"/>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0"/>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1"/>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2"/>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3"/>
            </p:custDataLst>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4"/>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5"/>
            </p:custDataLst>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6"/>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7"/>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lang="en-US" sz="1000" kern="1200">
                <a:solidFill>
                  <a:srgbClr val="061F32"/>
                </a:solidFill>
                <a:latin typeface="Arial" panose="020B0604020202020204" pitchFamily="34" charset="0"/>
                <a:cs typeface="Arial" panose="020B0604020202020204" pitchFamily="34" charset="0"/>
                <a:sym typeface="Arial" panose="020B0604020202020204" pitchFamily="34" charset="0"/>
              </a:rPr>
              <a:t>xx</a:t>
            </a: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18"/>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19"/>
            </p:custDataLst>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0"/>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971603" y="3031233"/>
            <a:ext cx="144000" cy="144000"/>
          </a:xfrm>
          <a:prstGeom prst="rect">
            <a:avLst/>
          </a:prstGeom>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8971603" y="4210000"/>
            <a:ext cx="144000" cy="144000"/>
          </a:xfrm>
          <a:prstGeom prst="rect">
            <a:avLst/>
          </a:prstGeom>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8971603" y="4883084"/>
            <a:ext cx="144000" cy="144000"/>
          </a:xfrm>
          <a:prstGeom prst="rect">
            <a:avLst/>
          </a:prstGeom>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5219626"/>
            <a:ext cx="144000" cy="144000"/>
          </a:xfrm>
          <a:prstGeom prst="rect">
            <a:avLst/>
          </a:prstGeom>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8971603" y="5556168"/>
            <a:ext cx="144000" cy="144000"/>
          </a:xfrm>
          <a:prstGeom prst="rect">
            <a:avLst/>
          </a:prstGeom>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971603" y="4546542"/>
            <a:ext cx="144000" cy="144000"/>
          </a:xfrm>
          <a:prstGeom prst="rect">
            <a:avLst/>
          </a:prstGeom>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2598042"/>
            <a:ext cx="144000" cy="144000"/>
          </a:xfrm>
          <a:prstGeom prst="rect">
            <a:avLst/>
          </a:prstGeom>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1"/>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76911" y="3066435"/>
            <a:ext cx="216002" cy="216000"/>
          </a:xfrm>
          <a:prstGeom prst="rect">
            <a:avLst/>
          </a:prstGeom>
        </p:spPr>
      </p:pic>
      <p:sp>
        <p:nvSpPr>
          <p:cNvPr id="26" name="Google Shape;746;p20">
            <a:extLst>
              <a:ext uri="{FF2B5EF4-FFF2-40B4-BE49-F238E27FC236}">
                <a16:creationId xmlns:a16="http://schemas.microsoft.com/office/drawing/2014/main" id="{9109BB28-B084-FA81-BA2A-D2039458F21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113061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p:txBody>
          <a:bodyPr/>
          <a:lstStyle/>
          <a:p>
            <a:r>
              <a:rPr lang="en-US" dirty="0"/>
              <a:t>V. Implementation of [project/business x] is expected to roll out over the next xx [years/ months]</a:t>
            </a:r>
          </a:p>
        </p:txBody>
      </p:sp>
      <p:sp>
        <p:nvSpPr>
          <p:cNvPr id="33" name="Text Placeholder 32">
            <a:extLst>
              <a:ext uri="{FF2B5EF4-FFF2-40B4-BE49-F238E27FC236}">
                <a16:creationId xmlns:a16="http://schemas.microsoft.com/office/drawing/2014/main" id="{5A929BF3-3BA0-ACC1-DCE0-AC93DC528256}"/>
              </a:ext>
            </a:extLst>
          </p:cNvPr>
          <p:cNvSpPr>
            <a:spLocks noGrp="1"/>
          </p:cNvSpPr>
          <p:nvPr>
            <p:ph type="body" sz="quarter" idx="17"/>
          </p:nvPr>
        </p:nvSpPr>
        <p:spPr/>
        <p:txBody>
          <a:bodyPr/>
          <a:lstStyle/>
          <a:p>
            <a:r>
              <a:rPr lang="en-US" dirty="0"/>
              <a:t>Timeline and roadmap</a:t>
            </a:r>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extLst>
              <p:ext uri="{D42A27DB-BD31-4B8C-83A1-F6EECF244321}">
                <p14:modId xmlns:p14="http://schemas.microsoft.com/office/powerpoint/2010/main" val="3876439073"/>
              </p:ext>
            </p:ext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lumMod val="5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1"/>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1"/>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9C62FFE3-8989-451B-BE3A-1FA78410FC0B}"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DE7CF164-57DF-4D5B-A94F-968C220425AB}"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B50E1CF3-C914-4915-95CF-0BAEF48A7A81}"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accent2"/>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46A335B-1199-4438-A6DC-7A0CD7513B72}"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47B9EAE5-BF37-4A33-97A3-1B8A0BAE7521}" type="datetime'''''''''''''''4'''''''''''''">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4</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7CB8C4DB-33D8-4905-9ABB-AC3CCE9A3252}" type="datetime'''''2''''''''''''''''''''''2'''''''">
              <a:rPr kumimoji="0" lang="en-GB" altLang="en-US" sz="1000" b="1" i="0" u="none" strike="noStrike" kern="1200" cap="none" spc="0" normalizeH="0" baseline="0" noProof="0" smtClean="0">
                <a:ln>
                  <a:noFill/>
                </a:ln>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22</a:t>
            </a:fld>
            <a:endParaRPr kumimoji="0" lang="en-GB" sz="1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F1300C57-EF69-4790-B925-D3FE2186F2E2}"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E76C4EA-2BB8-4837-A894-90D4657A5C1C}"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chemeClr val="bg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8D9DDD64-BE13-4067-940A-E5B10559503F}" type="datetime'''''''''''''''''''''''8'''''''''''''''''''''''''''''">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8</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itchFamily="34" charset="0"/>
                <a:sym typeface="Arial"/>
              </a:rPr>
              <a:t># FTEs</a:t>
            </a:r>
            <a:endParaRPr kumimoji="0" lang="en-US" sz="1000" b="0" i="0" u="none" strike="noStrike" kern="0" cap="none" spc="0" normalizeH="0" baseline="30000" noProof="0">
              <a:ln>
                <a:noFill/>
              </a:ln>
              <a:solidFill>
                <a:srgbClr val="FFFFFF">
                  <a:lumMod val="50000"/>
                </a:srgbClr>
              </a:solidFill>
              <a:effectLst/>
              <a:uLnTx/>
              <a:uFillTx/>
              <a:latin typeface="Arial" panose="020B0604020202020204" pitchFamily="34" charset="0"/>
              <a:cs typeface="Arial" pitchFamily="34" charset="0"/>
              <a:sym typeface="Arial"/>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rPr>
              <a:t>FTE needs: </a:t>
            </a:r>
            <a:endParaRPr kumimoji="0" lang="en-US" sz="1200" b="0" i="0" u="none" strike="noStrike" kern="0" cap="none" spc="0" normalizeH="0" baseline="0" noProof="0" dirty="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bg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rgbClr val="E6E6E6"/>
          </a:solidFill>
          <a:ln w="9525" cap="sq" algn="ctr">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851197" y="1349411"/>
            <a:ext cx="109538" cy="109538"/>
          </a:xfrm>
          <a:prstGeom prst="rect">
            <a:avLst/>
          </a:prstGeom>
          <a:solidFill>
            <a:schemeClr val="accent2"/>
          </a:solidFill>
          <a:ln w="9525" cap="flat" cmpd="sng" algn="ctr">
            <a:solidFill>
              <a:schemeClr val="accent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451301" y="1349411"/>
            <a:ext cx="109538" cy="109538"/>
          </a:xfrm>
          <a:prstGeom prst="rect">
            <a:avLst/>
          </a:prstGeom>
          <a:solidFill>
            <a:schemeClr val="accent1"/>
          </a:solidFill>
          <a:ln w="9525"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chemeClr val="bg1"/>
          </a:solidFill>
          <a:ln w="9525" cap="sq" algn="ctr">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E7E6E6"/>
              </a:buCl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601861"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999933"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Stage gates:</a:t>
            </a:r>
            <a:endParaRPr kumimoji="0" lang="en-US"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bg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8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itchFamily="34" charset="0"/>
                <a:sym typeface="Arial"/>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1]</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2]</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3]</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x]</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bg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7" name="Google Shape;746;p20">
            <a:extLst>
              <a:ext uri="{FF2B5EF4-FFF2-40B4-BE49-F238E27FC236}">
                <a16:creationId xmlns:a16="http://schemas.microsoft.com/office/drawing/2014/main" id="{B5D983F0-DB4C-22D9-34A9-10E0911DEE5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271896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50401" cy="694944"/>
          </a:xfrm>
        </p:spPr>
        <p:txBody>
          <a:bodyPr/>
          <a:lstStyle/>
          <a:p>
            <a:r>
              <a:rPr lang="en-US" sz="4800" dirty="0"/>
              <a:t>Risks and mitigations</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07</a:t>
            </a:r>
          </a:p>
        </p:txBody>
      </p:sp>
    </p:spTree>
    <p:extLst>
      <p:ext uri="{BB962C8B-B14F-4D97-AF65-F5344CB8AC3E}">
        <p14:creationId xmlns:p14="http://schemas.microsoft.com/office/powerpoint/2010/main" val="40535840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3115979121"/>
              </p:ext>
            </p:extLst>
          </p:nvPr>
        </p:nvGraphicFramePr>
        <p:xfrm>
          <a:off x="469308" y="1839936"/>
          <a:ext cx="11398842" cy="4417150"/>
        </p:xfrm>
        <a:graphic>
          <a:graphicData uri="http://schemas.openxmlformats.org/drawingml/2006/table">
            <a:tbl>
              <a:tblPr bandRow="1">
                <a:tableStyleId>{9DCAF9ED-07DC-4A11-8D7F-57B35C25682E}</a:tableStyleId>
              </a:tblPr>
              <a:tblGrid>
                <a:gridCol w="2475370">
                  <a:extLst>
                    <a:ext uri="{9D8B030D-6E8A-4147-A177-3AD203B41FA5}">
                      <a16:colId xmlns:a16="http://schemas.microsoft.com/office/drawing/2014/main" val="525079765"/>
                    </a:ext>
                  </a:extLst>
                </a:gridCol>
                <a:gridCol w="7175715">
                  <a:extLst>
                    <a:ext uri="{9D8B030D-6E8A-4147-A177-3AD203B41FA5}">
                      <a16:colId xmlns:a16="http://schemas.microsoft.com/office/drawing/2014/main" val="587907894"/>
                    </a:ext>
                  </a:extLst>
                </a:gridCol>
                <a:gridCol w="1747757">
                  <a:extLst>
                    <a:ext uri="{9D8B030D-6E8A-4147-A177-3AD203B41FA5}">
                      <a16:colId xmlns:a16="http://schemas.microsoft.com/office/drawing/2014/main" val="1989784428"/>
                    </a:ext>
                  </a:extLst>
                </a:gridCol>
              </a:tblGrid>
              <a:tr h="426185">
                <a:tc>
                  <a:txBody>
                    <a:bodyPr/>
                    <a:lstStyle/>
                    <a:p>
                      <a:r>
                        <a:rPr lang="en-US" sz="1400" b="1" i="0" noProof="0">
                          <a:solidFill>
                            <a:schemeClr val="bg1"/>
                          </a:solidFill>
                          <a:latin typeface="Arial" panose="020B0604020202020204" pitchFamily="34" charset="0"/>
                          <a:cs typeface="Arial" panose="020B0604020202020204" pitchFamily="34" charset="0"/>
                        </a:rPr>
                        <a:t>Market timing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58397116"/>
                  </a:ext>
                </a:extLst>
              </a:tr>
              <a:tr h="457245">
                <a:tc>
                  <a:txBody>
                    <a:bodyPr/>
                    <a:lstStyle/>
                    <a:p>
                      <a:r>
                        <a:rPr lang="en-US" sz="1400" b="1" i="0" noProof="0">
                          <a:solidFill>
                            <a:schemeClr val="bg1"/>
                          </a:solidFill>
                          <a:latin typeface="Arial" panose="020B0604020202020204" pitchFamily="34" charset="0"/>
                          <a:cs typeface="Arial" panose="020B0604020202020204" pitchFamily="34" charset="0"/>
                        </a:rPr>
                        <a:t>Business model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39814118"/>
                  </a:ext>
                </a:extLst>
              </a:tr>
              <a:tr h="457245">
                <a:tc>
                  <a:txBody>
                    <a:bodyPr/>
                    <a:lstStyle/>
                    <a:p>
                      <a:r>
                        <a:rPr lang="en-US" sz="1400" b="1" i="0" noProof="0">
                          <a:solidFill>
                            <a:schemeClr val="bg1"/>
                          </a:solidFill>
                          <a:latin typeface="Arial" panose="020B0604020202020204" pitchFamily="34" charset="0"/>
                          <a:cs typeface="Arial" panose="020B0604020202020204" pitchFamily="34" charset="0"/>
                        </a:rPr>
                        <a:t>Market adoption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32771513"/>
                  </a:ext>
                </a:extLst>
              </a:tr>
              <a:tr h="426185">
                <a:tc>
                  <a:txBody>
                    <a:bodyPr/>
                    <a:lstStyle/>
                    <a:p>
                      <a:r>
                        <a:rPr lang="en-US" sz="1400" b="1" i="0" noProof="0">
                          <a:solidFill>
                            <a:schemeClr val="bg1"/>
                          </a:solidFill>
                          <a:latin typeface="Arial" panose="020B0604020202020204" pitchFamily="34" charset="0"/>
                          <a:cs typeface="Arial" panose="020B0604020202020204" pitchFamily="34" charset="0"/>
                        </a:rPr>
                        <a:t>Market size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22692368"/>
                  </a:ext>
                </a:extLst>
              </a:tr>
              <a:tr h="426185">
                <a:tc>
                  <a:txBody>
                    <a:bodyPr/>
                    <a:lstStyle/>
                    <a:p>
                      <a:r>
                        <a:rPr lang="en-US" sz="1400" b="1" i="0" noProof="0">
                          <a:solidFill>
                            <a:schemeClr val="bg1"/>
                          </a:solidFill>
                          <a:latin typeface="Arial" panose="020B0604020202020204" pitchFamily="34" charset="0"/>
                          <a:cs typeface="Arial" panose="020B0604020202020204" pitchFamily="34" charset="0"/>
                        </a:rPr>
                        <a:t>Execution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3009702683"/>
                  </a:ext>
                </a:extLst>
              </a:tr>
              <a:tr h="457245">
                <a:tc>
                  <a:txBody>
                    <a:bodyPr/>
                    <a:lstStyle/>
                    <a:p>
                      <a:r>
                        <a:rPr lang="en-US" sz="1400" b="1" i="0" noProof="0">
                          <a:solidFill>
                            <a:schemeClr val="bg1"/>
                          </a:solidFill>
                          <a:latin typeface="Arial" panose="020B0604020202020204" pitchFamily="34" charset="0"/>
                          <a:cs typeface="Arial" panose="020B0604020202020204" pitchFamily="34" charset="0"/>
                        </a:rPr>
                        <a:t>Technology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048003657"/>
                  </a:ext>
                </a:extLst>
              </a:tr>
              <a:tr h="426185">
                <a:tc>
                  <a:txBody>
                    <a:bodyPr/>
                    <a:lstStyle/>
                    <a:p>
                      <a:r>
                        <a:rPr lang="en-US" sz="1400" b="1" i="0" noProof="0">
                          <a:solidFill>
                            <a:schemeClr val="bg1"/>
                          </a:solidFill>
                          <a:latin typeface="Arial" panose="020B0604020202020204" pitchFamily="34" charset="0"/>
                          <a:cs typeface="Arial" panose="020B0604020202020204" pitchFamily="34" charset="0"/>
                        </a:rPr>
                        <a:t>Management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923568722"/>
                  </a:ext>
                </a:extLst>
              </a:tr>
              <a:tr h="457245">
                <a:tc>
                  <a:txBody>
                    <a:bodyPr/>
                    <a:lstStyle/>
                    <a:p>
                      <a:r>
                        <a:rPr lang="en-US" sz="1400" b="1" i="0" noProof="0">
                          <a:solidFill>
                            <a:schemeClr val="bg1"/>
                          </a:solidFill>
                          <a:latin typeface="Arial" panose="020B0604020202020204" pitchFamily="34" charset="0"/>
                          <a:cs typeface="Arial" panose="020B0604020202020204" pitchFamily="34" charset="0"/>
                        </a:rPr>
                        <a:t>Financial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104760931"/>
                  </a:ext>
                </a:extLst>
              </a:tr>
              <a:tr h="457245">
                <a:tc>
                  <a:txBody>
                    <a:bodyPr/>
                    <a:lstStyle/>
                    <a:p>
                      <a:r>
                        <a:rPr lang="en-US" sz="1400" b="1" i="0" noProof="0">
                          <a:solidFill>
                            <a:schemeClr val="bg1"/>
                          </a:solidFill>
                          <a:latin typeface="Arial" panose="020B0604020202020204" pitchFamily="34" charset="0"/>
                          <a:cs typeface="Arial" panose="020B0604020202020204" pitchFamily="34" charset="0"/>
                        </a:rPr>
                        <a:t>Legal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i="0" noProof="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839106088"/>
                  </a:ext>
                </a:extLst>
              </a:tr>
              <a:tr h="426185">
                <a:tc>
                  <a:txBody>
                    <a:bodyPr/>
                    <a:lstStyle/>
                    <a:p>
                      <a:r>
                        <a:rPr lang="en-US" sz="1400" b="1" i="0" noProof="0" dirty="0">
                          <a:solidFill>
                            <a:schemeClr val="bg1"/>
                          </a:solidFill>
                          <a:latin typeface="Arial" panose="020B0604020202020204" pitchFamily="34" charset="0"/>
                          <a:cs typeface="Arial" panose="020B0604020202020204" pitchFamily="34" charset="0"/>
                        </a:rPr>
                        <a:t>Strategic risk</a:t>
                      </a: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i="0" noProof="0" dirty="0">
                          <a:solidFill>
                            <a:schemeClr val="bg1"/>
                          </a:solidFill>
                          <a:latin typeface="Arial" panose="020B0604020202020204" pitchFamily="34" charset="0"/>
                          <a:cs typeface="Arial" panose="020B0604020202020204" pitchFamily="34" charset="0"/>
                        </a:rPr>
                        <a:t>[Description of risk]</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246907"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835486"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1A674EC-53D2-734E-B9AD-DBAA11517071}"/>
              </a:ext>
            </a:extLst>
          </p:cNvPr>
          <p:cNvSpPr/>
          <p:nvPr/>
        </p:nvSpPr>
        <p:spPr>
          <a:xfrm>
            <a:off x="11424065"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74AA9EBB-5AA2-B847-95FD-ACAAA7C256D0}"/>
              </a:ext>
            </a:extLst>
          </p:cNvPr>
          <p:cNvSpPr/>
          <p:nvPr/>
        </p:nvSpPr>
        <p:spPr>
          <a:xfrm>
            <a:off x="10246907"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BF3F4189-A7A0-8948-BEF2-937E3C64C523}"/>
              </a:ext>
            </a:extLst>
          </p:cNvPr>
          <p:cNvSpPr/>
          <p:nvPr/>
        </p:nvSpPr>
        <p:spPr>
          <a:xfrm>
            <a:off x="10835486"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196407D-0FEF-2747-B420-136C7BEE45C0}"/>
              </a:ext>
            </a:extLst>
          </p:cNvPr>
          <p:cNvSpPr/>
          <p:nvPr/>
        </p:nvSpPr>
        <p:spPr>
          <a:xfrm>
            <a:off x="11424065"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FD5FDBC-641B-F845-B4D3-07AF7C228A32}"/>
              </a:ext>
            </a:extLst>
          </p:cNvPr>
          <p:cNvSpPr/>
          <p:nvPr/>
        </p:nvSpPr>
        <p:spPr>
          <a:xfrm>
            <a:off x="10246907"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1D2BE940-642F-8E40-8D5F-F1E264853A32}"/>
              </a:ext>
            </a:extLst>
          </p:cNvPr>
          <p:cNvSpPr/>
          <p:nvPr/>
        </p:nvSpPr>
        <p:spPr>
          <a:xfrm>
            <a:off x="10835486"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B4AD067-C54B-6644-95B0-EB7BBAD8B4ED}"/>
              </a:ext>
            </a:extLst>
          </p:cNvPr>
          <p:cNvSpPr/>
          <p:nvPr/>
        </p:nvSpPr>
        <p:spPr>
          <a:xfrm>
            <a:off x="11424065"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5DADA74D-94E2-904C-B4C2-565A9CC96916}"/>
              </a:ext>
            </a:extLst>
          </p:cNvPr>
          <p:cNvSpPr/>
          <p:nvPr/>
        </p:nvSpPr>
        <p:spPr>
          <a:xfrm>
            <a:off x="10246907"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070660D-733B-E54B-85AD-4B1E59165AF6}"/>
              </a:ext>
            </a:extLst>
          </p:cNvPr>
          <p:cNvSpPr/>
          <p:nvPr/>
        </p:nvSpPr>
        <p:spPr>
          <a:xfrm>
            <a:off x="10835486"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1D1D1CC4-DD63-AC4A-9051-3B93642C9B34}"/>
              </a:ext>
            </a:extLst>
          </p:cNvPr>
          <p:cNvSpPr/>
          <p:nvPr/>
        </p:nvSpPr>
        <p:spPr>
          <a:xfrm>
            <a:off x="11424065"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487EDB1A-7EB3-0F4A-893A-93F592F9C945}"/>
              </a:ext>
            </a:extLst>
          </p:cNvPr>
          <p:cNvSpPr/>
          <p:nvPr/>
        </p:nvSpPr>
        <p:spPr>
          <a:xfrm>
            <a:off x="10246907"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a:extLst>
              <a:ext uri="{FF2B5EF4-FFF2-40B4-BE49-F238E27FC236}">
                <a16:creationId xmlns:a16="http://schemas.microsoft.com/office/drawing/2014/main" id="{302E3450-AD54-1D46-AC04-819555BB44AD}"/>
              </a:ext>
            </a:extLst>
          </p:cNvPr>
          <p:cNvSpPr/>
          <p:nvPr/>
        </p:nvSpPr>
        <p:spPr>
          <a:xfrm>
            <a:off x="10835486"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F1DAD2C5-9E5D-CD48-B64D-C5353DDDF3B3}"/>
              </a:ext>
            </a:extLst>
          </p:cNvPr>
          <p:cNvSpPr/>
          <p:nvPr/>
        </p:nvSpPr>
        <p:spPr>
          <a:xfrm>
            <a:off x="11424065"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38F56841-406B-9341-B705-96822E2B4402}"/>
              </a:ext>
            </a:extLst>
          </p:cNvPr>
          <p:cNvSpPr/>
          <p:nvPr/>
        </p:nvSpPr>
        <p:spPr>
          <a:xfrm>
            <a:off x="10246907"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1C60D66E-6C74-4744-BBC1-18FBD1196BCB}"/>
              </a:ext>
            </a:extLst>
          </p:cNvPr>
          <p:cNvSpPr/>
          <p:nvPr/>
        </p:nvSpPr>
        <p:spPr>
          <a:xfrm>
            <a:off x="10835486"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7B97DD4F-1DC6-6743-9028-5E66A241829A}"/>
              </a:ext>
            </a:extLst>
          </p:cNvPr>
          <p:cNvSpPr/>
          <p:nvPr/>
        </p:nvSpPr>
        <p:spPr>
          <a:xfrm>
            <a:off x="11424065"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D4ED171E-F113-5B42-85D0-7534CC8066F7}"/>
              </a:ext>
            </a:extLst>
          </p:cNvPr>
          <p:cNvSpPr/>
          <p:nvPr/>
        </p:nvSpPr>
        <p:spPr>
          <a:xfrm>
            <a:off x="10246907" y="4569096"/>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8BEBCE90-F547-D240-B9B0-A16CF8FC46E0}"/>
              </a:ext>
            </a:extLst>
          </p:cNvPr>
          <p:cNvSpPr/>
          <p:nvPr/>
        </p:nvSpPr>
        <p:spPr>
          <a:xfrm>
            <a:off x="10835486"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D8142823-27FD-C343-B56E-34FAE308249D}"/>
              </a:ext>
            </a:extLst>
          </p:cNvPr>
          <p:cNvSpPr/>
          <p:nvPr/>
        </p:nvSpPr>
        <p:spPr>
          <a:xfrm>
            <a:off x="11424065"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324C6F9A-792A-E140-AD9E-57C46C0636CF}"/>
              </a:ext>
            </a:extLst>
          </p:cNvPr>
          <p:cNvSpPr/>
          <p:nvPr/>
        </p:nvSpPr>
        <p:spPr>
          <a:xfrm>
            <a:off x="10246907"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2CED4C2-E522-B843-9ABA-84A61107ED60}"/>
              </a:ext>
            </a:extLst>
          </p:cNvPr>
          <p:cNvSpPr/>
          <p:nvPr/>
        </p:nvSpPr>
        <p:spPr>
          <a:xfrm>
            <a:off x="10835486"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DC00"/>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424065"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60DBBDA0-6D6C-CD43-999B-1EEFA1A6AD23}"/>
              </a:ext>
            </a:extLst>
          </p:cNvPr>
          <p:cNvSpPr/>
          <p:nvPr/>
        </p:nvSpPr>
        <p:spPr>
          <a:xfrm>
            <a:off x="10246907"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5DEA4A4-0D16-8649-82BE-84EE723FEE17}"/>
              </a:ext>
            </a:extLst>
          </p:cNvPr>
          <p:cNvSpPr/>
          <p:nvPr/>
        </p:nvSpPr>
        <p:spPr>
          <a:xfrm>
            <a:off x="10835486"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26EF32F7-C2C0-D347-A90E-83A1A0B0C891}"/>
              </a:ext>
            </a:extLst>
          </p:cNvPr>
          <p:cNvSpPr/>
          <p:nvPr/>
        </p:nvSpPr>
        <p:spPr>
          <a:xfrm>
            <a:off x="11424065"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7A236C49-29C7-0544-8E5C-5932DDC468B8}"/>
              </a:ext>
            </a:extLst>
          </p:cNvPr>
          <p:cNvSpPr/>
          <p:nvPr/>
        </p:nvSpPr>
        <p:spPr>
          <a:xfrm>
            <a:off x="10246907" y="590095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B6E8716E-B9D9-6946-A1FE-A5EF72CF9A2D}"/>
              </a:ext>
            </a:extLst>
          </p:cNvPr>
          <p:cNvSpPr/>
          <p:nvPr/>
        </p:nvSpPr>
        <p:spPr>
          <a:xfrm>
            <a:off x="10835486"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Oval 48">
            <a:extLst>
              <a:ext uri="{FF2B5EF4-FFF2-40B4-BE49-F238E27FC236}">
                <a16:creationId xmlns:a16="http://schemas.microsoft.com/office/drawing/2014/main" id="{33725DB6-F123-0043-9D97-7CDCB2139196}"/>
              </a:ext>
            </a:extLst>
          </p:cNvPr>
          <p:cNvSpPr/>
          <p:nvPr/>
        </p:nvSpPr>
        <p:spPr>
          <a:xfrm>
            <a:off x="11424065"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GB" dirty="0"/>
              <a:t>Risks mainly in [risk area 1] and [risk area 2]</a:t>
            </a:r>
            <a:endParaRPr lang="en-US" dirty="0"/>
          </a:p>
        </p:txBody>
      </p:sp>
      <p:sp>
        <p:nvSpPr>
          <p:cNvPr id="4" name="Subtitle 3">
            <a:extLst>
              <a:ext uri="{FF2B5EF4-FFF2-40B4-BE49-F238E27FC236}">
                <a16:creationId xmlns:a16="http://schemas.microsoft.com/office/drawing/2014/main" id="{E37836A8-6E6D-A158-F980-48D87B141EC2}"/>
              </a:ext>
            </a:extLst>
          </p:cNvPr>
          <p:cNvSpPr>
            <a:spLocks noGrp="1"/>
          </p:cNvSpPr>
          <p:nvPr>
            <p:ph type="subTitle" idx="1"/>
          </p:nvPr>
        </p:nvSpPr>
        <p:spPr/>
        <p:txBody>
          <a:bodyPr/>
          <a:lstStyle/>
          <a:p>
            <a:r>
              <a:rPr lang="en-US" dirty="0"/>
              <a:t>Overview of risks</a:t>
            </a:r>
          </a:p>
        </p:txBody>
      </p:sp>
      <p:sp>
        <p:nvSpPr>
          <p:cNvPr id="9" name="Text Placeholder 8">
            <a:extLst>
              <a:ext uri="{FF2B5EF4-FFF2-40B4-BE49-F238E27FC236}">
                <a16:creationId xmlns:a16="http://schemas.microsoft.com/office/drawing/2014/main" id="{E665488B-DF92-94D6-B266-4725FC0E7398}"/>
              </a:ext>
            </a:extLst>
          </p:cNvPr>
          <p:cNvSpPr>
            <a:spLocks noGrp="1"/>
          </p:cNvSpPr>
          <p:nvPr>
            <p:ph type="body" sz="quarter" idx="17"/>
          </p:nvPr>
        </p:nvSpPr>
        <p:spPr/>
        <p:txBody>
          <a:bodyPr/>
          <a:lstStyle/>
          <a:p>
            <a:r>
              <a:rPr lang="en-US" sz="800" dirty="0"/>
              <a:t>Risks and mitigations</a:t>
            </a:r>
            <a:endParaRPr lang="en-US" dirty="0"/>
          </a:p>
        </p:txBody>
      </p:sp>
      <p:sp>
        <p:nvSpPr>
          <p:cNvPr id="10" name="Rectangle 9">
            <a:extLst>
              <a:ext uri="{FF2B5EF4-FFF2-40B4-BE49-F238E27FC236}">
                <a16:creationId xmlns:a16="http://schemas.microsoft.com/office/drawing/2014/main" id="{A153CF74-984C-2A2B-8F0D-5D3450C30E0A}"/>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14" name="Google Shape;746;p20">
            <a:extLst>
              <a:ext uri="{FF2B5EF4-FFF2-40B4-BE49-F238E27FC236}">
                <a16:creationId xmlns:a16="http://schemas.microsoft.com/office/drawing/2014/main" id="{00284824-23BA-13F7-6507-572A6FC56B8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3408546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Risks mainly in [risk area 1] and [risk area 2]</a:t>
            </a:r>
            <a:endParaRPr lang="en-DK" dirty="0">
              <a:solidFill>
                <a:schemeClr val="bg2">
                  <a:lumMod val="10000"/>
                </a:schemeClr>
              </a:solidFill>
            </a:endParaRPr>
          </a:p>
        </p:txBody>
      </p:sp>
      <p:sp>
        <p:nvSpPr>
          <p:cNvPr id="7" name="Text Placeholder 6">
            <a:extLst>
              <a:ext uri="{FF2B5EF4-FFF2-40B4-BE49-F238E27FC236}">
                <a16:creationId xmlns:a16="http://schemas.microsoft.com/office/drawing/2014/main" id="{CC8C76D5-0AD3-40DA-036F-C7E7AB2AB8F4}"/>
              </a:ext>
            </a:extLst>
          </p:cNvPr>
          <p:cNvSpPr>
            <a:spLocks noGrp="1"/>
          </p:cNvSpPr>
          <p:nvPr>
            <p:ph type="body" sz="quarter" idx="17"/>
          </p:nvPr>
        </p:nvSpPr>
        <p:spPr/>
        <p:txBody>
          <a:bodyPr/>
          <a:lstStyle/>
          <a:p>
            <a:r>
              <a:rPr lang="en-US" sz="800" dirty="0"/>
              <a:t>Risks and mitigations</a:t>
            </a:r>
            <a:endParaRPr lang="en-US" dirty="0"/>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solidFill>
                  <a:schemeClr val="bg1"/>
                </a:solidFill>
              </a:rPr>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solidFill>
                  <a:schemeClr val="bg1"/>
                </a:solidFill>
              </a:rPr>
              <a:t>Assessment of identified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712828"/>
            <a:ext cx="1614216" cy="276999"/>
          </a:xfrm>
          <a:prstGeom prst="rect">
            <a:avLst/>
          </a:prstGeom>
          <a:noFill/>
        </p:spPr>
        <p:txBody>
          <a:bodyPr wrap="square" rtlCol="0" anchor="b">
            <a:spAutoFit/>
          </a:bodyPr>
          <a:lstStyle/>
          <a:p>
            <a:r>
              <a:rPr lang="en-GB" sz="1200" b="1" dirty="0">
                <a:solidFill>
                  <a:schemeClr val="bg1"/>
                </a:solidFill>
              </a:rPr>
              <a:t>Risks</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solidFill>
                  <a:schemeClr val="bg1"/>
                </a:solidFill>
              </a:rPr>
              <a:t>Likelihood of risk</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solidFill>
                  <a:schemeClr val="bg1"/>
                </a:solidFill>
              </a:rPr>
              <a:t>Impact of risk</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271302"/>
            <a:ext cx="1172993" cy="400110"/>
          </a:xfrm>
          <a:prstGeom prst="rect">
            <a:avLst/>
          </a:prstGeom>
          <a:noFill/>
        </p:spPr>
        <p:txBody>
          <a:bodyPr wrap="square" rtlCol="0" anchor="ctr">
            <a:spAutoFit/>
          </a:bodyPr>
          <a:lstStyle/>
          <a:p>
            <a:r>
              <a:rPr lang="en-GB" sz="1000" dirty="0">
                <a:solidFill>
                  <a:schemeClr val="bg1"/>
                </a:solidFill>
              </a:rPr>
              <a:t>Risk beyond control</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271302"/>
            <a:ext cx="1894455" cy="400110"/>
          </a:xfrm>
          <a:prstGeom prst="rect">
            <a:avLst/>
          </a:prstGeom>
          <a:noFill/>
        </p:spPr>
        <p:txBody>
          <a:bodyPr wrap="square" rtlCol="0" anchor="ctr">
            <a:spAutoFit/>
          </a:bodyPr>
          <a:lstStyle/>
          <a:p>
            <a:r>
              <a:rPr lang="en-GB" sz="1000" dirty="0">
                <a:solidFill>
                  <a:schemeClr val="bg1"/>
                </a:solidFill>
              </a:rPr>
              <a:t>Risk that can be managed </a:t>
            </a:r>
            <a:br>
              <a:rPr lang="en-GB" sz="1000" dirty="0">
                <a:solidFill>
                  <a:schemeClr val="bg1"/>
                </a:solidFill>
              </a:rPr>
            </a:br>
            <a:r>
              <a:rPr lang="en-GB" sz="1000" dirty="0">
                <a:solidFill>
                  <a:schemeClr val="bg1"/>
                </a:solidFill>
              </a:rPr>
              <a:t>or mitigated</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271302"/>
            <a:ext cx="2141533" cy="400110"/>
          </a:xfrm>
          <a:prstGeom prst="rect">
            <a:avLst/>
          </a:prstGeom>
          <a:noFill/>
        </p:spPr>
        <p:txBody>
          <a:bodyPr wrap="square" rtlCol="0" anchor="ctr">
            <a:spAutoFit/>
          </a:bodyPr>
          <a:lstStyle/>
          <a:p>
            <a:r>
              <a:rPr lang="en-GB" sz="1000" dirty="0">
                <a:solidFill>
                  <a:schemeClr val="bg1"/>
                </a:solidFill>
              </a:rPr>
              <a:t>Risk that can be controlled </a:t>
            </a:r>
            <a:br>
              <a:rPr lang="en-GB" sz="1000" dirty="0">
                <a:solidFill>
                  <a:schemeClr val="bg1"/>
                </a:solidFill>
              </a:rPr>
            </a:br>
            <a:r>
              <a:rPr lang="en-GB" sz="1000" dirty="0">
                <a:solidFill>
                  <a:schemeClr val="bg1"/>
                </a:solidFill>
              </a:rPr>
              <a:t>directly / avoided</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rPr>
              <a:t>[Description of risk]</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5" name="Rectangle 4">
            <a:extLst>
              <a:ext uri="{FF2B5EF4-FFF2-40B4-BE49-F238E27FC236}">
                <a16:creationId xmlns:a16="http://schemas.microsoft.com/office/drawing/2014/main" id="{68F195D2-E6C2-23B1-CE42-1BEB2C40EB9E}"/>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6" name="Google Shape;746;p20">
            <a:extLst>
              <a:ext uri="{FF2B5EF4-FFF2-40B4-BE49-F238E27FC236}">
                <a16:creationId xmlns:a16="http://schemas.microsoft.com/office/drawing/2014/main" id="{3C4CD05C-FA4C-21B1-0C94-0B5AC52F4E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23509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[project/business x]</a:t>
            </a:r>
          </a:p>
          <a:p>
            <a:r>
              <a:rPr lang="en-US" dirty="0"/>
              <a:t>Discuss </a:t>
            </a:r>
            <a:r>
              <a:rPr lang="en-US" b="1" dirty="0"/>
              <a:t>vision</a:t>
            </a:r>
            <a:r>
              <a:rPr lang="en-US" dirty="0"/>
              <a:t> and </a:t>
            </a:r>
            <a:r>
              <a:rPr lang="en-US" b="1" dirty="0"/>
              <a:t>ambition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investment need</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a:t>
            </a:r>
            <a:endParaRPr lang="en-US" i="1" dirty="0"/>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2" name="Rectangle 1">
            <a:extLst>
              <a:ext uri="{FF2B5EF4-FFF2-40B4-BE49-F238E27FC236}">
                <a16:creationId xmlns:a16="http://schemas.microsoft.com/office/drawing/2014/main" id="{224007C1-BBDE-D277-6130-BA9E48DFAFE3}"/>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Tree>
    <p:extLst>
      <p:ext uri="{BB962C8B-B14F-4D97-AF65-F5344CB8AC3E}">
        <p14:creationId xmlns:p14="http://schemas.microsoft.com/office/powerpoint/2010/main" val="36057333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For each of the identified risks, mitigating actions have been proposed to limit likelihood and impact</a:t>
            </a:r>
          </a:p>
        </p:txBody>
      </p:sp>
      <p:sp>
        <p:nvSpPr>
          <p:cNvPr id="6" name="Text Placeholder 5">
            <a:extLst>
              <a:ext uri="{FF2B5EF4-FFF2-40B4-BE49-F238E27FC236}">
                <a16:creationId xmlns:a16="http://schemas.microsoft.com/office/drawing/2014/main" id="{1D062F3A-B3C1-6552-5544-5CD4BA5F514C}"/>
              </a:ext>
            </a:extLst>
          </p:cNvPr>
          <p:cNvSpPr>
            <a:spLocks noGrp="1"/>
          </p:cNvSpPr>
          <p:nvPr>
            <p:ph type="body" sz="quarter" idx="17"/>
          </p:nvPr>
        </p:nvSpPr>
        <p:spPr/>
        <p:txBody>
          <a:bodyPr/>
          <a:lstStyle/>
          <a:p>
            <a:r>
              <a:rPr lang="en-US" sz="800" dirty="0"/>
              <a:t>Risks and mitigations</a:t>
            </a:r>
            <a:endParaRPr lang="en-US" dirty="0"/>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solidFill>
                  <a:schemeClr val="bg1"/>
                </a:solidFill>
              </a:rPr>
              <a:t>Description</a:t>
            </a:r>
          </a:p>
        </p:txBody>
      </p:sp>
      <p:sp>
        <p:nvSpPr>
          <p:cNvPr id="11" name="TextBox 10">
            <a:extLst>
              <a:ext uri="{FF2B5EF4-FFF2-40B4-BE49-F238E27FC236}">
                <a16:creationId xmlns:a16="http://schemas.microsoft.com/office/drawing/2014/main" id="{EF4E852A-DD1F-4714-C823-6C02DC585239}"/>
              </a:ext>
            </a:extLst>
          </p:cNvPr>
          <p:cNvSpPr txBox="1"/>
          <p:nvPr/>
        </p:nvSpPr>
        <p:spPr>
          <a:xfrm>
            <a:off x="467804" y="1712828"/>
            <a:ext cx="1614216" cy="276999"/>
          </a:xfrm>
          <a:prstGeom prst="rect">
            <a:avLst/>
          </a:prstGeom>
          <a:noFill/>
        </p:spPr>
        <p:txBody>
          <a:bodyPr wrap="square" rtlCol="0" anchor="b">
            <a:spAutoFit/>
          </a:bodyPr>
          <a:lstStyle/>
          <a:p>
            <a:r>
              <a:rPr lang="en-GB" sz="1200" b="1" dirty="0">
                <a:solidFill>
                  <a:schemeClr val="bg1"/>
                </a:solidFill>
              </a:rPr>
              <a:t>Risks</a:t>
            </a:r>
          </a:p>
        </p:txBody>
      </p:sp>
      <p:cxnSp>
        <p:nvCxnSpPr>
          <p:cNvPr id="12" name="Straight Connector 11">
            <a:extLst>
              <a:ext uri="{FF2B5EF4-FFF2-40B4-BE49-F238E27FC236}">
                <a16:creationId xmlns:a16="http://schemas.microsoft.com/office/drawing/2014/main" id="{608B9C40-B286-1477-C634-2F36BE65EDE5}"/>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F341FBD-6FB5-A8B9-52C5-8ABAA99C6226}"/>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9" name="Oval 18">
            <a:extLst>
              <a:ext uri="{FF2B5EF4-FFF2-40B4-BE49-F238E27FC236}">
                <a16:creationId xmlns:a16="http://schemas.microsoft.com/office/drawing/2014/main" id="{03EF3811-CBD7-29A0-ADA4-612A683A183F}"/>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Oval 19">
            <a:extLst>
              <a:ext uri="{FF2B5EF4-FFF2-40B4-BE49-F238E27FC236}">
                <a16:creationId xmlns:a16="http://schemas.microsoft.com/office/drawing/2014/main" id="{3CF213B5-B7EA-71B2-38B4-CD5A3DC5D936}"/>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1" name="TextBox 20">
            <a:extLst>
              <a:ext uri="{FF2B5EF4-FFF2-40B4-BE49-F238E27FC236}">
                <a16:creationId xmlns:a16="http://schemas.microsoft.com/office/drawing/2014/main" id="{560C1FC8-491C-099A-4F84-2D87EF1C4FE6}"/>
              </a:ext>
            </a:extLst>
          </p:cNvPr>
          <p:cNvSpPr txBox="1"/>
          <p:nvPr/>
        </p:nvSpPr>
        <p:spPr>
          <a:xfrm>
            <a:off x="10488022" y="1271302"/>
            <a:ext cx="1172993" cy="400110"/>
          </a:xfrm>
          <a:prstGeom prst="rect">
            <a:avLst/>
          </a:prstGeom>
          <a:noFill/>
        </p:spPr>
        <p:txBody>
          <a:bodyPr wrap="square" rtlCol="0" anchor="ctr">
            <a:spAutoFit/>
          </a:bodyPr>
          <a:lstStyle/>
          <a:p>
            <a:r>
              <a:rPr lang="en-GB" sz="1000" dirty="0">
                <a:solidFill>
                  <a:schemeClr val="bg1"/>
                </a:solidFill>
              </a:rPr>
              <a:t>Risk beyond control</a:t>
            </a:r>
          </a:p>
        </p:txBody>
      </p:sp>
      <p:sp>
        <p:nvSpPr>
          <p:cNvPr id="22" name="TextBox 21">
            <a:extLst>
              <a:ext uri="{FF2B5EF4-FFF2-40B4-BE49-F238E27FC236}">
                <a16:creationId xmlns:a16="http://schemas.microsoft.com/office/drawing/2014/main" id="{F7B46E1B-D35F-93C3-BA97-5C18E22E423D}"/>
              </a:ext>
            </a:extLst>
          </p:cNvPr>
          <p:cNvSpPr txBox="1"/>
          <p:nvPr/>
        </p:nvSpPr>
        <p:spPr>
          <a:xfrm>
            <a:off x="8373359" y="1271302"/>
            <a:ext cx="1894455" cy="400110"/>
          </a:xfrm>
          <a:prstGeom prst="rect">
            <a:avLst/>
          </a:prstGeom>
          <a:noFill/>
        </p:spPr>
        <p:txBody>
          <a:bodyPr wrap="square" rtlCol="0" anchor="ctr">
            <a:spAutoFit/>
          </a:bodyPr>
          <a:lstStyle/>
          <a:p>
            <a:r>
              <a:rPr lang="en-GB" sz="1000" dirty="0">
                <a:solidFill>
                  <a:schemeClr val="bg1"/>
                </a:solidFill>
              </a:rPr>
              <a:t>Risk that can be managed </a:t>
            </a:r>
            <a:br>
              <a:rPr lang="en-GB" sz="1000" dirty="0">
                <a:solidFill>
                  <a:schemeClr val="bg1"/>
                </a:solidFill>
              </a:rPr>
            </a:br>
            <a:r>
              <a:rPr lang="en-GB" sz="1000" dirty="0">
                <a:solidFill>
                  <a:schemeClr val="bg1"/>
                </a:solidFill>
              </a:rPr>
              <a:t>or mitigated</a:t>
            </a:r>
          </a:p>
        </p:txBody>
      </p:sp>
      <p:sp>
        <p:nvSpPr>
          <p:cNvPr id="23" name="TextBox 22">
            <a:extLst>
              <a:ext uri="{FF2B5EF4-FFF2-40B4-BE49-F238E27FC236}">
                <a16:creationId xmlns:a16="http://schemas.microsoft.com/office/drawing/2014/main" id="{4E20AF1A-B70F-811F-B90E-ED0257F10638}"/>
              </a:ext>
            </a:extLst>
          </p:cNvPr>
          <p:cNvSpPr txBox="1"/>
          <p:nvPr/>
        </p:nvSpPr>
        <p:spPr>
          <a:xfrm>
            <a:off x="6011616" y="1271302"/>
            <a:ext cx="2141533" cy="400110"/>
          </a:xfrm>
          <a:prstGeom prst="rect">
            <a:avLst/>
          </a:prstGeom>
          <a:noFill/>
        </p:spPr>
        <p:txBody>
          <a:bodyPr wrap="square" rtlCol="0" anchor="ctr">
            <a:spAutoFit/>
          </a:bodyPr>
          <a:lstStyle/>
          <a:p>
            <a:r>
              <a:rPr lang="en-GB" sz="1000" dirty="0">
                <a:solidFill>
                  <a:schemeClr val="bg1"/>
                </a:solidFill>
              </a:rPr>
              <a:t>Risk that can be controlled </a:t>
            </a:r>
            <a:br>
              <a:rPr lang="en-GB" sz="1000" dirty="0">
                <a:solidFill>
                  <a:schemeClr val="bg1"/>
                </a:solidFill>
              </a:rPr>
            </a:br>
            <a:r>
              <a:rPr lang="en-GB" sz="1000" dirty="0">
                <a:solidFill>
                  <a:schemeClr val="bg1"/>
                </a:solidFill>
              </a:rPr>
              <a:t>directly / avoided</a:t>
            </a:r>
          </a:p>
        </p:txBody>
      </p: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200" dirty="0">
                <a:solidFill>
                  <a:schemeClr val="bg1"/>
                </a:solidFill>
              </a:rPr>
              <a:t>[Description of mitigation actions]</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95E31A1-F44C-5E98-4B74-6E92AA548F89}"/>
              </a:ext>
            </a:extLst>
          </p:cNvPr>
          <p:cNvSpPr/>
          <p:nvPr/>
        </p:nvSpPr>
        <p:spPr>
          <a:xfrm>
            <a:off x="457264" y="2130909"/>
            <a:ext cx="1624754" cy="53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cxnSp>
        <p:nvCxnSpPr>
          <p:cNvPr id="10" name="Straight Connector 9">
            <a:extLst>
              <a:ext uri="{FF2B5EF4-FFF2-40B4-BE49-F238E27FC236}">
                <a16:creationId xmlns:a16="http://schemas.microsoft.com/office/drawing/2014/main" id="{1332507D-FB3A-BF08-C551-655B546612F3}"/>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8C984CE-C6FF-890D-0665-7EC3D486AEAB}"/>
              </a:ext>
            </a:extLst>
          </p:cNvPr>
          <p:cNvSpPr/>
          <p:nvPr/>
        </p:nvSpPr>
        <p:spPr>
          <a:xfrm>
            <a:off x="457264" y="2745480"/>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17" name="Rectangle 16">
            <a:extLst>
              <a:ext uri="{FF2B5EF4-FFF2-40B4-BE49-F238E27FC236}">
                <a16:creationId xmlns:a16="http://schemas.microsoft.com/office/drawing/2014/main" id="{480F52AA-5B53-7486-6737-8AD9B562B26F}"/>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32" name="Rectangle 31">
            <a:extLst>
              <a:ext uri="{FF2B5EF4-FFF2-40B4-BE49-F238E27FC236}">
                <a16:creationId xmlns:a16="http://schemas.microsoft.com/office/drawing/2014/main" id="{84EA344C-35DD-FFBE-5676-F6044F5E059C}"/>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33" name="Oval 32">
            <a:extLst>
              <a:ext uri="{FF2B5EF4-FFF2-40B4-BE49-F238E27FC236}">
                <a16:creationId xmlns:a16="http://schemas.microsoft.com/office/drawing/2014/main" id="{EFEE39E1-FBE1-22CC-6E4B-A72CC5A735D6}"/>
              </a:ext>
            </a:extLst>
          </p:cNvPr>
          <p:cNvSpPr>
            <a:spLocks noChangeAspect="1"/>
          </p:cNvSpPr>
          <p:nvPr/>
        </p:nvSpPr>
        <p:spPr>
          <a:xfrm>
            <a:off x="327383" y="2281754"/>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34" name="Oval 33">
            <a:extLst>
              <a:ext uri="{FF2B5EF4-FFF2-40B4-BE49-F238E27FC236}">
                <a16:creationId xmlns:a16="http://schemas.microsoft.com/office/drawing/2014/main" id="{BC2A3AB2-FB5C-AE36-9EA9-5A4D4AA09DE4}"/>
              </a:ext>
            </a:extLst>
          </p:cNvPr>
          <p:cNvSpPr>
            <a:spLocks noChangeAspect="1"/>
          </p:cNvSpPr>
          <p:nvPr/>
        </p:nvSpPr>
        <p:spPr>
          <a:xfrm>
            <a:off x="327383" y="2895677"/>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43" name="Oval 42">
            <a:extLst>
              <a:ext uri="{FF2B5EF4-FFF2-40B4-BE49-F238E27FC236}">
                <a16:creationId xmlns:a16="http://schemas.microsoft.com/office/drawing/2014/main" id="{74C508C8-A1F4-D5BB-DA96-04CCBBE22A23}"/>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44" name="Rectangle 43">
            <a:extLst>
              <a:ext uri="{FF2B5EF4-FFF2-40B4-BE49-F238E27FC236}">
                <a16:creationId xmlns:a16="http://schemas.microsoft.com/office/drawing/2014/main" id="{E44E10CC-DBEC-EB72-BFEA-56E15BA871C5}"/>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45" name="Rectangle 44">
            <a:extLst>
              <a:ext uri="{FF2B5EF4-FFF2-40B4-BE49-F238E27FC236}">
                <a16:creationId xmlns:a16="http://schemas.microsoft.com/office/drawing/2014/main" id="{594BAB9C-2D49-50BC-9CF1-A9595B07928B}"/>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46" name="Rectangle 45">
            <a:extLst>
              <a:ext uri="{FF2B5EF4-FFF2-40B4-BE49-F238E27FC236}">
                <a16:creationId xmlns:a16="http://schemas.microsoft.com/office/drawing/2014/main" id="{AF855CE6-4B79-0E43-D63C-E0EAFA03693E}"/>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Insert risk</a:t>
            </a:r>
          </a:p>
        </p:txBody>
      </p:sp>
      <p:sp>
        <p:nvSpPr>
          <p:cNvPr id="47" name="Oval 46">
            <a:extLst>
              <a:ext uri="{FF2B5EF4-FFF2-40B4-BE49-F238E27FC236}">
                <a16:creationId xmlns:a16="http://schemas.microsoft.com/office/drawing/2014/main" id="{79959421-54BE-56B1-55B8-40DAA377FB8C}"/>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54" name="Oval 53">
            <a:extLst>
              <a:ext uri="{FF2B5EF4-FFF2-40B4-BE49-F238E27FC236}">
                <a16:creationId xmlns:a16="http://schemas.microsoft.com/office/drawing/2014/main" id="{5C598662-9652-92BF-E6FE-23FE1B2E379F}"/>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55" name="Oval 54">
            <a:extLst>
              <a:ext uri="{FF2B5EF4-FFF2-40B4-BE49-F238E27FC236}">
                <a16:creationId xmlns:a16="http://schemas.microsoft.com/office/drawing/2014/main" id="{5A9F6EC2-A3F3-D2CE-405F-CE4A9C200B95}"/>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56" name="Oval 55">
            <a:extLst>
              <a:ext uri="{FF2B5EF4-FFF2-40B4-BE49-F238E27FC236}">
                <a16:creationId xmlns:a16="http://schemas.microsoft.com/office/drawing/2014/main" id="{E99CEB8C-CB18-353F-9727-0CC232FC974F}"/>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57" name="Google Shape;746;p20">
            <a:extLst>
              <a:ext uri="{FF2B5EF4-FFF2-40B4-BE49-F238E27FC236}">
                <a16:creationId xmlns:a16="http://schemas.microsoft.com/office/drawing/2014/main" id="{12E72ACC-D99C-901F-98A3-133EDD925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4030348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50401" cy="694944"/>
          </a:xfrm>
        </p:spPr>
        <p:txBody>
          <a:bodyPr/>
          <a:lstStyle/>
          <a:p>
            <a:r>
              <a:rPr lang="en-US" sz="4800" dirty="0"/>
              <a:t>Next steps</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08</a:t>
            </a:r>
          </a:p>
        </p:txBody>
      </p:sp>
    </p:spTree>
    <p:extLst>
      <p:ext uri="{BB962C8B-B14F-4D97-AF65-F5344CB8AC3E}">
        <p14:creationId xmlns:p14="http://schemas.microsoft.com/office/powerpoint/2010/main" val="18980443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5" name="Subtitle 4">
            <a:extLst>
              <a:ext uri="{FF2B5EF4-FFF2-40B4-BE49-F238E27FC236}">
                <a16:creationId xmlns:a16="http://schemas.microsoft.com/office/drawing/2014/main" id="{DE2A9471-9C5C-9978-9851-9B646AAC9672}"/>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80A59EC-96DE-168C-7AFC-A8A089DBA342}"/>
              </a:ext>
            </a:extLst>
          </p:cNvPr>
          <p:cNvSpPr>
            <a:spLocks noGrp="1"/>
          </p:cNvSpPr>
          <p:nvPr>
            <p:ph type="body" sz="quarter" idx="17"/>
          </p:nvPr>
        </p:nvSpPr>
        <p:spPr/>
        <p:txBody>
          <a:bodyPr/>
          <a:lstStyle/>
          <a:p>
            <a:r>
              <a:rPr lang="en-US" dirty="0"/>
              <a:t>Next steps</a:t>
            </a:r>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805101"/>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solidFill>
                  <a:schemeClr val="bg1"/>
                </a:solidFill>
              </a:rPr>
              <a:t>[Insert step]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 name="Rectangle 6">
            <a:extLst>
              <a:ext uri="{FF2B5EF4-FFF2-40B4-BE49-F238E27FC236}">
                <a16:creationId xmlns:a16="http://schemas.microsoft.com/office/drawing/2014/main" id="{401AD79C-2F33-06D4-F727-BBF51E504B27}"/>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12" name="Google Shape;746;p20">
            <a:extLst>
              <a:ext uri="{FF2B5EF4-FFF2-40B4-BE49-F238E27FC236}">
                <a16:creationId xmlns:a16="http://schemas.microsoft.com/office/drawing/2014/main" id="{3221E599-C4D0-8AD4-32B4-9CA4B7CD460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081789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[time period] will be [focus area]</a:t>
            </a:r>
          </a:p>
        </p:txBody>
      </p:sp>
      <p:sp>
        <p:nvSpPr>
          <p:cNvPr id="6" name="Text Placeholder 5">
            <a:extLst>
              <a:ext uri="{FF2B5EF4-FFF2-40B4-BE49-F238E27FC236}">
                <a16:creationId xmlns:a16="http://schemas.microsoft.com/office/drawing/2014/main" id="{56B28562-82E2-D665-203E-AE04906B1951}"/>
              </a:ext>
            </a:extLst>
          </p:cNvPr>
          <p:cNvSpPr>
            <a:spLocks noGrp="1"/>
          </p:cNvSpPr>
          <p:nvPr>
            <p:ph type="body" sz="quarter" idx="17"/>
          </p:nvPr>
        </p:nvSpPr>
        <p:spPr/>
        <p:txBody>
          <a:bodyPr/>
          <a:lstStyle/>
          <a:p>
            <a:r>
              <a:rPr lang="en-US" dirty="0"/>
              <a:t>Next steps</a:t>
            </a:r>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rgbClr val="000000"/>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sz="1400" dirty="0">
              <a:solidFill>
                <a:schemeClr val="tx1">
                  <a:lumMod val="50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[Insert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 sz="1400" b="1" dirty="0">
                <a:solidFill>
                  <a:schemeClr val="accent1"/>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9440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1"/>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US" sz="1400" b="1" dirty="0">
                <a:solidFill>
                  <a:srgbClr val="000000"/>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US" sz="1400" b="1" dirty="0">
                <a:solidFill>
                  <a:schemeClr val="accent1"/>
                </a:solidFill>
                <a:latin typeface="Arial" panose="020B0604020202020204" pitchFamily="34" charset="0"/>
                <a:ea typeface="Helvetica Neue"/>
                <a:cs typeface="Arial" panose="020B0604020202020204" pitchFamily="34" charset="0"/>
                <a:sym typeface="Helvetica Neue"/>
              </a:rPr>
              <a:t>[Insert date]</a:t>
            </a:r>
            <a:br>
              <a:rPr lang="en-US" sz="1400" b="1" dirty="0">
                <a:solidFill>
                  <a:schemeClr val="accent1"/>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milestone / </a:t>
            </a:r>
            <a:br>
              <a:rPr lang="en-US" sz="1400" b="1" dirty="0">
                <a:solidFill>
                  <a:srgbClr val="000000"/>
                </a:solidFill>
                <a:latin typeface="Arial" panose="020B0604020202020204" pitchFamily="34" charset="0"/>
                <a:ea typeface="Helvetica Neue"/>
                <a:cs typeface="Arial" panose="020B0604020202020204" pitchFamily="34" charset="0"/>
                <a:sym typeface="Helvetica Neue"/>
              </a:rPr>
            </a:br>
            <a:r>
              <a:rPr lang="en-US" sz="1400" b="1" dirty="0">
                <a:solidFill>
                  <a:srgbClr val="000000"/>
                </a:solidFill>
                <a:latin typeface="Arial" panose="020B0604020202020204" pitchFamily="34" charset="0"/>
                <a:ea typeface="Helvetica Neue"/>
                <a:cs typeface="Arial" panose="020B0604020202020204" pitchFamily="34" charset="0"/>
                <a:sym typeface="Helvetica Neue"/>
              </a:rPr>
              <a:t>stage-gate]</a:t>
            </a:r>
            <a:endParaRPr lang="en-US"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dk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8" y="4047155"/>
            <a:ext cx="7199999"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p:cNvCxnSpPr>
          <p:nvPr/>
        </p:nvCxnSpPr>
        <p:spPr>
          <a:xfrm>
            <a:off x="5205212" y="2392123"/>
            <a:ext cx="0" cy="800800"/>
          </a:xfrm>
          <a:prstGeom prst="straightConnector1">
            <a:avLst/>
          </a:prstGeom>
          <a:noFill/>
          <a:ln w="19050" cap="flat" cmpd="sng">
            <a:solidFill>
              <a:schemeClr val="accent1"/>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accent1"/>
            </a:solidFill>
            <a:prstDash val="dash"/>
            <a:round/>
            <a:headEnd type="none" w="sm" len="sm"/>
            <a:tailEnd type="none" w="sm" len="sm"/>
          </a:ln>
        </p:spPr>
      </p:cxn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accent1"/>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tx1">
              <a:lumMod val="95000"/>
            </a:schemeClr>
          </a:solidFill>
          <a:ln>
            <a:noFill/>
          </a:ln>
        </p:spPr>
        <p:txBody>
          <a:bodyPr spcFirstLastPara="1" wrap="square" lIns="121900" tIns="60933" rIns="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[Insert workstream]</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[Insert description of key activities or workstream]</a:t>
            </a:r>
            <a:endParaRPr lang="en-US" sz="14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55381934-4879-2A1A-7698-34BEDC9BBBC7}"/>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8" name="Google Shape;746;p20">
            <a:extLst>
              <a:ext uri="{FF2B5EF4-FFF2-40B4-BE49-F238E27FC236}">
                <a16:creationId xmlns:a16="http://schemas.microsoft.com/office/drawing/2014/main" id="{9C64CA16-1ED6-5D93-EBFE-E6037694448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3516639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rgbClr val="08A6F6"/>
                </a:solidFill>
                <a:effectLst/>
                <a:uLnTx/>
                <a:uFillTx/>
                <a:latin typeface="Arial"/>
                <a:ea typeface="Georgia"/>
                <a:cs typeface="Arial"/>
                <a:sym typeface="Arial"/>
              </a:rPr>
              <a:t>Case</a:t>
            </a:r>
            <a:endParaRPr kumimoji="0" lang="en-US" sz="2000" b="1" i="0" u="none" strike="noStrike" kern="0" cap="none" spc="0" normalizeH="0" baseline="0" dirty="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rgbClr val="FFFFFF"/>
                </a:solidFill>
                <a:effectLst/>
                <a:uLnTx/>
                <a:uFillTx/>
                <a:latin typeface="Georgia"/>
                <a:ea typeface="Georgia"/>
                <a:cs typeface="Georgia"/>
                <a:sym typeface="Georgia"/>
              </a:rPr>
              <a:t>Real-life sanitized example #1</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lang="en-US" sz="2000" b="1" kern="0" dirty="0">
                <a:solidFill>
                  <a:srgbClr val="FFFFFF"/>
                </a:solidFill>
                <a:latin typeface="Georgia"/>
                <a:cs typeface="Arial"/>
                <a:sym typeface="Georgia"/>
              </a:rPr>
              <a:t>Pre-read document for Digital Venture in the consumer goods space</a:t>
            </a:r>
            <a:endParaRPr kumimoji="0" lang="en-US" sz="2000" b="0" i="0" u="none" strike="noStrike" kern="0" cap="none" spc="0" normalizeH="0" baseline="0" dirty="0">
              <a:ln>
                <a:noFill/>
              </a:ln>
              <a:solidFill>
                <a:srgbClr val="FFFFFF"/>
              </a:solidFill>
              <a:effectLst/>
              <a:uLnTx/>
              <a:uFillTx/>
              <a:latin typeface="Arial"/>
              <a:cs typeface="Arial"/>
              <a:sym typeface="Arial"/>
            </a:endParaRPr>
          </a:p>
        </p:txBody>
      </p:sp>
      <p:sp>
        <p:nvSpPr>
          <p:cNvPr id="3" name="Text Placeholder 2">
            <a:extLst>
              <a:ext uri="{FF2B5EF4-FFF2-40B4-BE49-F238E27FC236}">
                <a16:creationId xmlns:a16="http://schemas.microsoft.com/office/drawing/2014/main" id="{7923A229-CE01-F006-B24D-AC36C1FA9DF8}"/>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1710243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E1F628-98B9-8F8F-2309-E93CFDE95D14}"/>
              </a:ext>
            </a:extLst>
          </p:cNvPr>
          <p:cNvSpPr/>
          <p:nvPr/>
        </p:nvSpPr>
        <p:spPr>
          <a:xfrm>
            <a:off x="0" y="0"/>
            <a:ext cx="12192000" cy="6858000"/>
          </a:xfrm>
          <a:prstGeom prst="rect">
            <a:avLst/>
          </a:prstGeom>
          <a:gradFill>
            <a:gsLst>
              <a:gs pos="0">
                <a:schemeClr val="accent1">
                  <a:lumMod val="5000"/>
                  <a:lumOff val="95000"/>
                  <a:alpha val="7773"/>
                </a:schemeClr>
              </a:gs>
              <a:gs pos="74000">
                <a:schemeClr val="bg1">
                  <a:alpha val="61000"/>
                </a:schemeClr>
              </a:gs>
              <a:gs pos="83000">
                <a:schemeClr val="bg1">
                  <a:alpha val="68000"/>
                </a:schemeClr>
              </a:gs>
              <a:gs pos="100000">
                <a:schemeClr val="bg1"/>
              </a:gs>
            </a:gsLst>
            <a:lin ang="5400000" scaled="1"/>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a:t>
            </a:r>
            <a:br>
              <a:rPr lang="en-US" sz="1600" dirty="0">
                <a:solidFill>
                  <a:schemeClr val="bg1"/>
                </a:solidFill>
              </a:rPr>
            </a:br>
            <a:r>
              <a:rPr lang="en-US" sz="1600" dirty="0">
                <a:solidFill>
                  <a:schemeClr val="bg1"/>
                </a:solidFill>
              </a:rPr>
              <a:t>Group logo</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dirty="0">
                <a:solidFill>
                  <a:schemeClr val="tx1"/>
                </a:solidFill>
              </a:rPr>
              <a:t>Winning in e-commerce: </a:t>
            </a:r>
            <a:br>
              <a:rPr lang="en-US" dirty="0">
                <a:solidFill>
                  <a:schemeClr val="tx1"/>
                </a:solidFill>
              </a:rPr>
            </a:br>
            <a:r>
              <a:rPr lang="en-US" dirty="0">
                <a:solidFill>
                  <a:schemeClr val="tx1"/>
                </a:solidFill>
              </a:rPr>
              <a:t>Blueprint for a Digital Venture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noFill/>
        </p:spPr>
        <p:txBody>
          <a:bodyPr/>
          <a:lstStyle/>
          <a:p>
            <a:r>
              <a:rPr lang="en-US" dirty="0">
                <a:solidFill>
                  <a:schemeClr val="tx1"/>
                </a:solidFill>
              </a:rPr>
              <a:t>Pre-read </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tx1"/>
                </a:solidFill>
              </a:rPr>
              <a:t>September 20xx</a:t>
            </a:r>
          </a:p>
        </p:txBody>
      </p:sp>
    </p:spTree>
    <p:extLst>
      <p:ext uri="{BB962C8B-B14F-4D97-AF65-F5344CB8AC3E}">
        <p14:creationId xmlns:p14="http://schemas.microsoft.com/office/powerpoint/2010/main" val="3623373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p:txBody>
          <a:bodyPr/>
          <a:lstStyle/>
          <a:p>
            <a:r>
              <a:rPr lang="en-US" dirty="0"/>
              <a:t>Summary of this document</a:t>
            </a:r>
          </a:p>
        </p:txBody>
      </p:sp>
      <p:sp>
        <p:nvSpPr>
          <p:cNvPr id="4" name="Text Placeholder 3">
            <a:extLst>
              <a:ext uri="{FF2B5EF4-FFF2-40B4-BE49-F238E27FC236}">
                <a16:creationId xmlns:a16="http://schemas.microsoft.com/office/drawing/2014/main" id="{48B957D9-3B7C-0450-7F11-FFEC8A29E607}"/>
              </a:ext>
            </a:extLst>
          </p:cNvPr>
          <p:cNvSpPr>
            <a:spLocks noGrp="1"/>
          </p:cNvSpPr>
          <p:nvPr>
            <p:ph type="body" sz="quarter" idx="17"/>
          </p:nvPr>
        </p:nvSpPr>
        <p:spPr>
          <a:xfrm>
            <a:off x="7630160" y="100540"/>
            <a:ext cx="4007104" cy="123111"/>
          </a:xfrm>
        </p:spPr>
        <p:txBody>
          <a:bodyPr/>
          <a:lstStyle/>
          <a:p>
            <a:r>
              <a:rPr lang="en-US" dirty="0"/>
              <a:t>Case: Real-life sanitized example #1 </a:t>
            </a:r>
          </a:p>
        </p:txBody>
      </p:sp>
      <p:sp>
        <p:nvSpPr>
          <p:cNvPr id="5" name="Rectangle 4">
            <a:extLst>
              <a:ext uri="{FF2B5EF4-FFF2-40B4-BE49-F238E27FC236}">
                <a16:creationId xmlns:a16="http://schemas.microsoft.com/office/drawing/2014/main" id="{98D38E06-7079-974E-1BE0-C1C604DC2D66}"/>
              </a:ext>
            </a:extLst>
          </p:cNvPr>
          <p:cNvSpPr/>
          <p:nvPr/>
        </p:nvSpPr>
        <p:spPr>
          <a:xfrm>
            <a:off x="554736" y="1844826"/>
            <a:ext cx="676656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Summary of main findings</a:t>
            </a:r>
          </a:p>
        </p:txBody>
      </p:sp>
      <p:sp>
        <p:nvSpPr>
          <p:cNvPr id="6" name="Rectangle 5">
            <a:extLst>
              <a:ext uri="{FF2B5EF4-FFF2-40B4-BE49-F238E27FC236}">
                <a16:creationId xmlns:a16="http://schemas.microsoft.com/office/drawing/2014/main" id="{9D328D68-E5DB-D4BC-D1F9-24B70E26762B}"/>
              </a:ext>
            </a:extLst>
          </p:cNvPr>
          <p:cNvSpPr/>
          <p:nvPr/>
        </p:nvSpPr>
        <p:spPr>
          <a:xfrm>
            <a:off x="7979664" y="1842387"/>
            <a:ext cx="3657600" cy="391937"/>
          </a:xfrm>
          <a:prstGeom prst="rect">
            <a:avLst/>
          </a:prstGeom>
          <a:solidFill>
            <a:schemeClr val="bg1"/>
          </a:solid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Contents of this document</a:t>
            </a:r>
          </a:p>
        </p:txBody>
      </p:sp>
      <p:sp>
        <p:nvSpPr>
          <p:cNvPr id="7" name="Rectangle 6">
            <a:extLst>
              <a:ext uri="{FF2B5EF4-FFF2-40B4-BE49-F238E27FC236}">
                <a16:creationId xmlns:a16="http://schemas.microsoft.com/office/drawing/2014/main" id="{9D66D258-EF5A-B4D3-A7BC-3C67053CEDB6}"/>
              </a:ext>
            </a:extLst>
          </p:cNvPr>
          <p:cNvSpPr/>
          <p:nvPr/>
        </p:nvSpPr>
        <p:spPr>
          <a:xfrm>
            <a:off x="554736" y="2658794"/>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Digital e-commerce is certain to grow</a:t>
            </a:r>
          </a:p>
        </p:txBody>
      </p:sp>
      <p:sp>
        <p:nvSpPr>
          <p:cNvPr id="8" name="Rectangle 7">
            <a:extLst>
              <a:ext uri="{FF2B5EF4-FFF2-40B4-BE49-F238E27FC236}">
                <a16:creationId xmlns:a16="http://schemas.microsoft.com/office/drawing/2014/main" id="{EA026C13-8D00-54A2-BD8E-46222E7AF78E}"/>
              </a:ext>
            </a:extLst>
          </p:cNvPr>
          <p:cNvSpPr/>
          <p:nvPr/>
        </p:nvSpPr>
        <p:spPr>
          <a:xfrm>
            <a:off x="554736" y="3910091"/>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Time is right to launch our own Digital Venture</a:t>
            </a:r>
          </a:p>
        </p:txBody>
      </p:sp>
      <p:sp>
        <p:nvSpPr>
          <p:cNvPr id="9" name="Rectangle 8">
            <a:extLst>
              <a:ext uri="{FF2B5EF4-FFF2-40B4-BE49-F238E27FC236}">
                <a16:creationId xmlns:a16="http://schemas.microsoft.com/office/drawing/2014/main" id="{03CF4E03-C1D4-43CB-200B-74DE6F848315}"/>
              </a:ext>
            </a:extLst>
          </p:cNvPr>
          <p:cNvSpPr/>
          <p:nvPr/>
        </p:nvSpPr>
        <p:spPr>
          <a:xfrm>
            <a:off x="554736" y="5161388"/>
            <a:ext cx="1583553" cy="115355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Initiation of project is pending a GO from Board</a:t>
            </a:r>
          </a:p>
        </p:txBody>
      </p:sp>
      <p:sp>
        <p:nvSpPr>
          <p:cNvPr id="10" name="Rectangle 9">
            <a:extLst>
              <a:ext uri="{FF2B5EF4-FFF2-40B4-BE49-F238E27FC236}">
                <a16:creationId xmlns:a16="http://schemas.microsoft.com/office/drawing/2014/main" id="{85DFEB08-DE54-A875-582F-3E40717B9A53}"/>
              </a:ext>
            </a:extLst>
          </p:cNvPr>
          <p:cNvSpPr/>
          <p:nvPr/>
        </p:nvSpPr>
        <p:spPr>
          <a:xfrm>
            <a:off x="554735" y="2303585"/>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Main finding</a:t>
            </a:r>
          </a:p>
        </p:txBody>
      </p:sp>
      <p:sp>
        <p:nvSpPr>
          <p:cNvPr id="11" name="Rectangle 10">
            <a:extLst>
              <a:ext uri="{FF2B5EF4-FFF2-40B4-BE49-F238E27FC236}">
                <a16:creationId xmlns:a16="http://schemas.microsoft.com/office/drawing/2014/main" id="{40E17440-0D96-9288-E96E-B22DC775B848}"/>
              </a:ext>
            </a:extLst>
          </p:cNvPr>
          <p:cNvSpPr/>
          <p:nvPr/>
        </p:nvSpPr>
        <p:spPr>
          <a:xfrm>
            <a:off x="2240512" y="2303584"/>
            <a:ext cx="508078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Description</a:t>
            </a:r>
          </a:p>
        </p:txBody>
      </p:sp>
      <p:sp>
        <p:nvSpPr>
          <p:cNvPr id="12" name="Rectangle 11">
            <a:extLst>
              <a:ext uri="{FF2B5EF4-FFF2-40B4-BE49-F238E27FC236}">
                <a16:creationId xmlns:a16="http://schemas.microsoft.com/office/drawing/2014/main" id="{CD169FDF-B3A0-64FB-1D97-2787AF2A36EF}"/>
              </a:ext>
            </a:extLst>
          </p:cNvPr>
          <p:cNvSpPr/>
          <p:nvPr/>
        </p:nvSpPr>
        <p:spPr>
          <a:xfrm>
            <a:off x="2240512" y="2658794"/>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Macro-trends show steadily increasing use of digital shopping for our core customer groups</a:t>
            </a:r>
          </a:p>
          <a:p>
            <a:pPr marL="194310" indent="-194310">
              <a:spcBef>
                <a:spcPts val="300"/>
              </a:spcBef>
              <a:spcAft>
                <a:spcPts val="300"/>
              </a:spcAft>
              <a:buFont typeface="Arial" panose="020B0604020202020204" pitchFamily="34" charset="0"/>
              <a:buChar char="•"/>
            </a:pPr>
            <a:r>
              <a:rPr lang="en-US" sz="1200" dirty="0">
                <a:solidFill>
                  <a:schemeClr val="bg1"/>
                </a:solidFill>
              </a:rPr>
              <a:t>Our competitors are already launching initiatives of their own</a:t>
            </a:r>
          </a:p>
          <a:p>
            <a:pPr marL="194310" indent="-194310">
              <a:spcBef>
                <a:spcPts val="300"/>
              </a:spcBef>
              <a:spcAft>
                <a:spcPts val="300"/>
              </a:spcAft>
              <a:buFont typeface="Arial" panose="020B0604020202020204" pitchFamily="34" charset="0"/>
              <a:buChar char="•"/>
            </a:pPr>
            <a:r>
              <a:rPr lang="en-US" sz="1200" dirty="0">
                <a:solidFill>
                  <a:schemeClr val="bg1"/>
                </a:solidFill>
              </a:rPr>
              <a:t>New players are also carving out our most profitable segments</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Opportunity to create our own Digital Venture</a:t>
            </a:r>
          </a:p>
          <a:p>
            <a:pPr marL="194310" indent="-194310">
              <a:spcBef>
                <a:spcPts val="300"/>
              </a:spcBef>
              <a:spcAft>
                <a:spcPts val="300"/>
              </a:spcAft>
              <a:buFont typeface="Arial" panose="020B0604020202020204" pitchFamily="34" charset="0"/>
              <a:buChar char="•"/>
            </a:pPr>
            <a:r>
              <a:rPr lang="en-US" sz="1200" dirty="0">
                <a:solidFill>
                  <a:schemeClr val="bg1"/>
                </a:solidFill>
              </a:rPr>
              <a:t>Design parameters for a Digital Venture have been laid out and initial hypotheses have been established</a:t>
            </a:r>
          </a:p>
          <a:p>
            <a:pPr marL="194310" indent="-194310">
              <a:spcBef>
                <a:spcPts val="300"/>
              </a:spcBef>
              <a:spcAft>
                <a:spcPts val="300"/>
              </a:spcAft>
              <a:buFont typeface="Arial" panose="020B0604020202020204" pitchFamily="34" charset="0"/>
              <a:buChar char="•"/>
            </a:pPr>
            <a:r>
              <a:rPr lang="en-US" sz="1200" dirty="0">
                <a:solidFill>
                  <a:schemeClr val="bg1"/>
                </a:solidFill>
              </a:rPr>
              <a:t>Business case looks attractive and risks are relatively easy to mitigate</a:t>
            </a:r>
          </a:p>
        </p:txBody>
      </p:sp>
      <p:sp>
        <p:nvSpPr>
          <p:cNvPr id="14" name="Rectangle 13">
            <a:extLst>
              <a:ext uri="{FF2B5EF4-FFF2-40B4-BE49-F238E27FC236}">
                <a16:creationId xmlns:a16="http://schemas.microsoft.com/office/drawing/2014/main" id="{4AF6AE8A-4C8D-C920-41EB-9323CE5E8936}"/>
              </a:ext>
            </a:extLst>
          </p:cNvPr>
          <p:cNvSpPr/>
          <p:nvPr/>
        </p:nvSpPr>
        <p:spPr>
          <a:xfrm>
            <a:off x="2240512" y="5161388"/>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Building the right team and onboarding these as early as possible is a key enabler for success</a:t>
            </a:r>
          </a:p>
          <a:p>
            <a:pPr marL="194310" indent="-194310">
              <a:spcBef>
                <a:spcPts val="300"/>
              </a:spcBef>
              <a:spcAft>
                <a:spcPts val="300"/>
              </a:spcAft>
              <a:buFont typeface="Arial" panose="020B0604020202020204" pitchFamily="34" charset="0"/>
              <a:buChar char="•"/>
            </a:pPr>
            <a:r>
              <a:rPr lang="en-US" sz="1200" dirty="0">
                <a:solidFill>
                  <a:schemeClr val="bg1"/>
                </a:solidFill>
              </a:rPr>
              <a:t>Recruitment efforts cannot be initiated until main design parameters have been aligned and a high-level outline of Digital Venture has been agreed to by Board</a:t>
            </a:r>
          </a:p>
        </p:txBody>
      </p:sp>
      <p:cxnSp>
        <p:nvCxnSpPr>
          <p:cNvPr id="15" name="Straight Connector 14">
            <a:extLst>
              <a:ext uri="{FF2B5EF4-FFF2-40B4-BE49-F238E27FC236}">
                <a16:creationId xmlns:a16="http://schemas.microsoft.com/office/drawing/2014/main" id="{81E99A1E-CAD3-28B7-A05B-286369B808A4}"/>
              </a:ext>
            </a:extLst>
          </p:cNvPr>
          <p:cNvCxnSpPr>
            <a:cxnSpLocks/>
          </p:cNvCxnSpPr>
          <p:nvPr/>
        </p:nvCxnSpPr>
        <p:spPr>
          <a:xfrm>
            <a:off x="554735" y="2561047"/>
            <a:ext cx="15835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0951C0-7911-DA3E-7B02-561C48132BEA}"/>
              </a:ext>
            </a:extLst>
          </p:cNvPr>
          <p:cNvCxnSpPr>
            <a:cxnSpLocks/>
          </p:cNvCxnSpPr>
          <p:nvPr/>
        </p:nvCxnSpPr>
        <p:spPr>
          <a:xfrm>
            <a:off x="7650479" y="2004289"/>
            <a:ext cx="1" cy="4114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8F58C-DD63-23BA-7EDE-68BE40FBD0F7}"/>
              </a:ext>
            </a:extLst>
          </p:cNvPr>
          <p:cNvCxnSpPr>
            <a:cxnSpLocks/>
          </p:cNvCxnSpPr>
          <p:nvPr/>
        </p:nvCxnSpPr>
        <p:spPr>
          <a:xfrm>
            <a:off x="2240512" y="2561047"/>
            <a:ext cx="508078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6B8105-6A60-CF5C-8723-6500972E3779}"/>
              </a:ext>
            </a:extLst>
          </p:cNvPr>
          <p:cNvSpPr/>
          <p:nvPr/>
        </p:nvSpPr>
        <p:spPr>
          <a:xfrm>
            <a:off x="7979663" y="2234324"/>
            <a:ext cx="365760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200" dirty="0">
                <a:solidFill>
                  <a:schemeClr val="bg1"/>
                </a:solidFill>
              </a:rPr>
              <a:t>Point of departure and rationale to double down on a Digital Venture in the [sanitized] segment</a:t>
            </a:r>
          </a:p>
          <a:p>
            <a:pPr marL="194310" indent="-194310">
              <a:spcBef>
                <a:spcPts val="300"/>
              </a:spcBef>
              <a:spcAft>
                <a:spcPts val="300"/>
              </a:spcAft>
              <a:buFont typeface="Arial" panose="020B0604020202020204" pitchFamily="34" charset="0"/>
              <a:buChar char="•"/>
            </a:pPr>
            <a:r>
              <a:rPr lang="en-US" sz="1200" dirty="0">
                <a:solidFill>
                  <a:schemeClr val="bg1"/>
                </a:solidFill>
              </a:rPr>
              <a:t>Ambition and vision for the Digital Venture</a:t>
            </a:r>
          </a:p>
          <a:p>
            <a:pPr marL="194310" indent="-194310">
              <a:spcBef>
                <a:spcPts val="300"/>
              </a:spcBef>
              <a:spcAft>
                <a:spcPts val="300"/>
              </a:spcAft>
              <a:buFont typeface="Arial" panose="020B0604020202020204" pitchFamily="34" charset="0"/>
              <a:buChar char="•"/>
            </a:pPr>
            <a:r>
              <a:rPr lang="en-US" sz="1200" dirty="0">
                <a:solidFill>
                  <a:schemeClr val="bg1"/>
                </a:solidFill>
              </a:rPr>
              <a:t>Design framework incl. underlying option spaces and selected hypotheses</a:t>
            </a:r>
          </a:p>
          <a:p>
            <a:pPr marL="194310" indent="-194310">
              <a:spcBef>
                <a:spcPts val="300"/>
              </a:spcBef>
              <a:spcAft>
                <a:spcPts val="300"/>
              </a:spcAft>
              <a:buFont typeface="Arial" panose="020B0604020202020204" pitchFamily="34" charset="0"/>
              <a:buChar char="•"/>
            </a:pPr>
            <a:r>
              <a:rPr lang="en-US" sz="1200" dirty="0">
                <a:solidFill>
                  <a:schemeClr val="bg1"/>
                </a:solidFill>
              </a:rPr>
              <a:t>Suggested business model and associated detailed business case</a:t>
            </a:r>
          </a:p>
          <a:p>
            <a:pPr marL="194310" indent="-194310">
              <a:spcBef>
                <a:spcPts val="300"/>
              </a:spcBef>
              <a:spcAft>
                <a:spcPts val="300"/>
              </a:spcAft>
              <a:buFont typeface="Arial" panose="020B0604020202020204" pitchFamily="34" charset="0"/>
              <a:buChar char="•"/>
            </a:pPr>
            <a:r>
              <a:rPr lang="en-US" sz="1200" dirty="0">
                <a:solidFill>
                  <a:schemeClr val="bg1"/>
                </a:solidFill>
              </a:rPr>
              <a:t>Financial projections and scenarios</a:t>
            </a:r>
          </a:p>
          <a:p>
            <a:pPr marL="194310" indent="-194310">
              <a:spcBef>
                <a:spcPts val="300"/>
              </a:spcBef>
              <a:spcAft>
                <a:spcPts val="300"/>
              </a:spcAft>
              <a:buFont typeface="Arial" panose="020B0604020202020204" pitchFamily="34" charset="0"/>
              <a:buChar char="•"/>
            </a:pPr>
            <a:r>
              <a:rPr lang="en-US" sz="1200" dirty="0">
                <a:solidFill>
                  <a:schemeClr val="bg1"/>
                </a:solidFill>
              </a:rPr>
              <a:t>High-level timeline and outline of organizational involvement and collaboration model going forward</a:t>
            </a:r>
          </a:p>
          <a:p>
            <a:pPr marL="194310" indent="-194310">
              <a:spcBef>
                <a:spcPts val="300"/>
              </a:spcBef>
              <a:spcAft>
                <a:spcPts val="300"/>
              </a:spcAft>
              <a:buFont typeface="Arial" panose="020B0604020202020204" pitchFamily="34" charset="0"/>
              <a:buChar char="•"/>
            </a:pPr>
            <a:r>
              <a:rPr lang="en-US" sz="1200" dirty="0">
                <a:solidFill>
                  <a:schemeClr val="bg1"/>
                </a:solidFill>
              </a:rPr>
              <a:t>Investment need and suggested KPIs</a:t>
            </a:r>
          </a:p>
          <a:p>
            <a:pPr marL="194310" indent="-194310">
              <a:spcBef>
                <a:spcPts val="300"/>
              </a:spcBef>
              <a:spcAft>
                <a:spcPts val="300"/>
              </a:spcAft>
              <a:buFont typeface="Arial" panose="020B0604020202020204" pitchFamily="34" charset="0"/>
              <a:buChar char="•"/>
            </a:pPr>
            <a:r>
              <a:rPr lang="en-US" sz="1200" dirty="0">
                <a:solidFill>
                  <a:schemeClr val="bg1"/>
                </a:solidFill>
              </a:rPr>
              <a:t>Key risks and suggested approaches for mitigation</a:t>
            </a:r>
          </a:p>
          <a:p>
            <a:pPr marL="194310" indent="-194310">
              <a:spcBef>
                <a:spcPts val="300"/>
              </a:spcBef>
              <a:spcAft>
                <a:spcPts val="300"/>
              </a:spcAft>
              <a:buFont typeface="Arial" panose="020B0604020202020204" pitchFamily="34" charset="0"/>
              <a:buChar char="•"/>
            </a:pPr>
            <a:r>
              <a:rPr lang="en-US" sz="1200" dirty="0">
                <a:solidFill>
                  <a:schemeClr val="bg1"/>
                </a:solidFill>
              </a:rPr>
              <a:t>Immediate next steps</a:t>
            </a:r>
          </a:p>
        </p:txBody>
      </p:sp>
      <p:sp>
        <p:nvSpPr>
          <p:cNvPr id="24" name="Rectangle 23">
            <a:extLst>
              <a:ext uri="{FF2B5EF4-FFF2-40B4-BE49-F238E27FC236}">
                <a16:creationId xmlns:a16="http://schemas.microsoft.com/office/drawing/2014/main" id="{546D24EC-B103-130B-FB9D-E554160A8BBE}"/>
              </a:ext>
            </a:extLst>
          </p:cNvPr>
          <p:cNvSpPr/>
          <p:nvPr/>
        </p:nvSpPr>
        <p:spPr>
          <a:xfrm>
            <a:off x="554735" y="2234324"/>
            <a:ext cx="6766560" cy="4080615"/>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flipV="1">
            <a:off x="612964" y="3861218"/>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3E21A-F992-7A30-505C-DD9CC4990A5E}"/>
              </a:ext>
            </a:extLst>
          </p:cNvPr>
          <p:cNvCxnSpPr>
            <a:cxnSpLocks/>
          </p:cNvCxnSpPr>
          <p:nvPr/>
        </p:nvCxnSpPr>
        <p:spPr>
          <a:xfrm flipV="1">
            <a:off x="612964" y="5112515"/>
            <a:ext cx="6650105"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BBB1D22-8B33-3C25-6B76-1CC9B2CF58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13828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DE0F-C04C-3868-5A24-08311A413254}"/>
              </a:ext>
            </a:extLst>
          </p:cNvPr>
          <p:cNvSpPr>
            <a:spLocks noGrp="1"/>
          </p:cNvSpPr>
          <p:nvPr>
            <p:ph type="title"/>
          </p:nvPr>
        </p:nvSpPr>
        <p:spPr>
          <a:xfrm>
            <a:off x="554736" y="355092"/>
            <a:ext cx="11082528" cy="731520"/>
          </a:xfrm>
        </p:spPr>
        <p:txBody>
          <a:bodyPr/>
          <a:lstStyle/>
          <a:p>
            <a:r>
              <a:rPr lang="en-US" dirty="0"/>
              <a:t>The recommendations in this document are established with broad organizational involvement of 40+ people across the Group</a:t>
            </a:r>
          </a:p>
        </p:txBody>
      </p:sp>
      <p:sp>
        <p:nvSpPr>
          <p:cNvPr id="4" name="Text Placeholder 3">
            <a:extLst>
              <a:ext uri="{FF2B5EF4-FFF2-40B4-BE49-F238E27FC236}">
                <a16:creationId xmlns:a16="http://schemas.microsoft.com/office/drawing/2014/main" id="{48B957D9-3B7C-0450-7F11-FFEC8A29E607}"/>
              </a:ext>
            </a:extLst>
          </p:cNvPr>
          <p:cNvSpPr>
            <a:spLocks noGrp="1"/>
          </p:cNvSpPr>
          <p:nvPr>
            <p:ph type="body" sz="quarter" idx="17"/>
          </p:nvPr>
        </p:nvSpPr>
        <p:spPr>
          <a:xfrm>
            <a:off x="7630160" y="100540"/>
            <a:ext cx="4007104" cy="123111"/>
          </a:xfrm>
        </p:spPr>
        <p:txBody>
          <a:bodyPr/>
          <a:lstStyle/>
          <a:p>
            <a:r>
              <a:rPr lang="en-US" dirty="0"/>
              <a:t>Case: Real-life sanitized example #1 </a:t>
            </a:r>
          </a:p>
        </p:txBody>
      </p:sp>
      <p:sp>
        <p:nvSpPr>
          <p:cNvPr id="9" name="Rectangle 8">
            <a:extLst>
              <a:ext uri="{FF2B5EF4-FFF2-40B4-BE49-F238E27FC236}">
                <a16:creationId xmlns:a16="http://schemas.microsoft.com/office/drawing/2014/main" id="{03CF4E03-C1D4-43CB-200B-74DE6F848315}"/>
              </a:ext>
            </a:extLst>
          </p:cNvPr>
          <p:cNvSpPr/>
          <p:nvPr/>
        </p:nvSpPr>
        <p:spPr>
          <a:xfrm>
            <a:off x="554737" y="3910092"/>
            <a:ext cx="1280160" cy="24048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Research, analysis and design</a:t>
            </a:r>
          </a:p>
        </p:txBody>
      </p:sp>
      <p:sp>
        <p:nvSpPr>
          <p:cNvPr id="13" name="Rectangle 12">
            <a:extLst>
              <a:ext uri="{FF2B5EF4-FFF2-40B4-BE49-F238E27FC236}">
                <a16:creationId xmlns:a16="http://schemas.microsoft.com/office/drawing/2014/main" id="{F7D3E463-3226-4B14-F189-06475F0CAE4D}"/>
              </a:ext>
            </a:extLst>
          </p:cNvPr>
          <p:cNvSpPr/>
          <p:nvPr/>
        </p:nvSpPr>
        <p:spPr>
          <a:xfrm>
            <a:off x="2240512" y="3910091"/>
            <a:ext cx="5080783" cy="115355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spcBef>
                <a:spcPts val="300"/>
              </a:spcBef>
              <a:spcAft>
                <a:spcPts val="300"/>
              </a:spcAft>
              <a:buFont typeface="Arial" panose="020B0604020202020204" pitchFamily="34" charset="0"/>
              <a:buChar char="•"/>
            </a:pPr>
            <a:r>
              <a:rPr lang="en-US" sz="1400" dirty="0" err="1">
                <a:solidFill>
                  <a:schemeClr val="bg1"/>
                </a:solidFill>
              </a:rPr>
              <a:t>Xx</a:t>
            </a:r>
            <a:endParaRPr lang="en-US" sz="1400" dirty="0">
              <a:solidFill>
                <a:schemeClr val="bg1"/>
              </a:solidFill>
            </a:endParaRPr>
          </a:p>
          <a:p>
            <a:pPr marL="194310" indent="-194310">
              <a:spcBef>
                <a:spcPts val="300"/>
              </a:spcBef>
              <a:spcAft>
                <a:spcPts val="300"/>
              </a:spcAft>
              <a:buFont typeface="Arial" panose="020B0604020202020204" pitchFamily="34" charset="0"/>
              <a:buChar char="•"/>
            </a:pPr>
            <a:r>
              <a:rPr lang="en-US" sz="1400" dirty="0">
                <a:solidFill>
                  <a:schemeClr val="bg1"/>
                </a:solidFill>
              </a:rPr>
              <a:t>xx</a:t>
            </a:r>
          </a:p>
        </p:txBody>
      </p:sp>
      <p:sp>
        <p:nvSpPr>
          <p:cNvPr id="14" name="Rectangle 13">
            <a:extLst>
              <a:ext uri="{FF2B5EF4-FFF2-40B4-BE49-F238E27FC236}">
                <a16:creationId xmlns:a16="http://schemas.microsoft.com/office/drawing/2014/main" id="{4AF6AE8A-4C8D-C920-41EB-9323CE5E8936}"/>
              </a:ext>
            </a:extLst>
          </p:cNvPr>
          <p:cNvSpPr/>
          <p:nvPr/>
        </p:nvSpPr>
        <p:spPr>
          <a:xfrm>
            <a:off x="3261360" y="2337908"/>
            <a:ext cx="2578506"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Steer direction of work, decide on key elements and monitor implementation</a:t>
            </a:r>
          </a:p>
        </p:txBody>
      </p:sp>
      <p:cxnSp>
        <p:nvCxnSpPr>
          <p:cNvPr id="25" name="Straight Connector 24">
            <a:extLst>
              <a:ext uri="{FF2B5EF4-FFF2-40B4-BE49-F238E27FC236}">
                <a16:creationId xmlns:a16="http://schemas.microsoft.com/office/drawing/2014/main" id="{B6994255-4DB1-3794-9B13-6875D98065D1}"/>
              </a:ext>
            </a:extLst>
          </p:cNvPr>
          <p:cNvCxnSpPr>
            <a:cxnSpLocks/>
          </p:cNvCxnSpPr>
          <p:nvPr/>
        </p:nvCxnSpPr>
        <p:spPr>
          <a:xfrm>
            <a:off x="1914043" y="3072612"/>
            <a:ext cx="9723221" cy="4115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47FDBA6-FF11-9D04-B6B3-793BC6ABCE20}"/>
              </a:ext>
            </a:extLst>
          </p:cNvPr>
          <p:cNvSpPr/>
          <p:nvPr/>
        </p:nvSpPr>
        <p:spPr>
          <a:xfrm>
            <a:off x="554737" y="2337908"/>
            <a:ext cx="1280160" cy="147443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Governance and sponsorship</a:t>
            </a:r>
          </a:p>
        </p:txBody>
      </p:sp>
      <p:sp>
        <p:nvSpPr>
          <p:cNvPr id="27" name="Rectangle 26">
            <a:extLst>
              <a:ext uri="{FF2B5EF4-FFF2-40B4-BE49-F238E27FC236}">
                <a16:creationId xmlns:a16="http://schemas.microsoft.com/office/drawing/2014/main" id="{4370D848-3552-5654-83FB-28CBC06E7241}"/>
              </a:ext>
            </a:extLst>
          </p:cNvPr>
          <p:cNvSpPr/>
          <p:nvPr/>
        </p:nvSpPr>
        <p:spPr>
          <a:xfrm>
            <a:off x="3261360" y="1979299"/>
            <a:ext cx="2639468"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Role</a:t>
            </a:r>
          </a:p>
        </p:txBody>
      </p:sp>
      <p:sp>
        <p:nvSpPr>
          <p:cNvPr id="26" name="Rectangle 25">
            <a:extLst>
              <a:ext uri="{FF2B5EF4-FFF2-40B4-BE49-F238E27FC236}">
                <a16:creationId xmlns:a16="http://schemas.microsoft.com/office/drawing/2014/main" id="{BE3DAEFF-428D-D057-ACFC-845FE8A2E6CE}"/>
              </a:ext>
            </a:extLst>
          </p:cNvPr>
          <p:cNvSpPr/>
          <p:nvPr/>
        </p:nvSpPr>
        <p:spPr>
          <a:xfrm>
            <a:off x="554735" y="1979300"/>
            <a:ext cx="2639468"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Stakeholder group</a:t>
            </a:r>
          </a:p>
        </p:txBody>
      </p:sp>
      <p:cxnSp>
        <p:nvCxnSpPr>
          <p:cNvPr id="29" name="Straight Connector 28">
            <a:extLst>
              <a:ext uri="{FF2B5EF4-FFF2-40B4-BE49-F238E27FC236}">
                <a16:creationId xmlns:a16="http://schemas.microsoft.com/office/drawing/2014/main" id="{12EC0CAA-3C84-7FF9-253F-484999E7A70F}"/>
              </a:ext>
            </a:extLst>
          </p:cNvPr>
          <p:cNvCxnSpPr>
            <a:cxnSpLocks/>
          </p:cNvCxnSpPr>
          <p:nvPr/>
        </p:nvCxnSpPr>
        <p:spPr>
          <a:xfrm>
            <a:off x="554735" y="2236762"/>
            <a:ext cx="26394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E8001E7-5BA2-8617-C313-6CF50E9E67ED}"/>
              </a:ext>
            </a:extLst>
          </p:cNvPr>
          <p:cNvSpPr/>
          <p:nvPr/>
        </p:nvSpPr>
        <p:spPr>
          <a:xfrm>
            <a:off x="10053711" y="1979300"/>
            <a:ext cx="1583553"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Involvement</a:t>
            </a:r>
          </a:p>
        </p:txBody>
      </p:sp>
      <p:sp>
        <p:nvSpPr>
          <p:cNvPr id="33" name="Rectangle 32">
            <a:extLst>
              <a:ext uri="{FF2B5EF4-FFF2-40B4-BE49-F238E27FC236}">
                <a16:creationId xmlns:a16="http://schemas.microsoft.com/office/drawing/2014/main" id="{A374052A-C977-260E-2D2B-C5E33422666A}"/>
              </a:ext>
            </a:extLst>
          </p:cNvPr>
          <p:cNvSpPr/>
          <p:nvPr/>
        </p:nvSpPr>
        <p:spPr>
          <a:xfrm>
            <a:off x="5967985" y="1979300"/>
            <a:ext cx="4018569"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Participants</a:t>
            </a:r>
          </a:p>
        </p:txBody>
      </p:sp>
      <p:cxnSp>
        <p:nvCxnSpPr>
          <p:cNvPr id="34" name="Straight Connector 33">
            <a:extLst>
              <a:ext uri="{FF2B5EF4-FFF2-40B4-BE49-F238E27FC236}">
                <a16:creationId xmlns:a16="http://schemas.microsoft.com/office/drawing/2014/main" id="{F2DC4E42-11C2-B9FC-2149-6F8D65ADD479}"/>
              </a:ext>
            </a:extLst>
          </p:cNvPr>
          <p:cNvCxnSpPr>
            <a:cxnSpLocks/>
          </p:cNvCxnSpPr>
          <p:nvPr/>
        </p:nvCxnSpPr>
        <p:spPr>
          <a:xfrm>
            <a:off x="3261360" y="2236762"/>
            <a:ext cx="263946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B31DA5-A7BE-673E-A9B1-E09CFC7E06D5}"/>
              </a:ext>
            </a:extLst>
          </p:cNvPr>
          <p:cNvCxnSpPr>
            <a:cxnSpLocks/>
          </p:cNvCxnSpPr>
          <p:nvPr/>
        </p:nvCxnSpPr>
        <p:spPr>
          <a:xfrm>
            <a:off x="5967985" y="2236762"/>
            <a:ext cx="401856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A66699-47AE-4D0E-48F7-18B9A9C3AF67}"/>
              </a:ext>
            </a:extLst>
          </p:cNvPr>
          <p:cNvCxnSpPr>
            <a:cxnSpLocks/>
          </p:cNvCxnSpPr>
          <p:nvPr/>
        </p:nvCxnSpPr>
        <p:spPr>
          <a:xfrm>
            <a:off x="10053711" y="2236762"/>
            <a:ext cx="15835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B771652-3306-F37C-D629-5032C92C254D}"/>
              </a:ext>
            </a:extLst>
          </p:cNvPr>
          <p:cNvSpPr/>
          <p:nvPr/>
        </p:nvSpPr>
        <p:spPr>
          <a:xfrm>
            <a:off x="1914043" y="2337908"/>
            <a:ext cx="1280160" cy="70584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Digital Venture Steering Committee</a:t>
            </a:r>
          </a:p>
        </p:txBody>
      </p:sp>
      <p:sp>
        <p:nvSpPr>
          <p:cNvPr id="52" name="Rectangle 51">
            <a:extLst>
              <a:ext uri="{FF2B5EF4-FFF2-40B4-BE49-F238E27FC236}">
                <a16:creationId xmlns:a16="http://schemas.microsoft.com/office/drawing/2014/main" id="{8D666F90-F89A-FD21-7AA3-F8F44182C3FF}"/>
              </a:ext>
            </a:extLst>
          </p:cNvPr>
          <p:cNvSpPr/>
          <p:nvPr/>
        </p:nvSpPr>
        <p:spPr>
          <a:xfrm>
            <a:off x="1914043" y="3107921"/>
            <a:ext cx="1280160" cy="70584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Executive Board sponsorship</a:t>
            </a:r>
          </a:p>
        </p:txBody>
      </p:sp>
      <p:sp>
        <p:nvSpPr>
          <p:cNvPr id="58" name="Rectangle 57">
            <a:extLst>
              <a:ext uri="{FF2B5EF4-FFF2-40B4-BE49-F238E27FC236}">
                <a16:creationId xmlns:a16="http://schemas.microsoft.com/office/drawing/2014/main" id="{29525402-8560-6CE2-12C0-DD3168764269}"/>
              </a:ext>
            </a:extLst>
          </p:cNvPr>
          <p:cNvSpPr/>
          <p:nvPr/>
        </p:nvSpPr>
        <p:spPr>
          <a:xfrm>
            <a:off x="1914043" y="5609093"/>
            <a:ext cx="1280160" cy="70584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Core team</a:t>
            </a:r>
          </a:p>
        </p:txBody>
      </p:sp>
      <p:sp>
        <p:nvSpPr>
          <p:cNvPr id="59" name="Rectangle 58">
            <a:extLst>
              <a:ext uri="{FF2B5EF4-FFF2-40B4-BE49-F238E27FC236}">
                <a16:creationId xmlns:a16="http://schemas.microsoft.com/office/drawing/2014/main" id="{85DB5AC2-4EFB-4F17-AAA9-8694F5961FA5}"/>
              </a:ext>
            </a:extLst>
          </p:cNvPr>
          <p:cNvSpPr/>
          <p:nvPr/>
        </p:nvSpPr>
        <p:spPr>
          <a:xfrm>
            <a:off x="1914043" y="3910090"/>
            <a:ext cx="1280160" cy="1601257"/>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Subject matter experts</a:t>
            </a:r>
          </a:p>
        </p:txBody>
      </p:sp>
      <p:cxnSp>
        <p:nvCxnSpPr>
          <p:cNvPr id="60" name="Straight Connector 59">
            <a:extLst>
              <a:ext uri="{FF2B5EF4-FFF2-40B4-BE49-F238E27FC236}">
                <a16:creationId xmlns:a16="http://schemas.microsoft.com/office/drawing/2014/main" id="{6D9AF0BB-0D0F-A994-973E-896812E8941F}"/>
              </a:ext>
            </a:extLst>
          </p:cNvPr>
          <p:cNvCxnSpPr>
            <a:cxnSpLocks/>
          </p:cNvCxnSpPr>
          <p:nvPr/>
        </p:nvCxnSpPr>
        <p:spPr>
          <a:xfrm>
            <a:off x="1914042" y="5556264"/>
            <a:ext cx="9723221" cy="4115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791ED4-4C11-C118-DBC7-F61298B20875}"/>
              </a:ext>
            </a:extLst>
          </p:cNvPr>
          <p:cNvCxnSpPr>
            <a:cxnSpLocks/>
          </p:cNvCxnSpPr>
          <p:nvPr/>
        </p:nvCxnSpPr>
        <p:spPr>
          <a:xfrm>
            <a:off x="554735" y="3861218"/>
            <a:ext cx="11082529"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570B4D5C-ABDA-91E9-D500-086115338F3A}"/>
              </a:ext>
            </a:extLst>
          </p:cNvPr>
          <p:cNvSpPr/>
          <p:nvPr/>
        </p:nvSpPr>
        <p:spPr>
          <a:xfrm>
            <a:off x="3261360" y="5609093"/>
            <a:ext cx="2578506"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Drive Digital Venture project and analyses</a:t>
            </a:r>
          </a:p>
          <a:p>
            <a:pPr marL="194310" indent="-194310">
              <a:buFont typeface="Arial" panose="020B0604020202020204" pitchFamily="34" charset="0"/>
              <a:buChar char="•"/>
            </a:pPr>
            <a:r>
              <a:rPr lang="en-US" sz="1200" dirty="0">
                <a:solidFill>
                  <a:schemeClr val="bg1"/>
                </a:solidFill>
              </a:rPr>
              <a:t>Stakeholder management</a:t>
            </a:r>
          </a:p>
        </p:txBody>
      </p:sp>
      <p:sp>
        <p:nvSpPr>
          <p:cNvPr id="66" name="Rectangle 65">
            <a:extLst>
              <a:ext uri="{FF2B5EF4-FFF2-40B4-BE49-F238E27FC236}">
                <a16:creationId xmlns:a16="http://schemas.microsoft.com/office/drawing/2014/main" id="{635FAD68-77F6-F79C-7FB7-959C521E4DBD}"/>
              </a:ext>
            </a:extLst>
          </p:cNvPr>
          <p:cNvSpPr/>
          <p:nvPr/>
        </p:nvSpPr>
        <p:spPr>
          <a:xfrm>
            <a:off x="3261360" y="3107921"/>
            <a:ext cx="2578506"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Steer overall direction of work</a:t>
            </a:r>
          </a:p>
          <a:p>
            <a:pPr marL="194310" indent="-194310">
              <a:buFont typeface="Arial" panose="020B0604020202020204" pitchFamily="34" charset="0"/>
              <a:buChar char="•"/>
            </a:pPr>
            <a:r>
              <a:rPr lang="en-US" sz="1200" dirty="0">
                <a:solidFill>
                  <a:schemeClr val="bg1"/>
                </a:solidFill>
              </a:rPr>
              <a:t>Ensure strategic alignment with rest of Group</a:t>
            </a:r>
          </a:p>
        </p:txBody>
      </p:sp>
      <p:sp>
        <p:nvSpPr>
          <p:cNvPr id="67" name="Rectangle 66">
            <a:extLst>
              <a:ext uri="{FF2B5EF4-FFF2-40B4-BE49-F238E27FC236}">
                <a16:creationId xmlns:a16="http://schemas.microsoft.com/office/drawing/2014/main" id="{C2C54CEB-F9CA-F7AF-55A3-2D23B2FF27EC}"/>
              </a:ext>
            </a:extLst>
          </p:cNvPr>
          <p:cNvSpPr/>
          <p:nvPr/>
        </p:nvSpPr>
        <p:spPr>
          <a:xfrm>
            <a:off x="3261360" y="3910090"/>
            <a:ext cx="2578506" cy="159872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Provide input on specific topics for definition and design of Digital Venture across parameters and enabler such as data, tools, and systems</a:t>
            </a:r>
          </a:p>
          <a:p>
            <a:pPr marL="194310" indent="-194310">
              <a:buFont typeface="Arial" panose="020B0604020202020204" pitchFamily="34" charset="0"/>
              <a:buChar char="•"/>
            </a:pPr>
            <a:r>
              <a:rPr lang="en-US" sz="1200" dirty="0">
                <a:solidFill>
                  <a:schemeClr val="bg1"/>
                </a:solidFill>
              </a:rPr>
              <a:t>Drive analyses where relevant in collaboration with Core team</a:t>
            </a:r>
          </a:p>
        </p:txBody>
      </p:sp>
      <p:sp>
        <p:nvSpPr>
          <p:cNvPr id="68" name="Rectangle 67">
            <a:extLst>
              <a:ext uri="{FF2B5EF4-FFF2-40B4-BE49-F238E27FC236}">
                <a16:creationId xmlns:a16="http://schemas.microsoft.com/office/drawing/2014/main" id="{5FC16C5F-CF0F-16DC-8A62-A11B308EF9B1}"/>
              </a:ext>
            </a:extLst>
          </p:cNvPr>
          <p:cNvSpPr/>
          <p:nvPr/>
        </p:nvSpPr>
        <p:spPr>
          <a:xfrm>
            <a:off x="5967984" y="2337908"/>
            <a:ext cx="4018569"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[Names sanitized due to confidentiality]</a:t>
            </a:r>
          </a:p>
        </p:txBody>
      </p:sp>
      <p:sp>
        <p:nvSpPr>
          <p:cNvPr id="69" name="Rectangle 68">
            <a:extLst>
              <a:ext uri="{FF2B5EF4-FFF2-40B4-BE49-F238E27FC236}">
                <a16:creationId xmlns:a16="http://schemas.microsoft.com/office/drawing/2014/main" id="{26E185A3-B5CC-025C-DBAC-329B2BDEDC03}"/>
              </a:ext>
            </a:extLst>
          </p:cNvPr>
          <p:cNvSpPr/>
          <p:nvPr/>
        </p:nvSpPr>
        <p:spPr>
          <a:xfrm>
            <a:off x="5967984" y="5609093"/>
            <a:ext cx="4018569"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[Names sanitized due to confidentiality]</a:t>
            </a:r>
          </a:p>
        </p:txBody>
      </p:sp>
      <p:sp>
        <p:nvSpPr>
          <p:cNvPr id="70" name="Rectangle 69">
            <a:extLst>
              <a:ext uri="{FF2B5EF4-FFF2-40B4-BE49-F238E27FC236}">
                <a16:creationId xmlns:a16="http://schemas.microsoft.com/office/drawing/2014/main" id="{DF8F0402-1ED9-FF8A-7D8F-8EC69AB5D386}"/>
              </a:ext>
            </a:extLst>
          </p:cNvPr>
          <p:cNvSpPr/>
          <p:nvPr/>
        </p:nvSpPr>
        <p:spPr>
          <a:xfrm>
            <a:off x="5967984" y="3107921"/>
            <a:ext cx="4018569"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[Names sanitized due to confidentiality]</a:t>
            </a:r>
          </a:p>
        </p:txBody>
      </p:sp>
      <p:sp>
        <p:nvSpPr>
          <p:cNvPr id="71" name="Rectangle 70">
            <a:extLst>
              <a:ext uri="{FF2B5EF4-FFF2-40B4-BE49-F238E27FC236}">
                <a16:creationId xmlns:a16="http://schemas.microsoft.com/office/drawing/2014/main" id="{E4BE5C43-7F53-E18B-15C1-3534CFFADD89}"/>
              </a:ext>
            </a:extLst>
          </p:cNvPr>
          <p:cNvSpPr/>
          <p:nvPr/>
        </p:nvSpPr>
        <p:spPr>
          <a:xfrm>
            <a:off x="5967984" y="3910090"/>
            <a:ext cx="4018569" cy="159872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94310" indent="-194310">
              <a:buFont typeface="Arial" panose="020B0604020202020204" pitchFamily="34" charset="0"/>
              <a:buChar char="•"/>
            </a:pPr>
            <a:r>
              <a:rPr lang="en-US" sz="1200" dirty="0">
                <a:solidFill>
                  <a:schemeClr val="bg1"/>
                </a:solidFill>
              </a:rPr>
              <a:t>[Names sanitized due to confidentiality]</a:t>
            </a:r>
          </a:p>
        </p:txBody>
      </p:sp>
      <p:sp>
        <p:nvSpPr>
          <p:cNvPr id="72" name="Rectangle 71">
            <a:extLst>
              <a:ext uri="{FF2B5EF4-FFF2-40B4-BE49-F238E27FC236}">
                <a16:creationId xmlns:a16="http://schemas.microsoft.com/office/drawing/2014/main" id="{C870C8CA-7EE1-FEBA-6446-613286BC55CB}"/>
              </a:ext>
            </a:extLst>
          </p:cNvPr>
          <p:cNvSpPr/>
          <p:nvPr/>
        </p:nvSpPr>
        <p:spPr>
          <a:xfrm>
            <a:off x="10053711" y="2337908"/>
            <a:ext cx="1583553"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bg1"/>
                </a:solidFill>
              </a:rPr>
              <a:t>Bi-weekly working session</a:t>
            </a:r>
          </a:p>
        </p:txBody>
      </p:sp>
      <p:sp>
        <p:nvSpPr>
          <p:cNvPr id="73" name="Rectangle 72">
            <a:extLst>
              <a:ext uri="{FF2B5EF4-FFF2-40B4-BE49-F238E27FC236}">
                <a16:creationId xmlns:a16="http://schemas.microsoft.com/office/drawing/2014/main" id="{0C8CF0C5-2E2C-FAE3-522C-6FC88719A2D0}"/>
              </a:ext>
            </a:extLst>
          </p:cNvPr>
          <p:cNvSpPr/>
          <p:nvPr/>
        </p:nvSpPr>
        <p:spPr>
          <a:xfrm>
            <a:off x="10053711" y="5609093"/>
            <a:ext cx="1583553"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bg1"/>
                </a:solidFill>
              </a:rPr>
              <a:t>Daily</a:t>
            </a:r>
          </a:p>
        </p:txBody>
      </p:sp>
      <p:sp>
        <p:nvSpPr>
          <p:cNvPr id="74" name="Rectangle 73">
            <a:extLst>
              <a:ext uri="{FF2B5EF4-FFF2-40B4-BE49-F238E27FC236}">
                <a16:creationId xmlns:a16="http://schemas.microsoft.com/office/drawing/2014/main" id="{DCB721A3-F7BF-FB2A-107F-6A1CA54EAD04}"/>
              </a:ext>
            </a:extLst>
          </p:cNvPr>
          <p:cNvSpPr/>
          <p:nvPr/>
        </p:nvSpPr>
        <p:spPr>
          <a:xfrm>
            <a:off x="10053711" y="3107921"/>
            <a:ext cx="1583553" cy="70584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bg1"/>
                </a:solidFill>
              </a:rPr>
              <a:t>Monthly touchpoints</a:t>
            </a:r>
          </a:p>
        </p:txBody>
      </p:sp>
      <p:sp>
        <p:nvSpPr>
          <p:cNvPr id="75" name="Rectangle 74">
            <a:extLst>
              <a:ext uri="{FF2B5EF4-FFF2-40B4-BE49-F238E27FC236}">
                <a16:creationId xmlns:a16="http://schemas.microsoft.com/office/drawing/2014/main" id="{9C5D4B88-A3F8-AFB3-AFC7-715AE2F79AC1}"/>
              </a:ext>
            </a:extLst>
          </p:cNvPr>
          <p:cNvSpPr/>
          <p:nvPr/>
        </p:nvSpPr>
        <p:spPr>
          <a:xfrm>
            <a:off x="10053711" y="3910090"/>
            <a:ext cx="1583553" cy="159872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dirty="0">
                <a:solidFill>
                  <a:schemeClr val="bg1"/>
                </a:solidFill>
              </a:rPr>
              <a:t>Ad-hoc, depending on topic</a:t>
            </a:r>
          </a:p>
        </p:txBody>
      </p:sp>
      <p:sp>
        <p:nvSpPr>
          <p:cNvPr id="3" name="Footer Placeholder 2">
            <a:extLst>
              <a:ext uri="{FF2B5EF4-FFF2-40B4-BE49-F238E27FC236}">
                <a16:creationId xmlns:a16="http://schemas.microsoft.com/office/drawing/2014/main" id="{97D60FF3-4B60-574C-1AD8-90AA152833A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824065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1793812"/>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3" name="Text Placeholder 3">
            <a:extLst>
              <a:ext uri="{FF2B5EF4-FFF2-40B4-BE49-F238E27FC236}">
                <a16:creationId xmlns:a16="http://schemas.microsoft.com/office/drawing/2014/main" id="{E9E9A9BE-8CE5-9759-C30E-0DD362186E08}"/>
              </a:ext>
            </a:extLst>
          </p:cNvPr>
          <p:cNvSpPr>
            <a:spLocks noGrp="1"/>
          </p:cNvSpPr>
          <p:nvPr>
            <p:ph type="body" sz="quarter" idx="17"/>
          </p:nvPr>
        </p:nvSpPr>
        <p:spPr>
          <a:xfrm>
            <a:off x="7630160" y="100540"/>
            <a:ext cx="4007104" cy="123111"/>
          </a:xfrm>
        </p:spPr>
        <p:txBody>
          <a:bodyPr/>
          <a:lstStyle/>
          <a:p>
            <a:r>
              <a:rPr lang="en-US" dirty="0"/>
              <a:t>Case: Real-life sanitized example #1 </a:t>
            </a:r>
          </a:p>
        </p:txBody>
      </p:sp>
    </p:spTree>
    <p:extLst>
      <p:ext uri="{BB962C8B-B14F-4D97-AF65-F5344CB8AC3E}">
        <p14:creationId xmlns:p14="http://schemas.microsoft.com/office/powerpoint/2010/main" val="910593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1EFC6-13F3-0681-4328-BDA052EABBE7}"/>
              </a:ext>
            </a:extLst>
          </p:cNvPr>
          <p:cNvSpPr>
            <a:spLocks noGrp="1"/>
          </p:cNvSpPr>
          <p:nvPr>
            <p:ph type="title"/>
          </p:nvPr>
        </p:nvSpPr>
        <p:spPr/>
        <p:txBody>
          <a:bodyPr/>
          <a:lstStyle/>
          <a:p>
            <a:r>
              <a:rPr lang="en-US" dirty="0"/>
              <a:t>The digital transformation of retail is taking place segment-by-segment and the next wave is now taking form in [sanitized]</a:t>
            </a:r>
          </a:p>
        </p:txBody>
      </p:sp>
      <p:sp>
        <p:nvSpPr>
          <p:cNvPr id="6" name="Text Placeholder 5">
            <a:extLst>
              <a:ext uri="{FF2B5EF4-FFF2-40B4-BE49-F238E27FC236}">
                <a16:creationId xmlns:a16="http://schemas.microsoft.com/office/drawing/2014/main" id="{B95CAC34-CCC9-4B47-6C8E-922B909E8C5F}"/>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
        <p:nvSpPr>
          <p:cNvPr id="2" name="Oval 1">
            <a:extLst>
              <a:ext uri="{FF2B5EF4-FFF2-40B4-BE49-F238E27FC236}">
                <a16:creationId xmlns:a16="http://schemas.microsoft.com/office/drawing/2014/main" id="{C5EE1B4E-64A3-E68C-40B2-82115B086851}"/>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1</a:t>
            </a:r>
          </a:p>
        </p:txBody>
      </p:sp>
      <p:sp>
        <p:nvSpPr>
          <p:cNvPr id="7" name="Rectangle 6">
            <a:extLst>
              <a:ext uri="{FF2B5EF4-FFF2-40B4-BE49-F238E27FC236}">
                <a16:creationId xmlns:a16="http://schemas.microsoft.com/office/drawing/2014/main" id="{22F4C2AA-86D3-E892-A467-31C71357B855}"/>
              </a:ext>
            </a:extLst>
          </p:cNvPr>
          <p:cNvSpPr/>
          <p:nvPr/>
        </p:nvSpPr>
        <p:spPr>
          <a:xfrm>
            <a:off x="467806" y="1368884"/>
            <a:ext cx="7301999"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Emerging digital players for e-commerce in the [sanitized] and [sanitized</a:t>
            </a:r>
            <a:r>
              <a:rPr lang="en-US" sz="1400" b="1" dirty="0">
                <a:solidFill>
                  <a:srgbClr val="E7E6E6">
                    <a:lumMod val="10000"/>
                  </a:srgbClr>
                </a:solidFill>
                <a:latin typeface="Arial" panose="020B0604020202020204" pitchFamily="34" charset="0"/>
                <a:ea typeface="ＭＳ Ｐゴシック"/>
                <a:cs typeface="Arial" panose="020B0604020202020204" pitchFamily="34" charset="0"/>
              </a:rPr>
              <a:t>]</a:t>
            </a: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 segments</a:t>
            </a:r>
          </a:p>
        </p:txBody>
      </p:sp>
      <p:sp>
        <p:nvSpPr>
          <p:cNvPr id="8" name="Rectangle 7">
            <a:extLst>
              <a:ext uri="{FF2B5EF4-FFF2-40B4-BE49-F238E27FC236}">
                <a16:creationId xmlns:a16="http://schemas.microsoft.com/office/drawing/2014/main" id="{6A6FAFEF-5C27-A1CA-9816-8895D10C0AFE}"/>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9" name="Rectangle 8">
            <a:extLst>
              <a:ext uri="{FF2B5EF4-FFF2-40B4-BE49-F238E27FC236}">
                <a16:creationId xmlns:a16="http://schemas.microsoft.com/office/drawing/2014/main" id="{67D64F02-4330-3E28-9F66-D0161C310343}"/>
              </a:ext>
            </a:extLst>
          </p:cNvPr>
          <p:cNvSpPr/>
          <p:nvPr/>
        </p:nvSpPr>
        <p:spPr>
          <a:xfrm>
            <a:off x="1093694" y="1894517"/>
            <a:ext cx="5002306" cy="341258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200" b="1" dirty="0">
                <a:solidFill>
                  <a:schemeClr val="bg1"/>
                </a:solidFill>
              </a:rPr>
              <a:t>[Sanitized segment]</a:t>
            </a:r>
          </a:p>
        </p:txBody>
      </p:sp>
      <p:sp>
        <p:nvSpPr>
          <p:cNvPr id="10" name="Rectangle 9">
            <a:extLst>
              <a:ext uri="{FF2B5EF4-FFF2-40B4-BE49-F238E27FC236}">
                <a16:creationId xmlns:a16="http://schemas.microsoft.com/office/drawing/2014/main" id="{A9EDC28E-AE20-A0FF-CC38-578027177EA1}"/>
              </a:ext>
            </a:extLst>
          </p:cNvPr>
          <p:cNvSpPr/>
          <p:nvPr/>
        </p:nvSpPr>
        <p:spPr>
          <a:xfrm>
            <a:off x="6096000" y="1894517"/>
            <a:ext cx="5002306" cy="3412589"/>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Bef>
                <a:spcPts val="300"/>
              </a:spcBef>
              <a:spcAft>
                <a:spcPts val="300"/>
              </a:spcAft>
            </a:pPr>
            <a:r>
              <a:rPr lang="en-US" sz="1200" b="1" dirty="0">
                <a:solidFill>
                  <a:schemeClr val="bg1"/>
                </a:solidFill>
              </a:rPr>
              <a:t>[Sanitized segment]</a:t>
            </a:r>
          </a:p>
        </p:txBody>
      </p:sp>
      <p:sp>
        <p:nvSpPr>
          <p:cNvPr id="12" name="TextBox 11">
            <a:extLst>
              <a:ext uri="{FF2B5EF4-FFF2-40B4-BE49-F238E27FC236}">
                <a16:creationId xmlns:a16="http://schemas.microsoft.com/office/drawing/2014/main" id="{C8067C40-E744-5482-F1EB-55F9DCD3D6C5}"/>
              </a:ext>
            </a:extLst>
          </p:cNvPr>
          <p:cNvSpPr txBox="1"/>
          <p:nvPr/>
        </p:nvSpPr>
        <p:spPr>
          <a:xfrm>
            <a:off x="1093694" y="5383447"/>
            <a:ext cx="914400" cy="283029"/>
          </a:xfrm>
          <a:prstGeom prst="rect">
            <a:avLst/>
          </a:prstGeom>
          <a:ln w="6350">
            <a:noFill/>
            <a:miter lim="800000"/>
          </a:ln>
        </p:spPr>
        <p:txBody>
          <a:bodyPr vert="horz" wrap="square" lIns="0" tIns="0" rIns="0" bIns="0" rtlCol="0">
            <a:noAutofit/>
          </a:bodyPr>
          <a:lstStyle/>
          <a:p>
            <a:pPr>
              <a:spcBef>
                <a:spcPts val="300"/>
              </a:spcBef>
              <a:spcAft>
                <a:spcPts val="300"/>
              </a:spcAft>
              <a:buNone/>
            </a:pPr>
            <a:r>
              <a:rPr lang="en-US" sz="1200" b="1" dirty="0">
                <a:solidFill>
                  <a:schemeClr val="bg1"/>
                </a:solidFill>
              </a:rPr>
              <a:t>2012</a:t>
            </a:r>
          </a:p>
        </p:txBody>
      </p:sp>
      <p:sp>
        <p:nvSpPr>
          <p:cNvPr id="14" name="TextBox 13">
            <a:extLst>
              <a:ext uri="{FF2B5EF4-FFF2-40B4-BE49-F238E27FC236}">
                <a16:creationId xmlns:a16="http://schemas.microsoft.com/office/drawing/2014/main" id="{FA8C2E76-1CB4-DA6F-3600-8BDABD730517}"/>
              </a:ext>
            </a:extLst>
          </p:cNvPr>
          <p:cNvSpPr txBox="1"/>
          <p:nvPr/>
        </p:nvSpPr>
        <p:spPr>
          <a:xfrm>
            <a:off x="5638800" y="5383447"/>
            <a:ext cx="914400" cy="28302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solidFill>
                  <a:schemeClr val="bg1"/>
                </a:solidFill>
              </a:rPr>
              <a:t>2018</a:t>
            </a:r>
          </a:p>
        </p:txBody>
      </p:sp>
      <p:sp>
        <p:nvSpPr>
          <p:cNvPr id="15" name="TextBox 14">
            <a:extLst>
              <a:ext uri="{FF2B5EF4-FFF2-40B4-BE49-F238E27FC236}">
                <a16:creationId xmlns:a16="http://schemas.microsoft.com/office/drawing/2014/main" id="{51655599-79FC-895F-7A6C-87DC02DD1831}"/>
              </a:ext>
            </a:extLst>
          </p:cNvPr>
          <p:cNvSpPr txBox="1"/>
          <p:nvPr/>
        </p:nvSpPr>
        <p:spPr>
          <a:xfrm>
            <a:off x="10183906" y="5387516"/>
            <a:ext cx="914400" cy="283029"/>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b="1" dirty="0">
                <a:solidFill>
                  <a:schemeClr val="bg1"/>
                </a:solidFill>
              </a:rPr>
              <a:t>Future</a:t>
            </a:r>
          </a:p>
        </p:txBody>
      </p:sp>
      <p:cxnSp>
        <p:nvCxnSpPr>
          <p:cNvPr id="19" name="Straight Arrow Connector 18">
            <a:extLst>
              <a:ext uri="{FF2B5EF4-FFF2-40B4-BE49-F238E27FC236}">
                <a16:creationId xmlns:a16="http://schemas.microsoft.com/office/drawing/2014/main" id="{83A00990-7B21-32A8-55EC-466613DB7185}"/>
              </a:ext>
            </a:extLst>
          </p:cNvPr>
          <p:cNvCxnSpPr>
            <a:cxnSpLocks/>
          </p:cNvCxnSpPr>
          <p:nvPr/>
        </p:nvCxnSpPr>
        <p:spPr>
          <a:xfrm>
            <a:off x="1093694" y="5307106"/>
            <a:ext cx="10004612"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77F2959-3EA7-3C65-9EAE-27D1C3E50024}"/>
              </a:ext>
            </a:extLst>
          </p:cNvPr>
          <p:cNvSpPr/>
          <p:nvPr/>
        </p:nvSpPr>
        <p:spPr>
          <a:xfrm>
            <a:off x="1376371" y="5733324"/>
            <a:ext cx="4436951"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Over last few years there has been the [sanitized segment] has transitioned at scale to a digital model</a:t>
            </a:r>
          </a:p>
        </p:txBody>
      </p:sp>
      <p:sp>
        <p:nvSpPr>
          <p:cNvPr id="23" name="Rectangle 22">
            <a:extLst>
              <a:ext uri="{FF2B5EF4-FFF2-40B4-BE49-F238E27FC236}">
                <a16:creationId xmlns:a16="http://schemas.microsoft.com/office/drawing/2014/main" id="{FF5BACE4-7340-E226-76FF-AAE0E8596249}"/>
              </a:ext>
            </a:extLst>
          </p:cNvPr>
          <p:cNvSpPr/>
          <p:nvPr/>
        </p:nvSpPr>
        <p:spPr>
          <a:xfrm>
            <a:off x="6378678" y="5733324"/>
            <a:ext cx="4436951"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The next wave is now taking form in [sanitized segment] with new players emerging more rapidly</a:t>
            </a:r>
          </a:p>
        </p:txBody>
      </p:sp>
      <p:sp>
        <p:nvSpPr>
          <p:cNvPr id="24" name="Triangle 23">
            <a:extLst>
              <a:ext uri="{FF2B5EF4-FFF2-40B4-BE49-F238E27FC236}">
                <a16:creationId xmlns:a16="http://schemas.microsoft.com/office/drawing/2014/main" id="{3EB8AA06-2438-B836-D666-4435602AAD9F}"/>
              </a:ext>
            </a:extLst>
          </p:cNvPr>
          <p:cNvSpPr/>
          <p:nvPr/>
        </p:nvSpPr>
        <p:spPr>
          <a:xfrm rot="10800000">
            <a:off x="3023586" y="5416033"/>
            <a:ext cx="1142523" cy="208363"/>
          </a:xfrm>
          <a:prstGeom prst="triangl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Triangle 24">
            <a:extLst>
              <a:ext uri="{FF2B5EF4-FFF2-40B4-BE49-F238E27FC236}">
                <a16:creationId xmlns:a16="http://schemas.microsoft.com/office/drawing/2014/main" id="{9C1A13A9-3CE7-3E5D-FAF4-E48FD5F31CCA}"/>
              </a:ext>
            </a:extLst>
          </p:cNvPr>
          <p:cNvSpPr/>
          <p:nvPr/>
        </p:nvSpPr>
        <p:spPr>
          <a:xfrm rot="10800000">
            <a:off x="8025892" y="5416033"/>
            <a:ext cx="1142523" cy="208363"/>
          </a:xfrm>
          <a:prstGeom prst="triangl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5" name="Freeform 34">
            <a:extLst>
              <a:ext uri="{FF2B5EF4-FFF2-40B4-BE49-F238E27FC236}">
                <a16:creationId xmlns:a16="http://schemas.microsoft.com/office/drawing/2014/main" id="{7EA78416-138F-27AC-DC7F-744B2DC23E6B}"/>
              </a:ext>
            </a:extLst>
          </p:cNvPr>
          <p:cNvSpPr/>
          <p:nvPr/>
        </p:nvSpPr>
        <p:spPr>
          <a:xfrm>
            <a:off x="1093694" y="2102878"/>
            <a:ext cx="5173422" cy="3192238"/>
          </a:xfrm>
          <a:custGeom>
            <a:avLst/>
            <a:gdLst>
              <a:gd name="connsiteX0" fmla="*/ 0 w 5173422"/>
              <a:gd name="connsiteY0" fmla="*/ 3181257 h 3192238"/>
              <a:gd name="connsiteX1" fmla="*/ 815340 w 5173422"/>
              <a:gd name="connsiteY1" fmla="*/ 3166017 h 3192238"/>
              <a:gd name="connsiteX2" fmla="*/ 1524000 w 5173422"/>
              <a:gd name="connsiteY2" fmla="*/ 2952657 h 3192238"/>
              <a:gd name="connsiteX3" fmla="*/ 2057400 w 5173422"/>
              <a:gd name="connsiteY3" fmla="*/ 2457357 h 3192238"/>
              <a:gd name="connsiteX4" fmla="*/ 2476500 w 5173422"/>
              <a:gd name="connsiteY4" fmla="*/ 1893477 h 3192238"/>
              <a:gd name="connsiteX5" fmla="*/ 2941320 w 5173422"/>
              <a:gd name="connsiteY5" fmla="*/ 1230537 h 3192238"/>
              <a:gd name="connsiteX6" fmla="*/ 3429000 w 5173422"/>
              <a:gd name="connsiteY6" fmla="*/ 727617 h 3192238"/>
              <a:gd name="connsiteX7" fmla="*/ 3855720 w 5173422"/>
              <a:gd name="connsiteY7" fmla="*/ 331377 h 3192238"/>
              <a:gd name="connsiteX8" fmla="*/ 4373880 w 5173422"/>
              <a:gd name="connsiteY8" fmla="*/ 102777 h 3192238"/>
              <a:gd name="connsiteX9" fmla="*/ 5173422 w 5173422"/>
              <a:gd name="connsiteY9" fmla="*/ 0 h 31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3422" h="3192238">
                <a:moveTo>
                  <a:pt x="0" y="3181257"/>
                </a:moveTo>
                <a:cubicBezTo>
                  <a:pt x="280670" y="3192687"/>
                  <a:pt x="561340" y="3204117"/>
                  <a:pt x="815340" y="3166017"/>
                </a:cubicBezTo>
                <a:cubicBezTo>
                  <a:pt x="1069340" y="3127917"/>
                  <a:pt x="1316990" y="3070767"/>
                  <a:pt x="1524000" y="2952657"/>
                </a:cubicBezTo>
                <a:cubicBezTo>
                  <a:pt x="1731010" y="2834547"/>
                  <a:pt x="1898650" y="2633887"/>
                  <a:pt x="2057400" y="2457357"/>
                </a:cubicBezTo>
                <a:cubicBezTo>
                  <a:pt x="2216150" y="2280827"/>
                  <a:pt x="2329180" y="2097947"/>
                  <a:pt x="2476500" y="1893477"/>
                </a:cubicBezTo>
                <a:cubicBezTo>
                  <a:pt x="2623820" y="1689007"/>
                  <a:pt x="2782570" y="1424847"/>
                  <a:pt x="2941320" y="1230537"/>
                </a:cubicBezTo>
                <a:cubicBezTo>
                  <a:pt x="3100070" y="1036227"/>
                  <a:pt x="3276600" y="877477"/>
                  <a:pt x="3429000" y="727617"/>
                </a:cubicBezTo>
                <a:cubicBezTo>
                  <a:pt x="3581400" y="577757"/>
                  <a:pt x="3698240" y="435517"/>
                  <a:pt x="3855720" y="331377"/>
                </a:cubicBezTo>
                <a:cubicBezTo>
                  <a:pt x="4013200" y="227237"/>
                  <a:pt x="4154263" y="158006"/>
                  <a:pt x="4373880" y="102777"/>
                </a:cubicBezTo>
                <a:cubicBezTo>
                  <a:pt x="4593497" y="47547"/>
                  <a:pt x="4883459" y="23773"/>
                  <a:pt x="5173422" y="0"/>
                </a:cubicBezTo>
              </a:path>
            </a:pathLst>
          </a:cu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D9D26F3-333E-6DBA-9319-0FB0B82A31BB}"/>
              </a:ext>
            </a:extLst>
          </p:cNvPr>
          <p:cNvSpPr/>
          <p:nvPr/>
        </p:nvSpPr>
        <p:spPr>
          <a:xfrm>
            <a:off x="5026832" y="3296147"/>
            <a:ext cx="2888166" cy="1998969"/>
          </a:xfrm>
          <a:custGeom>
            <a:avLst/>
            <a:gdLst>
              <a:gd name="connsiteX0" fmla="*/ 0 w 2888166"/>
              <a:gd name="connsiteY0" fmla="*/ 1984917 h 1998969"/>
              <a:gd name="connsiteX1" fmla="*/ 1159727 w 2888166"/>
              <a:gd name="connsiteY1" fmla="*/ 1706137 h 1998969"/>
              <a:gd name="connsiteX2" fmla="*/ 2888166 w 2888166"/>
              <a:gd name="connsiteY2" fmla="*/ 0 h 1998969"/>
            </a:gdLst>
            <a:ahLst/>
            <a:cxnLst>
              <a:cxn ang="0">
                <a:pos x="connsiteX0" y="connsiteY0"/>
              </a:cxn>
              <a:cxn ang="0">
                <a:pos x="connsiteX1" y="connsiteY1"/>
              </a:cxn>
              <a:cxn ang="0">
                <a:pos x="connsiteX2" y="connsiteY2"/>
              </a:cxn>
            </a:cxnLst>
            <a:rect l="l" t="t" r="r" b="b"/>
            <a:pathLst>
              <a:path w="2888166" h="1998969">
                <a:moveTo>
                  <a:pt x="0" y="1984917"/>
                </a:moveTo>
                <a:cubicBezTo>
                  <a:pt x="339183" y="2010937"/>
                  <a:pt x="678366" y="2036957"/>
                  <a:pt x="1159727" y="1706137"/>
                </a:cubicBezTo>
                <a:cubicBezTo>
                  <a:pt x="1641088" y="1375317"/>
                  <a:pt x="2264627" y="687658"/>
                  <a:pt x="2888166" y="0"/>
                </a:cubicBezTo>
              </a:path>
            </a:pathLst>
          </a:cu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1F3F92D-BDA5-A2E9-FAEA-234B7673B47B}"/>
              </a:ext>
            </a:extLst>
          </p:cNvPr>
          <p:cNvSpPr/>
          <p:nvPr/>
        </p:nvSpPr>
        <p:spPr>
          <a:xfrm>
            <a:off x="3200330" y="4661612"/>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38" name="Rectangle 37">
            <a:extLst>
              <a:ext uri="{FF2B5EF4-FFF2-40B4-BE49-F238E27FC236}">
                <a16:creationId xmlns:a16="http://schemas.microsoft.com/office/drawing/2014/main" id="{B2F9A534-6684-763E-070A-33EEBC16C086}"/>
              </a:ext>
            </a:extLst>
          </p:cNvPr>
          <p:cNvSpPr/>
          <p:nvPr/>
        </p:nvSpPr>
        <p:spPr>
          <a:xfrm>
            <a:off x="1820517" y="4062312"/>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39" name="Rectangle 38">
            <a:extLst>
              <a:ext uri="{FF2B5EF4-FFF2-40B4-BE49-F238E27FC236}">
                <a16:creationId xmlns:a16="http://schemas.microsoft.com/office/drawing/2014/main" id="{F51E4D40-EC08-03C4-2464-17BA9DEB379D}"/>
              </a:ext>
            </a:extLst>
          </p:cNvPr>
          <p:cNvSpPr/>
          <p:nvPr/>
        </p:nvSpPr>
        <p:spPr>
          <a:xfrm>
            <a:off x="2322051" y="3465678"/>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0" name="Rectangle 39">
            <a:extLst>
              <a:ext uri="{FF2B5EF4-FFF2-40B4-BE49-F238E27FC236}">
                <a16:creationId xmlns:a16="http://schemas.microsoft.com/office/drawing/2014/main" id="{62C5BAFE-275A-C993-FF1E-B720C40B4077}"/>
              </a:ext>
            </a:extLst>
          </p:cNvPr>
          <p:cNvSpPr/>
          <p:nvPr/>
        </p:nvSpPr>
        <p:spPr>
          <a:xfrm>
            <a:off x="2941198" y="2791926"/>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1" name="Rectangle 40">
            <a:extLst>
              <a:ext uri="{FF2B5EF4-FFF2-40B4-BE49-F238E27FC236}">
                <a16:creationId xmlns:a16="http://schemas.microsoft.com/office/drawing/2014/main" id="{465F80B1-3B23-D9DF-2888-FDBA8228A50B}"/>
              </a:ext>
            </a:extLst>
          </p:cNvPr>
          <p:cNvSpPr/>
          <p:nvPr/>
        </p:nvSpPr>
        <p:spPr>
          <a:xfrm>
            <a:off x="3679186" y="2081968"/>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2" name="Rectangle 41">
            <a:extLst>
              <a:ext uri="{FF2B5EF4-FFF2-40B4-BE49-F238E27FC236}">
                <a16:creationId xmlns:a16="http://schemas.microsoft.com/office/drawing/2014/main" id="{ACCFDB1D-9069-23F3-A6FB-8AFB7DE8A4B1}"/>
              </a:ext>
            </a:extLst>
          </p:cNvPr>
          <p:cNvSpPr/>
          <p:nvPr/>
        </p:nvSpPr>
        <p:spPr>
          <a:xfrm>
            <a:off x="4100902" y="3367490"/>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3" name="Rectangle 42">
            <a:extLst>
              <a:ext uri="{FF2B5EF4-FFF2-40B4-BE49-F238E27FC236}">
                <a16:creationId xmlns:a16="http://schemas.microsoft.com/office/drawing/2014/main" id="{DF6CDBF8-0807-57D7-A905-1DCA5682627A}"/>
              </a:ext>
            </a:extLst>
          </p:cNvPr>
          <p:cNvSpPr/>
          <p:nvPr/>
        </p:nvSpPr>
        <p:spPr>
          <a:xfrm>
            <a:off x="5168741" y="2403292"/>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4" name="Rectangle 43">
            <a:extLst>
              <a:ext uri="{FF2B5EF4-FFF2-40B4-BE49-F238E27FC236}">
                <a16:creationId xmlns:a16="http://schemas.microsoft.com/office/drawing/2014/main" id="{CEAC43EC-3923-47DA-DCAB-3C1FD99A0DDD}"/>
              </a:ext>
            </a:extLst>
          </p:cNvPr>
          <p:cNvSpPr/>
          <p:nvPr/>
        </p:nvSpPr>
        <p:spPr>
          <a:xfrm>
            <a:off x="6386027" y="1909458"/>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5" name="Rectangle 44">
            <a:extLst>
              <a:ext uri="{FF2B5EF4-FFF2-40B4-BE49-F238E27FC236}">
                <a16:creationId xmlns:a16="http://schemas.microsoft.com/office/drawing/2014/main" id="{B2D7B1D6-17C8-42E7-2D96-224714DB17E8}"/>
              </a:ext>
            </a:extLst>
          </p:cNvPr>
          <p:cNvSpPr/>
          <p:nvPr/>
        </p:nvSpPr>
        <p:spPr>
          <a:xfrm>
            <a:off x="5195428" y="4315591"/>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6" name="Rectangle 45">
            <a:extLst>
              <a:ext uri="{FF2B5EF4-FFF2-40B4-BE49-F238E27FC236}">
                <a16:creationId xmlns:a16="http://schemas.microsoft.com/office/drawing/2014/main" id="{ECA9CF09-977E-6D61-E593-36C37AB15137}"/>
              </a:ext>
            </a:extLst>
          </p:cNvPr>
          <p:cNvSpPr/>
          <p:nvPr/>
        </p:nvSpPr>
        <p:spPr>
          <a:xfrm>
            <a:off x="7784087" y="3595674"/>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7" name="Rectangle 46">
            <a:extLst>
              <a:ext uri="{FF2B5EF4-FFF2-40B4-BE49-F238E27FC236}">
                <a16:creationId xmlns:a16="http://schemas.microsoft.com/office/drawing/2014/main" id="{B4F95577-2E45-B431-7A83-8CD1A8552E0B}"/>
              </a:ext>
            </a:extLst>
          </p:cNvPr>
          <p:cNvSpPr/>
          <p:nvPr/>
        </p:nvSpPr>
        <p:spPr>
          <a:xfrm>
            <a:off x="8003015" y="3048627"/>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48" name="Footer Placeholder 2">
            <a:extLst>
              <a:ext uri="{FF2B5EF4-FFF2-40B4-BE49-F238E27FC236}">
                <a16:creationId xmlns:a16="http://schemas.microsoft.com/office/drawing/2014/main" id="{E820C9F6-281B-9FBD-5F84-5B33143D040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4922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This report will go over all aspects of [business/project x]</a:t>
            </a:r>
            <a:endParaRPr lang="en-US" dirty="0"/>
          </a:p>
        </p:txBody>
      </p:sp>
      <p:sp>
        <p:nvSpPr>
          <p:cNvPr id="7" name="Rectangle 6">
            <a:extLst>
              <a:ext uri="{FF2B5EF4-FFF2-40B4-BE49-F238E27FC236}">
                <a16:creationId xmlns:a16="http://schemas.microsoft.com/office/drawing/2014/main" id="{0C3FBF61-8E37-6DDA-97A0-413D214FAD86}"/>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41" name="Pentagon 40">
            <a:extLst>
              <a:ext uri="{FF2B5EF4-FFF2-40B4-BE49-F238E27FC236}">
                <a16:creationId xmlns:a16="http://schemas.microsoft.com/office/drawing/2014/main" id="{795C01F4-8CB5-0D68-884E-DB498CDCC91E}"/>
              </a:ext>
            </a:extLst>
          </p:cNvPr>
          <p:cNvSpPr/>
          <p:nvPr/>
        </p:nvSpPr>
        <p:spPr>
          <a:xfrm>
            <a:off x="467806" y="1863104"/>
            <a:ext cx="2916000" cy="52251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Why should we do this?</a:t>
            </a:r>
          </a:p>
        </p:txBody>
      </p:sp>
      <p:sp>
        <p:nvSpPr>
          <p:cNvPr id="42" name="Chevron 41">
            <a:extLst>
              <a:ext uri="{FF2B5EF4-FFF2-40B4-BE49-F238E27FC236}">
                <a16:creationId xmlns:a16="http://schemas.microsoft.com/office/drawing/2014/main" id="{510A69FE-7EBF-9F82-F207-892323BCAAFD}"/>
              </a:ext>
            </a:extLst>
          </p:cNvPr>
          <p:cNvSpPr/>
          <p:nvPr/>
        </p:nvSpPr>
        <p:spPr>
          <a:xfrm>
            <a:off x="3180644" y="1863104"/>
            <a:ext cx="5724000"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What does it look like?</a:t>
            </a:r>
          </a:p>
        </p:txBody>
      </p:sp>
      <p:sp>
        <p:nvSpPr>
          <p:cNvPr id="43" name="Chevron 42">
            <a:extLst>
              <a:ext uri="{FF2B5EF4-FFF2-40B4-BE49-F238E27FC236}">
                <a16:creationId xmlns:a16="http://schemas.microsoft.com/office/drawing/2014/main" id="{E168C302-B961-2B8D-CA01-3D5F23512065}"/>
              </a:ext>
            </a:extLst>
          </p:cNvPr>
          <p:cNvSpPr/>
          <p:nvPr/>
        </p:nvSpPr>
        <p:spPr>
          <a:xfrm>
            <a:off x="8692738" y="1863104"/>
            <a:ext cx="2916000"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How will we get there?</a:t>
            </a:r>
          </a:p>
        </p:txBody>
      </p:sp>
      <p:sp>
        <p:nvSpPr>
          <p:cNvPr id="44" name="TextBox 43">
            <a:extLst>
              <a:ext uri="{FF2B5EF4-FFF2-40B4-BE49-F238E27FC236}">
                <a16:creationId xmlns:a16="http://schemas.microsoft.com/office/drawing/2014/main" id="{FBDE38DE-6689-2422-9A83-49E2C52C7C14}"/>
              </a:ext>
            </a:extLst>
          </p:cNvPr>
          <p:cNvSpPr txBox="1"/>
          <p:nvPr/>
        </p:nvSpPr>
        <p:spPr>
          <a:xfrm>
            <a:off x="467806" y="1484416"/>
            <a:ext cx="1349119" cy="307777"/>
          </a:xfrm>
          <a:prstGeom prst="rect">
            <a:avLst/>
          </a:prstGeom>
          <a:noFill/>
        </p:spPr>
        <p:txBody>
          <a:bodyPr wrap="square" rtlCol="0">
            <a:spAutoFit/>
          </a:bodyPr>
          <a:lstStyle/>
          <a:p>
            <a:r>
              <a:rPr lang="en-GB" sz="1400" b="1" dirty="0">
                <a:solidFill>
                  <a:schemeClr val="bg1"/>
                </a:solidFill>
              </a:rPr>
              <a:t>Phase 1</a:t>
            </a:r>
          </a:p>
        </p:txBody>
      </p:sp>
      <p:sp>
        <p:nvSpPr>
          <p:cNvPr id="45" name="TextBox 44">
            <a:extLst>
              <a:ext uri="{FF2B5EF4-FFF2-40B4-BE49-F238E27FC236}">
                <a16:creationId xmlns:a16="http://schemas.microsoft.com/office/drawing/2014/main" id="{7FCC6635-8D0E-8455-1746-C4CEABFFEE82}"/>
              </a:ext>
            </a:extLst>
          </p:cNvPr>
          <p:cNvSpPr txBox="1"/>
          <p:nvPr/>
        </p:nvSpPr>
        <p:spPr>
          <a:xfrm>
            <a:off x="3180644" y="1484416"/>
            <a:ext cx="1349119" cy="307777"/>
          </a:xfrm>
          <a:prstGeom prst="rect">
            <a:avLst/>
          </a:prstGeom>
          <a:noFill/>
        </p:spPr>
        <p:txBody>
          <a:bodyPr wrap="square" rtlCol="0">
            <a:spAutoFit/>
          </a:bodyPr>
          <a:lstStyle/>
          <a:p>
            <a:r>
              <a:rPr lang="en-GB" sz="1400" b="1" dirty="0">
                <a:solidFill>
                  <a:schemeClr val="bg1"/>
                </a:solidFill>
              </a:rPr>
              <a:t>Phase 2</a:t>
            </a:r>
          </a:p>
        </p:txBody>
      </p:sp>
      <p:sp>
        <p:nvSpPr>
          <p:cNvPr id="46" name="TextBox 45">
            <a:extLst>
              <a:ext uri="{FF2B5EF4-FFF2-40B4-BE49-F238E27FC236}">
                <a16:creationId xmlns:a16="http://schemas.microsoft.com/office/drawing/2014/main" id="{9874AAA4-93B4-F7D4-8016-282900ACFAC1}"/>
              </a:ext>
            </a:extLst>
          </p:cNvPr>
          <p:cNvSpPr txBox="1"/>
          <p:nvPr/>
        </p:nvSpPr>
        <p:spPr>
          <a:xfrm>
            <a:off x="8692738" y="1484416"/>
            <a:ext cx="1349119" cy="307777"/>
          </a:xfrm>
          <a:prstGeom prst="rect">
            <a:avLst/>
          </a:prstGeom>
          <a:noFill/>
        </p:spPr>
        <p:txBody>
          <a:bodyPr wrap="square" rtlCol="0">
            <a:spAutoFit/>
          </a:bodyPr>
          <a:lstStyle/>
          <a:p>
            <a:r>
              <a:rPr lang="en-GB" sz="1400" b="1" dirty="0">
                <a:solidFill>
                  <a:schemeClr val="bg1"/>
                </a:solidFill>
              </a:rPr>
              <a:t>Phase 3</a:t>
            </a:r>
          </a:p>
        </p:txBody>
      </p:sp>
      <p:sp>
        <p:nvSpPr>
          <p:cNvPr id="47" name="TextBox 46">
            <a:extLst>
              <a:ext uri="{FF2B5EF4-FFF2-40B4-BE49-F238E27FC236}">
                <a16:creationId xmlns:a16="http://schemas.microsoft.com/office/drawing/2014/main" id="{60F1CF91-9AF2-5644-9B0A-FC6557C797C8}"/>
              </a:ext>
            </a:extLst>
          </p:cNvPr>
          <p:cNvSpPr txBox="1"/>
          <p:nvPr/>
        </p:nvSpPr>
        <p:spPr>
          <a:xfrm>
            <a:off x="467806" y="2456530"/>
            <a:ext cx="2712838" cy="2862322"/>
          </a:xfrm>
          <a:prstGeom prst="rect">
            <a:avLst/>
          </a:prstGeom>
          <a:noFill/>
        </p:spPr>
        <p:txBody>
          <a:bodyPr wrap="square" rIns="90000" rtlCol="0">
            <a:spAutoFit/>
          </a:bodyPr>
          <a:lstStyle/>
          <a:p>
            <a:r>
              <a:rPr lang="en-GB" sz="1200" b="1" dirty="0">
                <a:solidFill>
                  <a:schemeClr val="bg1"/>
                </a:solidFill>
              </a:rPr>
              <a:t>    Outline point of departure and rationale</a:t>
            </a:r>
          </a:p>
          <a:p>
            <a:pPr marL="171450" indent="-171450">
              <a:buFont typeface="Arial" panose="020B0604020202020204" pitchFamily="34" charset="0"/>
              <a:buChar char="•"/>
            </a:pPr>
            <a:r>
              <a:rPr lang="en-GB" sz="1200" dirty="0">
                <a:solidFill>
                  <a:schemeClr val="bg1"/>
                </a:solidFill>
              </a:rPr>
              <a:t>Overview of macro environment and dynamics</a:t>
            </a:r>
          </a:p>
          <a:p>
            <a:pPr marL="171450" indent="-171450">
              <a:buFont typeface="Arial" panose="020B0604020202020204" pitchFamily="34" charset="0"/>
              <a:buChar char="•"/>
            </a:pPr>
            <a:r>
              <a:rPr lang="en-GB" sz="1200" dirty="0">
                <a:solidFill>
                  <a:schemeClr val="bg1"/>
                </a:solidFill>
              </a:rPr>
              <a:t>Key trends driving change</a:t>
            </a:r>
          </a:p>
          <a:p>
            <a:pPr marL="171450" indent="-171450">
              <a:buFont typeface="Arial" panose="020B0604020202020204" pitchFamily="34" charset="0"/>
              <a:buChar char="•"/>
            </a:pPr>
            <a:r>
              <a:rPr lang="en-GB" sz="1200" dirty="0">
                <a:solidFill>
                  <a:schemeClr val="bg1"/>
                </a:solidFill>
              </a:rPr>
              <a:t>Potential threats or opportunities</a:t>
            </a:r>
          </a:p>
          <a:p>
            <a:pPr marL="171450" indent="-171450">
              <a:buFont typeface="Arial" panose="020B0604020202020204" pitchFamily="34" charset="0"/>
              <a:buChar char="•"/>
            </a:pPr>
            <a:r>
              <a:rPr lang="en-GB" sz="1200" dirty="0">
                <a:solidFill>
                  <a:schemeClr val="bg1"/>
                </a:solidFill>
              </a:rPr>
              <a:t>Competitive landscape</a:t>
            </a:r>
          </a:p>
          <a:p>
            <a:endParaRPr lang="en-GB" sz="1200" dirty="0">
              <a:solidFill>
                <a:schemeClr val="bg1"/>
              </a:solidFill>
            </a:endParaRPr>
          </a:p>
          <a:p>
            <a:r>
              <a:rPr lang="en-GB" sz="1200" b="1" dirty="0">
                <a:solidFill>
                  <a:schemeClr val="bg1"/>
                </a:solidFill>
              </a:rPr>
              <a:t>    Discuss high-level vision and ambition</a:t>
            </a:r>
          </a:p>
          <a:p>
            <a:pPr marL="171450" indent="-171450">
              <a:buFont typeface="Arial" panose="020B0604020202020204" pitchFamily="34" charset="0"/>
              <a:buChar char="•"/>
            </a:pPr>
            <a:r>
              <a:rPr lang="en-GB" sz="1200" dirty="0">
                <a:solidFill>
                  <a:schemeClr val="bg1"/>
                </a:solidFill>
              </a:rPr>
              <a:t>High-level contours of new business/product/innovation</a:t>
            </a:r>
          </a:p>
          <a:p>
            <a:pPr marL="171450" indent="-171450">
              <a:buFont typeface="Arial" panose="020B0604020202020204" pitchFamily="34" charset="0"/>
              <a:buChar char="•"/>
            </a:pPr>
            <a:r>
              <a:rPr lang="en-GB" sz="1200" dirty="0">
                <a:solidFill>
                  <a:schemeClr val="bg1"/>
                </a:solidFill>
              </a:rPr>
              <a:t>Strategic fit and benefits</a:t>
            </a:r>
          </a:p>
          <a:p>
            <a:pPr marL="171450" indent="-171450">
              <a:buFont typeface="Arial" panose="020B0604020202020204" pitchFamily="34" charset="0"/>
              <a:buChar char="•"/>
            </a:pPr>
            <a:r>
              <a:rPr lang="en-GB" sz="1200" dirty="0">
                <a:solidFill>
                  <a:schemeClr val="bg1"/>
                </a:solidFill>
              </a:rPr>
              <a:t>Creation of sustained competitive advantage</a:t>
            </a:r>
          </a:p>
        </p:txBody>
      </p:sp>
      <p:sp>
        <p:nvSpPr>
          <p:cNvPr id="48" name="TextBox 47">
            <a:extLst>
              <a:ext uri="{FF2B5EF4-FFF2-40B4-BE49-F238E27FC236}">
                <a16:creationId xmlns:a16="http://schemas.microsoft.com/office/drawing/2014/main" id="{96701362-CFFA-DB3E-293D-9557D0B1D69B}"/>
              </a:ext>
            </a:extLst>
          </p:cNvPr>
          <p:cNvSpPr txBox="1"/>
          <p:nvPr/>
        </p:nvSpPr>
        <p:spPr>
          <a:xfrm>
            <a:off x="3180644" y="2456530"/>
            <a:ext cx="5512094" cy="3416320"/>
          </a:xfrm>
          <a:prstGeom prst="rect">
            <a:avLst/>
          </a:prstGeom>
          <a:noFill/>
        </p:spPr>
        <p:txBody>
          <a:bodyPr wrap="square" rtlCol="0">
            <a:spAutoFit/>
          </a:bodyPr>
          <a:lstStyle/>
          <a:p>
            <a:r>
              <a:rPr lang="en-GB" sz="1200" b="1" dirty="0">
                <a:solidFill>
                  <a:schemeClr val="bg1"/>
                </a:solidFill>
              </a:rPr>
              <a:t>    Align on design framework and hypotheses for new business</a:t>
            </a:r>
          </a:p>
          <a:p>
            <a:pPr marL="171450" indent="-171450">
              <a:buFont typeface="Arial" panose="020B0604020202020204" pitchFamily="34" charset="0"/>
              <a:buChar char="•"/>
            </a:pPr>
            <a:r>
              <a:rPr lang="en-GB" sz="1200" dirty="0">
                <a:solidFill>
                  <a:schemeClr val="bg1"/>
                </a:solidFill>
              </a:rPr>
              <a:t>Customer segments and pain points</a:t>
            </a:r>
          </a:p>
          <a:p>
            <a:pPr marL="171450" indent="-171450">
              <a:buFont typeface="Arial" panose="020B0604020202020204" pitchFamily="34" charset="0"/>
              <a:buChar char="•"/>
            </a:pPr>
            <a:r>
              <a:rPr lang="en-GB" sz="1200" dirty="0">
                <a:solidFill>
                  <a:schemeClr val="bg1"/>
                </a:solidFill>
              </a:rPr>
              <a:t>Value proposition</a:t>
            </a:r>
          </a:p>
          <a:p>
            <a:pPr marL="171450" indent="-171450">
              <a:buFont typeface="Arial" panose="020B0604020202020204" pitchFamily="34" charset="0"/>
              <a:buChar char="•"/>
            </a:pPr>
            <a:r>
              <a:rPr lang="en-GB" sz="1200" dirty="0">
                <a:solidFill>
                  <a:schemeClr val="bg1"/>
                </a:solidFill>
              </a:rPr>
              <a:t>Product offering and features</a:t>
            </a:r>
          </a:p>
          <a:p>
            <a:pPr marL="171450" indent="-171450">
              <a:buFont typeface="Arial" panose="020B0604020202020204" pitchFamily="34" charset="0"/>
              <a:buChar char="•"/>
            </a:pPr>
            <a:r>
              <a:rPr lang="en-GB" sz="1200" dirty="0">
                <a:solidFill>
                  <a:schemeClr val="bg1"/>
                </a:solidFill>
              </a:rPr>
              <a:t>Geographic footprint</a:t>
            </a:r>
          </a:p>
          <a:p>
            <a:pPr marL="171450" indent="-171450">
              <a:buFont typeface="Arial" panose="020B0604020202020204" pitchFamily="34" charset="0"/>
              <a:buChar char="•"/>
            </a:pPr>
            <a:r>
              <a:rPr lang="en-GB" sz="1200" dirty="0">
                <a:solidFill>
                  <a:schemeClr val="bg1"/>
                </a:solidFill>
              </a:rPr>
              <a:t>Brand</a:t>
            </a:r>
          </a:p>
          <a:p>
            <a:pPr marL="171450" indent="-171450">
              <a:buFont typeface="Arial" panose="020B0604020202020204" pitchFamily="34" charset="0"/>
              <a:buChar char="•"/>
            </a:pPr>
            <a:r>
              <a:rPr lang="en-GB" sz="1200" dirty="0">
                <a:solidFill>
                  <a:schemeClr val="bg1"/>
                </a:solidFill>
              </a:rPr>
              <a:t>Governance</a:t>
            </a:r>
          </a:p>
          <a:p>
            <a:pPr marL="171450" indent="-171450">
              <a:buFont typeface="Arial" panose="020B0604020202020204" pitchFamily="34" charset="0"/>
              <a:buChar char="•"/>
            </a:pPr>
            <a:r>
              <a:rPr lang="en-GB" sz="1200" dirty="0">
                <a:solidFill>
                  <a:schemeClr val="bg1"/>
                </a:solidFill>
              </a:rPr>
              <a:t>Operations and processes</a:t>
            </a:r>
          </a:p>
          <a:p>
            <a:pPr marL="171450" indent="-171450">
              <a:buFont typeface="Arial" panose="020B0604020202020204" pitchFamily="34" charset="0"/>
              <a:buChar char="•"/>
            </a:pPr>
            <a:r>
              <a:rPr lang="en-GB" sz="1200" dirty="0">
                <a:solidFill>
                  <a:schemeClr val="bg1"/>
                </a:solidFill>
              </a:rPr>
              <a:t>Pricing and competitive position</a:t>
            </a:r>
          </a:p>
          <a:p>
            <a:pPr marL="171450" indent="-171450">
              <a:buFont typeface="Arial" panose="020B0604020202020204" pitchFamily="34" charset="0"/>
              <a:buChar char="•"/>
            </a:pPr>
            <a:r>
              <a:rPr lang="en-GB" sz="1200" dirty="0">
                <a:solidFill>
                  <a:schemeClr val="bg1"/>
                </a:solidFill>
              </a:rPr>
              <a:t>Distribution and marketing</a:t>
            </a:r>
          </a:p>
          <a:p>
            <a:pPr marL="171450" indent="-171450">
              <a:buFont typeface="Arial" panose="020B0604020202020204" pitchFamily="34" charset="0"/>
              <a:buChar char="•"/>
            </a:pPr>
            <a:r>
              <a:rPr lang="en-GB" sz="1200" dirty="0">
                <a:solidFill>
                  <a:schemeClr val="bg1"/>
                </a:solidFill>
              </a:rPr>
              <a:t>IT</a:t>
            </a:r>
          </a:p>
          <a:p>
            <a:pPr marL="171450" indent="-171450">
              <a:buFont typeface="Arial" panose="020B0604020202020204" pitchFamily="34" charset="0"/>
              <a:buChar char="•"/>
            </a:pPr>
            <a:r>
              <a:rPr lang="en-GB" sz="1200" dirty="0">
                <a:solidFill>
                  <a:schemeClr val="bg1"/>
                </a:solidFill>
              </a:rPr>
              <a:t>Team composition</a:t>
            </a:r>
          </a:p>
          <a:p>
            <a:endParaRPr lang="en-GB" sz="1200" dirty="0">
              <a:solidFill>
                <a:schemeClr val="bg1"/>
              </a:solidFill>
            </a:endParaRPr>
          </a:p>
          <a:p>
            <a:r>
              <a:rPr lang="en-GB" sz="1200" b="1" dirty="0">
                <a:solidFill>
                  <a:schemeClr val="bg1"/>
                </a:solidFill>
              </a:rPr>
              <a:t>    Outline business model and detailed business case</a:t>
            </a:r>
          </a:p>
          <a:p>
            <a:pPr marL="171450" indent="-171450">
              <a:buFont typeface="Arial" panose="020B0604020202020204" pitchFamily="34" charset="0"/>
              <a:buChar char="•"/>
            </a:pPr>
            <a:r>
              <a:rPr lang="en-GB" sz="1200" dirty="0">
                <a:solidFill>
                  <a:schemeClr val="bg1"/>
                </a:solidFill>
              </a:rPr>
              <a:t>Business model and strategy</a:t>
            </a:r>
          </a:p>
          <a:p>
            <a:pPr marL="171450" indent="-171450">
              <a:buFont typeface="Arial" panose="020B0604020202020204" pitchFamily="34" charset="0"/>
              <a:buChar char="•"/>
            </a:pPr>
            <a:r>
              <a:rPr lang="en-GB" sz="1200" dirty="0">
                <a:solidFill>
                  <a:schemeClr val="bg1"/>
                </a:solidFill>
              </a:rPr>
              <a:t>Revenue and cost structure</a:t>
            </a:r>
          </a:p>
          <a:p>
            <a:pPr marL="171450" indent="-171450">
              <a:buFont typeface="Arial" panose="020B0604020202020204" pitchFamily="34" charset="0"/>
              <a:buChar char="•"/>
            </a:pPr>
            <a:r>
              <a:rPr lang="en-GB" sz="1200" dirty="0">
                <a:solidFill>
                  <a:schemeClr val="bg1"/>
                </a:solidFill>
              </a:rPr>
              <a:t>Business case</a:t>
            </a:r>
          </a:p>
          <a:p>
            <a:pPr marL="171450" indent="-171450">
              <a:buFont typeface="Arial" panose="020B0604020202020204" pitchFamily="34" charset="0"/>
              <a:buChar char="•"/>
            </a:pPr>
            <a:r>
              <a:rPr lang="en-GB" sz="1200" dirty="0">
                <a:solidFill>
                  <a:schemeClr val="bg1"/>
                </a:solidFill>
              </a:rPr>
              <a:t>Investment/capital allocation</a:t>
            </a:r>
          </a:p>
        </p:txBody>
      </p:sp>
      <p:sp>
        <p:nvSpPr>
          <p:cNvPr id="49" name="TextBox 48">
            <a:extLst>
              <a:ext uri="{FF2B5EF4-FFF2-40B4-BE49-F238E27FC236}">
                <a16:creationId xmlns:a16="http://schemas.microsoft.com/office/drawing/2014/main" id="{DBEFCDF9-39EE-2407-15A4-FECD41E34914}"/>
              </a:ext>
            </a:extLst>
          </p:cNvPr>
          <p:cNvSpPr txBox="1"/>
          <p:nvPr/>
        </p:nvSpPr>
        <p:spPr>
          <a:xfrm>
            <a:off x="8692738" y="2456530"/>
            <a:ext cx="2712838" cy="3600986"/>
          </a:xfrm>
          <a:prstGeom prst="rect">
            <a:avLst/>
          </a:prstGeom>
          <a:noFill/>
        </p:spPr>
        <p:txBody>
          <a:bodyPr wrap="square" rtlCol="0">
            <a:spAutoFit/>
          </a:bodyPr>
          <a:lstStyle/>
          <a:p>
            <a:r>
              <a:rPr lang="en-GB" sz="1200" b="1" dirty="0">
                <a:solidFill>
                  <a:schemeClr val="bg1"/>
                </a:solidFill>
              </a:rPr>
              <a:t>    Discuss financial projections and scenarios</a:t>
            </a:r>
          </a:p>
          <a:p>
            <a:pPr marL="171450" indent="-171450">
              <a:buFont typeface="Arial" panose="020B0604020202020204" pitchFamily="34" charset="0"/>
              <a:buChar char="•"/>
            </a:pPr>
            <a:r>
              <a:rPr lang="en-GB" sz="1200" dirty="0">
                <a:solidFill>
                  <a:schemeClr val="bg1"/>
                </a:solidFill>
              </a:rPr>
              <a:t>Financial metrics</a:t>
            </a:r>
          </a:p>
          <a:p>
            <a:pPr marL="171450" indent="-171450">
              <a:buFont typeface="Arial" panose="020B0604020202020204" pitchFamily="34" charset="0"/>
              <a:buChar char="•"/>
            </a:pPr>
            <a:r>
              <a:rPr lang="en-GB" sz="1200" dirty="0">
                <a:solidFill>
                  <a:schemeClr val="bg1"/>
                </a:solidFill>
              </a:rPr>
              <a:t>Growth scenarios</a:t>
            </a:r>
          </a:p>
          <a:p>
            <a:endParaRPr lang="en-GB" sz="1200" dirty="0">
              <a:solidFill>
                <a:schemeClr val="bg1"/>
              </a:solidFill>
            </a:endParaRPr>
          </a:p>
          <a:p>
            <a:r>
              <a:rPr lang="en-GB" sz="1200" b="1" dirty="0">
                <a:solidFill>
                  <a:schemeClr val="bg1"/>
                </a:solidFill>
              </a:rPr>
              <a:t>    Outline high-level timeline and roadmap</a:t>
            </a:r>
          </a:p>
          <a:p>
            <a:pPr marL="171450" indent="-171450">
              <a:buFont typeface="Arial" panose="020B0604020202020204" pitchFamily="34" charset="0"/>
              <a:buChar char="•"/>
            </a:pPr>
            <a:r>
              <a:rPr lang="en-GB" sz="1200" dirty="0">
                <a:solidFill>
                  <a:schemeClr val="bg1"/>
                </a:solidFill>
              </a:rPr>
              <a:t>High-level roadmap for build, implementation, scale</a:t>
            </a:r>
          </a:p>
          <a:p>
            <a:pPr marL="171450" indent="-171450">
              <a:buFont typeface="Arial" panose="020B0604020202020204" pitchFamily="34" charset="0"/>
              <a:buChar char="•"/>
            </a:pPr>
            <a:r>
              <a:rPr lang="en-GB" sz="1200" dirty="0">
                <a:solidFill>
                  <a:schemeClr val="bg1"/>
                </a:solidFill>
              </a:rPr>
              <a:t>Detailed roadmap for next phase</a:t>
            </a:r>
          </a:p>
          <a:p>
            <a:endParaRPr lang="en-GB" sz="1200" dirty="0">
              <a:solidFill>
                <a:schemeClr val="bg1"/>
              </a:solidFill>
            </a:endParaRPr>
          </a:p>
          <a:p>
            <a:r>
              <a:rPr lang="en-GB" sz="1200" b="1" dirty="0">
                <a:solidFill>
                  <a:schemeClr val="bg1"/>
                </a:solidFill>
              </a:rPr>
              <a:t>    Discuss key risks and approaches for mitigation</a:t>
            </a:r>
          </a:p>
          <a:p>
            <a:pPr marL="171450" indent="-171450">
              <a:buFont typeface="Arial" panose="020B0604020202020204" pitchFamily="34" charset="0"/>
              <a:buChar char="•"/>
            </a:pPr>
            <a:r>
              <a:rPr lang="en-GB" sz="1200" dirty="0">
                <a:solidFill>
                  <a:schemeClr val="bg1"/>
                </a:solidFill>
              </a:rPr>
              <a:t>Risk matrix</a:t>
            </a:r>
          </a:p>
          <a:p>
            <a:pPr marL="171450" indent="-171450">
              <a:buFont typeface="Arial" panose="020B0604020202020204" pitchFamily="34" charset="0"/>
              <a:buChar char="•"/>
            </a:pPr>
            <a:r>
              <a:rPr lang="en-GB" sz="1200" dirty="0">
                <a:solidFill>
                  <a:schemeClr val="bg1"/>
                </a:solidFill>
              </a:rPr>
              <a:t>Assessment framework</a:t>
            </a:r>
          </a:p>
          <a:p>
            <a:pPr marL="171450" indent="-171450">
              <a:buFont typeface="Arial" panose="020B0604020202020204" pitchFamily="34" charset="0"/>
              <a:buChar char="•"/>
            </a:pPr>
            <a:r>
              <a:rPr lang="en-GB" sz="1200" dirty="0">
                <a:solidFill>
                  <a:schemeClr val="bg1"/>
                </a:solidFill>
              </a:rPr>
              <a:t>Risk deep-dive and mitigation strategies</a:t>
            </a:r>
          </a:p>
          <a:p>
            <a:endParaRPr lang="en-GB" sz="1200" dirty="0">
              <a:solidFill>
                <a:schemeClr val="bg1"/>
              </a:solidFill>
            </a:endParaRPr>
          </a:p>
          <a:p>
            <a:r>
              <a:rPr lang="en-GB" sz="1200" b="1" dirty="0">
                <a:solidFill>
                  <a:schemeClr val="bg1"/>
                </a:solidFill>
              </a:rPr>
              <a:t>    Outline next steps</a:t>
            </a:r>
          </a:p>
        </p:txBody>
      </p:sp>
      <p:sp>
        <p:nvSpPr>
          <p:cNvPr id="50" name="Oval 49">
            <a:extLst>
              <a:ext uri="{FF2B5EF4-FFF2-40B4-BE49-F238E27FC236}">
                <a16:creationId xmlns:a16="http://schemas.microsoft.com/office/drawing/2014/main" id="{23ADE922-82B4-5CA0-E5B2-824CA745CD79}"/>
              </a:ext>
            </a:extLst>
          </p:cNvPr>
          <p:cNvSpPr>
            <a:spLocks noChangeAspect="1"/>
          </p:cNvSpPr>
          <p:nvPr/>
        </p:nvSpPr>
        <p:spPr>
          <a:xfrm>
            <a:off x="467806"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sp>
        <p:nvSpPr>
          <p:cNvPr id="51" name="Oval 50">
            <a:extLst>
              <a:ext uri="{FF2B5EF4-FFF2-40B4-BE49-F238E27FC236}">
                <a16:creationId xmlns:a16="http://schemas.microsoft.com/office/drawing/2014/main" id="{10A59833-EF0E-7F4C-7F9D-DFD2C0767F98}"/>
              </a:ext>
            </a:extLst>
          </p:cNvPr>
          <p:cNvSpPr>
            <a:spLocks noChangeAspect="1"/>
          </p:cNvSpPr>
          <p:nvPr/>
        </p:nvSpPr>
        <p:spPr>
          <a:xfrm>
            <a:off x="467806" y="3936513"/>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2</a:t>
            </a:r>
          </a:p>
        </p:txBody>
      </p:sp>
      <p:sp>
        <p:nvSpPr>
          <p:cNvPr id="52" name="Oval 51">
            <a:extLst>
              <a:ext uri="{FF2B5EF4-FFF2-40B4-BE49-F238E27FC236}">
                <a16:creationId xmlns:a16="http://schemas.microsoft.com/office/drawing/2014/main" id="{DC15B1C0-0075-309D-0F39-8C681540F43F}"/>
              </a:ext>
            </a:extLst>
          </p:cNvPr>
          <p:cNvSpPr>
            <a:spLocks noChangeAspect="1"/>
          </p:cNvSpPr>
          <p:nvPr/>
        </p:nvSpPr>
        <p:spPr>
          <a:xfrm>
            <a:off x="3191953"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3</a:t>
            </a:r>
          </a:p>
        </p:txBody>
      </p:sp>
      <p:sp>
        <p:nvSpPr>
          <p:cNvPr id="53" name="Oval 52">
            <a:extLst>
              <a:ext uri="{FF2B5EF4-FFF2-40B4-BE49-F238E27FC236}">
                <a16:creationId xmlns:a16="http://schemas.microsoft.com/office/drawing/2014/main" id="{F54CE9A0-914D-72E8-0C52-E546CB386B38}"/>
              </a:ext>
            </a:extLst>
          </p:cNvPr>
          <p:cNvSpPr>
            <a:spLocks noChangeAspect="1"/>
          </p:cNvSpPr>
          <p:nvPr/>
        </p:nvSpPr>
        <p:spPr>
          <a:xfrm>
            <a:off x="3191953" y="4866473"/>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4</a:t>
            </a:r>
          </a:p>
        </p:txBody>
      </p:sp>
      <p:sp>
        <p:nvSpPr>
          <p:cNvPr id="54" name="Oval 53">
            <a:extLst>
              <a:ext uri="{FF2B5EF4-FFF2-40B4-BE49-F238E27FC236}">
                <a16:creationId xmlns:a16="http://schemas.microsoft.com/office/drawing/2014/main" id="{51509518-425C-FD5F-5A90-A326EE9B7FD2}"/>
              </a:ext>
            </a:extLst>
          </p:cNvPr>
          <p:cNvSpPr>
            <a:spLocks noChangeAspect="1"/>
          </p:cNvSpPr>
          <p:nvPr/>
        </p:nvSpPr>
        <p:spPr>
          <a:xfrm>
            <a:off x="8704047"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5</a:t>
            </a:r>
          </a:p>
        </p:txBody>
      </p:sp>
      <p:sp>
        <p:nvSpPr>
          <p:cNvPr id="55" name="Oval 54">
            <a:extLst>
              <a:ext uri="{FF2B5EF4-FFF2-40B4-BE49-F238E27FC236}">
                <a16:creationId xmlns:a16="http://schemas.microsoft.com/office/drawing/2014/main" id="{50B48783-757A-9AF2-1BF2-5905B5836CCB}"/>
              </a:ext>
            </a:extLst>
          </p:cNvPr>
          <p:cNvSpPr>
            <a:spLocks noChangeAspect="1"/>
          </p:cNvSpPr>
          <p:nvPr/>
        </p:nvSpPr>
        <p:spPr>
          <a:xfrm>
            <a:off x="8704047" y="338918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6</a:t>
            </a:r>
          </a:p>
        </p:txBody>
      </p:sp>
      <p:sp>
        <p:nvSpPr>
          <p:cNvPr id="56" name="Oval 55">
            <a:extLst>
              <a:ext uri="{FF2B5EF4-FFF2-40B4-BE49-F238E27FC236}">
                <a16:creationId xmlns:a16="http://schemas.microsoft.com/office/drawing/2014/main" id="{0F49C2F3-750D-93D6-B3BC-3DC74496EEEC}"/>
              </a:ext>
            </a:extLst>
          </p:cNvPr>
          <p:cNvSpPr>
            <a:spLocks noChangeAspect="1"/>
          </p:cNvSpPr>
          <p:nvPr/>
        </p:nvSpPr>
        <p:spPr>
          <a:xfrm>
            <a:off x="8704047" y="4498332"/>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7</a:t>
            </a:r>
          </a:p>
        </p:txBody>
      </p:sp>
      <p:sp>
        <p:nvSpPr>
          <p:cNvPr id="57" name="Oval 56">
            <a:extLst>
              <a:ext uri="{FF2B5EF4-FFF2-40B4-BE49-F238E27FC236}">
                <a16:creationId xmlns:a16="http://schemas.microsoft.com/office/drawing/2014/main" id="{8D554C92-5550-8A75-77E2-0CC05AE44CE6}"/>
              </a:ext>
            </a:extLst>
          </p:cNvPr>
          <p:cNvSpPr>
            <a:spLocks noChangeAspect="1"/>
          </p:cNvSpPr>
          <p:nvPr/>
        </p:nvSpPr>
        <p:spPr>
          <a:xfrm>
            <a:off x="8704047" y="5769498"/>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8</a:t>
            </a:r>
          </a:p>
        </p:txBody>
      </p:sp>
    </p:spTree>
    <p:extLst>
      <p:ext uri="{BB962C8B-B14F-4D97-AF65-F5344CB8AC3E}">
        <p14:creationId xmlns:p14="http://schemas.microsoft.com/office/powerpoint/2010/main" val="32473726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F296-F561-2390-10DF-8F2922CE5363}"/>
              </a:ext>
            </a:extLst>
          </p:cNvPr>
          <p:cNvSpPr>
            <a:spLocks noGrp="1"/>
          </p:cNvSpPr>
          <p:nvPr>
            <p:ph type="title"/>
          </p:nvPr>
        </p:nvSpPr>
        <p:spPr/>
        <p:txBody>
          <a:bodyPr/>
          <a:lstStyle/>
          <a:p>
            <a:r>
              <a:rPr lang="en-GB" dirty="0"/>
              <a:t>A digital-first brand can address a new segment with a tailored value proposition and different brand and experience</a:t>
            </a:r>
            <a:endParaRPr lang="en-US" dirty="0"/>
          </a:p>
        </p:txBody>
      </p:sp>
      <p:sp>
        <p:nvSpPr>
          <p:cNvPr id="21" name="Text Placeholder 20">
            <a:extLst>
              <a:ext uri="{FF2B5EF4-FFF2-40B4-BE49-F238E27FC236}">
                <a16:creationId xmlns:a16="http://schemas.microsoft.com/office/drawing/2014/main" id="{364B2720-A36A-39E1-4C56-DFA68DD351CF}"/>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
        <p:nvSpPr>
          <p:cNvPr id="5" name="Rectangle 4">
            <a:extLst>
              <a:ext uri="{FF2B5EF4-FFF2-40B4-BE49-F238E27FC236}">
                <a16:creationId xmlns:a16="http://schemas.microsoft.com/office/drawing/2014/main" id="{2246A934-A500-1B77-B9D9-1D0C423CA1C7}"/>
              </a:ext>
            </a:extLst>
          </p:cNvPr>
          <p:cNvSpPr/>
          <p:nvPr/>
        </p:nvSpPr>
        <p:spPr>
          <a:xfrm>
            <a:off x="467806" y="1368884"/>
            <a:ext cx="6207148"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Overview of customer segments by price point and current positioning</a:t>
            </a:r>
          </a:p>
          <a:p>
            <a:pPr lvl="0"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Price point (indexed)</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CB651116-7EF7-45EA-22A2-094CE5FEB53C}"/>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0FB6EB95-0D8A-DBC7-6666-40ADBB6C3E2B}"/>
              </a:ext>
            </a:extLst>
          </p:cNvPr>
          <p:cNvSpPr/>
          <p:nvPr/>
        </p:nvSpPr>
        <p:spPr>
          <a:xfrm>
            <a:off x="936170" y="4927747"/>
            <a:ext cx="6986007" cy="40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Existing model and brands</a:t>
            </a:r>
          </a:p>
        </p:txBody>
      </p:sp>
      <p:sp>
        <p:nvSpPr>
          <p:cNvPr id="8" name="Rectangle 7">
            <a:extLst>
              <a:ext uri="{FF2B5EF4-FFF2-40B4-BE49-F238E27FC236}">
                <a16:creationId xmlns:a16="http://schemas.microsoft.com/office/drawing/2014/main" id="{785E52C1-E886-5E1B-6C91-BD284DDBA4A0}"/>
              </a:ext>
            </a:extLst>
          </p:cNvPr>
          <p:cNvSpPr/>
          <p:nvPr/>
        </p:nvSpPr>
        <p:spPr>
          <a:xfrm>
            <a:off x="8058150" y="4927747"/>
            <a:ext cx="3507770" cy="408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New digital-first brand</a:t>
            </a:r>
          </a:p>
        </p:txBody>
      </p:sp>
      <p:sp>
        <p:nvSpPr>
          <p:cNvPr id="9" name="Rectangle 8">
            <a:extLst>
              <a:ext uri="{FF2B5EF4-FFF2-40B4-BE49-F238E27FC236}">
                <a16:creationId xmlns:a16="http://schemas.microsoft.com/office/drawing/2014/main" id="{9506F276-A563-2505-0D76-D4E034334721}"/>
              </a:ext>
            </a:extLst>
          </p:cNvPr>
          <p:cNvSpPr/>
          <p:nvPr/>
        </p:nvSpPr>
        <p:spPr>
          <a:xfrm>
            <a:off x="936170" y="5301207"/>
            <a:ext cx="6986007"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Serve existing customers of [brand 1], [brand 2], and [brand3] with existing full service and product portfolio business model and price point</a:t>
            </a:r>
          </a:p>
          <a:p>
            <a:pPr marL="171450" indent="-171450">
              <a:buFont typeface="Arial" panose="020B0604020202020204" pitchFamily="34" charset="0"/>
              <a:buChar char="•"/>
            </a:pPr>
            <a:r>
              <a:rPr lang="en-GB" sz="1200" dirty="0">
                <a:solidFill>
                  <a:schemeClr val="bg1"/>
                </a:solidFill>
              </a:rPr>
              <a:t>Win new business in segment through store openings and special products</a:t>
            </a:r>
          </a:p>
          <a:p>
            <a:pPr marL="171450" indent="-171450">
              <a:buFont typeface="Arial" panose="020B0604020202020204" pitchFamily="34" charset="0"/>
              <a:buChar char="•"/>
            </a:pPr>
            <a:r>
              <a:rPr lang="en-GB" sz="1200" dirty="0">
                <a:solidFill>
                  <a:schemeClr val="bg1"/>
                </a:solidFill>
              </a:rPr>
              <a:t>Win price-sensitive customers in segment through selected discount programs</a:t>
            </a:r>
          </a:p>
        </p:txBody>
      </p:sp>
      <p:sp>
        <p:nvSpPr>
          <p:cNvPr id="10" name="Rectangle 9">
            <a:extLst>
              <a:ext uri="{FF2B5EF4-FFF2-40B4-BE49-F238E27FC236}">
                <a16:creationId xmlns:a16="http://schemas.microsoft.com/office/drawing/2014/main" id="{27DCCBB9-2334-7C4C-879B-4083493C98BF}"/>
              </a:ext>
            </a:extLst>
          </p:cNvPr>
          <p:cNvSpPr/>
          <p:nvPr/>
        </p:nvSpPr>
        <p:spPr>
          <a:xfrm>
            <a:off x="8058150" y="5301207"/>
            <a:ext cx="3507770"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Tap into niche customer segments with preference for self-service with new brand and tailored value proposition</a:t>
            </a:r>
          </a:p>
        </p:txBody>
      </p:sp>
      <p:graphicFrame>
        <p:nvGraphicFramePr>
          <p:cNvPr id="11" name="Chart 10">
            <a:extLst>
              <a:ext uri="{FF2B5EF4-FFF2-40B4-BE49-F238E27FC236}">
                <a16:creationId xmlns:a16="http://schemas.microsoft.com/office/drawing/2014/main" id="{06ACB3EF-0E91-C603-A6C8-5D7D22C2113F}"/>
              </a:ext>
            </a:extLst>
          </p:cNvPr>
          <p:cNvGraphicFramePr/>
          <p:nvPr>
            <p:extLst>
              <p:ext uri="{D42A27DB-BD31-4B8C-83A1-F6EECF244321}">
                <p14:modId xmlns:p14="http://schemas.microsoft.com/office/powerpoint/2010/main" val="3026151120"/>
              </p:ext>
            </p:extLst>
          </p:nvPr>
        </p:nvGraphicFramePr>
        <p:xfrm>
          <a:off x="467805" y="2244150"/>
          <a:ext cx="11173331" cy="243114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91E312B2-FBA6-112E-BBF5-6CDB696EF6CD}"/>
              </a:ext>
            </a:extLst>
          </p:cNvPr>
          <p:cNvSpPr/>
          <p:nvPr/>
        </p:nvSpPr>
        <p:spPr>
          <a:xfrm>
            <a:off x="9779854" y="4591505"/>
            <a:ext cx="1786066" cy="307777"/>
          </a:xfrm>
          <a:prstGeom prst="rect">
            <a:avLst/>
          </a:prstGeom>
          <a:ln>
            <a:noFill/>
          </a:ln>
        </p:spPr>
        <p:txBody>
          <a:bodyPr wrap="none">
            <a:spAutoFit/>
          </a:bodyPr>
          <a:lstStyle/>
          <a:p>
            <a:pPr lvl="0" algn="r"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Customer segments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Rectangle 12">
            <a:extLst>
              <a:ext uri="{FF2B5EF4-FFF2-40B4-BE49-F238E27FC236}">
                <a16:creationId xmlns:a16="http://schemas.microsoft.com/office/drawing/2014/main" id="{FABCD7E3-22ED-FF6D-6480-68BA565AB40C}"/>
              </a:ext>
            </a:extLst>
          </p:cNvPr>
          <p:cNvSpPr/>
          <p:nvPr/>
        </p:nvSpPr>
        <p:spPr>
          <a:xfrm>
            <a:off x="915571"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Defend the core</a:t>
            </a:r>
          </a:p>
        </p:txBody>
      </p:sp>
      <p:sp>
        <p:nvSpPr>
          <p:cNvPr id="14" name="Rectangle 13">
            <a:extLst>
              <a:ext uri="{FF2B5EF4-FFF2-40B4-BE49-F238E27FC236}">
                <a16:creationId xmlns:a16="http://schemas.microsoft.com/office/drawing/2014/main" id="{7BC4DEA4-B96F-1736-153D-670CF674B469}"/>
              </a:ext>
            </a:extLst>
          </p:cNvPr>
          <p:cNvSpPr/>
          <p:nvPr/>
        </p:nvSpPr>
        <p:spPr>
          <a:xfrm>
            <a:off x="4453263"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Accelerate growth</a:t>
            </a:r>
          </a:p>
        </p:txBody>
      </p:sp>
      <p:sp>
        <p:nvSpPr>
          <p:cNvPr id="15" name="Rectangle 14">
            <a:extLst>
              <a:ext uri="{FF2B5EF4-FFF2-40B4-BE49-F238E27FC236}">
                <a16:creationId xmlns:a16="http://schemas.microsoft.com/office/drawing/2014/main" id="{067100C2-186A-B0EF-DBB8-00FB7D314F63}"/>
              </a:ext>
            </a:extLst>
          </p:cNvPr>
          <p:cNvSpPr/>
          <p:nvPr/>
        </p:nvSpPr>
        <p:spPr>
          <a:xfrm>
            <a:off x="7990955"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Tap into new growth segments</a:t>
            </a:r>
          </a:p>
        </p:txBody>
      </p:sp>
      <p:sp>
        <p:nvSpPr>
          <p:cNvPr id="23" name="TextBox 22">
            <a:extLst>
              <a:ext uri="{FF2B5EF4-FFF2-40B4-BE49-F238E27FC236}">
                <a16:creationId xmlns:a16="http://schemas.microsoft.com/office/drawing/2014/main" id="{993386F0-4690-B7C9-FFF1-DB92823BEFBA}"/>
              </a:ext>
            </a:extLst>
          </p:cNvPr>
          <p:cNvSpPr txBox="1"/>
          <p:nvPr/>
        </p:nvSpPr>
        <p:spPr>
          <a:xfrm>
            <a:off x="1849316"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Defend the core</a:t>
            </a:r>
          </a:p>
        </p:txBody>
      </p:sp>
      <p:sp>
        <p:nvSpPr>
          <p:cNvPr id="24" name="TextBox 23">
            <a:extLst>
              <a:ext uri="{FF2B5EF4-FFF2-40B4-BE49-F238E27FC236}">
                <a16:creationId xmlns:a16="http://schemas.microsoft.com/office/drawing/2014/main" id="{EAFF2CBD-4C4B-1D7F-67F5-4FB9CD105A00}"/>
              </a:ext>
            </a:extLst>
          </p:cNvPr>
          <p:cNvSpPr txBox="1"/>
          <p:nvPr/>
        </p:nvSpPr>
        <p:spPr>
          <a:xfrm>
            <a:off x="5387008"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Accelerate growth with core offering</a:t>
            </a:r>
          </a:p>
        </p:txBody>
      </p:sp>
      <p:sp>
        <p:nvSpPr>
          <p:cNvPr id="25" name="TextBox 24">
            <a:extLst>
              <a:ext uri="{FF2B5EF4-FFF2-40B4-BE49-F238E27FC236}">
                <a16:creationId xmlns:a16="http://schemas.microsoft.com/office/drawing/2014/main" id="{71A182F5-DA91-FE9D-20F5-39B6E9BD077B}"/>
              </a:ext>
            </a:extLst>
          </p:cNvPr>
          <p:cNvSpPr txBox="1"/>
          <p:nvPr/>
        </p:nvSpPr>
        <p:spPr>
          <a:xfrm>
            <a:off x="8924700"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Tap into new growth segments</a:t>
            </a:r>
          </a:p>
        </p:txBody>
      </p:sp>
      <p:sp>
        <p:nvSpPr>
          <p:cNvPr id="26" name="Oval 25">
            <a:extLst>
              <a:ext uri="{FF2B5EF4-FFF2-40B4-BE49-F238E27FC236}">
                <a16:creationId xmlns:a16="http://schemas.microsoft.com/office/drawing/2014/main" id="{010650F8-83B0-CF67-FDD3-915A7AF2CFB8}"/>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1</a:t>
            </a:r>
          </a:p>
        </p:txBody>
      </p:sp>
      <p:sp>
        <p:nvSpPr>
          <p:cNvPr id="27" name="Footer Placeholder 2">
            <a:extLst>
              <a:ext uri="{FF2B5EF4-FFF2-40B4-BE49-F238E27FC236}">
                <a16:creationId xmlns:a16="http://schemas.microsoft.com/office/drawing/2014/main" id="{DC6A67AD-3DDE-3618-2CEB-3E886E986CB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497349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1EFC6-13F3-0681-4328-BDA052EABBE7}"/>
              </a:ext>
            </a:extLst>
          </p:cNvPr>
          <p:cNvSpPr>
            <a:spLocks noGrp="1"/>
          </p:cNvSpPr>
          <p:nvPr>
            <p:ph type="title"/>
          </p:nvPr>
        </p:nvSpPr>
        <p:spPr>
          <a:xfrm>
            <a:off x="554736" y="355092"/>
            <a:ext cx="11082528" cy="731520"/>
          </a:xfrm>
        </p:spPr>
        <p:txBody>
          <a:bodyPr/>
          <a:lstStyle/>
          <a:p>
            <a:r>
              <a:rPr lang="en-US" dirty="0"/>
              <a:t>[Sanitized] markets display high levels of digital readiness for an e-commerce solution with significant preferences for self-service </a:t>
            </a:r>
          </a:p>
        </p:txBody>
      </p:sp>
      <p:sp>
        <p:nvSpPr>
          <p:cNvPr id="6" name="Text Placeholder 5">
            <a:extLst>
              <a:ext uri="{FF2B5EF4-FFF2-40B4-BE49-F238E27FC236}">
                <a16:creationId xmlns:a16="http://schemas.microsoft.com/office/drawing/2014/main" id="{B95CAC34-CCC9-4B47-6C8E-922B909E8C5F}"/>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
        <p:nvSpPr>
          <p:cNvPr id="2" name="Oval 1">
            <a:extLst>
              <a:ext uri="{FF2B5EF4-FFF2-40B4-BE49-F238E27FC236}">
                <a16:creationId xmlns:a16="http://schemas.microsoft.com/office/drawing/2014/main" id="{A6A7311C-8E29-5CF1-43E3-D7EE2DDB1F5E}"/>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1</a:t>
            </a:r>
          </a:p>
        </p:txBody>
      </p:sp>
      <p:sp>
        <p:nvSpPr>
          <p:cNvPr id="3" name="Rectangle 2">
            <a:extLst>
              <a:ext uri="{FF2B5EF4-FFF2-40B4-BE49-F238E27FC236}">
                <a16:creationId xmlns:a16="http://schemas.microsoft.com/office/drawing/2014/main" id="{65E8021E-A3C8-10AF-D1B0-0FA583BACC59}"/>
              </a:ext>
            </a:extLst>
          </p:cNvPr>
          <p:cNvSpPr/>
          <p:nvPr/>
        </p:nvSpPr>
        <p:spPr>
          <a:xfrm>
            <a:off x="467806" y="1581160"/>
            <a:ext cx="7681911" cy="521207"/>
          </a:xfrm>
          <a:prstGeom prst="rect">
            <a:avLst/>
          </a:prstGeom>
          <a:solidFill>
            <a:schemeClr val="bg1"/>
          </a:solidFill>
          <a:ln>
            <a:solidFill>
              <a:schemeClr val="bg1"/>
            </a:solidFill>
          </a:ln>
        </p:spPr>
        <p:txBody>
          <a:bodyPr wrap="none"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Consumers have already shown willingness to use digital services </a:t>
            </a:r>
            <a:r>
              <a:rPr lang="en-US" sz="1400" b="1" dirty="0">
                <a:latin typeface="Arial" panose="020B0604020202020204" pitchFamily="34" charset="0"/>
                <a:ea typeface="ＭＳ Ｐゴシック"/>
                <a:cs typeface="Arial" panose="020B0604020202020204" pitchFamily="34" charset="0"/>
              </a:rPr>
              <a:t>across main markets</a:t>
            </a:r>
            <a:endPar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
        <p:nvSpPr>
          <p:cNvPr id="10" name="TextBox 9">
            <a:extLst>
              <a:ext uri="{FF2B5EF4-FFF2-40B4-BE49-F238E27FC236}">
                <a16:creationId xmlns:a16="http://schemas.microsoft.com/office/drawing/2014/main" id="{6823EECF-1F5D-9787-C18C-2EEF39FBA668}"/>
              </a:ext>
            </a:extLst>
          </p:cNvPr>
          <p:cNvSpPr txBox="1"/>
          <p:nvPr/>
        </p:nvSpPr>
        <p:spPr>
          <a:xfrm>
            <a:off x="554736" y="2174264"/>
            <a:ext cx="1523446" cy="521207"/>
          </a:xfrm>
          <a:prstGeom prst="rect">
            <a:avLst/>
          </a:prstGeom>
          <a:ln w="6350">
            <a:noFill/>
            <a:miter lim="800000"/>
          </a:ln>
        </p:spPr>
        <p:txBody>
          <a:bodyPr vert="horz" wrap="square" lIns="0" tIns="0" rIns="0" bIns="0" rtlCol="0" anchor="b">
            <a:noAutofit/>
          </a:bodyPr>
          <a:lstStyle/>
          <a:p>
            <a:pPr algn="l">
              <a:spcBef>
                <a:spcPts val="300"/>
              </a:spcBef>
              <a:spcAft>
                <a:spcPts val="300"/>
              </a:spcAft>
              <a:buNone/>
            </a:pPr>
            <a:r>
              <a:rPr lang="en-US" sz="1200" b="1" dirty="0">
                <a:solidFill>
                  <a:schemeClr val="bg1"/>
                </a:solidFill>
              </a:rPr>
              <a:t>Current digital funnel</a:t>
            </a:r>
          </a:p>
        </p:txBody>
      </p:sp>
      <p:sp>
        <p:nvSpPr>
          <p:cNvPr id="11" name="TextBox 10">
            <a:extLst>
              <a:ext uri="{FF2B5EF4-FFF2-40B4-BE49-F238E27FC236}">
                <a16:creationId xmlns:a16="http://schemas.microsoft.com/office/drawing/2014/main" id="{5479FD5E-4890-7226-BA6C-2030BB73208D}"/>
              </a:ext>
            </a:extLst>
          </p:cNvPr>
          <p:cNvSpPr txBox="1"/>
          <p:nvPr/>
        </p:nvSpPr>
        <p:spPr>
          <a:xfrm>
            <a:off x="2276597" y="2176178"/>
            <a:ext cx="5873120" cy="52120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solidFill>
                  <a:schemeClr val="bg1"/>
                </a:solidFill>
              </a:rPr>
              <a:t>Adoption / conversion rate across [sanitized] markets</a:t>
            </a:r>
          </a:p>
        </p:txBody>
      </p:sp>
      <p:sp>
        <p:nvSpPr>
          <p:cNvPr id="12" name="Rectangle 11">
            <a:extLst>
              <a:ext uri="{FF2B5EF4-FFF2-40B4-BE49-F238E27FC236}">
                <a16:creationId xmlns:a16="http://schemas.microsoft.com/office/drawing/2014/main" id="{52652BE2-68E6-CB60-0152-B7517475485F}"/>
              </a:ext>
            </a:extLst>
          </p:cNvPr>
          <p:cNvSpPr/>
          <p:nvPr/>
        </p:nvSpPr>
        <p:spPr>
          <a:xfrm>
            <a:off x="8348133" y="1581160"/>
            <a:ext cx="3289131" cy="523220"/>
          </a:xfrm>
          <a:prstGeom prst="rect">
            <a:avLst/>
          </a:prstGeom>
          <a:solidFill>
            <a:schemeClr val="bg1"/>
          </a:solidFill>
          <a:ln>
            <a:solidFill>
              <a:schemeClr val="bg1"/>
            </a:solidFill>
          </a:ln>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rPr>
              <a:t>Digitally mature consumers have a set of distinct characteristics</a:t>
            </a:r>
          </a:p>
        </p:txBody>
      </p:sp>
      <p:cxnSp>
        <p:nvCxnSpPr>
          <p:cNvPr id="13" name="Straight Connector 12">
            <a:extLst>
              <a:ext uri="{FF2B5EF4-FFF2-40B4-BE49-F238E27FC236}">
                <a16:creationId xmlns:a16="http://schemas.microsoft.com/office/drawing/2014/main" id="{ABA4C70E-9517-667B-F645-5356678755F4}"/>
              </a:ext>
            </a:extLst>
          </p:cNvPr>
          <p:cNvCxnSpPr>
            <a:cxnSpLocks/>
          </p:cNvCxnSpPr>
          <p:nvPr/>
        </p:nvCxnSpPr>
        <p:spPr>
          <a:xfrm>
            <a:off x="554735" y="2695471"/>
            <a:ext cx="15270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F9A0242-9F65-6A9B-22CA-797185A6C0E9}"/>
              </a:ext>
            </a:extLst>
          </p:cNvPr>
          <p:cNvSpPr/>
          <p:nvPr/>
        </p:nvSpPr>
        <p:spPr>
          <a:xfrm>
            <a:off x="8348132" y="2102366"/>
            <a:ext cx="3289131" cy="4293639"/>
          </a:xfrm>
          <a:prstGeom prst="rect">
            <a:avLst/>
          </a:prstGeom>
          <a:noFill/>
          <a:ln>
            <a:solidFill>
              <a:schemeClr val="bg1"/>
            </a:solidFill>
          </a:ln>
        </p:spPr>
        <p:txBody>
          <a:bodyPr wrap="square" tIns="91440" anchor="t">
            <a:noAutofit/>
          </a:bodyPr>
          <a:lstStyle/>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rPr>
              <a:t>On the younger side, typically 25-45 years old</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ＭＳ Ｐゴシック"/>
                <a:cs typeface="Arial" panose="020B0604020202020204" pitchFamily="34" charset="0"/>
              </a:rPr>
              <a:t>Affluent (average income of [sanitized])</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rPr>
              <a:t>Live in larger cities</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rPr>
              <a:t>Tend to be white collar workers</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ＭＳ Ｐゴシック"/>
                <a:cs typeface="Arial" panose="020B0604020202020204" pitchFamily="34" charset="0"/>
              </a:rPr>
              <a:t>Are open-minded towards a broad offering of digital solutions</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rPr>
              <a:t>Typically employ [sanitized] services or similar digital alternatives</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ＭＳ Ｐゴシック"/>
                <a:cs typeface="Arial" panose="020B0604020202020204" pitchFamily="34" charset="0"/>
              </a:rPr>
              <a:t>Have tried at least one of [sanitized] solutions in the past</a:t>
            </a: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chemeClr val="bg1"/>
                </a:solidFill>
                <a:latin typeface="Arial" panose="020B0604020202020204" pitchFamily="34" charset="0"/>
                <a:ea typeface="ＭＳ Ｐゴシック"/>
                <a:cs typeface="Arial" panose="020B0604020202020204" pitchFamily="34" charset="0"/>
              </a:rPr>
              <a:t>[Sanitized characteristic]</a:t>
            </a:r>
          </a:p>
          <a:p>
            <a:pPr marL="285750" indent="-285750" fontAlgn="base">
              <a:spcBef>
                <a:spcPct val="0"/>
              </a:spcBef>
              <a:spcAft>
                <a:spcPts val="600"/>
              </a:spcAft>
              <a:buFont typeface="Arial" panose="020B0604020202020204" pitchFamily="34" charset="0"/>
              <a:buChar char="•"/>
              <a:defRPr/>
            </a:pPr>
            <a:r>
              <a:rPr lang="en-US" sz="1200" dirty="0">
                <a:solidFill>
                  <a:schemeClr val="bg1"/>
                </a:solidFill>
                <a:latin typeface="Arial" panose="020B0604020202020204" pitchFamily="34" charset="0"/>
                <a:ea typeface="ＭＳ Ｐゴシック"/>
                <a:cs typeface="Arial" panose="020B0604020202020204" pitchFamily="34" charset="0"/>
              </a:rPr>
              <a:t>[Sanitized characteristic]</a:t>
            </a:r>
            <a:endPar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endParaRPr>
          </a:p>
          <a:p>
            <a:pPr marL="285750" marR="0" lvl="0" indent="-285750"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200" i="0" u="none" strike="noStrike" kern="1200" cap="none" spc="0" normalizeH="0" baseline="0" noProof="0" dirty="0">
              <a:ln>
                <a:noFill/>
              </a:ln>
              <a:solidFill>
                <a:schemeClr val="bg1"/>
              </a:solidFill>
              <a:effectLst/>
              <a:uLnTx/>
              <a:uFillTx/>
              <a:latin typeface="Arial" panose="020B0604020202020204" pitchFamily="34" charset="0"/>
              <a:ea typeface="ＭＳ Ｐゴシック"/>
              <a:cs typeface="Arial" panose="020B0604020202020204" pitchFamily="34" charset="0"/>
            </a:endParaRPr>
          </a:p>
        </p:txBody>
      </p:sp>
      <p:sp>
        <p:nvSpPr>
          <p:cNvPr id="15" name="Pentagon 14">
            <a:extLst>
              <a:ext uri="{FF2B5EF4-FFF2-40B4-BE49-F238E27FC236}">
                <a16:creationId xmlns:a16="http://schemas.microsoft.com/office/drawing/2014/main" id="{C646BEC2-0F0B-4644-AE1D-ED96B95C2189}"/>
              </a:ext>
            </a:extLst>
          </p:cNvPr>
          <p:cNvSpPr/>
          <p:nvPr/>
        </p:nvSpPr>
        <p:spPr>
          <a:xfrm rot="5400000">
            <a:off x="870062" y="2493113"/>
            <a:ext cx="887906" cy="1523445"/>
          </a:xfrm>
          <a:prstGeom prst="homePlate">
            <a:avLst>
              <a:gd name="adj" fmla="val 31386"/>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Explore options online</a:t>
            </a:r>
          </a:p>
        </p:txBody>
      </p:sp>
      <p:sp>
        <p:nvSpPr>
          <p:cNvPr id="16" name="Chevron 15">
            <a:extLst>
              <a:ext uri="{FF2B5EF4-FFF2-40B4-BE49-F238E27FC236}">
                <a16:creationId xmlns:a16="http://schemas.microsoft.com/office/drawing/2014/main" id="{50615534-E3DE-8570-6D81-6B4DD42D2CA3}"/>
              </a:ext>
            </a:extLst>
          </p:cNvPr>
          <p:cNvSpPr/>
          <p:nvPr/>
        </p:nvSpPr>
        <p:spPr>
          <a:xfrm rot="5400000">
            <a:off x="788131" y="3271336"/>
            <a:ext cx="1051765" cy="1523445"/>
          </a:xfrm>
          <a:prstGeom prst="chevron">
            <a:avLst>
              <a:gd name="adj" fmla="val 26429"/>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Compare prices across sites</a:t>
            </a:r>
          </a:p>
        </p:txBody>
      </p:sp>
      <p:sp>
        <p:nvSpPr>
          <p:cNvPr id="17" name="Chevron 16">
            <a:extLst>
              <a:ext uri="{FF2B5EF4-FFF2-40B4-BE49-F238E27FC236}">
                <a16:creationId xmlns:a16="http://schemas.microsoft.com/office/drawing/2014/main" id="{FDF59B39-ED83-D95E-7779-271EB2186018}"/>
              </a:ext>
            </a:extLst>
          </p:cNvPr>
          <p:cNvSpPr/>
          <p:nvPr/>
        </p:nvSpPr>
        <p:spPr>
          <a:xfrm rot="5400000">
            <a:off x="788131" y="4131488"/>
            <a:ext cx="1051765" cy="1523445"/>
          </a:xfrm>
          <a:prstGeom prst="chevron">
            <a:avLst>
              <a:gd name="adj" fmla="val 26429"/>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Purchase</a:t>
            </a:r>
          </a:p>
        </p:txBody>
      </p:sp>
      <p:sp>
        <p:nvSpPr>
          <p:cNvPr id="18" name="Chevron 17">
            <a:extLst>
              <a:ext uri="{FF2B5EF4-FFF2-40B4-BE49-F238E27FC236}">
                <a16:creationId xmlns:a16="http://schemas.microsoft.com/office/drawing/2014/main" id="{ED1B8296-AF7D-5B9E-C3E3-7E6D03C85215}"/>
              </a:ext>
            </a:extLst>
          </p:cNvPr>
          <p:cNvSpPr/>
          <p:nvPr/>
        </p:nvSpPr>
        <p:spPr>
          <a:xfrm rot="5400000">
            <a:off x="788131" y="4991640"/>
            <a:ext cx="1051765" cy="1523445"/>
          </a:xfrm>
          <a:prstGeom prst="chevron">
            <a:avLst>
              <a:gd name="adj" fmla="val 26429"/>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tx1"/>
                </a:solidFill>
              </a:rPr>
              <a:t>Return or repurchase</a:t>
            </a:r>
          </a:p>
        </p:txBody>
      </p:sp>
      <p:cxnSp>
        <p:nvCxnSpPr>
          <p:cNvPr id="19" name="Straight Connector 18">
            <a:extLst>
              <a:ext uri="{FF2B5EF4-FFF2-40B4-BE49-F238E27FC236}">
                <a16:creationId xmlns:a16="http://schemas.microsoft.com/office/drawing/2014/main" id="{61B3FB9D-9DA2-2B72-78DE-D0B798BEE433}"/>
              </a:ext>
            </a:extLst>
          </p:cNvPr>
          <p:cNvCxnSpPr>
            <a:cxnSpLocks/>
          </p:cNvCxnSpPr>
          <p:nvPr/>
        </p:nvCxnSpPr>
        <p:spPr>
          <a:xfrm>
            <a:off x="2276597" y="2695471"/>
            <a:ext cx="5873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8370" name="Picture 2">
            <a:extLst>
              <a:ext uri="{FF2B5EF4-FFF2-40B4-BE49-F238E27FC236}">
                <a16:creationId xmlns:a16="http://schemas.microsoft.com/office/drawing/2014/main" id="{1268AF16-E434-386E-302E-B40F7EA9F80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55299" y="2466913"/>
            <a:ext cx="322006" cy="1932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4C6B7C4-A3F2-88B5-F8C6-A14E8BFCE25A}"/>
              </a:ext>
            </a:extLst>
          </p:cNvPr>
          <p:cNvSpPr/>
          <p:nvPr/>
        </p:nvSpPr>
        <p:spPr>
          <a:xfrm>
            <a:off x="4655236" y="2466913"/>
            <a:ext cx="1046480" cy="19320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geo]</a:t>
            </a:r>
          </a:p>
        </p:txBody>
      </p:sp>
      <p:sp>
        <p:nvSpPr>
          <p:cNvPr id="23" name="Rectangle 22">
            <a:extLst>
              <a:ext uri="{FF2B5EF4-FFF2-40B4-BE49-F238E27FC236}">
                <a16:creationId xmlns:a16="http://schemas.microsoft.com/office/drawing/2014/main" id="{89D94363-66D1-28F3-0278-827351E85A78}"/>
              </a:ext>
            </a:extLst>
          </p:cNvPr>
          <p:cNvSpPr/>
          <p:nvPr/>
        </p:nvSpPr>
        <p:spPr>
          <a:xfrm>
            <a:off x="6847775" y="2466913"/>
            <a:ext cx="1046480" cy="19320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geo]</a:t>
            </a:r>
          </a:p>
        </p:txBody>
      </p:sp>
      <p:graphicFrame>
        <p:nvGraphicFramePr>
          <p:cNvPr id="24" name="Chart 23">
            <a:extLst>
              <a:ext uri="{FF2B5EF4-FFF2-40B4-BE49-F238E27FC236}">
                <a16:creationId xmlns:a16="http://schemas.microsoft.com/office/drawing/2014/main" id="{2723AC18-ED7A-C189-10C1-AE4AA470415D}"/>
              </a:ext>
            </a:extLst>
          </p:cNvPr>
          <p:cNvGraphicFramePr/>
          <p:nvPr>
            <p:extLst>
              <p:ext uri="{D42A27DB-BD31-4B8C-83A1-F6EECF244321}">
                <p14:modId xmlns:p14="http://schemas.microsoft.com/office/powerpoint/2010/main" val="1037074800"/>
              </p:ext>
            </p:extLst>
          </p:nvPr>
        </p:nvGraphicFramePr>
        <p:xfrm>
          <a:off x="2052586" y="2596915"/>
          <a:ext cx="1978059" cy="3795811"/>
        </p:xfrm>
        <a:graphic>
          <a:graphicData uri="http://schemas.openxmlformats.org/drawingml/2006/chart">
            <c:chart xmlns:c="http://schemas.openxmlformats.org/drawingml/2006/chart" xmlns:r="http://schemas.openxmlformats.org/officeDocument/2006/relationships" r:id="rId3"/>
          </a:graphicData>
        </a:graphic>
      </p:graphicFrame>
      <p:cxnSp>
        <p:nvCxnSpPr>
          <p:cNvPr id="28" name="Straight Connector 27">
            <a:extLst>
              <a:ext uri="{FF2B5EF4-FFF2-40B4-BE49-F238E27FC236}">
                <a16:creationId xmlns:a16="http://schemas.microsoft.com/office/drawing/2014/main" id="{ABB7B879-8FC5-0560-9775-CB1805067BFB}"/>
              </a:ext>
            </a:extLst>
          </p:cNvPr>
          <p:cNvCxnSpPr>
            <a:cxnSpLocks/>
          </p:cNvCxnSpPr>
          <p:nvPr/>
        </p:nvCxnSpPr>
        <p:spPr>
          <a:xfrm>
            <a:off x="2276597" y="3443730"/>
            <a:ext cx="5873120"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AA808F-A525-2DB6-8FC1-48A41FE15A3B}"/>
              </a:ext>
            </a:extLst>
          </p:cNvPr>
          <p:cNvCxnSpPr>
            <a:cxnSpLocks/>
          </p:cNvCxnSpPr>
          <p:nvPr/>
        </p:nvCxnSpPr>
        <p:spPr>
          <a:xfrm>
            <a:off x="2276597" y="4335605"/>
            <a:ext cx="5873120"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11A940-11E6-1D96-C3BE-8F9C3F0E3969}"/>
              </a:ext>
            </a:extLst>
          </p:cNvPr>
          <p:cNvCxnSpPr>
            <a:cxnSpLocks/>
          </p:cNvCxnSpPr>
          <p:nvPr/>
        </p:nvCxnSpPr>
        <p:spPr>
          <a:xfrm>
            <a:off x="2276597" y="5227480"/>
            <a:ext cx="5873120"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1" name="Chart 30">
            <a:extLst>
              <a:ext uri="{FF2B5EF4-FFF2-40B4-BE49-F238E27FC236}">
                <a16:creationId xmlns:a16="http://schemas.microsoft.com/office/drawing/2014/main" id="{1DF2743E-D034-945A-3EDD-77DD82E04909}"/>
              </a:ext>
            </a:extLst>
          </p:cNvPr>
          <p:cNvGraphicFramePr/>
          <p:nvPr>
            <p:extLst>
              <p:ext uri="{D42A27DB-BD31-4B8C-83A1-F6EECF244321}">
                <p14:modId xmlns:p14="http://schemas.microsoft.com/office/powerpoint/2010/main" val="3652220038"/>
              </p:ext>
            </p:extLst>
          </p:nvPr>
        </p:nvGraphicFramePr>
        <p:xfrm>
          <a:off x="4112122" y="2596915"/>
          <a:ext cx="1978059" cy="37958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Chart 31">
            <a:extLst>
              <a:ext uri="{FF2B5EF4-FFF2-40B4-BE49-F238E27FC236}">
                <a16:creationId xmlns:a16="http://schemas.microsoft.com/office/drawing/2014/main" id="{81723F07-A956-FB16-AF38-5C3198AF34BB}"/>
              </a:ext>
            </a:extLst>
          </p:cNvPr>
          <p:cNvGraphicFramePr/>
          <p:nvPr>
            <p:extLst>
              <p:ext uri="{D42A27DB-BD31-4B8C-83A1-F6EECF244321}">
                <p14:modId xmlns:p14="http://schemas.microsoft.com/office/powerpoint/2010/main" val="972153900"/>
              </p:ext>
            </p:extLst>
          </p:nvPr>
        </p:nvGraphicFramePr>
        <p:xfrm>
          <a:off x="6171658" y="2596915"/>
          <a:ext cx="1978059" cy="3795811"/>
        </p:xfrm>
        <a:graphic>
          <a:graphicData uri="http://schemas.openxmlformats.org/drawingml/2006/chart">
            <c:chart xmlns:c="http://schemas.openxmlformats.org/drawingml/2006/chart" xmlns:r="http://schemas.openxmlformats.org/officeDocument/2006/relationships" r:id="rId5"/>
          </a:graphicData>
        </a:graphic>
      </p:graphicFrame>
      <p:sp>
        <p:nvSpPr>
          <p:cNvPr id="33" name="Footer Placeholder 2">
            <a:extLst>
              <a:ext uri="{FF2B5EF4-FFF2-40B4-BE49-F238E27FC236}">
                <a16:creationId xmlns:a16="http://schemas.microsoft.com/office/drawing/2014/main" id="{E31DE57D-722E-F6E6-4767-E2371B71361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4" name="Rectangle 33">
            <a:extLst>
              <a:ext uri="{FF2B5EF4-FFF2-40B4-BE49-F238E27FC236}">
                <a16:creationId xmlns:a16="http://schemas.microsoft.com/office/drawing/2014/main" id="{785B113E-285E-113F-1813-48ACFB379EA6}"/>
              </a:ext>
            </a:extLst>
          </p:cNvPr>
          <p:cNvSpPr/>
          <p:nvPr/>
        </p:nvSpPr>
        <p:spPr>
          <a:xfrm>
            <a:off x="467805" y="2097444"/>
            <a:ext cx="7681911" cy="4293629"/>
          </a:xfrm>
          <a:prstGeom prst="rect">
            <a:avLst/>
          </a:prstGeom>
          <a:noFill/>
          <a:ln>
            <a:solidFill>
              <a:schemeClr val="bg1"/>
            </a:solidFill>
          </a:ln>
        </p:spPr>
        <p:txBody>
          <a:bodyPr wrap="none"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effectLst/>
              <a:uLnTx/>
              <a:uFillTx/>
              <a:latin typeface="Arial" panose="020B0604020202020204" pitchFamily="34" charset="0"/>
              <a:ea typeface="ＭＳ Ｐゴシック"/>
              <a:cs typeface="Arial" panose="020B0604020202020204" pitchFamily="34" charset="0"/>
            </a:endParaRPr>
          </a:p>
        </p:txBody>
      </p:sp>
    </p:spTree>
    <p:extLst>
      <p:ext uri="{BB962C8B-B14F-4D97-AF65-F5344CB8AC3E}">
        <p14:creationId xmlns:p14="http://schemas.microsoft.com/office/powerpoint/2010/main" val="22905069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8B0CE96-9CC7-38DE-09CA-D33A8220863E}"/>
              </a:ext>
            </a:extLst>
          </p:cNvPr>
          <p:cNvSpPr/>
          <p:nvPr/>
        </p:nvSpPr>
        <p:spPr>
          <a:xfrm>
            <a:off x="5110765" y="1991119"/>
            <a:ext cx="3221005" cy="419984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1" name="Rectangle 40">
            <a:extLst>
              <a:ext uri="{FF2B5EF4-FFF2-40B4-BE49-F238E27FC236}">
                <a16:creationId xmlns:a16="http://schemas.microsoft.com/office/drawing/2014/main" id="{FB09DA28-AFA2-5CC1-7F3B-A8AB5D8694DB}"/>
              </a:ext>
            </a:extLst>
          </p:cNvPr>
          <p:cNvSpPr/>
          <p:nvPr/>
        </p:nvSpPr>
        <p:spPr>
          <a:xfrm>
            <a:off x="8416259" y="1991119"/>
            <a:ext cx="3221005" cy="419984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Title 3">
            <a:extLst>
              <a:ext uri="{FF2B5EF4-FFF2-40B4-BE49-F238E27FC236}">
                <a16:creationId xmlns:a16="http://schemas.microsoft.com/office/drawing/2014/main" id="{3811EFC6-13F3-0681-4328-BDA052EABBE7}"/>
              </a:ext>
            </a:extLst>
          </p:cNvPr>
          <p:cNvSpPr>
            <a:spLocks noGrp="1"/>
          </p:cNvSpPr>
          <p:nvPr>
            <p:ph type="title"/>
          </p:nvPr>
        </p:nvSpPr>
        <p:spPr>
          <a:xfrm>
            <a:off x="554736" y="355092"/>
            <a:ext cx="11082528" cy="731520"/>
          </a:xfrm>
        </p:spPr>
        <p:txBody>
          <a:bodyPr/>
          <a:lstStyle/>
          <a:p>
            <a:r>
              <a:rPr lang="en-US" dirty="0"/>
              <a:t>Digital competition in the [sanitized] market is limited and early-mover advantages can likely still be reaped</a:t>
            </a:r>
          </a:p>
        </p:txBody>
      </p:sp>
      <p:sp>
        <p:nvSpPr>
          <p:cNvPr id="6" name="Text Placeholder 5">
            <a:extLst>
              <a:ext uri="{FF2B5EF4-FFF2-40B4-BE49-F238E27FC236}">
                <a16:creationId xmlns:a16="http://schemas.microsoft.com/office/drawing/2014/main" id="{B95CAC34-CCC9-4B47-6C8E-922B909E8C5F}"/>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
        <p:nvSpPr>
          <p:cNvPr id="2" name="Oval 1">
            <a:extLst>
              <a:ext uri="{FF2B5EF4-FFF2-40B4-BE49-F238E27FC236}">
                <a16:creationId xmlns:a16="http://schemas.microsoft.com/office/drawing/2014/main" id="{A930A7FA-424C-B524-9F48-99E498235E11}"/>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1</a:t>
            </a:r>
          </a:p>
        </p:txBody>
      </p:sp>
      <p:sp>
        <p:nvSpPr>
          <p:cNvPr id="7" name="Rectangle 6">
            <a:extLst>
              <a:ext uri="{FF2B5EF4-FFF2-40B4-BE49-F238E27FC236}">
                <a16:creationId xmlns:a16="http://schemas.microsoft.com/office/drawing/2014/main" id="{4605CE1D-EF2D-5AF9-A48C-4F7B081F503E}"/>
              </a:ext>
            </a:extLst>
          </p:cNvPr>
          <p:cNvSpPr/>
          <p:nvPr/>
        </p:nvSpPr>
        <p:spPr>
          <a:xfrm>
            <a:off x="1405507" y="1994115"/>
            <a:ext cx="1280160" cy="100260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Pure-play digital ventures</a:t>
            </a:r>
          </a:p>
        </p:txBody>
      </p:sp>
      <p:sp>
        <p:nvSpPr>
          <p:cNvPr id="8" name="Rectangle 7">
            <a:extLst>
              <a:ext uri="{FF2B5EF4-FFF2-40B4-BE49-F238E27FC236}">
                <a16:creationId xmlns:a16="http://schemas.microsoft.com/office/drawing/2014/main" id="{DDC88A52-588B-6F15-8A8B-D0C3A8692FEE}"/>
              </a:ext>
            </a:extLst>
          </p:cNvPr>
          <p:cNvSpPr/>
          <p:nvPr/>
        </p:nvSpPr>
        <p:spPr>
          <a:xfrm>
            <a:off x="1405507" y="1674505"/>
            <a:ext cx="128016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Type of player</a:t>
            </a:r>
          </a:p>
        </p:txBody>
      </p:sp>
      <p:cxnSp>
        <p:nvCxnSpPr>
          <p:cNvPr id="10" name="Straight Connector 9">
            <a:extLst>
              <a:ext uri="{FF2B5EF4-FFF2-40B4-BE49-F238E27FC236}">
                <a16:creationId xmlns:a16="http://schemas.microsoft.com/office/drawing/2014/main" id="{C0EB99BB-13DA-F084-DE09-437CBF23610D}"/>
              </a:ext>
            </a:extLst>
          </p:cNvPr>
          <p:cNvCxnSpPr>
            <a:cxnSpLocks/>
          </p:cNvCxnSpPr>
          <p:nvPr/>
        </p:nvCxnSpPr>
        <p:spPr>
          <a:xfrm>
            <a:off x="1405507" y="1931967"/>
            <a:ext cx="12801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E43149-E742-106D-C98B-D9E80574605B}"/>
              </a:ext>
            </a:extLst>
          </p:cNvPr>
          <p:cNvCxnSpPr>
            <a:cxnSpLocks/>
          </p:cNvCxnSpPr>
          <p:nvPr/>
        </p:nvCxnSpPr>
        <p:spPr>
          <a:xfrm>
            <a:off x="1405507" y="3027791"/>
            <a:ext cx="10241280"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63C6FD0-23F3-2728-018E-08F8A257A713}"/>
              </a:ext>
            </a:extLst>
          </p:cNvPr>
          <p:cNvSpPr/>
          <p:nvPr/>
        </p:nvSpPr>
        <p:spPr>
          <a:xfrm>
            <a:off x="1405507" y="3058865"/>
            <a:ext cx="1280160" cy="100260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Omni-channel traditional players</a:t>
            </a:r>
          </a:p>
        </p:txBody>
      </p:sp>
      <p:sp>
        <p:nvSpPr>
          <p:cNvPr id="13" name="Rectangle 12">
            <a:extLst>
              <a:ext uri="{FF2B5EF4-FFF2-40B4-BE49-F238E27FC236}">
                <a16:creationId xmlns:a16="http://schemas.microsoft.com/office/drawing/2014/main" id="{F4B548E5-FED7-0678-E2DD-DBBC06F7E841}"/>
              </a:ext>
            </a:extLst>
          </p:cNvPr>
          <p:cNvSpPr/>
          <p:nvPr/>
        </p:nvSpPr>
        <p:spPr>
          <a:xfrm>
            <a:off x="1405507" y="4123615"/>
            <a:ext cx="1280160" cy="100260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Emerging digital adopters</a:t>
            </a:r>
          </a:p>
        </p:txBody>
      </p:sp>
      <p:sp>
        <p:nvSpPr>
          <p:cNvPr id="14" name="Rectangle 13">
            <a:extLst>
              <a:ext uri="{FF2B5EF4-FFF2-40B4-BE49-F238E27FC236}">
                <a16:creationId xmlns:a16="http://schemas.microsoft.com/office/drawing/2014/main" id="{14114E60-1E5E-D4E4-7CBB-E47279AF7E5B}"/>
              </a:ext>
            </a:extLst>
          </p:cNvPr>
          <p:cNvSpPr/>
          <p:nvPr/>
        </p:nvSpPr>
        <p:spPr>
          <a:xfrm>
            <a:off x="1405507" y="5188364"/>
            <a:ext cx="1280160" cy="1002602"/>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Digital laggards</a:t>
            </a:r>
          </a:p>
        </p:txBody>
      </p:sp>
      <p:sp>
        <p:nvSpPr>
          <p:cNvPr id="15" name="Right Triangle 14">
            <a:extLst>
              <a:ext uri="{FF2B5EF4-FFF2-40B4-BE49-F238E27FC236}">
                <a16:creationId xmlns:a16="http://schemas.microsoft.com/office/drawing/2014/main" id="{581E5417-23B4-D6FD-C469-C7F68F4289D8}"/>
              </a:ext>
            </a:extLst>
          </p:cNvPr>
          <p:cNvSpPr/>
          <p:nvPr/>
        </p:nvSpPr>
        <p:spPr>
          <a:xfrm flipV="1">
            <a:off x="827449" y="1991119"/>
            <a:ext cx="525518" cy="4199846"/>
          </a:xfrm>
          <a:prstGeom prst="rtTriangle">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7" name="TextBox 16">
            <a:extLst>
              <a:ext uri="{FF2B5EF4-FFF2-40B4-BE49-F238E27FC236}">
                <a16:creationId xmlns:a16="http://schemas.microsoft.com/office/drawing/2014/main" id="{933EDB0E-29BC-624B-A1DB-EE9FEDE6C522}"/>
              </a:ext>
            </a:extLst>
          </p:cNvPr>
          <p:cNvSpPr txBox="1"/>
          <p:nvPr/>
        </p:nvSpPr>
        <p:spPr>
          <a:xfrm>
            <a:off x="827450" y="2006924"/>
            <a:ext cx="578057" cy="257463"/>
          </a:xfrm>
          <a:prstGeom prst="rect">
            <a:avLst/>
          </a:prstGeom>
          <a:ln w="6350">
            <a:noFill/>
            <a:miter lim="800000"/>
          </a:ln>
        </p:spPr>
        <p:txBody>
          <a:bodyPr vert="horz" wrap="square" lIns="91440" tIns="0" rIns="0" bIns="0" rtlCol="0">
            <a:noAutofit/>
          </a:bodyPr>
          <a:lstStyle/>
          <a:p>
            <a:pPr algn="l">
              <a:spcBef>
                <a:spcPts val="300"/>
              </a:spcBef>
              <a:spcAft>
                <a:spcPts val="300"/>
              </a:spcAft>
              <a:buNone/>
            </a:pPr>
            <a:r>
              <a:rPr lang="en-US" sz="1200" dirty="0">
                <a:solidFill>
                  <a:schemeClr val="bg1"/>
                </a:solidFill>
              </a:rPr>
              <a:t>High</a:t>
            </a:r>
          </a:p>
        </p:txBody>
      </p:sp>
      <p:sp>
        <p:nvSpPr>
          <p:cNvPr id="18" name="TextBox 17">
            <a:extLst>
              <a:ext uri="{FF2B5EF4-FFF2-40B4-BE49-F238E27FC236}">
                <a16:creationId xmlns:a16="http://schemas.microsoft.com/office/drawing/2014/main" id="{03F885EC-1794-BB7F-0FE6-A9DA4E382637}"/>
              </a:ext>
            </a:extLst>
          </p:cNvPr>
          <p:cNvSpPr txBox="1"/>
          <p:nvPr/>
        </p:nvSpPr>
        <p:spPr>
          <a:xfrm>
            <a:off x="827450" y="5933502"/>
            <a:ext cx="578057" cy="257463"/>
          </a:xfrm>
          <a:prstGeom prst="rect">
            <a:avLst/>
          </a:prstGeom>
          <a:ln w="6350">
            <a:noFill/>
            <a:miter lim="800000"/>
          </a:ln>
        </p:spPr>
        <p:txBody>
          <a:bodyPr vert="horz" wrap="square" lIns="91440" tIns="0" rIns="0" bIns="0" rtlCol="0">
            <a:noAutofit/>
          </a:bodyPr>
          <a:lstStyle/>
          <a:p>
            <a:pPr algn="l">
              <a:spcBef>
                <a:spcPts val="300"/>
              </a:spcBef>
              <a:spcAft>
                <a:spcPts val="300"/>
              </a:spcAft>
              <a:buNone/>
            </a:pPr>
            <a:r>
              <a:rPr lang="en-US" sz="1200" dirty="0">
                <a:solidFill>
                  <a:schemeClr val="bg1"/>
                </a:solidFill>
              </a:rPr>
              <a:t>Low</a:t>
            </a:r>
          </a:p>
        </p:txBody>
      </p:sp>
      <p:sp>
        <p:nvSpPr>
          <p:cNvPr id="19" name="Rectangle 18">
            <a:extLst>
              <a:ext uri="{FF2B5EF4-FFF2-40B4-BE49-F238E27FC236}">
                <a16:creationId xmlns:a16="http://schemas.microsoft.com/office/drawing/2014/main" id="{6026D320-32DD-0713-4078-5636EF927D77}"/>
              </a:ext>
            </a:extLst>
          </p:cNvPr>
          <p:cNvSpPr/>
          <p:nvPr/>
        </p:nvSpPr>
        <p:spPr>
          <a:xfrm rot="16200000">
            <a:off x="-1528965" y="3932735"/>
            <a:ext cx="4338629"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Degree of direct competition to Digital Venture</a:t>
            </a:r>
          </a:p>
        </p:txBody>
      </p:sp>
      <p:sp>
        <p:nvSpPr>
          <p:cNvPr id="20" name="Rectangle 19">
            <a:extLst>
              <a:ext uri="{FF2B5EF4-FFF2-40B4-BE49-F238E27FC236}">
                <a16:creationId xmlns:a16="http://schemas.microsoft.com/office/drawing/2014/main" id="{EB1DD02C-0D43-4DEE-82A8-3789D8DB16D0}"/>
              </a:ext>
            </a:extLst>
          </p:cNvPr>
          <p:cNvSpPr/>
          <p:nvPr/>
        </p:nvSpPr>
        <p:spPr>
          <a:xfrm>
            <a:off x="2770156" y="1674505"/>
            <a:ext cx="225612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Description</a:t>
            </a:r>
          </a:p>
        </p:txBody>
      </p:sp>
      <p:cxnSp>
        <p:nvCxnSpPr>
          <p:cNvPr id="21" name="Straight Connector 20">
            <a:extLst>
              <a:ext uri="{FF2B5EF4-FFF2-40B4-BE49-F238E27FC236}">
                <a16:creationId xmlns:a16="http://schemas.microsoft.com/office/drawing/2014/main" id="{11182EDC-9F3A-6FF9-7A60-EE8AED6261C4}"/>
              </a:ext>
            </a:extLst>
          </p:cNvPr>
          <p:cNvCxnSpPr>
            <a:cxnSpLocks/>
          </p:cNvCxnSpPr>
          <p:nvPr/>
        </p:nvCxnSpPr>
        <p:spPr>
          <a:xfrm>
            <a:off x="2770156" y="1931967"/>
            <a:ext cx="22561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FAD89F4-22C8-76C4-8EEA-E69EAF4CAC4A}"/>
              </a:ext>
            </a:extLst>
          </p:cNvPr>
          <p:cNvSpPr/>
          <p:nvPr/>
        </p:nvSpPr>
        <p:spPr>
          <a:xfrm>
            <a:off x="5110765" y="1674505"/>
            <a:ext cx="3221005"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Current players in [market]</a:t>
            </a:r>
          </a:p>
        </p:txBody>
      </p:sp>
      <p:cxnSp>
        <p:nvCxnSpPr>
          <p:cNvPr id="24" name="Straight Connector 23">
            <a:extLst>
              <a:ext uri="{FF2B5EF4-FFF2-40B4-BE49-F238E27FC236}">
                <a16:creationId xmlns:a16="http://schemas.microsoft.com/office/drawing/2014/main" id="{87B18165-180D-6A59-964C-49277523E9C0}"/>
              </a:ext>
            </a:extLst>
          </p:cNvPr>
          <p:cNvCxnSpPr>
            <a:cxnSpLocks/>
          </p:cNvCxnSpPr>
          <p:nvPr/>
        </p:nvCxnSpPr>
        <p:spPr>
          <a:xfrm>
            <a:off x="5110765" y="1931967"/>
            <a:ext cx="32210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E1451FC-743F-C8EA-40D1-41E05391C573}"/>
              </a:ext>
            </a:extLst>
          </p:cNvPr>
          <p:cNvSpPr/>
          <p:nvPr/>
        </p:nvSpPr>
        <p:spPr>
          <a:xfrm>
            <a:off x="8416259" y="1674505"/>
            <a:ext cx="3221005"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Potential future competitive forces</a:t>
            </a:r>
          </a:p>
        </p:txBody>
      </p:sp>
      <p:cxnSp>
        <p:nvCxnSpPr>
          <p:cNvPr id="35" name="Straight Connector 34">
            <a:extLst>
              <a:ext uri="{FF2B5EF4-FFF2-40B4-BE49-F238E27FC236}">
                <a16:creationId xmlns:a16="http://schemas.microsoft.com/office/drawing/2014/main" id="{A43F1D36-8960-3712-8D29-0C8482D5B65D}"/>
              </a:ext>
            </a:extLst>
          </p:cNvPr>
          <p:cNvCxnSpPr>
            <a:cxnSpLocks/>
          </p:cNvCxnSpPr>
          <p:nvPr/>
        </p:nvCxnSpPr>
        <p:spPr>
          <a:xfrm>
            <a:off x="8416259" y="1931967"/>
            <a:ext cx="32210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B5F4F0-3A06-4A04-7086-326AEE01C980}"/>
              </a:ext>
            </a:extLst>
          </p:cNvPr>
          <p:cNvCxnSpPr>
            <a:cxnSpLocks/>
          </p:cNvCxnSpPr>
          <p:nvPr/>
        </p:nvCxnSpPr>
        <p:spPr>
          <a:xfrm>
            <a:off x="1405507" y="4092541"/>
            <a:ext cx="10241280"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F7AB49-0EF2-A107-BECA-5AF525D6952C}"/>
              </a:ext>
            </a:extLst>
          </p:cNvPr>
          <p:cNvCxnSpPr>
            <a:cxnSpLocks/>
          </p:cNvCxnSpPr>
          <p:nvPr/>
        </p:nvCxnSpPr>
        <p:spPr>
          <a:xfrm>
            <a:off x="1405507" y="5157291"/>
            <a:ext cx="10241280" cy="0"/>
          </a:xfrm>
          <a:prstGeom prst="line">
            <a:avLst/>
          </a:prstGeom>
          <a:ln w="12700">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C3B469F-5C78-9E36-D73B-AB6C3FAAA65B}"/>
              </a:ext>
            </a:extLst>
          </p:cNvPr>
          <p:cNvSpPr/>
          <p:nvPr/>
        </p:nvSpPr>
        <p:spPr>
          <a:xfrm>
            <a:off x="2770156" y="1994115"/>
            <a:ext cx="2256120" cy="97452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000" b="1" dirty="0">
                <a:solidFill>
                  <a:schemeClr val="bg1"/>
                </a:solidFill>
              </a:rPr>
              <a:t>Purely digital companies </a:t>
            </a:r>
            <a:r>
              <a:rPr lang="en-US" sz="1000" dirty="0">
                <a:solidFill>
                  <a:schemeClr val="bg1"/>
                </a:solidFill>
              </a:rPr>
              <a:t>with digital offering only – either as independent startup or corporate venture</a:t>
            </a:r>
          </a:p>
        </p:txBody>
      </p:sp>
      <p:sp>
        <p:nvSpPr>
          <p:cNvPr id="44" name="Rectangle 43">
            <a:extLst>
              <a:ext uri="{FF2B5EF4-FFF2-40B4-BE49-F238E27FC236}">
                <a16:creationId xmlns:a16="http://schemas.microsoft.com/office/drawing/2014/main" id="{9092C99A-F935-129B-50AE-C514D4C88AC7}"/>
              </a:ext>
            </a:extLst>
          </p:cNvPr>
          <p:cNvSpPr/>
          <p:nvPr/>
        </p:nvSpPr>
        <p:spPr>
          <a:xfrm>
            <a:off x="2770156" y="3068225"/>
            <a:ext cx="2256120" cy="97452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000" dirty="0">
                <a:solidFill>
                  <a:schemeClr val="bg1"/>
                </a:solidFill>
              </a:rPr>
              <a:t>Traditional retail players with </a:t>
            </a:r>
            <a:r>
              <a:rPr lang="en-US" sz="1000" b="1" dirty="0">
                <a:solidFill>
                  <a:schemeClr val="bg1"/>
                </a:solidFill>
              </a:rPr>
              <a:t>omni-channel offering </a:t>
            </a:r>
            <a:r>
              <a:rPr lang="en-US" sz="1000" dirty="0">
                <a:solidFill>
                  <a:schemeClr val="bg1"/>
                </a:solidFill>
              </a:rPr>
              <a:t>including digital</a:t>
            </a:r>
          </a:p>
          <a:p>
            <a:pPr marL="171450" indent="-171450">
              <a:spcBef>
                <a:spcPts val="300"/>
              </a:spcBef>
              <a:spcAft>
                <a:spcPts val="300"/>
              </a:spcAft>
              <a:buFont typeface="Arial" panose="020B0604020202020204" pitchFamily="34" charset="0"/>
              <a:buChar char="•"/>
            </a:pPr>
            <a:r>
              <a:rPr lang="en-US" sz="1000" b="1" dirty="0">
                <a:solidFill>
                  <a:schemeClr val="bg1"/>
                </a:solidFill>
              </a:rPr>
              <a:t>Strong digital capabilities </a:t>
            </a:r>
            <a:r>
              <a:rPr lang="en-US" sz="1000" dirty="0">
                <a:solidFill>
                  <a:schemeClr val="bg1"/>
                </a:solidFill>
              </a:rPr>
              <a:t>within e.g. UX, customer communication, supply chain and inventory</a:t>
            </a:r>
          </a:p>
        </p:txBody>
      </p:sp>
      <p:sp>
        <p:nvSpPr>
          <p:cNvPr id="45" name="Rectangle 44">
            <a:extLst>
              <a:ext uri="{FF2B5EF4-FFF2-40B4-BE49-F238E27FC236}">
                <a16:creationId xmlns:a16="http://schemas.microsoft.com/office/drawing/2014/main" id="{C0E7890E-5015-F179-52F5-CC42C38B3520}"/>
              </a:ext>
            </a:extLst>
          </p:cNvPr>
          <p:cNvSpPr/>
          <p:nvPr/>
        </p:nvSpPr>
        <p:spPr>
          <a:xfrm>
            <a:off x="2770156" y="4142335"/>
            <a:ext cx="2256120" cy="97452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000" dirty="0">
                <a:solidFill>
                  <a:schemeClr val="bg1"/>
                </a:solidFill>
              </a:rPr>
              <a:t>Traditional retail players with </a:t>
            </a:r>
            <a:r>
              <a:rPr lang="en-US" sz="1000" b="1" dirty="0">
                <a:solidFill>
                  <a:schemeClr val="bg1"/>
                </a:solidFill>
              </a:rPr>
              <a:t>no digital offering</a:t>
            </a:r>
            <a:r>
              <a:rPr lang="en-US" sz="1000" dirty="0">
                <a:solidFill>
                  <a:schemeClr val="bg1"/>
                </a:solidFill>
              </a:rPr>
              <a:t> for [segment]</a:t>
            </a:r>
          </a:p>
          <a:p>
            <a:pPr marL="171450" indent="-171450">
              <a:spcBef>
                <a:spcPts val="300"/>
              </a:spcBef>
              <a:spcAft>
                <a:spcPts val="300"/>
              </a:spcAft>
              <a:buFont typeface="Arial" panose="020B0604020202020204" pitchFamily="34" charset="0"/>
              <a:buChar char="•"/>
            </a:pPr>
            <a:r>
              <a:rPr lang="en-US" sz="1000" b="1" dirty="0">
                <a:solidFill>
                  <a:schemeClr val="bg1"/>
                </a:solidFill>
              </a:rPr>
              <a:t>Strong digital capabilities </a:t>
            </a:r>
            <a:r>
              <a:rPr lang="en-US" sz="1000" dirty="0">
                <a:solidFill>
                  <a:schemeClr val="bg1"/>
                </a:solidFill>
              </a:rPr>
              <a:t>within e.g. UX, customer communication, supply chain and inventory</a:t>
            </a:r>
          </a:p>
        </p:txBody>
      </p:sp>
      <p:sp>
        <p:nvSpPr>
          <p:cNvPr id="46" name="Rectangle 45">
            <a:extLst>
              <a:ext uri="{FF2B5EF4-FFF2-40B4-BE49-F238E27FC236}">
                <a16:creationId xmlns:a16="http://schemas.microsoft.com/office/drawing/2014/main" id="{D7B956C0-6C25-3CEF-FF4A-5B482A5F7424}"/>
              </a:ext>
            </a:extLst>
          </p:cNvPr>
          <p:cNvSpPr/>
          <p:nvPr/>
        </p:nvSpPr>
        <p:spPr>
          <a:xfrm>
            <a:off x="2770156" y="5216446"/>
            <a:ext cx="2256120" cy="97452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000" dirty="0">
                <a:solidFill>
                  <a:schemeClr val="bg1"/>
                </a:solidFill>
              </a:rPr>
              <a:t>Traditional players with </a:t>
            </a:r>
            <a:r>
              <a:rPr lang="en-US" sz="1000" b="1" dirty="0">
                <a:solidFill>
                  <a:schemeClr val="bg1"/>
                </a:solidFill>
              </a:rPr>
              <a:t>no digital offering </a:t>
            </a:r>
            <a:r>
              <a:rPr lang="en-US" sz="1000" dirty="0">
                <a:solidFill>
                  <a:schemeClr val="bg1"/>
                </a:solidFill>
              </a:rPr>
              <a:t>and </a:t>
            </a:r>
            <a:r>
              <a:rPr lang="en-US" sz="1000" b="1" dirty="0">
                <a:solidFill>
                  <a:schemeClr val="bg1"/>
                </a:solidFill>
              </a:rPr>
              <a:t>limited digital capabilities</a:t>
            </a:r>
            <a:r>
              <a:rPr lang="en-US" sz="1000" dirty="0">
                <a:solidFill>
                  <a:schemeClr val="bg1"/>
                </a:solidFill>
              </a:rPr>
              <a:t> (e.g. low degree of automation) </a:t>
            </a:r>
          </a:p>
        </p:txBody>
      </p:sp>
      <p:sp>
        <p:nvSpPr>
          <p:cNvPr id="47" name="Rectangle 46">
            <a:extLst>
              <a:ext uri="{FF2B5EF4-FFF2-40B4-BE49-F238E27FC236}">
                <a16:creationId xmlns:a16="http://schemas.microsoft.com/office/drawing/2014/main" id="{53E3AFC8-6688-0B2A-BE2E-3CE4A083E39E}"/>
              </a:ext>
            </a:extLst>
          </p:cNvPr>
          <p:cNvSpPr/>
          <p:nvPr/>
        </p:nvSpPr>
        <p:spPr>
          <a:xfrm>
            <a:off x="5312229" y="2097882"/>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48" name="Rectangle 47">
            <a:extLst>
              <a:ext uri="{FF2B5EF4-FFF2-40B4-BE49-F238E27FC236}">
                <a16:creationId xmlns:a16="http://schemas.microsoft.com/office/drawing/2014/main" id="{ADA636C9-D6EA-115E-570E-D00E4324A2E9}"/>
              </a:ext>
            </a:extLst>
          </p:cNvPr>
          <p:cNvSpPr/>
          <p:nvPr/>
        </p:nvSpPr>
        <p:spPr>
          <a:xfrm>
            <a:off x="6131261" y="2509361"/>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49" name="Rectangle 48">
            <a:extLst>
              <a:ext uri="{FF2B5EF4-FFF2-40B4-BE49-F238E27FC236}">
                <a16:creationId xmlns:a16="http://schemas.microsoft.com/office/drawing/2014/main" id="{35498E41-DA83-A735-5A34-1FB4C3C0CC34}"/>
              </a:ext>
            </a:extLst>
          </p:cNvPr>
          <p:cNvSpPr/>
          <p:nvPr/>
        </p:nvSpPr>
        <p:spPr>
          <a:xfrm>
            <a:off x="5198566" y="3134071"/>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0" name="Rectangle 49">
            <a:extLst>
              <a:ext uri="{FF2B5EF4-FFF2-40B4-BE49-F238E27FC236}">
                <a16:creationId xmlns:a16="http://schemas.microsoft.com/office/drawing/2014/main" id="{05AD3E2C-1EBC-E91F-20A9-2F21AA971677}"/>
              </a:ext>
            </a:extLst>
          </p:cNvPr>
          <p:cNvSpPr/>
          <p:nvPr/>
        </p:nvSpPr>
        <p:spPr>
          <a:xfrm>
            <a:off x="6603998" y="3134071"/>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1" name="Rectangle 50">
            <a:extLst>
              <a:ext uri="{FF2B5EF4-FFF2-40B4-BE49-F238E27FC236}">
                <a16:creationId xmlns:a16="http://schemas.microsoft.com/office/drawing/2014/main" id="{576A9422-4D48-D7AA-64F7-9BD2E2B995AB}"/>
              </a:ext>
            </a:extLst>
          </p:cNvPr>
          <p:cNvSpPr/>
          <p:nvPr/>
        </p:nvSpPr>
        <p:spPr>
          <a:xfrm>
            <a:off x="5902234" y="3551856"/>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2" name="Rectangle 51">
            <a:extLst>
              <a:ext uri="{FF2B5EF4-FFF2-40B4-BE49-F238E27FC236}">
                <a16:creationId xmlns:a16="http://schemas.microsoft.com/office/drawing/2014/main" id="{AE22D327-48EA-6833-020A-EEB87CE22734}"/>
              </a:ext>
            </a:extLst>
          </p:cNvPr>
          <p:cNvSpPr/>
          <p:nvPr/>
        </p:nvSpPr>
        <p:spPr>
          <a:xfrm>
            <a:off x="5198566" y="4148020"/>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3" name="Rectangle 52">
            <a:extLst>
              <a:ext uri="{FF2B5EF4-FFF2-40B4-BE49-F238E27FC236}">
                <a16:creationId xmlns:a16="http://schemas.microsoft.com/office/drawing/2014/main" id="{A823860D-CF97-800F-DAFC-2902444391CB}"/>
              </a:ext>
            </a:extLst>
          </p:cNvPr>
          <p:cNvSpPr/>
          <p:nvPr/>
        </p:nvSpPr>
        <p:spPr>
          <a:xfrm>
            <a:off x="5198566" y="4646751"/>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4" name="Rectangle 53">
            <a:extLst>
              <a:ext uri="{FF2B5EF4-FFF2-40B4-BE49-F238E27FC236}">
                <a16:creationId xmlns:a16="http://schemas.microsoft.com/office/drawing/2014/main" id="{FB41B5C5-B3B6-0896-11E6-67723BE42CB8}"/>
              </a:ext>
            </a:extLst>
          </p:cNvPr>
          <p:cNvSpPr/>
          <p:nvPr/>
        </p:nvSpPr>
        <p:spPr>
          <a:xfrm>
            <a:off x="6441562" y="4148020"/>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5" name="Rectangle 54">
            <a:extLst>
              <a:ext uri="{FF2B5EF4-FFF2-40B4-BE49-F238E27FC236}">
                <a16:creationId xmlns:a16="http://schemas.microsoft.com/office/drawing/2014/main" id="{4C484435-8FE8-F2C2-2615-CB85DA558B45}"/>
              </a:ext>
            </a:extLst>
          </p:cNvPr>
          <p:cNvSpPr/>
          <p:nvPr/>
        </p:nvSpPr>
        <p:spPr>
          <a:xfrm>
            <a:off x="6441562" y="4646751"/>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6" name="Rectangle 55">
            <a:extLst>
              <a:ext uri="{FF2B5EF4-FFF2-40B4-BE49-F238E27FC236}">
                <a16:creationId xmlns:a16="http://schemas.microsoft.com/office/drawing/2014/main" id="{7BB5E78C-5300-149A-52DE-894E9EB31670}"/>
              </a:ext>
            </a:extLst>
          </p:cNvPr>
          <p:cNvSpPr/>
          <p:nvPr/>
        </p:nvSpPr>
        <p:spPr>
          <a:xfrm>
            <a:off x="5622652" y="5266995"/>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7" name="Rectangle 56">
            <a:extLst>
              <a:ext uri="{FF2B5EF4-FFF2-40B4-BE49-F238E27FC236}">
                <a16:creationId xmlns:a16="http://schemas.microsoft.com/office/drawing/2014/main" id="{2E70EA39-E39F-C00E-8235-AD709F55FBEF}"/>
              </a:ext>
            </a:extLst>
          </p:cNvPr>
          <p:cNvSpPr/>
          <p:nvPr/>
        </p:nvSpPr>
        <p:spPr>
          <a:xfrm>
            <a:off x="6441684" y="5678474"/>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8" name="Rectangle 57">
            <a:extLst>
              <a:ext uri="{FF2B5EF4-FFF2-40B4-BE49-F238E27FC236}">
                <a16:creationId xmlns:a16="http://schemas.microsoft.com/office/drawing/2014/main" id="{85F881D6-1582-B68D-9EA2-8AADDFA1AC30}"/>
              </a:ext>
            </a:extLst>
          </p:cNvPr>
          <p:cNvSpPr/>
          <p:nvPr/>
        </p:nvSpPr>
        <p:spPr>
          <a:xfrm>
            <a:off x="8526283" y="2017476"/>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59" name="Rectangle 58">
            <a:extLst>
              <a:ext uri="{FF2B5EF4-FFF2-40B4-BE49-F238E27FC236}">
                <a16:creationId xmlns:a16="http://schemas.microsoft.com/office/drawing/2014/main" id="{FA8E59EE-E68C-1E05-3400-74D2A16F5B5E}"/>
              </a:ext>
            </a:extLst>
          </p:cNvPr>
          <p:cNvSpPr/>
          <p:nvPr/>
        </p:nvSpPr>
        <p:spPr>
          <a:xfrm>
            <a:off x="8533234" y="2504935"/>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60" name="Rectangle 59">
            <a:extLst>
              <a:ext uri="{FF2B5EF4-FFF2-40B4-BE49-F238E27FC236}">
                <a16:creationId xmlns:a16="http://schemas.microsoft.com/office/drawing/2014/main" id="{F407BC94-0CED-310B-4B56-C0D9A27FA4FA}"/>
              </a:ext>
            </a:extLst>
          </p:cNvPr>
          <p:cNvSpPr/>
          <p:nvPr/>
        </p:nvSpPr>
        <p:spPr>
          <a:xfrm>
            <a:off x="8548000" y="4183443"/>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61" name="Rectangle 60">
            <a:extLst>
              <a:ext uri="{FF2B5EF4-FFF2-40B4-BE49-F238E27FC236}">
                <a16:creationId xmlns:a16="http://schemas.microsoft.com/office/drawing/2014/main" id="{8E52BFB6-06BE-4101-04F1-999D37E2ADE3}"/>
              </a:ext>
            </a:extLst>
          </p:cNvPr>
          <p:cNvSpPr/>
          <p:nvPr/>
        </p:nvSpPr>
        <p:spPr>
          <a:xfrm>
            <a:off x="10223120" y="4183443"/>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62" name="Rectangle 61">
            <a:extLst>
              <a:ext uri="{FF2B5EF4-FFF2-40B4-BE49-F238E27FC236}">
                <a16:creationId xmlns:a16="http://schemas.microsoft.com/office/drawing/2014/main" id="{640998AF-E266-E42D-13D6-A03A2F306F1F}"/>
              </a:ext>
            </a:extLst>
          </p:cNvPr>
          <p:cNvSpPr/>
          <p:nvPr/>
        </p:nvSpPr>
        <p:spPr>
          <a:xfrm>
            <a:off x="8560796" y="5449234"/>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63" name="Rectangle 62">
            <a:extLst>
              <a:ext uri="{FF2B5EF4-FFF2-40B4-BE49-F238E27FC236}">
                <a16:creationId xmlns:a16="http://schemas.microsoft.com/office/drawing/2014/main" id="{54B46B60-1385-28F0-D7D8-3F4316466240}"/>
              </a:ext>
            </a:extLst>
          </p:cNvPr>
          <p:cNvSpPr/>
          <p:nvPr/>
        </p:nvSpPr>
        <p:spPr>
          <a:xfrm>
            <a:off x="8550025" y="3335274"/>
            <a:ext cx="1180011" cy="44978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64" name="TextBox 63">
            <a:extLst>
              <a:ext uri="{FF2B5EF4-FFF2-40B4-BE49-F238E27FC236}">
                <a16:creationId xmlns:a16="http://schemas.microsoft.com/office/drawing/2014/main" id="{B6855DA1-B887-B150-23D6-26C06F662F8A}"/>
              </a:ext>
            </a:extLst>
          </p:cNvPr>
          <p:cNvSpPr txBox="1"/>
          <p:nvPr/>
        </p:nvSpPr>
        <p:spPr>
          <a:xfrm>
            <a:off x="9824719" y="2093693"/>
            <a:ext cx="1679303" cy="297350"/>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[Sanitized] rumored to be launching corporate venture</a:t>
            </a:r>
          </a:p>
        </p:txBody>
      </p:sp>
      <p:sp>
        <p:nvSpPr>
          <p:cNvPr id="65" name="TextBox 64">
            <a:extLst>
              <a:ext uri="{FF2B5EF4-FFF2-40B4-BE49-F238E27FC236}">
                <a16:creationId xmlns:a16="http://schemas.microsoft.com/office/drawing/2014/main" id="{1EE64F37-BB56-3FFA-F3EB-5E3ED326FEBB}"/>
              </a:ext>
            </a:extLst>
          </p:cNvPr>
          <p:cNvSpPr txBox="1"/>
          <p:nvPr/>
        </p:nvSpPr>
        <p:spPr>
          <a:xfrm>
            <a:off x="9797734" y="2581152"/>
            <a:ext cx="1679303" cy="297350"/>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[Sanitized] VC firm just opened new fund for [sanitized]</a:t>
            </a:r>
          </a:p>
        </p:txBody>
      </p:sp>
      <p:sp>
        <p:nvSpPr>
          <p:cNvPr id="66" name="TextBox 65">
            <a:extLst>
              <a:ext uri="{FF2B5EF4-FFF2-40B4-BE49-F238E27FC236}">
                <a16:creationId xmlns:a16="http://schemas.microsoft.com/office/drawing/2014/main" id="{4D7033E6-C561-2BC0-CD07-6D53D5E4B166}"/>
              </a:ext>
            </a:extLst>
          </p:cNvPr>
          <p:cNvSpPr txBox="1"/>
          <p:nvPr/>
        </p:nvSpPr>
        <p:spPr>
          <a:xfrm>
            <a:off x="8560257" y="4750238"/>
            <a:ext cx="2842874" cy="297350"/>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[Sanitized group] players have invested heavily in digital capabilities recently</a:t>
            </a:r>
          </a:p>
        </p:txBody>
      </p:sp>
      <p:sp>
        <p:nvSpPr>
          <p:cNvPr id="67" name="Footer Placeholder 2">
            <a:extLst>
              <a:ext uri="{FF2B5EF4-FFF2-40B4-BE49-F238E27FC236}">
                <a16:creationId xmlns:a16="http://schemas.microsoft.com/office/drawing/2014/main" id="{BD1CAEC6-09C0-8D0D-CCC6-854722319A7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28019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2262332"/>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3" name="Text Placeholder 5">
            <a:extLst>
              <a:ext uri="{FF2B5EF4-FFF2-40B4-BE49-F238E27FC236}">
                <a16:creationId xmlns:a16="http://schemas.microsoft.com/office/drawing/2014/main" id="{BFD3B3F9-B687-2748-64F7-EC5843EE372D}"/>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37858533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Ambition is threefold with an overall goal of achieving a strong, long-term digital foothold in the market</a:t>
            </a:r>
            <a:endParaRPr lang="en-US" dirty="0"/>
          </a:p>
        </p:txBody>
      </p:sp>
      <p:sp>
        <p:nvSpPr>
          <p:cNvPr id="7" name="Rectangle 6">
            <a:extLst>
              <a:ext uri="{FF2B5EF4-FFF2-40B4-BE49-F238E27FC236}">
                <a16:creationId xmlns:a16="http://schemas.microsoft.com/office/drawing/2014/main" id="{F7D0F283-4EAA-A054-FF43-3364E8BDC658}"/>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Increase </a:t>
            </a:r>
            <a:br>
              <a:rPr lang="en-GB" sz="1600" b="1" dirty="0">
                <a:solidFill>
                  <a:schemeClr val="bg1"/>
                </a:solidFill>
              </a:rPr>
            </a:br>
            <a:r>
              <a:rPr lang="en-GB" sz="1600" b="1" dirty="0">
                <a:solidFill>
                  <a:schemeClr val="bg1"/>
                </a:solidFill>
              </a:rPr>
              <a:t>market share</a:t>
            </a:r>
          </a:p>
          <a:p>
            <a:pPr algn="ctr"/>
            <a:endParaRPr lang="en-GB" sz="1400" dirty="0">
              <a:solidFill>
                <a:schemeClr val="bg1"/>
              </a:solidFill>
            </a:endParaRPr>
          </a:p>
          <a:p>
            <a:pPr algn="ctr"/>
            <a:r>
              <a:rPr lang="en-GB" sz="1400" dirty="0">
                <a:solidFill>
                  <a:schemeClr val="bg1"/>
                </a:solidFill>
              </a:rPr>
              <a:t>via strong digital offering while maintaining future optionality to expand or sell</a:t>
            </a:r>
          </a:p>
        </p:txBody>
      </p:sp>
      <p:sp>
        <p:nvSpPr>
          <p:cNvPr id="8" name="Rectangle 7">
            <a:extLst>
              <a:ext uri="{FF2B5EF4-FFF2-40B4-BE49-F238E27FC236}">
                <a16:creationId xmlns:a16="http://schemas.microsoft.com/office/drawing/2014/main" id="{8A1CEC3D-916B-B223-106C-F9B054351E2D}"/>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Create long-term competitive advantage</a:t>
            </a:r>
          </a:p>
          <a:p>
            <a:pPr algn="ctr"/>
            <a:endParaRPr lang="en-GB" sz="1400" dirty="0">
              <a:solidFill>
                <a:schemeClr val="bg1"/>
              </a:solidFill>
            </a:endParaRPr>
          </a:p>
          <a:p>
            <a:pPr algn="ctr"/>
            <a:r>
              <a:rPr lang="en-GB" sz="1400" dirty="0">
                <a:solidFill>
                  <a:schemeClr val="bg1"/>
                </a:solidFill>
              </a:rPr>
              <a:t>with data-driven business model, increase cross-selling opportunity, and smart pricing</a:t>
            </a:r>
          </a:p>
          <a:p>
            <a:pPr algn="ctr"/>
            <a:endParaRPr lang="en-GB" sz="1400" dirty="0">
              <a:solidFill>
                <a:schemeClr val="bg1"/>
              </a:solidFill>
            </a:endParaRPr>
          </a:p>
        </p:txBody>
      </p:sp>
      <p:sp>
        <p:nvSpPr>
          <p:cNvPr id="9" name="Rectangle 8">
            <a:extLst>
              <a:ext uri="{FF2B5EF4-FFF2-40B4-BE49-F238E27FC236}">
                <a16:creationId xmlns:a16="http://schemas.microsoft.com/office/drawing/2014/main" id="{D4C46C37-6791-6FEE-DC43-60769F36AB31}"/>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Build pioneering capabilities</a:t>
            </a:r>
          </a:p>
          <a:p>
            <a:pPr algn="ctr"/>
            <a:endParaRPr lang="en-GB" sz="1400" dirty="0">
              <a:solidFill>
                <a:schemeClr val="bg1"/>
              </a:solidFill>
            </a:endParaRPr>
          </a:p>
          <a:p>
            <a:pPr algn="ctr"/>
            <a:r>
              <a:rPr lang="en-GB" sz="1400" dirty="0">
                <a:solidFill>
                  <a:schemeClr val="bg1"/>
                </a:solidFill>
              </a:rPr>
              <a:t>within digital sales and online marketing and build an agile, customer-centric culture</a:t>
            </a:r>
          </a:p>
        </p:txBody>
      </p:sp>
      <p:sp>
        <p:nvSpPr>
          <p:cNvPr id="10" name="Oval 9">
            <a:extLst>
              <a:ext uri="{FF2B5EF4-FFF2-40B4-BE49-F238E27FC236}">
                <a16:creationId xmlns:a16="http://schemas.microsoft.com/office/drawing/2014/main" id="{263F6B44-D46E-9145-F0D1-9A2B5A12F86D}"/>
              </a:ext>
            </a:extLst>
          </p:cNvPr>
          <p:cNvSpPr>
            <a:spLocks noChangeAspect="1"/>
          </p:cNvSpPr>
          <p:nvPr/>
        </p:nvSpPr>
        <p:spPr>
          <a:xfrm>
            <a:off x="1780585"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C85B6BD-7F4E-20F3-7F49-0AF11C2095B5}"/>
              </a:ext>
            </a:extLst>
          </p:cNvPr>
          <p:cNvSpPr>
            <a:spLocks noChangeAspect="1"/>
          </p:cNvSpPr>
          <p:nvPr/>
        </p:nvSpPr>
        <p:spPr>
          <a:xfrm>
            <a:off x="5424471"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96187BC-E733-2880-7C6E-4FC1D84446A6}"/>
              </a:ext>
            </a:extLst>
          </p:cNvPr>
          <p:cNvSpPr>
            <a:spLocks noChangeAspect="1"/>
          </p:cNvSpPr>
          <p:nvPr/>
        </p:nvSpPr>
        <p:spPr>
          <a:xfrm>
            <a:off x="9068357"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C76FF13E-E6D7-5243-B561-72A2751EB075}"/>
              </a:ext>
            </a:extLst>
          </p:cNvPr>
          <p:cNvSpPr/>
          <p:nvPr/>
        </p:nvSpPr>
        <p:spPr>
          <a:xfrm rot="5400000">
            <a:off x="5962526" y="442233"/>
            <a:ext cx="266949" cy="98011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a:extLst>
              <a:ext uri="{FF2B5EF4-FFF2-40B4-BE49-F238E27FC236}">
                <a16:creationId xmlns:a16="http://schemas.microsoft.com/office/drawing/2014/main" id="{B6229249-C74F-009F-0C51-417927E509A7}"/>
              </a:ext>
            </a:extLst>
          </p:cNvPr>
          <p:cNvSpPr/>
          <p:nvPr/>
        </p:nvSpPr>
        <p:spPr>
          <a:xfrm>
            <a:off x="1195439" y="5671769"/>
            <a:ext cx="9801121"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Achieve strong, long-term digital foothold</a:t>
            </a:r>
            <a:endParaRPr lang="en-GB" sz="1400" b="1" dirty="0">
              <a:solidFill>
                <a:schemeClr val="tx1"/>
              </a:solidFill>
            </a:endParaRPr>
          </a:p>
        </p:txBody>
      </p:sp>
      <p:pic>
        <p:nvPicPr>
          <p:cNvPr id="15" name="Picture 14">
            <a:extLst>
              <a:ext uri="{FF2B5EF4-FFF2-40B4-BE49-F238E27FC236}">
                <a16:creationId xmlns:a16="http://schemas.microsoft.com/office/drawing/2014/main" id="{A6F4ADFB-504E-4B81-4EB0-49E163BCA2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002" y="2262953"/>
            <a:ext cx="606938" cy="606938"/>
          </a:xfrm>
          <a:prstGeom prst="rect">
            <a:avLst/>
          </a:prstGeom>
        </p:spPr>
      </p:pic>
      <p:pic>
        <p:nvPicPr>
          <p:cNvPr id="16" name="Picture 15">
            <a:extLst>
              <a:ext uri="{FF2B5EF4-FFF2-40B4-BE49-F238E27FC236}">
                <a16:creationId xmlns:a16="http://schemas.microsoft.com/office/drawing/2014/main" id="{72A67B6C-7F7B-BA44-D838-D433DBC85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A7F9F914-ECF7-D3EF-288E-8AD1619E42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4157" y="2262222"/>
            <a:ext cx="608400" cy="608400"/>
          </a:xfrm>
          <a:prstGeom prst="rect">
            <a:avLst/>
          </a:prstGeom>
        </p:spPr>
      </p:pic>
      <p:sp>
        <p:nvSpPr>
          <p:cNvPr id="19" name="Oval 18">
            <a:extLst>
              <a:ext uri="{FF2B5EF4-FFF2-40B4-BE49-F238E27FC236}">
                <a16:creationId xmlns:a16="http://schemas.microsoft.com/office/drawing/2014/main" id="{6E0DE98A-8DE2-3468-104C-5D58728C4C0C}"/>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2</a:t>
            </a:r>
          </a:p>
        </p:txBody>
      </p:sp>
      <p:sp>
        <p:nvSpPr>
          <p:cNvPr id="2" name="Footer Placeholder 2">
            <a:extLst>
              <a:ext uri="{FF2B5EF4-FFF2-40B4-BE49-F238E27FC236}">
                <a16:creationId xmlns:a16="http://schemas.microsoft.com/office/drawing/2014/main" id="{01F29CC5-FC9C-EA10-85F0-30DBA52EA44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5">
            <a:extLst>
              <a:ext uri="{FF2B5EF4-FFF2-40B4-BE49-F238E27FC236}">
                <a16:creationId xmlns:a16="http://schemas.microsoft.com/office/drawing/2014/main" id="{312FEB21-144C-798E-79DE-C4C3AA0DB5D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40760328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1586204" y="1677075"/>
            <a:ext cx="3714792" cy="92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solidFill>
                  <a:schemeClr val="tx2"/>
                </a:solidFill>
                <a:effectLst/>
                <a:uLnTx/>
                <a:uFillTx/>
                <a:latin typeface="Georgia" panose="02040502050405020303" pitchFamily="18" charset="0"/>
                <a:ea typeface="Helvetica Neue"/>
                <a:cs typeface="Arial" panose="020B0604020202020204" pitchFamily="34" charset="0"/>
                <a:sym typeface="Helvetica Neue"/>
              </a:rPr>
              <a:t>Standard store</a:t>
            </a:r>
            <a:endParaRPr kumimoji="0" sz="2500" b="1" u="none" strike="noStrike" kern="0" cap="none" spc="0" normalizeH="0" baseline="0" noProof="0" dirty="0">
              <a:ln>
                <a:noFill/>
              </a:ln>
              <a:solidFill>
                <a:schemeClr val="tx2"/>
              </a:solidFill>
              <a:effectLst/>
              <a:uLnTx/>
              <a:uFillTx/>
              <a:latin typeface="Georgia" panose="02040502050405020303" pitchFamily="18" charset="0"/>
              <a:ea typeface="Helvetica Neue"/>
              <a:cs typeface="Arial" panose="020B0604020202020204" pitchFamily="34" charset="0"/>
              <a:sym typeface="Helvetica Neue"/>
            </a:endParaRP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31" y="1677075"/>
            <a:ext cx="3391200" cy="9216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solidFill>
                  <a:schemeClr val="bg1"/>
                </a:solidFill>
                <a:effectLst/>
                <a:uLnTx/>
                <a:uFillTx/>
                <a:latin typeface="Georgia" panose="02040502050405020303" pitchFamily="18" charset="0"/>
                <a:ea typeface="Helvetica Neue"/>
                <a:cs typeface="Arial" panose="020B0604020202020204" pitchFamily="34" charset="0"/>
                <a:sym typeface="Helvetica Neue"/>
              </a:rPr>
              <a:t>Personal universe</a:t>
            </a:r>
            <a:endParaRPr kumimoji="0" sz="2500" b="1" u="none" strike="noStrike" kern="0" cap="none" spc="0" normalizeH="0" baseline="0" noProof="0" dirty="0">
              <a:ln>
                <a:noFill/>
              </a:ln>
              <a:solidFill>
                <a:schemeClr val="bg1"/>
              </a:solidFill>
              <a:effectLst/>
              <a:uLnTx/>
              <a:uFillTx/>
              <a:latin typeface="Georgia" panose="02040502050405020303" pitchFamily="18" charset="0"/>
              <a:ea typeface="Helvetica Neue"/>
              <a:cs typeface="Arial" panose="020B0604020202020204" pitchFamily="34" charset="0"/>
              <a:sym typeface="Helvetica Neue"/>
            </a:endParaRPr>
          </a:p>
        </p:txBody>
      </p:sp>
      <p:sp>
        <p:nvSpPr>
          <p:cNvPr id="12" name="Google Shape;169;p30">
            <a:extLst>
              <a:ext uri="{FF2B5EF4-FFF2-40B4-BE49-F238E27FC236}">
                <a16:creationId xmlns:a16="http://schemas.microsoft.com/office/drawing/2014/main" id="{BEC491BC-0C45-0E4D-B613-0F01BABFEFEC}"/>
              </a:ext>
            </a:extLst>
          </p:cNvPr>
          <p:cNvSpPr txBox="1"/>
          <p:nvPr/>
        </p:nvSpPr>
        <p:spPr>
          <a:xfrm>
            <a:off x="1418253" y="2446681"/>
            <a:ext cx="3902647" cy="3282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50000"/>
              </a:lnSpc>
              <a:spcBef>
                <a:spcPts val="0"/>
              </a:spcBef>
              <a:spcAft>
                <a:spcPts val="2133"/>
              </a:spcAft>
              <a:buClr>
                <a:srgbClr val="000000"/>
              </a:buClr>
              <a:buSzTx/>
              <a:buFontTx/>
              <a:buNone/>
              <a:tabLst/>
              <a:defRPr/>
            </a:pP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Products first</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Static and standard</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Optimized for efficiency</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One-size-fits-all</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Feels like a chore</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Fixed time, fixed location</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More products are better</a:t>
            </a:r>
          </a:p>
        </p:txBody>
      </p:sp>
      <p:sp>
        <p:nvSpPr>
          <p:cNvPr id="13" name="Google Shape;170;p30">
            <a:extLst>
              <a:ext uri="{FF2B5EF4-FFF2-40B4-BE49-F238E27FC236}">
                <a16:creationId xmlns:a16="http://schemas.microsoft.com/office/drawing/2014/main" id="{839E45FD-AAB8-7C4B-91CA-9B2C5D237AC5}"/>
              </a:ext>
            </a:extLst>
          </p:cNvPr>
          <p:cNvSpPr txBox="1"/>
          <p:nvPr/>
        </p:nvSpPr>
        <p:spPr>
          <a:xfrm>
            <a:off x="6761899" y="2446681"/>
            <a:ext cx="4011847" cy="3282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Users first</a:t>
            </a:r>
            <a:br>
              <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Dynamic and bespoke</a:t>
            </a: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kern="0" dirty="0">
                <a:solidFill>
                  <a:schemeClr val="bg1"/>
                </a:solidFill>
                <a:latin typeface="Arial" panose="020B0604020202020204" pitchFamily="34" charset="0"/>
                <a:ea typeface="Helvetica Neue"/>
                <a:cs typeface="Arial" panose="020B0604020202020204" pitchFamily="34" charset="0"/>
                <a:sym typeface="Helvetica Neue"/>
              </a:rPr>
              <a:t>Optimized for effectiveness</a:t>
            </a:r>
            <a:endPar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Personalized</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Feels like fun</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On your own time, anywhere</a:t>
            </a:r>
            <a:b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US"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Right products are better</a:t>
            </a:r>
            <a:endPar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endPar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2133"/>
              </a:spcAft>
              <a:buClr>
                <a:srgbClr val="000000"/>
              </a:buClr>
              <a:buSzTx/>
              <a:buFontTx/>
              <a:buNone/>
              <a:tabLst/>
              <a:defRPr/>
            </a:pPr>
            <a:endParaRPr kumimoji="0" lang="en-US"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9" name="Slide Number Placeholder 5">
            <a:extLst>
              <a:ext uri="{FF2B5EF4-FFF2-40B4-BE49-F238E27FC236}">
                <a16:creationId xmlns:a16="http://schemas.microsoft.com/office/drawing/2014/main" id="{96A1BDBD-3DF2-1742-8A04-46FA8620B4D8}"/>
              </a:ext>
            </a:extLst>
          </p:cNvPr>
          <p:cNvSpPr txBox="1">
            <a:spLocks/>
          </p:cNvSpPr>
          <p:nvPr/>
        </p:nvSpPr>
        <p:spPr>
          <a:xfrm>
            <a:off x="9316450" y="6372392"/>
            <a:ext cx="2743200" cy="365125"/>
          </a:xfrm>
          <a:prstGeom prst="rect">
            <a:avLst/>
          </a:prstGeom>
        </p:spPr>
        <p:txBody>
          <a:bodyPr vert="horz" lIns="91440" tIns="45720" rIns="91440" bIns="45720" rtlCol="0" anchor="ctr"/>
          <a:lstStyle>
            <a:defPPr>
              <a:defRPr lang="da-DK"/>
            </a:defPPr>
            <a:lvl1pPr marL="0" algn="r" defTabSz="914400" rtl="0" eaLnBrk="1" latinLnBrk="0" hangingPunct="1">
              <a:defRPr sz="1200" b="0" i="0" kern="1200">
                <a:solidFill>
                  <a:schemeClr val="tx1">
                    <a:tint val="75000"/>
                  </a:schemeClr>
                </a:solidFill>
                <a:latin typeface="Graphik Regular"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F4E495-D576-1E44-8C1E-47EE2935C7C1}" type="slidenum">
              <a:rPr lang="en-US" smtClean="0">
                <a:solidFill>
                  <a:prstClr val="black">
                    <a:tint val="75000"/>
                  </a:prstClr>
                </a:solidFill>
                <a:latin typeface="Arial" panose="020B0604020202020204" pitchFamily="34" charset="0"/>
                <a:sym typeface="Helvetica Now Display" panose="020B0504030202020204" pitchFamily="34" charset="77"/>
              </a:rPr>
              <a:pPr>
                <a:defRPr/>
              </a:pPr>
              <a:t>145</a:t>
            </a:fld>
            <a:endParaRPr lang="en-US" dirty="0">
              <a:solidFill>
                <a:prstClr val="black">
                  <a:tint val="75000"/>
                </a:prstClr>
              </a:solidFill>
              <a:latin typeface="Arial" panose="020B0604020202020204" pitchFamily="34" charset="0"/>
              <a:sym typeface="Helvetica Now Display" panose="020B0504030202020204" pitchFamily="34" charset="77"/>
            </a:endParaRPr>
          </a:p>
        </p:txBody>
      </p:sp>
      <p:sp>
        <p:nvSpPr>
          <p:cNvPr id="4" name="Oval 3">
            <a:extLst>
              <a:ext uri="{FF2B5EF4-FFF2-40B4-BE49-F238E27FC236}">
                <a16:creationId xmlns:a16="http://schemas.microsoft.com/office/drawing/2014/main" id="{98F35F73-633F-EFE8-65F8-CF59B2D36534}"/>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2</a:t>
            </a:r>
          </a:p>
        </p:txBody>
      </p:sp>
      <p:sp>
        <p:nvSpPr>
          <p:cNvPr id="5" name="Footer Placeholder 2">
            <a:extLst>
              <a:ext uri="{FF2B5EF4-FFF2-40B4-BE49-F238E27FC236}">
                <a16:creationId xmlns:a16="http://schemas.microsoft.com/office/drawing/2014/main" id="{68CAE836-B5CC-C49A-4068-A00CEDBAA16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7" name="Text Placeholder 16">
            <a:extLst>
              <a:ext uri="{FF2B5EF4-FFF2-40B4-BE49-F238E27FC236}">
                <a16:creationId xmlns:a16="http://schemas.microsoft.com/office/drawing/2014/main" id="{F71596EC-A8CF-EA79-933D-196AB118635D}"/>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1765682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2729715"/>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7" name="Text Placeholder 16">
            <a:extLst>
              <a:ext uri="{FF2B5EF4-FFF2-40B4-BE49-F238E27FC236}">
                <a16:creationId xmlns:a16="http://schemas.microsoft.com/office/drawing/2014/main" id="{53FAF941-0ED3-F8BC-DD5B-6A7E7CD706E3}"/>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6475566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B185D-7561-BA35-3819-A74B3B0BC2CF}"/>
              </a:ext>
            </a:extLst>
          </p:cNvPr>
          <p:cNvSpPr>
            <a:spLocks noGrp="1"/>
          </p:cNvSpPr>
          <p:nvPr>
            <p:ph type="title"/>
          </p:nvPr>
        </p:nvSpPr>
        <p:spPr/>
        <p:txBody>
          <a:bodyPr/>
          <a:lstStyle/>
          <a:p>
            <a:r>
              <a:rPr lang="en-GB" dirty="0"/>
              <a:t>The Digital Venture blueprint addresses all design parameters with prioritization of selected critical areas</a:t>
            </a:r>
            <a:endParaRPr lang="en-US" dirty="0"/>
          </a:p>
        </p:txBody>
      </p:sp>
      <p:graphicFrame>
        <p:nvGraphicFramePr>
          <p:cNvPr id="7" name="Table 7">
            <a:extLst>
              <a:ext uri="{FF2B5EF4-FFF2-40B4-BE49-F238E27FC236}">
                <a16:creationId xmlns:a16="http://schemas.microsoft.com/office/drawing/2014/main" id="{A2762B8C-43CC-254D-97C8-2B9C2ACD15F3}"/>
              </a:ext>
            </a:extLst>
          </p:cNvPr>
          <p:cNvGraphicFramePr>
            <a:graphicFrameLocks noGrp="1"/>
          </p:cNvGraphicFramePr>
          <p:nvPr>
            <p:extLst>
              <p:ext uri="{D42A27DB-BD31-4B8C-83A1-F6EECF244321}">
                <p14:modId xmlns:p14="http://schemas.microsoft.com/office/powerpoint/2010/main" val="3826543078"/>
              </p:ext>
            </p:extLst>
          </p:nvPr>
        </p:nvGraphicFramePr>
        <p:xfrm>
          <a:off x="1738489" y="1420052"/>
          <a:ext cx="9962552" cy="4882560"/>
        </p:xfrm>
        <a:graphic>
          <a:graphicData uri="http://schemas.openxmlformats.org/drawingml/2006/table">
            <a:tbl>
              <a:tblPr firstRow="1" bandRow="1">
                <a:tableStyleId>{5C22544A-7EE6-4342-B048-85BDC9FD1C3A}</a:tableStyleId>
              </a:tblPr>
              <a:tblGrid>
                <a:gridCol w="2058448">
                  <a:extLst>
                    <a:ext uri="{9D8B030D-6E8A-4147-A177-3AD203B41FA5}">
                      <a16:colId xmlns:a16="http://schemas.microsoft.com/office/drawing/2014/main" val="3219177026"/>
                    </a:ext>
                  </a:extLst>
                </a:gridCol>
                <a:gridCol w="1089880">
                  <a:extLst>
                    <a:ext uri="{9D8B030D-6E8A-4147-A177-3AD203B41FA5}">
                      <a16:colId xmlns:a16="http://schemas.microsoft.com/office/drawing/2014/main" val="2309494292"/>
                    </a:ext>
                  </a:extLst>
                </a:gridCol>
                <a:gridCol w="6814224">
                  <a:extLst>
                    <a:ext uri="{9D8B030D-6E8A-4147-A177-3AD203B41FA5}">
                      <a16:colId xmlns:a16="http://schemas.microsoft.com/office/drawing/2014/main" val="4107411544"/>
                    </a:ext>
                  </a:extLst>
                </a:gridCol>
              </a:tblGrid>
              <a:tr h="224865">
                <a:tc>
                  <a:txBody>
                    <a:bodyPr/>
                    <a:lstStyle/>
                    <a:p>
                      <a:r>
                        <a:rPr lang="en-GB" sz="1200" dirty="0">
                          <a:solidFill>
                            <a:schemeClr val="bg1"/>
                          </a:solidFill>
                        </a:rPr>
                        <a:t>Design parameter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200" dirty="0">
                          <a:solidFill>
                            <a:schemeClr val="bg1"/>
                          </a:solidFill>
                        </a:rPr>
                        <a:t>Priority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200" dirty="0">
                          <a:solidFill>
                            <a:schemeClr val="bg1"/>
                          </a:solidFill>
                        </a:rPr>
                        <a:t>Key deliverables for Blueprint phase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8467863"/>
                  </a:ext>
                </a:extLst>
              </a:tr>
              <a:tr h="324000">
                <a:tc>
                  <a:txBody>
                    <a:bodyPr/>
                    <a:lstStyle/>
                    <a:p>
                      <a:r>
                        <a:rPr lang="en-GB" sz="1200" dirty="0">
                          <a:solidFill>
                            <a:schemeClr val="tx1"/>
                          </a:solidFill>
                        </a:rPr>
                        <a:t>Customer segments</a:t>
                      </a:r>
                    </a:p>
                  </a:txBody>
                  <a:tcPr marL="144000" anchor="ctr">
                    <a:lnL w="12700" cmpd="sng">
                      <a:noFill/>
                    </a:lnL>
                    <a:lnR w="28575" cap="flat" cmpd="sng" algn="ctr">
                      <a:noFill/>
                      <a:prstDash val="solid"/>
                      <a:round/>
                      <a:headEnd type="none" w="med" len="med"/>
                      <a:tailEnd type="none" w="med" len="med"/>
                    </a:lnR>
                    <a:lnT w="381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381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171450" indent="-171450">
                        <a:buFont typeface="Arial" panose="020B0604020202020204" pitchFamily="34" charset="0"/>
                        <a:buChar char="•"/>
                      </a:pPr>
                      <a:r>
                        <a:rPr lang="en-GB" sz="1000" dirty="0">
                          <a:solidFill>
                            <a:schemeClr val="bg1"/>
                          </a:solidFill>
                        </a:rPr>
                        <a:t>User-tested, fit-to-market product offering (MVP + roadmap for product offering expansion)</a:t>
                      </a:r>
                    </a:p>
                    <a:p>
                      <a:pPr marL="171450" indent="-171450">
                        <a:buFont typeface="Arial" panose="020B0604020202020204" pitchFamily="34" charset="0"/>
                        <a:buChar char="•"/>
                      </a:pPr>
                      <a:r>
                        <a:rPr lang="en-GB" sz="1000" dirty="0">
                          <a:solidFill>
                            <a:schemeClr val="bg1"/>
                          </a:solidFill>
                        </a:rPr>
                        <a:t>Detailed outline of target customer segments</a:t>
                      </a:r>
                    </a:p>
                    <a:p>
                      <a:pPr marL="171450" indent="-171450">
                        <a:buFont typeface="Arial" panose="020B0604020202020204" pitchFamily="34" charset="0"/>
                        <a:buChar char="•"/>
                      </a:pPr>
                      <a:r>
                        <a:rPr lang="en-GB" sz="1000" dirty="0">
                          <a:solidFill>
                            <a:schemeClr val="bg1"/>
                          </a:solidFill>
                        </a:rPr>
                        <a:t>Customer-tailored value proposition</a:t>
                      </a:r>
                    </a:p>
                    <a:p>
                      <a:pPr marL="171450" indent="-171450">
                        <a:buFont typeface="Arial" panose="020B0604020202020204" pitchFamily="34" charset="0"/>
                        <a:buChar char="•"/>
                      </a:pPr>
                      <a:r>
                        <a:rPr lang="en-GB" sz="1000" dirty="0">
                          <a:solidFill>
                            <a:schemeClr val="bg1"/>
                          </a:solidFill>
                        </a:rPr>
                        <a:t>User-tested customer journey, UX, and visual design incl. clickable dummy</a:t>
                      </a:r>
                    </a:p>
                  </a:txBody>
                  <a:tcPr anchor="ctr">
                    <a:lnL w="28575" cap="flat" cmpd="sng" algn="ctr">
                      <a:noFill/>
                      <a:prstDash val="solid"/>
                      <a:round/>
                      <a:headEnd type="none" w="med" len="med"/>
                      <a:tailEnd type="none" w="med" len="med"/>
                    </a:lnL>
                    <a:lnR w="12700" cmpd="sng">
                      <a:noFill/>
                    </a:lnR>
                    <a:lnT w="381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8179282"/>
                  </a:ext>
                </a:extLst>
              </a:tr>
              <a:tr h="324000">
                <a:tc>
                  <a:txBody>
                    <a:bodyPr/>
                    <a:lstStyle/>
                    <a:p>
                      <a:r>
                        <a:rPr lang="en-GB" sz="1200" dirty="0">
                          <a:solidFill>
                            <a:schemeClr val="tx1"/>
                          </a:solidFill>
                        </a:rPr>
                        <a:t>Value proposition</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GB" sz="1200" dirty="0"/>
                    </a:p>
                  </a:txBody>
                  <a:tcPr/>
                </a:tc>
                <a:extLst>
                  <a:ext uri="{0D108BD9-81ED-4DB2-BD59-A6C34878D82A}">
                    <a16:rowId xmlns:a16="http://schemas.microsoft.com/office/drawing/2014/main" val="1343967491"/>
                  </a:ext>
                </a:extLst>
              </a:tr>
              <a:tr h="324000">
                <a:tc>
                  <a:txBody>
                    <a:bodyPr/>
                    <a:lstStyle/>
                    <a:p>
                      <a:r>
                        <a:rPr lang="en-GB" sz="1200" dirty="0">
                          <a:solidFill>
                            <a:schemeClr val="tx1"/>
                          </a:solidFill>
                        </a:rPr>
                        <a:t>Product offering</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171450" indent="-171450">
                        <a:buFont typeface="Arial" panose="020B0604020202020204" pitchFamily="34" charset="0"/>
                        <a:buChar char="•"/>
                      </a:pPr>
                      <a:endParaRPr lang="en-GB" sz="1200" dirty="0"/>
                    </a:p>
                  </a:txBody>
                  <a:tcPr/>
                </a:tc>
                <a:extLst>
                  <a:ext uri="{0D108BD9-81ED-4DB2-BD59-A6C34878D82A}">
                    <a16:rowId xmlns:a16="http://schemas.microsoft.com/office/drawing/2014/main" val="3486482346"/>
                  </a:ext>
                </a:extLst>
              </a:tr>
              <a:tr h="324000">
                <a:tc>
                  <a:txBody>
                    <a:bodyPr/>
                    <a:lstStyle/>
                    <a:p>
                      <a:r>
                        <a:rPr lang="en-GB" sz="1200" dirty="0">
                          <a:solidFill>
                            <a:schemeClr val="tx1"/>
                          </a:solidFill>
                        </a:rPr>
                        <a:t>Geographic footprint</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Initial view on market expansion past [sanitized] core market</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3525216"/>
                  </a:ext>
                </a:extLst>
              </a:tr>
              <a:tr h="324000">
                <a:tc>
                  <a:txBody>
                    <a:bodyPr/>
                    <a:lstStyle/>
                    <a:p>
                      <a:r>
                        <a:rPr lang="en-GB" sz="1200" dirty="0">
                          <a:solidFill>
                            <a:schemeClr val="tx1"/>
                          </a:solidFill>
                        </a:rPr>
                        <a:t>Brand</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Detailed options and recommendation on branding model and positioning</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7373433"/>
                  </a:ext>
                </a:extLst>
              </a:tr>
              <a:tr h="324000">
                <a:tc>
                  <a:txBody>
                    <a:bodyPr/>
                    <a:lstStyle/>
                    <a:p>
                      <a:r>
                        <a:rPr lang="en-GB" sz="1200" dirty="0">
                          <a:solidFill>
                            <a:schemeClr val="tx1"/>
                          </a:solidFill>
                        </a:rPr>
                        <a:t>Governance</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Detailed assessment of governance vis-à-vis Group</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2696995"/>
                  </a:ext>
                </a:extLst>
              </a:tr>
              <a:tr h="324000">
                <a:tc>
                  <a:txBody>
                    <a:bodyPr/>
                    <a:lstStyle/>
                    <a:p>
                      <a:r>
                        <a:rPr lang="en-GB" sz="1200" dirty="0">
                          <a:solidFill>
                            <a:schemeClr val="tx1"/>
                          </a:solidFill>
                        </a:rPr>
                        <a:t>Operations</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71450" indent="-171450">
                        <a:buFont typeface="Arial" panose="020B0604020202020204" pitchFamily="34" charset="0"/>
                        <a:buChar char="•"/>
                      </a:pPr>
                      <a:r>
                        <a:rPr lang="en-GB" sz="1000" dirty="0">
                          <a:solidFill>
                            <a:schemeClr val="bg1"/>
                          </a:solidFill>
                        </a:rPr>
                        <a:t>Initial view on how central functions should optimally be set up incl. relation to Group 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chemeClr val="bg1"/>
                          </a:solidFill>
                        </a:rPr>
                        <a:t>Initial view on pricing strategy incl. price point and positioning </a:t>
                      </a:r>
                      <a:r>
                        <a:rPr lang="en-GB" sz="1000" i="1" dirty="0">
                          <a:solidFill>
                            <a:schemeClr val="bg1"/>
                          </a:solidFill>
                        </a:rPr>
                        <a:t>(not included due to confidentiality concerns)</a:t>
                      </a:r>
                      <a:endParaRPr lang="en-GB" sz="1000" dirty="0">
                        <a:solidFill>
                          <a:schemeClr val="bg1"/>
                        </a:solidFill>
                      </a:endParaRP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8543063"/>
                  </a:ext>
                </a:extLst>
              </a:tr>
              <a:tr h="324000">
                <a:tc>
                  <a:txBody>
                    <a:bodyPr/>
                    <a:lstStyle/>
                    <a:p>
                      <a:r>
                        <a:rPr lang="en-GB" sz="1200" dirty="0">
                          <a:solidFill>
                            <a:schemeClr val="tx1"/>
                          </a:solidFill>
                        </a:rPr>
                        <a:t>Pricing</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171450" indent="-171450">
                        <a:buFont typeface="Arial" panose="020B0604020202020204" pitchFamily="34" charset="0"/>
                        <a:buChar char="•"/>
                      </a:pPr>
                      <a:endParaRPr lang="en-GB" sz="1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27737473"/>
                  </a:ext>
                </a:extLst>
              </a:tr>
              <a:tr h="324000">
                <a:tc>
                  <a:txBody>
                    <a:bodyPr/>
                    <a:lstStyle/>
                    <a:p>
                      <a:r>
                        <a:rPr lang="en-GB" sz="1200" dirty="0">
                          <a:solidFill>
                            <a:schemeClr val="tx1"/>
                          </a:solidFill>
                        </a:rPr>
                        <a:t>Distribution and marketing</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171450" indent="-171450">
                        <a:buFont typeface="Arial" panose="020B0604020202020204" pitchFamily="34" charset="0"/>
                        <a:buChar char="•"/>
                      </a:pPr>
                      <a:r>
                        <a:rPr lang="en-GB" sz="1000" dirty="0">
                          <a:solidFill>
                            <a:schemeClr val="bg1"/>
                          </a:solidFill>
                        </a:rPr>
                        <a:t>Assessment of optimal sales approach to drive customer onboarding as well as marketing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dirty="0">
                          <a:solidFill>
                            <a:schemeClr val="bg1"/>
                          </a:solidFill>
                        </a:rPr>
                        <a:t>Initial assessment of optimal IT architecture incl. all relevant integrations</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873305"/>
                  </a:ext>
                </a:extLst>
              </a:tr>
              <a:tr h="324000">
                <a:tc>
                  <a:txBody>
                    <a:bodyPr/>
                    <a:lstStyle/>
                    <a:p>
                      <a:r>
                        <a:rPr lang="en-GB" sz="1200" dirty="0">
                          <a:solidFill>
                            <a:schemeClr val="tx1"/>
                          </a:solidFill>
                        </a:rPr>
                        <a:t>IT</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171450" indent="-171450">
                        <a:buFont typeface="Arial" panose="020B0604020202020204" pitchFamily="34" charset="0"/>
                        <a:buChar char="•"/>
                      </a:pPr>
                      <a:endParaRPr lang="en-GB" sz="1000" dirty="0"/>
                    </a:p>
                  </a:txBody>
                  <a:tcPr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46648146"/>
                  </a:ext>
                </a:extLst>
              </a:tr>
              <a:tr h="324000">
                <a:tc>
                  <a:txBody>
                    <a:bodyPr/>
                    <a:lstStyle/>
                    <a:p>
                      <a:r>
                        <a:rPr lang="en-GB" sz="1200" dirty="0">
                          <a:solidFill>
                            <a:schemeClr val="tx1"/>
                          </a:solidFill>
                        </a:rPr>
                        <a:t>Team composition</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Outline optimal team composition for both build phase and ramp-up</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0957854"/>
                  </a:ext>
                </a:extLst>
              </a:tr>
              <a:tr h="324000">
                <a:tc>
                  <a:txBody>
                    <a:bodyPr/>
                    <a:lstStyle/>
                    <a:p>
                      <a:r>
                        <a:rPr lang="en-GB" sz="1200" dirty="0">
                          <a:solidFill>
                            <a:schemeClr val="tx1"/>
                          </a:solidFill>
                        </a:rPr>
                        <a:t>Partnerships</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Not in scope – will be addressed after Blueprint phase</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7814060"/>
                  </a:ext>
                </a:extLst>
              </a:tr>
              <a:tr h="324000">
                <a:tc>
                  <a:txBody>
                    <a:bodyPr/>
                    <a:lstStyle/>
                    <a:p>
                      <a:r>
                        <a:rPr lang="en-GB" sz="1200" dirty="0">
                          <a:solidFill>
                            <a:schemeClr val="tx1"/>
                          </a:solidFill>
                        </a:rPr>
                        <a:t>Finance and accounting</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Not in scope – will be addressed after Blueprint phase</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9923778"/>
                  </a:ext>
                </a:extLst>
              </a:tr>
              <a:tr h="324000">
                <a:tc>
                  <a:txBody>
                    <a:bodyPr/>
                    <a:lstStyle/>
                    <a:p>
                      <a:r>
                        <a:rPr lang="en-GB" sz="1200" dirty="0">
                          <a:solidFill>
                            <a:schemeClr val="tx1"/>
                          </a:solidFill>
                        </a:rPr>
                        <a:t>Business case</a:t>
                      </a:r>
                    </a:p>
                  </a:txBody>
                  <a:tcPr marL="144000" anchor="ctr">
                    <a:lnL w="12700" cmpd="sng">
                      <a:noFill/>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endParaRPr lang="en-GB" sz="1200" dirty="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000" dirty="0">
                          <a:solidFill>
                            <a:schemeClr val="bg1"/>
                          </a:solidFill>
                        </a:rPr>
                        <a:t>Detailed business case incl. outline of initial build costs in both [sanitized] scenario and [sanitized] scenario (see section 4 for business case)</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4568342"/>
                  </a:ext>
                </a:extLst>
              </a:tr>
            </a:tbl>
          </a:graphicData>
        </a:graphic>
      </p:graphicFrame>
      <p:sp>
        <p:nvSpPr>
          <p:cNvPr id="8" name="Oval 7">
            <a:extLst>
              <a:ext uri="{FF2B5EF4-FFF2-40B4-BE49-F238E27FC236}">
                <a16:creationId xmlns:a16="http://schemas.microsoft.com/office/drawing/2014/main" id="{B6B218AC-6FCE-15B9-5351-FB6A8F94D820}"/>
              </a:ext>
            </a:extLst>
          </p:cNvPr>
          <p:cNvSpPr>
            <a:spLocks noChangeAspect="1"/>
          </p:cNvSpPr>
          <p:nvPr/>
        </p:nvSpPr>
        <p:spPr>
          <a:xfrm>
            <a:off x="1602959" y="173213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9" name="Oval 8">
            <a:extLst>
              <a:ext uri="{FF2B5EF4-FFF2-40B4-BE49-F238E27FC236}">
                <a16:creationId xmlns:a16="http://schemas.microsoft.com/office/drawing/2014/main" id="{83410373-DA5E-FBE8-5A4D-212383D37199}"/>
              </a:ext>
            </a:extLst>
          </p:cNvPr>
          <p:cNvSpPr>
            <a:spLocks noChangeAspect="1"/>
          </p:cNvSpPr>
          <p:nvPr/>
        </p:nvSpPr>
        <p:spPr>
          <a:xfrm>
            <a:off x="1602959" y="205708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10" name="Oval 9">
            <a:extLst>
              <a:ext uri="{FF2B5EF4-FFF2-40B4-BE49-F238E27FC236}">
                <a16:creationId xmlns:a16="http://schemas.microsoft.com/office/drawing/2014/main" id="{0C5A66A5-9A2D-C16F-F587-FFADA2E67E93}"/>
              </a:ext>
            </a:extLst>
          </p:cNvPr>
          <p:cNvSpPr>
            <a:spLocks noChangeAspect="1"/>
          </p:cNvSpPr>
          <p:nvPr/>
        </p:nvSpPr>
        <p:spPr>
          <a:xfrm>
            <a:off x="1602959" y="238204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11" name="Oval 10">
            <a:extLst>
              <a:ext uri="{FF2B5EF4-FFF2-40B4-BE49-F238E27FC236}">
                <a16:creationId xmlns:a16="http://schemas.microsoft.com/office/drawing/2014/main" id="{B34E7723-D0A8-9344-FEEE-3559FE7059DC}"/>
              </a:ext>
            </a:extLst>
          </p:cNvPr>
          <p:cNvSpPr>
            <a:spLocks noChangeAspect="1"/>
          </p:cNvSpPr>
          <p:nvPr/>
        </p:nvSpPr>
        <p:spPr>
          <a:xfrm>
            <a:off x="1602959" y="270699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12" name="Oval 11">
            <a:extLst>
              <a:ext uri="{FF2B5EF4-FFF2-40B4-BE49-F238E27FC236}">
                <a16:creationId xmlns:a16="http://schemas.microsoft.com/office/drawing/2014/main" id="{A848B0E4-2E20-C841-7789-369CF8A5B6A3}"/>
              </a:ext>
            </a:extLst>
          </p:cNvPr>
          <p:cNvSpPr>
            <a:spLocks noChangeAspect="1"/>
          </p:cNvSpPr>
          <p:nvPr/>
        </p:nvSpPr>
        <p:spPr>
          <a:xfrm>
            <a:off x="1602959" y="303195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13" name="Oval 12">
            <a:extLst>
              <a:ext uri="{FF2B5EF4-FFF2-40B4-BE49-F238E27FC236}">
                <a16:creationId xmlns:a16="http://schemas.microsoft.com/office/drawing/2014/main" id="{7FDC8A4F-F245-E0EB-135C-F9567BFEFAF1}"/>
              </a:ext>
            </a:extLst>
          </p:cNvPr>
          <p:cNvSpPr>
            <a:spLocks noChangeAspect="1"/>
          </p:cNvSpPr>
          <p:nvPr/>
        </p:nvSpPr>
        <p:spPr>
          <a:xfrm>
            <a:off x="1602959" y="335690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14" name="Oval 13">
            <a:extLst>
              <a:ext uri="{FF2B5EF4-FFF2-40B4-BE49-F238E27FC236}">
                <a16:creationId xmlns:a16="http://schemas.microsoft.com/office/drawing/2014/main" id="{8E030563-A2F6-FDF1-8ADF-3A296226FB7E}"/>
              </a:ext>
            </a:extLst>
          </p:cNvPr>
          <p:cNvSpPr>
            <a:spLocks noChangeAspect="1"/>
          </p:cNvSpPr>
          <p:nvPr/>
        </p:nvSpPr>
        <p:spPr>
          <a:xfrm>
            <a:off x="1602959" y="368186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15" name="Oval 14">
            <a:extLst>
              <a:ext uri="{FF2B5EF4-FFF2-40B4-BE49-F238E27FC236}">
                <a16:creationId xmlns:a16="http://schemas.microsoft.com/office/drawing/2014/main" id="{CED076EA-E146-1B40-EF65-163309D8664A}"/>
              </a:ext>
            </a:extLst>
          </p:cNvPr>
          <p:cNvSpPr>
            <a:spLocks noChangeAspect="1"/>
          </p:cNvSpPr>
          <p:nvPr/>
        </p:nvSpPr>
        <p:spPr>
          <a:xfrm>
            <a:off x="1602959" y="400681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H</a:t>
            </a:r>
          </a:p>
        </p:txBody>
      </p:sp>
      <p:sp>
        <p:nvSpPr>
          <p:cNvPr id="16" name="Oval 15">
            <a:extLst>
              <a:ext uri="{FF2B5EF4-FFF2-40B4-BE49-F238E27FC236}">
                <a16:creationId xmlns:a16="http://schemas.microsoft.com/office/drawing/2014/main" id="{D29050C5-D898-CDA1-EE31-D55CDF3C41C9}"/>
              </a:ext>
            </a:extLst>
          </p:cNvPr>
          <p:cNvSpPr>
            <a:spLocks noChangeAspect="1"/>
          </p:cNvSpPr>
          <p:nvPr/>
        </p:nvSpPr>
        <p:spPr>
          <a:xfrm>
            <a:off x="1602959" y="433177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I</a:t>
            </a:r>
          </a:p>
        </p:txBody>
      </p:sp>
      <p:sp>
        <p:nvSpPr>
          <p:cNvPr id="17" name="Oval 16">
            <a:extLst>
              <a:ext uri="{FF2B5EF4-FFF2-40B4-BE49-F238E27FC236}">
                <a16:creationId xmlns:a16="http://schemas.microsoft.com/office/drawing/2014/main" id="{92F3030A-2282-AC56-51E9-7F40BD27AC7B}"/>
              </a:ext>
            </a:extLst>
          </p:cNvPr>
          <p:cNvSpPr>
            <a:spLocks noChangeAspect="1"/>
          </p:cNvSpPr>
          <p:nvPr/>
        </p:nvSpPr>
        <p:spPr>
          <a:xfrm>
            <a:off x="1602959" y="465672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J</a:t>
            </a:r>
          </a:p>
        </p:txBody>
      </p:sp>
      <p:sp>
        <p:nvSpPr>
          <p:cNvPr id="18" name="Oval 17">
            <a:extLst>
              <a:ext uri="{FF2B5EF4-FFF2-40B4-BE49-F238E27FC236}">
                <a16:creationId xmlns:a16="http://schemas.microsoft.com/office/drawing/2014/main" id="{410ACE72-A318-97D9-3C5A-6ACAA2D86F11}"/>
              </a:ext>
            </a:extLst>
          </p:cNvPr>
          <p:cNvSpPr>
            <a:spLocks noChangeAspect="1"/>
          </p:cNvSpPr>
          <p:nvPr/>
        </p:nvSpPr>
        <p:spPr>
          <a:xfrm>
            <a:off x="1602959" y="498168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K</a:t>
            </a:r>
          </a:p>
        </p:txBody>
      </p:sp>
      <p:sp>
        <p:nvSpPr>
          <p:cNvPr id="19" name="Oval 18">
            <a:extLst>
              <a:ext uri="{FF2B5EF4-FFF2-40B4-BE49-F238E27FC236}">
                <a16:creationId xmlns:a16="http://schemas.microsoft.com/office/drawing/2014/main" id="{A7E7545D-10A1-C772-30C2-D242EB5F04D5}"/>
              </a:ext>
            </a:extLst>
          </p:cNvPr>
          <p:cNvSpPr>
            <a:spLocks noChangeAspect="1"/>
          </p:cNvSpPr>
          <p:nvPr/>
        </p:nvSpPr>
        <p:spPr>
          <a:xfrm>
            <a:off x="1602959" y="530663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L</a:t>
            </a:r>
          </a:p>
        </p:txBody>
      </p:sp>
      <p:sp>
        <p:nvSpPr>
          <p:cNvPr id="20" name="Oval 19">
            <a:extLst>
              <a:ext uri="{FF2B5EF4-FFF2-40B4-BE49-F238E27FC236}">
                <a16:creationId xmlns:a16="http://schemas.microsoft.com/office/drawing/2014/main" id="{88068C87-90BA-1C83-76C3-D0F35B85E71D}"/>
              </a:ext>
            </a:extLst>
          </p:cNvPr>
          <p:cNvSpPr>
            <a:spLocks noChangeAspect="1"/>
          </p:cNvSpPr>
          <p:nvPr/>
        </p:nvSpPr>
        <p:spPr>
          <a:xfrm>
            <a:off x="1602959" y="563159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M</a:t>
            </a:r>
          </a:p>
        </p:txBody>
      </p:sp>
      <p:sp>
        <p:nvSpPr>
          <p:cNvPr id="21" name="Oval 20">
            <a:extLst>
              <a:ext uri="{FF2B5EF4-FFF2-40B4-BE49-F238E27FC236}">
                <a16:creationId xmlns:a16="http://schemas.microsoft.com/office/drawing/2014/main" id="{CB07D8E8-4A7F-EC2A-BE05-57BF1BFB976F}"/>
              </a:ext>
            </a:extLst>
          </p:cNvPr>
          <p:cNvSpPr>
            <a:spLocks noChangeAspect="1"/>
          </p:cNvSpPr>
          <p:nvPr/>
        </p:nvSpPr>
        <p:spPr>
          <a:xfrm>
            <a:off x="1602959" y="5956539"/>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N</a:t>
            </a:r>
          </a:p>
        </p:txBody>
      </p:sp>
      <p:cxnSp>
        <p:nvCxnSpPr>
          <p:cNvPr id="22" name="Straight Connector 21">
            <a:extLst>
              <a:ext uri="{FF2B5EF4-FFF2-40B4-BE49-F238E27FC236}">
                <a16:creationId xmlns:a16="http://schemas.microsoft.com/office/drawing/2014/main" id="{E431A41C-3059-9C9B-1C65-93DF5C99F1E0}"/>
              </a:ext>
            </a:extLst>
          </p:cNvPr>
          <p:cNvCxnSpPr>
            <a:cxnSpLocks/>
          </p:cNvCxnSpPr>
          <p:nvPr/>
        </p:nvCxnSpPr>
        <p:spPr>
          <a:xfrm flipH="1">
            <a:off x="1738489" y="5905533"/>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5CEAFFD-1F1A-66E5-4C7F-4E509AEA2917}"/>
              </a:ext>
            </a:extLst>
          </p:cNvPr>
          <p:cNvCxnSpPr>
            <a:cxnSpLocks/>
          </p:cNvCxnSpPr>
          <p:nvPr/>
        </p:nvCxnSpPr>
        <p:spPr>
          <a:xfrm flipH="1">
            <a:off x="1738504" y="2016389"/>
            <a:ext cx="29160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770120-0EFA-0322-CE92-1F35FEF0CD8C}"/>
              </a:ext>
            </a:extLst>
          </p:cNvPr>
          <p:cNvCxnSpPr>
            <a:cxnSpLocks/>
          </p:cNvCxnSpPr>
          <p:nvPr/>
        </p:nvCxnSpPr>
        <p:spPr>
          <a:xfrm flipH="1">
            <a:off x="1738504" y="2340484"/>
            <a:ext cx="29160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A0158A7-BEA2-913C-91E8-4EFE1275C87B}"/>
              </a:ext>
            </a:extLst>
          </p:cNvPr>
          <p:cNvCxnSpPr>
            <a:cxnSpLocks/>
          </p:cNvCxnSpPr>
          <p:nvPr/>
        </p:nvCxnSpPr>
        <p:spPr>
          <a:xfrm flipH="1">
            <a:off x="1738489" y="2664579"/>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2F69A9-C5F4-1172-68EB-A7BA80BB96BF}"/>
              </a:ext>
            </a:extLst>
          </p:cNvPr>
          <p:cNvCxnSpPr>
            <a:cxnSpLocks/>
          </p:cNvCxnSpPr>
          <p:nvPr/>
        </p:nvCxnSpPr>
        <p:spPr>
          <a:xfrm flipH="1">
            <a:off x="1738489" y="2988674"/>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545AFE-9305-9FE9-AF59-9B6FA377B627}"/>
              </a:ext>
            </a:extLst>
          </p:cNvPr>
          <p:cNvCxnSpPr>
            <a:cxnSpLocks/>
          </p:cNvCxnSpPr>
          <p:nvPr/>
        </p:nvCxnSpPr>
        <p:spPr>
          <a:xfrm flipH="1">
            <a:off x="1738489" y="3312769"/>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06DDBC-9142-B78A-BC59-2FC0E196717E}"/>
              </a:ext>
            </a:extLst>
          </p:cNvPr>
          <p:cNvCxnSpPr>
            <a:cxnSpLocks/>
          </p:cNvCxnSpPr>
          <p:nvPr/>
        </p:nvCxnSpPr>
        <p:spPr>
          <a:xfrm flipH="1">
            <a:off x="1738489" y="3636864"/>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D5CB1F-8207-9BA4-59E9-FEA953E6C442}"/>
              </a:ext>
            </a:extLst>
          </p:cNvPr>
          <p:cNvCxnSpPr>
            <a:cxnSpLocks/>
          </p:cNvCxnSpPr>
          <p:nvPr/>
        </p:nvCxnSpPr>
        <p:spPr>
          <a:xfrm flipH="1">
            <a:off x="1738489" y="3960959"/>
            <a:ext cx="29160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686416C-D8D0-C741-E132-432CA0CB1763}"/>
              </a:ext>
            </a:extLst>
          </p:cNvPr>
          <p:cNvCxnSpPr>
            <a:cxnSpLocks/>
          </p:cNvCxnSpPr>
          <p:nvPr/>
        </p:nvCxnSpPr>
        <p:spPr>
          <a:xfrm flipH="1">
            <a:off x="1738489" y="4285054"/>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A2E7FD-5283-F7BF-FC5F-4537882AA0FB}"/>
              </a:ext>
            </a:extLst>
          </p:cNvPr>
          <p:cNvCxnSpPr>
            <a:cxnSpLocks/>
          </p:cNvCxnSpPr>
          <p:nvPr/>
        </p:nvCxnSpPr>
        <p:spPr>
          <a:xfrm flipH="1">
            <a:off x="1738489" y="4609149"/>
            <a:ext cx="29160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928874-2D53-7779-5705-AA6D523FF440}"/>
              </a:ext>
            </a:extLst>
          </p:cNvPr>
          <p:cNvCxnSpPr>
            <a:cxnSpLocks/>
          </p:cNvCxnSpPr>
          <p:nvPr/>
        </p:nvCxnSpPr>
        <p:spPr>
          <a:xfrm flipH="1">
            <a:off x="1738489" y="4933244"/>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87E866-1D8E-8358-0559-CDA96584B2A9}"/>
              </a:ext>
            </a:extLst>
          </p:cNvPr>
          <p:cNvCxnSpPr>
            <a:cxnSpLocks/>
          </p:cNvCxnSpPr>
          <p:nvPr/>
        </p:nvCxnSpPr>
        <p:spPr>
          <a:xfrm flipH="1">
            <a:off x="1738489" y="5257339"/>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275854-FBEC-FB55-0EB3-DB4AB93C65D3}"/>
              </a:ext>
            </a:extLst>
          </p:cNvPr>
          <p:cNvCxnSpPr>
            <a:cxnSpLocks/>
          </p:cNvCxnSpPr>
          <p:nvPr/>
        </p:nvCxnSpPr>
        <p:spPr>
          <a:xfrm flipH="1">
            <a:off x="1738489" y="5581434"/>
            <a:ext cx="9961200" cy="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5" name="Left Brace 34">
            <a:extLst>
              <a:ext uri="{FF2B5EF4-FFF2-40B4-BE49-F238E27FC236}">
                <a16:creationId xmlns:a16="http://schemas.microsoft.com/office/drawing/2014/main" id="{49F9934A-D6BA-FAD8-90B2-0EDEBBCDA002}"/>
              </a:ext>
            </a:extLst>
          </p:cNvPr>
          <p:cNvSpPr/>
          <p:nvPr/>
        </p:nvSpPr>
        <p:spPr>
          <a:xfrm rot="10800000">
            <a:off x="4747259" y="1728649"/>
            <a:ext cx="129324" cy="89287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Left Brace 35">
            <a:extLst>
              <a:ext uri="{FF2B5EF4-FFF2-40B4-BE49-F238E27FC236}">
                <a16:creationId xmlns:a16="http://schemas.microsoft.com/office/drawing/2014/main" id="{B1C73167-D20E-870C-A71D-3D036533E281}"/>
              </a:ext>
            </a:extLst>
          </p:cNvPr>
          <p:cNvSpPr/>
          <p:nvPr/>
        </p:nvSpPr>
        <p:spPr>
          <a:xfrm rot="10800000">
            <a:off x="4747259" y="2700625"/>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Left Brace 36">
            <a:extLst>
              <a:ext uri="{FF2B5EF4-FFF2-40B4-BE49-F238E27FC236}">
                <a16:creationId xmlns:a16="http://schemas.microsoft.com/office/drawing/2014/main" id="{01155218-7FE2-7D33-28DD-E4D80606C342}"/>
              </a:ext>
            </a:extLst>
          </p:cNvPr>
          <p:cNvSpPr/>
          <p:nvPr/>
        </p:nvSpPr>
        <p:spPr>
          <a:xfrm rot="10800000">
            <a:off x="4747259" y="3024721"/>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Left Brace 37">
            <a:extLst>
              <a:ext uri="{FF2B5EF4-FFF2-40B4-BE49-F238E27FC236}">
                <a16:creationId xmlns:a16="http://schemas.microsoft.com/office/drawing/2014/main" id="{99536D0A-C515-9A72-A822-F67EF995301D}"/>
              </a:ext>
            </a:extLst>
          </p:cNvPr>
          <p:cNvSpPr/>
          <p:nvPr/>
        </p:nvSpPr>
        <p:spPr>
          <a:xfrm rot="10800000">
            <a:off x="4747259" y="3356723"/>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Left Brace 38">
            <a:extLst>
              <a:ext uri="{FF2B5EF4-FFF2-40B4-BE49-F238E27FC236}">
                <a16:creationId xmlns:a16="http://schemas.microsoft.com/office/drawing/2014/main" id="{3B4CFF9E-2689-5484-C048-804D07B0C142}"/>
              </a:ext>
            </a:extLst>
          </p:cNvPr>
          <p:cNvSpPr/>
          <p:nvPr/>
        </p:nvSpPr>
        <p:spPr>
          <a:xfrm rot="10800000">
            <a:off x="4747259" y="4973683"/>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Left Brace 39">
            <a:extLst>
              <a:ext uri="{FF2B5EF4-FFF2-40B4-BE49-F238E27FC236}">
                <a16:creationId xmlns:a16="http://schemas.microsoft.com/office/drawing/2014/main" id="{E024BA44-8ED7-B381-3050-6F8C335AF30C}"/>
              </a:ext>
            </a:extLst>
          </p:cNvPr>
          <p:cNvSpPr/>
          <p:nvPr/>
        </p:nvSpPr>
        <p:spPr>
          <a:xfrm rot="10800000">
            <a:off x="4747259" y="5297778"/>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Left Brace 40">
            <a:extLst>
              <a:ext uri="{FF2B5EF4-FFF2-40B4-BE49-F238E27FC236}">
                <a16:creationId xmlns:a16="http://schemas.microsoft.com/office/drawing/2014/main" id="{0C9B8C5E-6E7F-FB80-ADDC-623496C4F181}"/>
              </a:ext>
            </a:extLst>
          </p:cNvPr>
          <p:cNvSpPr/>
          <p:nvPr/>
        </p:nvSpPr>
        <p:spPr>
          <a:xfrm rot="10800000">
            <a:off x="4747258" y="5617483"/>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Left Brace 41">
            <a:extLst>
              <a:ext uri="{FF2B5EF4-FFF2-40B4-BE49-F238E27FC236}">
                <a16:creationId xmlns:a16="http://schemas.microsoft.com/office/drawing/2014/main" id="{70448E34-7B5C-E347-F0F2-34BEFD1B3A24}"/>
              </a:ext>
            </a:extLst>
          </p:cNvPr>
          <p:cNvSpPr/>
          <p:nvPr/>
        </p:nvSpPr>
        <p:spPr>
          <a:xfrm rot="10800000">
            <a:off x="4747257" y="5949964"/>
            <a:ext cx="129324" cy="252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Left Brace 42">
            <a:extLst>
              <a:ext uri="{FF2B5EF4-FFF2-40B4-BE49-F238E27FC236}">
                <a16:creationId xmlns:a16="http://schemas.microsoft.com/office/drawing/2014/main" id="{FCEE134D-9174-65BD-7BC6-D8F0F57C60BE}"/>
              </a:ext>
            </a:extLst>
          </p:cNvPr>
          <p:cNvSpPr/>
          <p:nvPr/>
        </p:nvSpPr>
        <p:spPr>
          <a:xfrm rot="10800000">
            <a:off x="4749282" y="4365482"/>
            <a:ext cx="129324" cy="504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Left Brace 43">
            <a:extLst>
              <a:ext uri="{FF2B5EF4-FFF2-40B4-BE49-F238E27FC236}">
                <a16:creationId xmlns:a16="http://schemas.microsoft.com/office/drawing/2014/main" id="{48B0592A-D339-AD43-9E4F-88537A19FA85}"/>
              </a:ext>
            </a:extLst>
          </p:cNvPr>
          <p:cNvSpPr/>
          <p:nvPr/>
        </p:nvSpPr>
        <p:spPr>
          <a:xfrm rot="10800000">
            <a:off x="4747257" y="3700626"/>
            <a:ext cx="129324" cy="5040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Oval 44">
            <a:extLst>
              <a:ext uri="{FF2B5EF4-FFF2-40B4-BE49-F238E27FC236}">
                <a16:creationId xmlns:a16="http://schemas.microsoft.com/office/drawing/2014/main" id="{C6455197-AC70-512A-CE3E-EAF628561E57}"/>
              </a:ext>
            </a:extLst>
          </p:cNvPr>
          <p:cNvSpPr>
            <a:spLocks noChangeAspect="1"/>
          </p:cNvSpPr>
          <p:nvPr/>
        </p:nvSpPr>
        <p:spPr>
          <a:xfrm>
            <a:off x="4082271" y="1736666"/>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5E46FF6E-5F8F-8C61-1AC6-FACE1464053E}"/>
              </a:ext>
            </a:extLst>
          </p:cNvPr>
          <p:cNvSpPr>
            <a:spLocks noChangeAspect="1"/>
          </p:cNvSpPr>
          <p:nvPr/>
        </p:nvSpPr>
        <p:spPr>
          <a:xfrm>
            <a:off x="4082271" y="2061149"/>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E6BBCA1E-06F1-32EC-123C-ECE2652898C2}"/>
              </a:ext>
            </a:extLst>
          </p:cNvPr>
          <p:cNvSpPr>
            <a:spLocks noChangeAspect="1"/>
          </p:cNvSpPr>
          <p:nvPr/>
        </p:nvSpPr>
        <p:spPr>
          <a:xfrm>
            <a:off x="4082271" y="2385632"/>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5A2FDCF-5F96-AEB6-B869-FCCF7F33C262}"/>
              </a:ext>
            </a:extLst>
          </p:cNvPr>
          <p:cNvSpPr>
            <a:spLocks noChangeAspect="1"/>
          </p:cNvSpPr>
          <p:nvPr/>
        </p:nvSpPr>
        <p:spPr>
          <a:xfrm>
            <a:off x="4082271" y="2710115"/>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C09D9296-15B4-5BAB-A49F-1F917D200B52}"/>
              </a:ext>
            </a:extLst>
          </p:cNvPr>
          <p:cNvSpPr>
            <a:spLocks noChangeAspect="1"/>
          </p:cNvSpPr>
          <p:nvPr/>
        </p:nvSpPr>
        <p:spPr>
          <a:xfrm>
            <a:off x="4082271" y="3034598"/>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4480235-E034-C559-2A58-CD301504A5BE}"/>
              </a:ext>
            </a:extLst>
          </p:cNvPr>
          <p:cNvSpPr>
            <a:spLocks noChangeAspect="1"/>
          </p:cNvSpPr>
          <p:nvPr/>
        </p:nvSpPr>
        <p:spPr>
          <a:xfrm>
            <a:off x="4082271" y="3359081"/>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4015FD4A-EE12-9BB6-A421-C3219C78078E}"/>
              </a:ext>
            </a:extLst>
          </p:cNvPr>
          <p:cNvSpPr>
            <a:spLocks noChangeAspect="1"/>
          </p:cNvSpPr>
          <p:nvPr/>
        </p:nvSpPr>
        <p:spPr>
          <a:xfrm>
            <a:off x="4082271" y="3683564"/>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FFFFCE80-CF1B-401D-DBC8-4DA0AA5CD0BF}"/>
              </a:ext>
            </a:extLst>
          </p:cNvPr>
          <p:cNvSpPr>
            <a:spLocks noChangeAspect="1"/>
          </p:cNvSpPr>
          <p:nvPr/>
        </p:nvSpPr>
        <p:spPr>
          <a:xfrm>
            <a:off x="4082271" y="4008047"/>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3EA6075E-7D87-6E52-C55D-653D04C1BA65}"/>
              </a:ext>
            </a:extLst>
          </p:cNvPr>
          <p:cNvSpPr>
            <a:spLocks noChangeAspect="1"/>
          </p:cNvSpPr>
          <p:nvPr/>
        </p:nvSpPr>
        <p:spPr>
          <a:xfrm>
            <a:off x="4082271" y="4657013"/>
            <a:ext cx="239758" cy="237600"/>
          </a:xfrm>
          <a:prstGeom prst="ellipse">
            <a:avLst/>
          </a:prstGeom>
          <a:solidFill>
            <a:srgbClr val="E6E6E6">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A5722537-BC2C-CF17-B29A-D864E50A4FB8}"/>
              </a:ext>
            </a:extLst>
          </p:cNvPr>
          <p:cNvSpPr>
            <a:spLocks noChangeAspect="1"/>
          </p:cNvSpPr>
          <p:nvPr/>
        </p:nvSpPr>
        <p:spPr>
          <a:xfrm>
            <a:off x="4082271" y="4981496"/>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35293CBC-E670-96B2-2CB2-3B462C0D9E8D}"/>
              </a:ext>
            </a:extLst>
          </p:cNvPr>
          <p:cNvSpPr>
            <a:spLocks noChangeAspect="1"/>
          </p:cNvSpPr>
          <p:nvPr/>
        </p:nvSpPr>
        <p:spPr>
          <a:xfrm>
            <a:off x="4082271" y="5305979"/>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86CFC6F2-8FDB-23F4-B59A-C44D6C26CD6F}"/>
              </a:ext>
            </a:extLst>
          </p:cNvPr>
          <p:cNvSpPr>
            <a:spLocks noChangeAspect="1"/>
          </p:cNvSpPr>
          <p:nvPr/>
        </p:nvSpPr>
        <p:spPr>
          <a:xfrm>
            <a:off x="4082271" y="5630462"/>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47A2711E-1CC1-5E07-512C-144DE7166D24}"/>
              </a:ext>
            </a:extLst>
          </p:cNvPr>
          <p:cNvSpPr>
            <a:spLocks noChangeAspect="1"/>
          </p:cNvSpPr>
          <p:nvPr/>
        </p:nvSpPr>
        <p:spPr>
          <a:xfrm>
            <a:off x="4082271" y="5954945"/>
            <a:ext cx="239758" cy="237600"/>
          </a:xfrm>
          <a:prstGeom prst="ellips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Pie 59">
            <a:extLst>
              <a:ext uri="{FF2B5EF4-FFF2-40B4-BE49-F238E27FC236}">
                <a16:creationId xmlns:a16="http://schemas.microsoft.com/office/drawing/2014/main" id="{63E58A41-3C98-4E34-BA83-164A7C931233}"/>
              </a:ext>
            </a:extLst>
          </p:cNvPr>
          <p:cNvSpPr>
            <a:spLocks noChangeAspect="1"/>
          </p:cNvSpPr>
          <p:nvPr/>
        </p:nvSpPr>
        <p:spPr>
          <a:xfrm>
            <a:off x="4082271" y="4981496"/>
            <a:ext cx="237600" cy="23760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ED237756-D429-9A19-AA13-24E76048D8F6}"/>
              </a:ext>
            </a:extLst>
          </p:cNvPr>
          <p:cNvSpPr>
            <a:spLocks noChangeAspect="1"/>
          </p:cNvSpPr>
          <p:nvPr/>
        </p:nvSpPr>
        <p:spPr>
          <a:xfrm>
            <a:off x="4082271" y="3683564"/>
            <a:ext cx="237600" cy="237600"/>
          </a:xfrm>
          <a:prstGeom prst="pie">
            <a:avLst>
              <a:gd name="adj1" fmla="val 5400000"/>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Pie 61">
            <a:extLst>
              <a:ext uri="{FF2B5EF4-FFF2-40B4-BE49-F238E27FC236}">
                <a16:creationId xmlns:a16="http://schemas.microsoft.com/office/drawing/2014/main" id="{55D63B3E-0135-B481-B83F-8713DF26E0B4}"/>
              </a:ext>
            </a:extLst>
          </p:cNvPr>
          <p:cNvSpPr>
            <a:spLocks noChangeAspect="1"/>
          </p:cNvSpPr>
          <p:nvPr/>
        </p:nvSpPr>
        <p:spPr>
          <a:xfrm>
            <a:off x="4082271" y="4008047"/>
            <a:ext cx="237600" cy="237600"/>
          </a:xfrm>
          <a:prstGeom prst="pie">
            <a:avLst>
              <a:gd name="adj1" fmla="val 5400000"/>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Pie 62">
            <a:extLst>
              <a:ext uri="{FF2B5EF4-FFF2-40B4-BE49-F238E27FC236}">
                <a16:creationId xmlns:a16="http://schemas.microsoft.com/office/drawing/2014/main" id="{EBB97C06-AAED-F0C3-9BC2-8C5E07428030}"/>
              </a:ext>
            </a:extLst>
          </p:cNvPr>
          <p:cNvSpPr>
            <a:spLocks noChangeAspect="1"/>
          </p:cNvSpPr>
          <p:nvPr/>
        </p:nvSpPr>
        <p:spPr>
          <a:xfrm>
            <a:off x="4082271" y="2710115"/>
            <a:ext cx="237600" cy="237600"/>
          </a:xfrm>
          <a:prstGeom prst="pie">
            <a:avLst>
              <a:gd name="adj1" fmla="val 5400000"/>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4" name="TextBox 63">
            <a:extLst>
              <a:ext uri="{FF2B5EF4-FFF2-40B4-BE49-F238E27FC236}">
                <a16:creationId xmlns:a16="http://schemas.microsoft.com/office/drawing/2014/main" id="{E2883D31-65D6-F369-0091-B6DE6DCB689D}"/>
              </a:ext>
            </a:extLst>
          </p:cNvPr>
          <p:cNvSpPr txBox="1"/>
          <p:nvPr/>
        </p:nvSpPr>
        <p:spPr>
          <a:xfrm>
            <a:off x="427755" y="5842912"/>
            <a:ext cx="998685" cy="461665"/>
          </a:xfrm>
          <a:prstGeom prst="rect">
            <a:avLst/>
          </a:prstGeom>
          <a:noFill/>
        </p:spPr>
        <p:txBody>
          <a:bodyPr wrap="square" rtlCol="0">
            <a:spAutoFit/>
          </a:bodyPr>
          <a:lstStyle/>
          <a:p>
            <a:pPr algn="r"/>
            <a:r>
              <a:rPr lang="en-GB" sz="1200" b="1" dirty="0">
                <a:solidFill>
                  <a:schemeClr val="bg1"/>
                </a:solidFill>
              </a:rPr>
              <a:t>Business case</a:t>
            </a:r>
          </a:p>
        </p:txBody>
      </p:sp>
      <p:sp>
        <p:nvSpPr>
          <p:cNvPr id="65" name="TextBox 64">
            <a:extLst>
              <a:ext uri="{FF2B5EF4-FFF2-40B4-BE49-F238E27FC236}">
                <a16:creationId xmlns:a16="http://schemas.microsoft.com/office/drawing/2014/main" id="{6B045110-7D78-2C76-6812-EE5705A020EA}"/>
              </a:ext>
            </a:extLst>
          </p:cNvPr>
          <p:cNvSpPr txBox="1"/>
          <p:nvPr/>
        </p:nvSpPr>
        <p:spPr>
          <a:xfrm>
            <a:off x="427755" y="3309286"/>
            <a:ext cx="998685" cy="461665"/>
          </a:xfrm>
          <a:prstGeom prst="rect">
            <a:avLst/>
          </a:prstGeom>
          <a:noFill/>
        </p:spPr>
        <p:txBody>
          <a:bodyPr wrap="square" rtlCol="0">
            <a:spAutoFit/>
          </a:bodyPr>
          <a:lstStyle/>
          <a:p>
            <a:pPr algn="r"/>
            <a:r>
              <a:rPr lang="en-GB" sz="1200" b="1" dirty="0">
                <a:solidFill>
                  <a:schemeClr val="bg1"/>
                </a:solidFill>
              </a:rPr>
              <a:t>Operating model</a:t>
            </a:r>
          </a:p>
        </p:txBody>
      </p:sp>
      <p:sp>
        <p:nvSpPr>
          <p:cNvPr id="66" name="TextBox 65">
            <a:extLst>
              <a:ext uri="{FF2B5EF4-FFF2-40B4-BE49-F238E27FC236}">
                <a16:creationId xmlns:a16="http://schemas.microsoft.com/office/drawing/2014/main" id="{D36DDEDE-A58B-363A-13D0-58F4C38EAF44}"/>
              </a:ext>
            </a:extLst>
          </p:cNvPr>
          <p:cNvSpPr txBox="1"/>
          <p:nvPr/>
        </p:nvSpPr>
        <p:spPr>
          <a:xfrm>
            <a:off x="427755" y="1642478"/>
            <a:ext cx="998685" cy="461665"/>
          </a:xfrm>
          <a:prstGeom prst="rect">
            <a:avLst/>
          </a:prstGeom>
          <a:noFill/>
        </p:spPr>
        <p:txBody>
          <a:bodyPr wrap="square" rtlCol="0">
            <a:spAutoFit/>
          </a:bodyPr>
          <a:lstStyle/>
          <a:p>
            <a:pPr algn="r"/>
            <a:r>
              <a:rPr lang="en-GB" sz="1200" b="1" dirty="0">
                <a:solidFill>
                  <a:schemeClr val="bg1"/>
                </a:solidFill>
              </a:rPr>
              <a:t>Go-to-market</a:t>
            </a:r>
          </a:p>
        </p:txBody>
      </p:sp>
      <p:cxnSp>
        <p:nvCxnSpPr>
          <p:cNvPr id="67" name="Straight Connector 66">
            <a:extLst>
              <a:ext uri="{FF2B5EF4-FFF2-40B4-BE49-F238E27FC236}">
                <a16:creationId xmlns:a16="http://schemas.microsoft.com/office/drawing/2014/main" id="{B7ACA62F-8508-C04D-F705-149728E4828C}"/>
              </a:ext>
            </a:extLst>
          </p:cNvPr>
          <p:cNvCxnSpPr>
            <a:cxnSpLocks/>
          </p:cNvCxnSpPr>
          <p:nvPr/>
        </p:nvCxnSpPr>
        <p:spPr>
          <a:xfrm>
            <a:off x="1492362" y="1728649"/>
            <a:ext cx="0" cy="153930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0D32A2-758C-4EFB-4F77-693D29F3C184}"/>
              </a:ext>
            </a:extLst>
          </p:cNvPr>
          <p:cNvCxnSpPr>
            <a:cxnSpLocks/>
          </p:cNvCxnSpPr>
          <p:nvPr/>
        </p:nvCxnSpPr>
        <p:spPr>
          <a:xfrm>
            <a:off x="1492362" y="3356905"/>
            <a:ext cx="0" cy="25106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2C601B0-C660-B1A2-B5CB-BB588D4FDEEB}"/>
              </a:ext>
            </a:extLst>
          </p:cNvPr>
          <p:cNvCxnSpPr>
            <a:cxnSpLocks/>
          </p:cNvCxnSpPr>
          <p:nvPr/>
        </p:nvCxnSpPr>
        <p:spPr>
          <a:xfrm>
            <a:off x="1492362" y="5956539"/>
            <a:ext cx="0" cy="2360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Pie 69">
            <a:extLst>
              <a:ext uri="{FF2B5EF4-FFF2-40B4-BE49-F238E27FC236}">
                <a16:creationId xmlns:a16="http://schemas.microsoft.com/office/drawing/2014/main" id="{73050B28-901D-44BB-AFAA-059936706DB5}"/>
              </a:ext>
            </a:extLst>
          </p:cNvPr>
          <p:cNvSpPr>
            <a:spLocks noChangeAspect="1"/>
          </p:cNvSpPr>
          <p:nvPr/>
        </p:nvSpPr>
        <p:spPr>
          <a:xfrm>
            <a:off x="4082271" y="4657013"/>
            <a:ext cx="237600" cy="23760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1" name="Oval 70">
            <a:extLst>
              <a:ext uri="{FF2B5EF4-FFF2-40B4-BE49-F238E27FC236}">
                <a16:creationId xmlns:a16="http://schemas.microsoft.com/office/drawing/2014/main" id="{37BEB403-2A38-57F8-51D1-0CEC92E95C84}"/>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3" name="Oval 2">
            <a:extLst>
              <a:ext uri="{FF2B5EF4-FFF2-40B4-BE49-F238E27FC236}">
                <a16:creationId xmlns:a16="http://schemas.microsoft.com/office/drawing/2014/main" id="{4FF1E3D8-FC32-1253-62D8-166029AFF364}"/>
              </a:ext>
            </a:extLst>
          </p:cNvPr>
          <p:cNvSpPr>
            <a:spLocks noChangeAspect="1"/>
          </p:cNvSpPr>
          <p:nvPr/>
        </p:nvSpPr>
        <p:spPr>
          <a:xfrm>
            <a:off x="4082271" y="4332530"/>
            <a:ext cx="239758" cy="2376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Pie 1">
            <a:extLst>
              <a:ext uri="{FF2B5EF4-FFF2-40B4-BE49-F238E27FC236}">
                <a16:creationId xmlns:a16="http://schemas.microsoft.com/office/drawing/2014/main" id="{032FD186-E06E-EDA6-B929-6A68B70BEC4C}"/>
              </a:ext>
            </a:extLst>
          </p:cNvPr>
          <p:cNvSpPr>
            <a:spLocks noChangeAspect="1"/>
          </p:cNvSpPr>
          <p:nvPr/>
        </p:nvSpPr>
        <p:spPr>
          <a:xfrm>
            <a:off x="4082271" y="4332530"/>
            <a:ext cx="237600" cy="23760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Footer Placeholder 2">
            <a:extLst>
              <a:ext uri="{FF2B5EF4-FFF2-40B4-BE49-F238E27FC236}">
                <a16:creationId xmlns:a16="http://schemas.microsoft.com/office/drawing/2014/main" id="{29EE6097-2630-16BF-F5D9-2260503776F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9" name="Text Placeholder 16">
            <a:extLst>
              <a:ext uri="{FF2B5EF4-FFF2-40B4-BE49-F238E27FC236}">
                <a16:creationId xmlns:a16="http://schemas.microsoft.com/office/drawing/2014/main" id="{6E8C5694-78F7-C289-1BC9-A01F3FC4C574}"/>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7979694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Target customers should be based on prioritization of categories and segments to arrive at commercially attractive MVP</a:t>
            </a:r>
            <a:endParaRPr lang="en-US" dirty="0"/>
          </a:p>
        </p:txBody>
      </p:sp>
      <p:sp>
        <p:nvSpPr>
          <p:cNvPr id="5" name="Rectangle 4">
            <a:extLst>
              <a:ext uri="{FF2B5EF4-FFF2-40B4-BE49-F238E27FC236}">
                <a16:creationId xmlns:a16="http://schemas.microsoft.com/office/drawing/2014/main" id="{CFD75C51-A25E-85A0-61F5-C636C71FEDCD}"/>
              </a:ext>
            </a:extLst>
          </p:cNvPr>
          <p:cNvSpPr/>
          <p:nvPr/>
        </p:nvSpPr>
        <p:spPr>
          <a:xfrm>
            <a:off x="554586" y="4058428"/>
            <a:ext cx="2112264"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Exhaustive map </a:t>
            </a:r>
            <a:br>
              <a:rPr lang="en-GB" sz="1400" b="1" dirty="0">
                <a:solidFill>
                  <a:schemeClr val="bg1"/>
                </a:solidFill>
              </a:rPr>
            </a:br>
            <a:br>
              <a:rPr lang="en-GB" sz="1400" dirty="0">
                <a:solidFill>
                  <a:schemeClr val="bg1"/>
                </a:solidFill>
              </a:rPr>
            </a:br>
            <a:br>
              <a:rPr lang="en-GB" sz="1400" dirty="0">
                <a:solidFill>
                  <a:schemeClr val="bg1"/>
                </a:solidFill>
              </a:rPr>
            </a:br>
            <a:r>
              <a:rPr lang="en-GB" sz="1400" dirty="0">
                <a:solidFill>
                  <a:schemeClr val="bg1"/>
                </a:solidFill>
              </a:rPr>
              <a:t>Segments and product categories that could be potential candidates for a digital-first MVP</a:t>
            </a:r>
          </a:p>
        </p:txBody>
      </p:sp>
      <p:sp>
        <p:nvSpPr>
          <p:cNvPr id="6" name="Rectangle 5">
            <a:extLst>
              <a:ext uri="{FF2B5EF4-FFF2-40B4-BE49-F238E27FC236}">
                <a16:creationId xmlns:a16="http://schemas.microsoft.com/office/drawing/2014/main" id="{038B2F5E-948F-6D1A-583F-AE833FE8A06A}"/>
              </a:ext>
            </a:extLst>
          </p:cNvPr>
          <p:cNvSpPr/>
          <p:nvPr/>
        </p:nvSpPr>
        <p:spPr>
          <a:xfrm>
            <a:off x="2798943" y="4058428"/>
            <a:ext cx="2108684"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Stand-alone attractiveness</a:t>
            </a:r>
          </a:p>
          <a:p>
            <a:endParaRPr lang="en-GB" sz="1400" dirty="0">
              <a:solidFill>
                <a:schemeClr val="bg1"/>
              </a:solidFill>
            </a:endParaRPr>
          </a:p>
          <a:p>
            <a:r>
              <a:rPr lang="en-GB" sz="1400" dirty="0">
                <a:solidFill>
                  <a:schemeClr val="bg1"/>
                </a:solidFill>
              </a:rPr>
              <a:t>Assessment of financial attractiveness across:</a:t>
            </a:r>
          </a:p>
          <a:p>
            <a:pPr marL="285750" indent="-285750">
              <a:buFont typeface="Arial" panose="020B0604020202020204" pitchFamily="34" charset="0"/>
              <a:buChar char="•"/>
            </a:pPr>
            <a:r>
              <a:rPr lang="en-GB" sz="1400" dirty="0">
                <a:solidFill>
                  <a:schemeClr val="bg1"/>
                </a:solidFill>
              </a:rPr>
              <a:t>Market size of segment</a:t>
            </a:r>
          </a:p>
          <a:p>
            <a:pPr marL="285750" indent="-285750">
              <a:buFont typeface="Arial" panose="020B0604020202020204" pitchFamily="34" charset="0"/>
              <a:buChar char="•"/>
            </a:pPr>
            <a:r>
              <a:rPr lang="en-GB" sz="1400" dirty="0">
                <a:solidFill>
                  <a:schemeClr val="bg1"/>
                </a:solidFill>
              </a:rPr>
              <a:t>Growth</a:t>
            </a:r>
          </a:p>
        </p:txBody>
      </p:sp>
      <p:sp>
        <p:nvSpPr>
          <p:cNvPr id="7" name="Rectangle 6">
            <a:extLst>
              <a:ext uri="{FF2B5EF4-FFF2-40B4-BE49-F238E27FC236}">
                <a16:creationId xmlns:a16="http://schemas.microsoft.com/office/drawing/2014/main" id="{E22E7AFB-F0C7-7609-363A-9BE3A85F785D}"/>
              </a:ext>
            </a:extLst>
          </p:cNvPr>
          <p:cNvSpPr/>
          <p:nvPr/>
        </p:nvSpPr>
        <p:spPr>
          <a:xfrm>
            <a:off x="5041510" y="4058428"/>
            <a:ext cx="2108684"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Digital readiness</a:t>
            </a:r>
          </a:p>
          <a:p>
            <a:br>
              <a:rPr lang="en-GB" sz="1400" dirty="0">
                <a:solidFill>
                  <a:schemeClr val="bg1"/>
                </a:solidFill>
              </a:rPr>
            </a:br>
            <a:endParaRPr lang="en-GB" sz="1400" dirty="0">
              <a:solidFill>
                <a:schemeClr val="bg1"/>
              </a:solidFill>
            </a:endParaRPr>
          </a:p>
          <a:p>
            <a:r>
              <a:rPr lang="en-GB" sz="1400" dirty="0">
                <a:solidFill>
                  <a:schemeClr val="bg1"/>
                </a:solidFill>
              </a:rPr>
              <a:t>Evaluation of segment attractiveness in terms of:</a:t>
            </a:r>
          </a:p>
          <a:p>
            <a:pPr marL="285750" indent="-285750">
              <a:buFont typeface="Arial" panose="020B0604020202020204" pitchFamily="34" charset="0"/>
              <a:buChar char="•"/>
            </a:pPr>
            <a:r>
              <a:rPr lang="en-GB" sz="1400" dirty="0">
                <a:solidFill>
                  <a:schemeClr val="bg1"/>
                </a:solidFill>
              </a:rPr>
              <a:t>[Sanitized]</a:t>
            </a:r>
          </a:p>
          <a:p>
            <a:pPr marL="285750" indent="-285750">
              <a:buFont typeface="Arial" panose="020B0604020202020204" pitchFamily="34" charset="0"/>
              <a:buChar char="•"/>
            </a:pPr>
            <a:r>
              <a:rPr lang="en-GB" sz="1400" dirty="0">
                <a:solidFill>
                  <a:schemeClr val="bg1"/>
                </a:solidFill>
              </a:rPr>
              <a:t>[Sanitized]</a:t>
            </a:r>
          </a:p>
        </p:txBody>
      </p:sp>
      <p:sp>
        <p:nvSpPr>
          <p:cNvPr id="8" name="Rectangle 7">
            <a:extLst>
              <a:ext uri="{FF2B5EF4-FFF2-40B4-BE49-F238E27FC236}">
                <a16:creationId xmlns:a16="http://schemas.microsoft.com/office/drawing/2014/main" id="{08855463-CF86-49BB-65CF-D6E4CA4EF7EA}"/>
              </a:ext>
            </a:extLst>
          </p:cNvPr>
          <p:cNvSpPr/>
          <p:nvPr/>
        </p:nvSpPr>
        <p:spPr>
          <a:xfrm>
            <a:off x="7265323" y="4058428"/>
            <a:ext cx="2108684"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Fit to existing brand proposition</a:t>
            </a:r>
          </a:p>
          <a:p>
            <a:endParaRPr lang="en-GB" sz="1400" dirty="0">
              <a:solidFill>
                <a:schemeClr val="bg1"/>
              </a:solidFill>
            </a:endParaRPr>
          </a:p>
          <a:p>
            <a:r>
              <a:rPr lang="en-GB" sz="1400" dirty="0">
                <a:solidFill>
                  <a:schemeClr val="bg1"/>
                </a:solidFill>
              </a:rPr>
              <a:t>Assessment of brand value in each segment and in relation to product map</a:t>
            </a:r>
          </a:p>
        </p:txBody>
      </p:sp>
      <p:sp>
        <p:nvSpPr>
          <p:cNvPr id="9" name="Rectangle 8">
            <a:extLst>
              <a:ext uri="{FF2B5EF4-FFF2-40B4-BE49-F238E27FC236}">
                <a16:creationId xmlns:a16="http://schemas.microsoft.com/office/drawing/2014/main" id="{F1A9BB94-2E79-4686-19DB-558E6DAA1342}"/>
              </a:ext>
            </a:extLst>
          </p:cNvPr>
          <p:cNvSpPr/>
          <p:nvPr/>
        </p:nvSpPr>
        <p:spPr>
          <a:xfrm>
            <a:off x="9530517" y="4058428"/>
            <a:ext cx="210868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Prioritized list of segments and products</a:t>
            </a:r>
          </a:p>
          <a:p>
            <a:endParaRPr lang="en-GB" sz="1400" dirty="0">
              <a:solidFill>
                <a:schemeClr val="bg1"/>
              </a:solidFill>
            </a:endParaRPr>
          </a:p>
          <a:p>
            <a:r>
              <a:rPr lang="en-GB" sz="1400" dirty="0">
                <a:solidFill>
                  <a:schemeClr val="bg1"/>
                </a:solidFill>
              </a:rPr>
              <a:t>Short-list of potential target segment for which to tailor initial product</a:t>
            </a:r>
          </a:p>
        </p:txBody>
      </p:sp>
      <p:cxnSp>
        <p:nvCxnSpPr>
          <p:cNvPr id="10" name="Straight Connector 9">
            <a:extLst>
              <a:ext uri="{FF2B5EF4-FFF2-40B4-BE49-F238E27FC236}">
                <a16:creationId xmlns:a16="http://schemas.microsoft.com/office/drawing/2014/main" id="{FDB3C068-B9BE-499D-88E9-62FCEE57F4F8}"/>
              </a:ext>
            </a:extLst>
          </p:cNvPr>
          <p:cNvCxnSpPr>
            <a:cxnSpLocks/>
          </p:cNvCxnSpPr>
          <p:nvPr/>
        </p:nvCxnSpPr>
        <p:spPr>
          <a:xfrm>
            <a:off x="554440" y="400049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DD7968-AB4E-768F-CDD8-0D4D437F136F}"/>
              </a:ext>
            </a:extLst>
          </p:cNvPr>
          <p:cNvCxnSpPr>
            <a:cxnSpLocks/>
          </p:cNvCxnSpPr>
          <p:nvPr/>
        </p:nvCxnSpPr>
        <p:spPr>
          <a:xfrm>
            <a:off x="2797007" y="400049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56DB5D-7F3E-6CA5-6707-D8EE361730DF}"/>
              </a:ext>
            </a:extLst>
          </p:cNvPr>
          <p:cNvCxnSpPr>
            <a:cxnSpLocks/>
          </p:cNvCxnSpPr>
          <p:nvPr/>
        </p:nvCxnSpPr>
        <p:spPr>
          <a:xfrm>
            <a:off x="5039574" y="400049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B7E1BB-43DB-18DB-6709-36B355A1ADAA}"/>
              </a:ext>
            </a:extLst>
          </p:cNvPr>
          <p:cNvCxnSpPr>
            <a:cxnSpLocks/>
          </p:cNvCxnSpPr>
          <p:nvPr/>
        </p:nvCxnSpPr>
        <p:spPr>
          <a:xfrm>
            <a:off x="7263387" y="400049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FC9F1D-8D41-37FE-C875-5B54E20A6063}"/>
              </a:ext>
            </a:extLst>
          </p:cNvPr>
          <p:cNvCxnSpPr>
            <a:cxnSpLocks/>
          </p:cNvCxnSpPr>
          <p:nvPr/>
        </p:nvCxnSpPr>
        <p:spPr>
          <a:xfrm>
            <a:off x="9528580" y="400049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9FA8E9-B119-3E09-789C-22E09AC989CF}"/>
              </a:ext>
            </a:extLst>
          </p:cNvPr>
          <p:cNvCxnSpPr>
            <a:cxnSpLocks/>
          </p:cNvCxnSpPr>
          <p:nvPr/>
        </p:nvCxnSpPr>
        <p:spPr>
          <a:xfrm flipH="1">
            <a:off x="554735" y="1940739"/>
            <a:ext cx="21122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B03FCF-3CB5-FA9A-0555-1A9B5C54AB64}"/>
              </a:ext>
            </a:extLst>
          </p:cNvPr>
          <p:cNvCxnSpPr>
            <a:cxnSpLocks/>
          </p:cNvCxnSpPr>
          <p:nvPr/>
        </p:nvCxnSpPr>
        <p:spPr>
          <a:xfrm flipH="1">
            <a:off x="2773416" y="1940739"/>
            <a:ext cx="649224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7E544B-46D7-5D3D-FBFC-70940E159CAA}"/>
              </a:ext>
            </a:extLst>
          </p:cNvPr>
          <p:cNvCxnSpPr>
            <a:cxnSpLocks/>
          </p:cNvCxnSpPr>
          <p:nvPr/>
        </p:nvCxnSpPr>
        <p:spPr>
          <a:xfrm flipH="1">
            <a:off x="9372072" y="1940739"/>
            <a:ext cx="211226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01515337-3141-A756-6121-DFFBCCC2083F}"/>
              </a:ext>
            </a:extLst>
          </p:cNvPr>
          <p:cNvSpPr>
            <a:spLocks noChangeAspect="1"/>
          </p:cNvSpPr>
          <p:nvPr/>
        </p:nvSpPr>
        <p:spPr>
          <a:xfrm>
            <a:off x="609602" y="2189704"/>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4EA2550-3063-D7CE-39AF-62A3B1A4EDBE}"/>
              </a:ext>
            </a:extLst>
          </p:cNvPr>
          <p:cNvSpPr>
            <a:spLocks noChangeAspect="1"/>
          </p:cNvSpPr>
          <p:nvPr/>
        </p:nvSpPr>
        <p:spPr>
          <a:xfrm>
            <a:off x="1147012" y="2341799"/>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29733EC7-D869-9EA3-7269-CADB181D1B5C}"/>
              </a:ext>
            </a:extLst>
          </p:cNvPr>
          <p:cNvSpPr>
            <a:spLocks noChangeAspect="1"/>
          </p:cNvSpPr>
          <p:nvPr/>
        </p:nvSpPr>
        <p:spPr>
          <a:xfrm>
            <a:off x="10530858" y="368097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1587AF88-6DDC-39FC-35D0-B21D71D5A24D}"/>
              </a:ext>
            </a:extLst>
          </p:cNvPr>
          <p:cNvSpPr>
            <a:spLocks noChangeAspect="1"/>
          </p:cNvSpPr>
          <p:nvPr/>
        </p:nvSpPr>
        <p:spPr>
          <a:xfrm>
            <a:off x="8265665" y="368097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DB25F69-90CB-1DAD-13B9-62D84AB29022}"/>
              </a:ext>
            </a:extLst>
          </p:cNvPr>
          <p:cNvSpPr>
            <a:spLocks noChangeAspect="1"/>
          </p:cNvSpPr>
          <p:nvPr/>
        </p:nvSpPr>
        <p:spPr>
          <a:xfrm>
            <a:off x="6041852" y="368097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5143408E-AB99-CA82-CAA2-BC19D910D42D}"/>
              </a:ext>
            </a:extLst>
          </p:cNvPr>
          <p:cNvSpPr>
            <a:spLocks noChangeAspect="1"/>
          </p:cNvSpPr>
          <p:nvPr/>
        </p:nvSpPr>
        <p:spPr>
          <a:xfrm>
            <a:off x="3799285" y="368097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82EE4C64-7AE1-A164-12A0-8C07B8A22C82}"/>
              </a:ext>
            </a:extLst>
          </p:cNvPr>
          <p:cNvSpPr>
            <a:spLocks noChangeAspect="1"/>
          </p:cNvSpPr>
          <p:nvPr/>
        </p:nvSpPr>
        <p:spPr>
          <a:xfrm>
            <a:off x="1556718" y="368097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C3E5F3B7-98BC-BC76-56DF-F5AC2BEBB498}"/>
              </a:ext>
            </a:extLst>
          </p:cNvPr>
          <p:cNvCxnSpPr>
            <a:cxnSpLocks/>
          </p:cNvCxnSpPr>
          <p:nvPr/>
        </p:nvCxnSpPr>
        <p:spPr>
          <a:xfrm>
            <a:off x="1610718" y="378897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803C63-24E8-B11B-ABCC-EE0B810D3E5F}"/>
              </a:ext>
            </a:extLst>
          </p:cNvPr>
          <p:cNvCxnSpPr>
            <a:cxnSpLocks/>
          </p:cNvCxnSpPr>
          <p:nvPr/>
        </p:nvCxnSpPr>
        <p:spPr>
          <a:xfrm>
            <a:off x="3853285" y="378897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DD9671-1A2A-69C3-BAB6-8642852A0F92}"/>
              </a:ext>
            </a:extLst>
          </p:cNvPr>
          <p:cNvCxnSpPr>
            <a:cxnSpLocks/>
          </p:cNvCxnSpPr>
          <p:nvPr/>
        </p:nvCxnSpPr>
        <p:spPr>
          <a:xfrm>
            <a:off x="6095852" y="378897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578A90-9019-6862-C336-B0EEB0678490}"/>
              </a:ext>
            </a:extLst>
          </p:cNvPr>
          <p:cNvCxnSpPr>
            <a:cxnSpLocks/>
          </p:cNvCxnSpPr>
          <p:nvPr/>
        </p:nvCxnSpPr>
        <p:spPr>
          <a:xfrm>
            <a:off x="8319665" y="378897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11AECB5-69DD-2F00-C601-69AC9C3A8E81}"/>
              </a:ext>
            </a:extLst>
          </p:cNvPr>
          <p:cNvCxnSpPr>
            <a:cxnSpLocks/>
          </p:cNvCxnSpPr>
          <p:nvPr/>
        </p:nvCxnSpPr>
        <p:spPr>
          <a:xfrm>
            <a:off x="10584858" y="378897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D05D6EE-E990-1150-8196-8F537A30AB3C}"/>
              </a:ext>
            </a:extLst>
          </p:cNvPr>
          <p:cNvSpPr>
            <a:spLocks noChangeAspect="1"/>
          </p:cNvSpPr>
          <p:nvPr/>
        </p:nvSpPr>
        <p:spPr>
          <a:xfrm>
            <a:off x="815944" y="2655017"/>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077B00C2-4FAB-D5AB-F900-58A3C15D342E}"/>
              </a:ext>
            </a:extLst>
          </p:cNvPr>
          <p:cNvSpPr>
            <a:spLocks noChangeAspect="1"/>
          </p:cNvSpPr>
          <p:nvPr/>
        </p:nvSpPr>
        <p:spPr>
          <a:xfrm>
            <a:off x="1100508" y="3149367"/>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73329D8B-56E0-6AA5-64A5-F94AFE4347B9}"/>
              </a:ext>
            </a:extLst>
          </p:cNvPr>
          <p:cNvSpPr>
            <a:spLocks noChangeAspect="1"/>
          </p:cNvSpPr>
          <p:nvPr/>
        </p:nvSpPr>
        <p:spPr>
          <a:xfrm>
            <a:off x="689945" y="3282966"/>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7B3B6BE-E3AA-AFF4-4D80-F0070011B486}"/>
              </a:ext>
            </a:extLst>
          </p:cNvPr>
          <p:cNvSpPr>
            <a:spLocks noChangeAspect="1"/>
          </p:cNvSpPr>
          <p:nvPr/>
        </p:nvSpPr>
        <p:spPr>
          <a:xfrm>
            <a:off x="1235543" y="2789824"/>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2D76C13-1776-7D09-2207-3FEEC1016DD4}"/>
              </a:ext>
            </a:extLst>
          </p:cNvPr>
          <p:cNvSpPr>
            <a:spLocks noChangeAspect="1"/>
          </p:cNvSpPr>
          <p:nvPr/>
        </p:nvSpPr>
        <p:spPr>
          <a:xfrm>
            <a:off x="1655142" y="2960385"/>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5B3131D-2322-C171-C483-728B022D216B}"/>
              </a:ext>
            </a:extLst>
          </p:cNvPr>
          <p:cNvSpPr>
            <a:spLocks noChangeAspect="1"/>
          </p:cNvSpPr>
          <p:nvPr/>
        </p:nvSpPr>
        <p:spPr>
          <a:xfrm>
            <a:off x="1859976" y="2589390"/>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B748FEE7-C4F3-70F3-2F42-03C8CF98AA44}"/>
              </a:ext>
            </a:extLst>
          </p:cNvPr>
          <p:cNvSpPr>
            <a:spLocks noChangeAspect="1"/>
          </p:cNvSpPr>
          <p:nvPr/>
        </p:nvSpPr>
        <p:spPr>
          <a:xfrm>
            <a:off x="1529142" y="2454585"/>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C996ED2-FF09-B771-595F-D4D5C377879A}"/>
              </a:ext>
            </a:extLst>
          </p:cNvPr>
          <p:cNvSpPr>
            <a:spLocks noChangeAspect="1"/>
          </p:cNvSpPr>
          <p:nvPr/>
        </p:nvSpPr>
        <p:spPr>
          <a:xfrm>
            <a:off x="1781141" y="2214349"/>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3B5918C2-02FF-9820-BC4B-6BFE1E410316}"/>
              </a:ext>
            </a:extLst>
          </p:cNvPr>
          <p:cNvSpPr>
            <a:spLocks noChangeAspect="1"/>
          </p:cNvSpPr>
          <p:nvPr/>
        </p:nvSpPr>
        <p:spPr>
          <a:xfrm>
            <a:off x="1607977" y="3352742"/>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9E4DAAE4-46F2-FA8E-7EA6-180510039EDF}"/>
              </a:ext>
            </a:extLst>
          </p:cNvPr>
          <p:cNvSpPr>
            <a:spLocks noChangeAspect="1"/>
          </p:cNvSpPr>
          <p:nvPr/>
        </p:nvSpPr>
        <p:spPr>
          <a:xfrm>
            <a:off x="2232410" y="2728853"/>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FDC276B-1E75-68E6-1E51-43B6D0917982}"/>
              </a:ext>
            </a:extLst>
          </p:cNvPr>
          <p:cNvSpPr>
            <a:spLocks noChangeAspect="1"/>
          </p:cNvSpPr>
          <p:nvPr/>
        </p:nvSpPr>
        <p:spPr>
          <a:xfrm>
            <a:off x="2248782" y="2127950"/>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AE3B5041-F76A-F42D-D7C2-0D98A862A596}"/>
              </a:ext>
            </a:extLst>
          </p:cNvPr>
          <p:cNvSpPr>
            <a:spLocks noChangeAspect="1"/>
          </p:cNvSpPr>
          <p:nvPr/>
        </p:nvSpPr>
        <p:spPr>
          <a:xfrm>
            <a:off x="559875" y="2962404"/>
            <a:ext cx="251999" cy="251999"/>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1FDAB781-0703-7945-2630-50D3D4E16155}"/>
              </a:ext>
            </a:extLst>
          </p:cNvPr>
          <p:cNvSpPr>
            <a:spLocks noChangeAspect="1"/>
          </p:cNvSpPr>
          <p:nvPr/>
        </p:nvSpPr>
        <p:spPr>
          <a:xfrm>
            <a:off x="10058921" y="2795334"/>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6841603-D4C3-BE83-9213-80E0444BB553}"/>
              </a:ext>
            </a:extLst>
          </p:cNvPr>
          <p:cNvSpPr>
            <a:spLocks noChangeAspect="1"/>
          </p:cNvSpPr>
          <p:nvPr/>
        </p:nvSpPr>
        <p:spPr>
          <a:xfrm>
            <a:off x="10858796" y="2801822"/>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F794DB25-282D-4EAE-5074-EF91F375D3DF}"/>
              </a:ext>
            </a:extLst>
          </p:cNvPr>
          <p:cNvSpPr>
            <a:spLocks noChangeAspect="1"/>
          </p:cNvSpPr>
          <p:nvPr/>
        </p:nvSpPr>
        <p:spPr>
          <a:xfrm>
            <a:off x="10414919" y="3025327"/>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2B5520B-711B-A806-3D78-78A484F8064B}"/>
              </a:ext>
            </a:extLst>
          </p:cNvPr>
          <p:cNvSpPr>
            <a:spLocks noChangeAspect="1"/>
          </p:cNvSpPr>
          <p:nvPr/>
        </p:nvSpPr>
        <p:spPr>
          <a:xfrm>
            <a:off x="10540918" y="2532864"/>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anual Operation 46">
            <a:extLst>
              <a:ext uri="{FF2B5EF4-FFF2-40B4-BE49-F238E27FC236}">
                <a16:creationId xmlns:a16="http://schemas.microsoft.com/office/drawing/2014/main" id="{0E39840E-7B8D-7F2A-1E08-40D5DF49019F}"/>
              </a:ext>
            </a:extLst>
          </p:cNvPr>
          <p:cNvSpPr/>
          <p:nvPr/>
        </p:nvSpPr>
        <p:spPr>
          <a:xfrm rot="16200000">
            <a:off x="5543442" y="-50733"/>
            <a:ext cx="1105116" cy="5911658"/>
          </a:xfrm>
          <a:prstGeom prst="flowChartManualOperati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CE3A687F-4277-3F54-CFFA-20C4ADD69F82}"/>
              </a:ext>
            </a:extLst>
          </p:cNvPr>
          <p:cNvSpPr/>
          <p:nvPr/>
        </p:nvSpPr>
        <p:spPr>
          <a:xfrm>
            <a:off x="2894254" y="2352537"/>
            <a:ext cx="480880" cy="110511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B50204D5-A563-C9FE-4A7E-6E0DEC63E5F3}"/>
              </a:ext>
            </a:extLst>
          </p:cNvPr>
          <p:cNvSpPr>
            <a:spLocks noChangeAspect="1"/>
          </p:cNvSpPr>
          <p:nvPr/>
        </p:nvSpPr>
        <p:spPr>
          <a:xfrm>
            <a:off x="8901002" y="2569103"/>
            <a:ext cx="289805" cy="66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11206541-7AEB-E79E-B829-AF0C17F78439}"/>
              </a:ext>
            </a:extLst>
          </p:cNvPr>
          <p:cNvSpPr>
            <a:spLocks noChangeAspect="1"/>
          </p:cNvSpPr>
          <p:nvPr/>
        </p:nvSpPr>
        <p:spPr>
          <a:xfrm>
            <a:off x="4915811" y="2429128"/>
            <a:ext cx="415126" cy="95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15B2472-9DD9-1BF2-FEAE-03035D100025}"/>
              </a:ext>
            </a:extLst>
          </p:cNvPr>
          <p:cNvSpPr>
            <a:spLocks noChangeAspect="1"/>
          </p:cNvSpPr>
          <p:nvPr/>
        </p:nvSpPr>
        <p:spPr>
          <a:xfrm>
            <a:off x="6879451" y="2497702"/>
            <a:ext cx="352465" cy="810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C3BD2C10-838B-6800-11F4-B9804464BCB6}"/>
              </a:ext>
            </a:extLst>
          </p:cNvPr>
          <p:cNvSpPr txBox="1"/>
          <p:nvPr/>
        </p:nvSpPr>
        <p:spPr>
          <a:xfrm>
            <a:off x="3397685" y="2581930"/>
            <a:ext cx="1495576" cy="646331"/>
          </a:xfrm>
          <a:prstGeom prst="rect">
            <a:avLst/>
          </a:prstGeom>
          <a:noFill/>
        </p:spPr>
        <p:txBody>
          <a:bodyPr wrap="square" rtlCol="0">
            <a:spAutoFit/>
          </a:bodyPr>
          <a:lstStyle/>
          <a:p>
            <a:pPr algn="ctr"/>
            <a:r>
              <a:rPr lang="en-GB" sz="1200" dirty="0">
                <a:solidFill>
                  <a:schemeClr val="bg1"/>
                </a:solidFill>
              </a:rPr>
              <a:t>Which segments are financially attractive?</a:t>
            </a:r>
          </a:p>
        </p:txBody>
      </p:sp>
      <p:sp>
        <p:nvSpPr>
          <p:cNvPr id="53" name="TextBox 52">
            <a:extLst>
              <a:ext uri="{FF2B5EF4-FFF2-40B4-BE49-F238E27FC236}">
                <a16:creationId xmlns:a16="http://schemas.microsoft.com/office/drawing/2014/main" id="{E8DB5D4A-863E-2FB2-1536-A42C219AD0C8}"/>
              </a:ext>
            </a:extLst>
          </p:cNvPr>
          <p:cNvSpPr txBox="1"/>
          <p:nvPr/>
        </p:nvSpPr>
        <p:spPr>
          <a:xfrm>
            <a:off x="5357406" y="2581930"/>
            <a:ext cx="1495576" cy="646331"/>
          </a:xfrm>
          <a:prstGeom prst="rect">
            <a:avLst/>
          </a:prstGeom>
          <a:noFill/>
        </p:spPr>
        <p:txBody>
          <a:bodyPr wrap="square" rtlCol="0">
            <a:spAutoFit/>
          </a:bodyPr>
          <a:lstStyle/>
          <a:p>
            <a:pPr algn="ctr"/>
            <a:r>
              <a:rPr lang="en-GB" sz="1200" dirty="0">
                <a:solidFill>
                  <a:schemeClr val="bg1"/>
                </a:solidFill>
              </a:rPr>
              <a:t>Which industries and products are ready for digital?</a:t>
            </a:r>
          </a:p>
        </p:txBody>
      </p:sp>
      <p:sp>
        <p:nvSpPr>
          <p:cNvPr id="54" name="TextBox 53">
            <a:extLst>
              <a:ext uri="{FF2B5EF4-FFF2-40B4-BE49-F238E27FC236}">
                <a16:creationId xmlns:a16="http://schemas.microsoft.com/office/drawing/2014/main" id="{7EE02160-BB0C-3DAA-3EA9-FD23231CC374}"/>
              </a:ext>
            </a:extLst>
          </p:cNvPr>
          <p:cNvSpPr txBox="1"/>
          <p:nvPr/>
        </p:nvSpPr>
        <p:spPr>
          <a:xfrm>
            <a:off x="7318671" y="2581930"/>
            <a:ext cx="1495576" cy="646331"/>
          </a:xfrm>
          <a:prstGeom prst="rect">
            <a:avLst/>
          </a:prstGeom>
          <a:noFill/>
        </p:spPr>
        <p:txBody>
          <a:bodyPr wrap="square" rtlCol="0">
            <a:spAutoFit/>
          </a:bodyPr>
          <a:lstStyle/>
          <a:p>
            <a:pPr algn="ctr"/>
            <a:r>
              <a:rPr lang="en-GB" sz="1200" dirty="0">
                <a:solidFill>
                  <a:schemeClr val="bg1"/>
                </a:solidFill>
              </a:rPr>
              <a:t>Where can we leverage existing brands?</a:t>
            </a:r>
          </a:p>
        </p:txBody>
      </p:sp>
      <p:sp>
        <p:nvSpPr>
          <p:cNvPr id="55" name="TextBox 54">
            <a:extLst>
              <a:ext uri="{FF2B5EF4-FFF2-40B4-BE49-F238E27FC236}">
                <a16:creationId xmlns:a16="http://schemas.microsoft.com/office/drawing/2014/main" id="{9BEE9D1C-6211-68DF-DEE4-BDB8BC858713}"/>
              </a:ext>
            </a:extLst>
          </p:cNvPr>
          <p:cNvSpPr txBox="1"/>
          <p:nvPr/>
        </p:nvSpPr>
        <p:spPr>
          <a:xfrm>
            <a:off x="554735" y="1394534"/>
            <a:ext cx="2112264" cy="523220"/>
          </a:xfrm>
          <a:prstGeom prst="rect">
            <a:avLst/>
          </a:prstGeom>
          <a:noFill/>
        </p:spPr>
        <p:txBody>
          <a:bodyPr wrap="square" rtlCol="0" anchor="b">
            <a:spAutoFit/>
          </a:bodyPr>
          <a:lstStyle/>
          <a:p>
            <a:r>
              <a:rPr lang="en-GB" sz="1400" b="1" dirty="0">
                <a:solidFill>
                  <a:schemeClr val="bg1"/>
                </a:solidFill>
              </a:rPr>
              <a:t>Long-list of segments and products</a:t>
            </a:r>
          </a:p>
        </p:txBody>
      </p:sp>
      <p:sp>
        <p:nvSpPr>
          <p:cNvPr id="56" name="TextBox 55">
            <a:extLst>
              <a:ext uri="{FF2B5EF4-FFF2-40B4-BE49-F238E27FC236}">
                <a16:creationId xmlns:a16="http://schemas.microsoft.com/office/drawing/2014/main" id="{7E380EB3-1F5E-0E31-8029-098EBD661C1A}"/>
              </a:ext>
            </a:extLst>
          </p:cNvPr>
          <p:cNvSpPr txBox="1"/>
          <p:nvPr/>
        </p:nvSpPr>
        <p:spPr>
          <a:xfrm>
            <a:off x="2773416" y="1609977"/>
            <a:ext cx="2166731" cy="307777"/>
          </a:xfrm>
          <a:prstGeom prst="rect">
            <a:avLst/>
          </a:prstGeom>
          <a:noFill/>
        </p:spPr>
        <p:txBody>
          <a:bodyPr wrap="square" rtlCol="0" anchor="b">
            <a:spAutoFit/>
          </a:bodyPr>
          <a:lstStyle/>
          <a:p>
            <a:r>
              <a:rPr lang="en-GB" sz="1400" b="1" dirty="0">
                <a:solidFill>
                  <a:schemeClr val="bg1"/>
                </a:solidFill>
              </a:rPr>
              <a:t>Prioritization funnel</a:t>
            </a:r>
          </a:p>
        </p:txBody>
      </p:sp>
      <p:sp>
        <p:nvSpPr>
          <p:cNvPr id="57" name="TextBox 56">
            <a:extLst>
              <a:ext uri="{FF2B5EF4-FFF2-40B4-BE49-F238E27FC236}">
                <a16:creationId xmlns:a16="http://schemas.microsoft.com/office/drawing/2014/main" id="{A9DAF5B2-54DE-32AC-1AE6-9AE2B57CAF24}"/>
              </a:ext>
            </a:extLst>
          </p:cNvPr>
          <p:cNvSpPr txBox="1"/>
          <p:nvPr/>
        </p:nvSpPr>
        <p:spPr>
          <a:xfrm>
            <a:off x="9372072" y="1394534"/>
            <a:ext cx="2112264" cy="523220"/>
          </a:xfrm>
          <a:prstGeom prst="rect">
            <a:avLst/>
          </a:prstGeom>
          <a:noFill/>
        </p:spPr>
        <p:txBody>
          <a:bodyPr wrap="square" rIns="0" rtlCol="0" anchor="b">
            <a:spAutoFit/>
          </a:bodyPr>
          <a:lstStyle/>
          <a:p>
            <a:r>
              <a:rPr lang="en-GB" sz="1400" b="1" dirty="0">
                <a:solidFill>
                  <a:schemeClr val="bg1"/>
                </a:solidFill>
              </a:rPr>
              <a:t>Prioritized target segments and products</a:t>
            </a:r>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A</a:t>
            </a:r>
          </a:p>
        </p:txBody>
      </p:sp>
      <p:sp>
        <p:nvSpPr>
          <p:cNvPr id="42" name="Footer Placeholder 2">
            <a:extLst>
              <a:ext uri="{FF2B5EF4-FFF2-40B4-BE49-F238E27FC236}">
                <a16:creationId xmlns:a16="http://schemas.microsoft.com/office/drawing/2014/main" id="{4789087F-C9C4-8973-40DB-01872F2135A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0" name="Text Placeholder 16">
            <a:extLst>
              <a:ext uri="{FF2B5EF4-FFF2-40B4-BE49-F238E27FC236}">
                <a16:creationId xmlns:a16="http://schemas.microsoft.com/office/drawing/2014/main" id="{635B0963-78B8-7C91-6B19-01B17FDF059E}"/>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9403763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B185D-7561-BA35-3819-A74B3B0BC2CF}"/>
              </a:ext>
            </a:extLst>
          </p:cNvPr>
          <p:cNvSpPr>
            <a:spLocks noGrp="1"/>
          </p:cNvSpPr>
          <p:nvPr>
            <p:ph type="title"/>
          </p:nvPr>
        </p:nvSpPr>
        <p:spPr/>
        <p:txBody>
          <a:bodyPr/>
          <a:lstStyle/>
          <a:p>
            <a:r>
              <a:rPr lang="en-GB" dirty="0"/>
              <a:t>There are three main customer segments that are interesting to target with digital solutions</a:t>
            </a:r>
            <a:endParaRPr lang="en-US" dirty="0"/>
          </a:p>
        </p:txBody>
      </p:sp>
      <p:sp>
        <p:nvSpPr>
          <p:cNvPr id="71" name="Oval 70">
            <a:extLst>
              <a:ext uri="{FF2B5EF4-FFF2-40B4-BE49-F238E27FC236}">
                <a16:creationId xmlns:a16="http://schemas.microsoft.com/office/drawing/2014/main" id="{37BEB403-2A38-57F8-51D1-0CEC92E95C84}"/>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2" name="Oval 1">
            <a:extLst>
              <a:ext uri="{FF2B5EF4-FFF2-40B4-BE49-F238E27FC236}">
                <a16:creationId xmlns:a16="http://schemas.microsoft.com/office/drawing/2014/main" id="{909FBA13-7BE8-EC0F-A418-06555AE361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A</a:t>
            </a:r>
          </a:p>
        </p:txBody>
      </p:sp>
      <p:sp>
        <p:nvSpPr>
          <p:cNvPr id="3" name="Rectangle 2">
            <a:extLst>
              <a:ext uri="{FF2B5EF4-FFF2-40B4-BE49-F238E27FC236}">
                <a16:creationId xmlns:a16="http://schemas.microsoft.com/office/drawing/2014/main" id="{FD0C6889-76AA-E68F-A131-9EA53FBD2D38}"/>
              </a:ext>
            </a:extLst>
          </p:cNvPr>
          <p:cNvSpPr/>
          <p:nvPr/>
        </p:nvSpPr>
        <p:spPr>
          <a:xfrm>
            <a:off x="4398685" y="2179771"/>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9A8D64A-6886-2E8F-9ACC-DC22FC9F50A4}"/>
              </a:ext>
            </a:extLst>
          </p:cNvPr>
          <p:cNvSpPr/>
          <p:nvPr/>
        </p:nvSpPr>
        <p:spPr>
          <a:xfrm>
            <a:off x="695303" y="2179771"/>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E8815FB3-54E2-3A02-04D1-FEC4E8E5EA4B}"/>
              </a:ext>
            </a:extLst>
          </p:cNvPr>
          <p:cNvSpPr txBox="1"/>
          <p:nvPr/>
        </p:nvSpPr>
        <p:spPr>
          <a:xfrm>
            <a:off x="2187291" y="2572701"/>
            <a:ext cx="1274708"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Low-price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Larry</a:t>
            </a:r>
          </a:p>
        </p:txBody>
      </p:sp>
      <p:sp>
        <p:nvSpPr>
          <p:cNvPr id="75" name="TextBox 74">
            <a:extLst>
              <a:ext uri="{FF2B5EF4-FFF2-40B4-BE49-F238E27FC236}">
                <a16:creationId xmlns:a16="http://schemas.microsoft.com/office/drawing/2014/main" id="{93F0098C-3EAF-10FE-4090-98635E0FE5E6}"/>
              </a:ext>
            </a:extLst>
          </p:cNvPr>
          <p:cNvSpPr txBox="1"/>
          <p:nvPr/>
        </p:nvSpPr>
        <p:spPr>
          <a:xfrm>
            <a:off x="5924677" y="2572701"/>
            <a:ext cx="1297150"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Seamless</a:t>
            </a: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Steve</a:t>
            </a:r>
          </a:p>
        </p:txBody>
      </p:sp>
      <p:sp>
        <p:nvSpPr>
          <p:cNvPr id="76" name="Rectangle 75">
            <a:extLst>
              <a:ext uri="{FF2B5EF4-FFF2-40B4-BE49-F238E27FC236}">
                <a16:creationId xmlns:a16="http://schemas.microsoft.com/office/drawing/2014/main" id="{839DCAE2-D360-0E4D-E9B3-C002C0422203}"/>
              </a:ext>
            </a:extLst>
          </p:cNvPr>
          <p:cNvSpPr/>
          <p:nvPr/>
        </p:nvSpPr>
        <p:spPr>
          <a:xfrm>
            <a:off x="8102067" y="2179770"/>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9B10683E-37EC-2794-5FFF-D8E4491615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6638" y="2390879"/>
            <a:ext cx="1080335" cy="10800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78" name="TextBox 77">
            <a:extLst>
              <a:ext uri="{FF2B5EF4-FFF2-40B4-BE49-F238E27FC236}">
                <a16:creationId xmlns:a16="http://schemas.microsoft.com/office/drawing/2014/main" id="{FD55A184-FDAB-D594-EBAA-997000B5DC4D}"/>
              </a:ext>
            </a:extLst>
          </p:cNvPr>
          <p:cNvSpPr txBox="1"/>
          <p:nvPr/>
        </p:nvSpPr>
        <p:spPr>
          <a:xfrm>
            <a:off x="9571544" y="2572701"/>
            <a:ext cx="1454244"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Data-driven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Diana</a:t>
            </a:r>
          </a:p>
        </p:txBody>
      </p:sp>
      <p:sp>
        <p:nvSpPr>
          <p:cNvPr id="79" name="Rectangle 78">
            <a:extLst>
              <a:ext uri="{FF2B5EF4-FFF2-40B4-BE49-F238E27FC236}">
                <a16:creationId xmlns:a16="http://schemas.microsoft.com/office/drawing/2014/main" id="{5C0C76A6-A24A-BA09-F45C-E52CEC213383}"/>
              </a:ext>
            </a:extLst>
          </p:cNvPr>
          <p:cNvSpPr/>
          <p:nvPr/>
        </p:nvSpPr>
        <p:spPr>
          <a:xfrm>
            <a:off x="810193"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 always look for the best bargains. If [sanitized] has a deal on stuff like [sanitized], I’ll happily drive an hour there and back.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i="1" dirty="0">
              <a:solidFill>
                <a:schemeClr val="bg1"/>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 make it a game to shop as cheaply as possible."</a:t>
            </a:r>
          </a:p>
        </p:txBody>
      </p:sp>
      <p:sp>
        <p:nvSpPr>
          <p:cNvPr id="80" name="Rectangle 79">
            <a:extLst>
              <a:ext uri="{FF2B5EF4-FFF2-40B4-BE49-F238E27FC236}">
                <a16:creationId xmlns:a16="http://schemas.microsoft.com/office/drawing/2014/main" id="{EBDA0506-BFAC-061D-8986-03A4B37529AC}"/>
              </a:ext>
            </a:extLst>
          </p:cNvPr>
          <p:cNvSpPr/>
          <p:nvPr/>
        </p:nvSpPr>
        <p:spPr>
          <a:xfrm>
            <a:off x="4513576"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“Quality </a:t>
            </a:r>
            <a:r>
              <a:rPr lang="en-US" sz="1400" i="1" dirty="0">
                <a:solidFill>
                  <a:schemeClr val="bg1"/>
                </a:solidFill>
                <a:latin typeface="Arial" panose="020B0604020202020204" pitchFamily="34" charset="0"/>
                <a:cs typeface="Arial" panose="020B0604020202020204" pitchFamily="34" charset="0"/>
              </a:rPr>
              <a:t>and price are of course important to me, but most important is easy of shopping.</a:t>
            </a:r>
            <a:b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endPar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schemeClr val="bg1"/>
                </a:solidFill>
                <a:latin typeface="Arial" panose="020B0604020202020204" pitchFamily="34" charset="0"/>
                <a:cs typeface="Arial" panose="020B0604020202020204" pitchFamily="34" charset="0"/>
              </a:rPr>
              <a:t>A couple of hundred dollars more or less isn’t a big deal. As long as it’s a fair price and I can get it done without a lot of work or hassle from my side.</a:t>
            </a: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a:t>
            </a:r>
          </a:p>
        </p:txBody>
      </p:sp>
      <p:sp>
        <p:nvSpPr>
          <p:cNvPr id="81" name="Rectangle 80">
            <a:extLst>
              <a:ext uri="{FF2B5EF4-FFF2-40B4-BE49-F238E27FC236}">
                <a16:creationId xmlns:a16="http://schemas.microsoft.com/office/drawing/2014/main" id="{A3040C5B-BBD1-933A-366E-2E80B88997EF}"/>
              </a:ext>
            </a:extLst>
          </p:cNvPr>
          <p:cNvSpPr/>
          <p:nvPr/>
        </p:nvSpPr>
        <p:spPr>
          <a:xfrm>
            <a:off x="8216958"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“It means a lot to me that everything I buy is both high-quality and environmentally friendly. </a:t>
            </a:r>
            <a:b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b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 often spend a long time researching products, even at the store. It takes me many hours but the information is worth it."</a:t>
            </a:r>
          </a:p>
        </p:txBody>
      </p:sp>
      <p:pic>
        <p:nvPicPr>
          <p:cNvPr id="2050" name="Picture 2" descr="Is this the breakout year for Asian men in leading roles? | The Star">
            <a:extLst>
              <a:ext uri="{FF2B5EF4-FFF2-40B4-BE49-F238E27FC236}">
                <a16:creationId xmlns:a16="http://schemas.microsoft.com/office/drawing/2014/main" id="{98E78E80-224B-CEBB-B487-CAB5813A2D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2689" y="2390879"/>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descr="Young Black Men - Hackney CVS - Hackney CVS">
            <a:extLst>
              <a:ext uri="{FF2B5EF4-FFF2-40B4-BE49-F238E27FC236}">
                <a16:creationId xmlns:a16="http://schemas.microsoft.com/office/drawing/2014/main" id="{794E3A88-40B6-E212-852B-A998B53158D0}"/>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5085" y="2390879"/>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871FD7A6-FE39-122F-C669-7DBB5780AC7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 name="Text Placeholder 16">
            <a:extLst>
              <a:ext uri="{FF2B5EF4-FFF2-40B4-BE49-F238E27FC236}">
                <a16:creationId xmlns:a16="http://schemas.microsoft.com/office/drawing/2014/main" id="{828092DC-4561-BB8A-7268-5BFE51ACCE80}"/>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448830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90BE4D5-08D2-59F2-0CD5-7181975E1EA1}"/>
              </a:ext>
            </a:extLst>
          </p:cNvPr>
          <p:cNvGraphicFramePr>
            <a:graphicFrameLocks noChangeAspect="1"/>
          </p:cNvGraphicFramePr>
          <p:nvPr>
            <p:custDataLst>
              <p:tags r:id="rId1"/>
            </p:custDataLst>
            <p:extLst>
              <p:ext uri="{D42A27DB-BD31-4B8C-83A1-F6EECF244321}">
                <p14:modId xmlns:p14="http://schemas.microsoft.com/office/powerpoint/2010/main" val="126339325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F90BE4D5-08D2-59F2-0CD5-7181975E1EA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p:txBody>
          <a:bodyPr vert="horz"/>
          <a:lstStyle/>
          <a:p>
            <a:r>
              <a:rPr lang="en-US" sz="4800" dirty="0"/>
              <a:t>Point of departure and rationale</a:t>
            </a:r>
          </a:p>
        </p:txBody>
      </p:sp>
      <p:sp>
        <p:nvSpPr>
          <p:cNvPr id="2" name="Text Placeholder 1">
            <a:extLst>
              <a:ext uri="{FF2B5EF4-FFF2-40B4-BE49-F238E27FC236}">
                <a16:creationId xmlns:a16="http://schemas.microsoft.com/office/drawing/2014/main" id="{000BB805-14C4-4924-87EF-2ABC679C3C06}"/>
              </a:ext>
            </a:extLst>
          </p:cNvPr>
          <p:cNvSpPr>
            <a:spLocks noGrp="1"/>
          </p:cNvSpPr>
          <p:nvPr>
            <p:ph type="body" sz="quarter" idx="17"/>
          </p:nvPr>
        </p:nvSpPr>
        <p:spPr/>
        <p:txBody>
          <a:bodyPr/>
          <a:lstStyle/>
          <a:p>
            <a:endParaRPr lang="en-DK"/>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01</a:t>
            </a:r>
          </a:p>
        </p:txBody>
      </p:sp>
    </p:spTree>
    <p:extLst>
      <p:ext uri="{BB962C8B-B14F-4D97-AF65-F5344CB8AC3E}">
        <p14:creationId xmlns:p14="http://schemas.microsoft.com/office/powerpoint/2010/main" val="8100599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B185D-7561-BA35-3819-A74B3B0BC2CF}"/>
              </a:ext>
            </a:extLst>
          </p:cNvPr>
          <p:cNvSpPr>
            <a:spLocks noGrp="1"/>
          </p:cNvSpPr>
          <p:nvPr>
            <p:ph type="title"/>
          </p:nvPr>
        </p:nvSpPr>
        <p:spPr/>
        <p:txBody>
          <a:bodyPr/>
          <a:lstStyle/>
          <a:p>
            <a:r>
              <a:rPr lang="en-GB" dirty="0">
                <a:solidFill>
                  <a:schemeClr val="accent1"/>
                </a:solidFill>
              </a:rPr>
              <a:t>Details: </a:t>
            </a:r>
            <a:r>
              <a:rPr lang="en-GB" dirty="0"/>
              <a:t>Customer segments</a:t>
            </a:r>
            <a:endParaRPr lang="en-US" dirty="0"/>
          </a:p>
        </p:txBody>
      </p:sp>
      <p:sp>
        <p:nvSpPr>
          <p:cNvPr id="71" name="Oval 70">
            <a:extLst>
              <a:ext uri="{FF2B5EF4-FFF2-40B4-BE49-F238E27FC236}">
                <a16:creationId xmlns:a16="http://schemas.microsoft.com/office/drawing/2014/main" id="{37BEB403-2A38-57F8-51D1-0CEC92E95C84}"/>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2" name="Oval 1">
            <a:extLst>
              <a:ext uri="{FF2B5EF4-FFF2-40B4-BE49-F238E27FC236}">
                <a16:creationId xmlns:a16="http://schemas.microsoft.com/office/drawing/2014/main" id="{909FBA13-7BE8-EC0F-A418-06555AE361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A</a:t>
            </a:r>
          </a:p>
        </p:txBody>
      </p:sp>
      <p:sp>
        <p:nvSpPr>
          <p:cNvPr id="3" name="Rectangle 2">
            <a:extLst>
              <a:ext uri="{FF2B5EF4-FFF2-40B4-BE49-F238E27FC236}">
                <a16:creationId xmlns:a16="http://schemas.microsoft.com/office/drawing/2014/main" id="{FD0C6889-76AA-E68F-A131-9EA53FBD2D38}"/>
              </a:ext>
            </a:extLst>
          </p:cNvPr>
          <p:cNvSpPr/>
          <p:nvPr/>
        </p:nvSpPr>
        <p:spPr>
          <a:xfrm>
            <a:off x="4398685" y="1483086"/>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9A8D64A-6886-2E8F-9ACC-DC22FC9F50A4}"/>
              </a:ext>
            </a:extLst>
          </p:cNvPr>
          <p:cNvSpPr/>
          <p:nvPr/>
        </p:nvSpPr>
        <p:spPr>
          <a:xfrm>
            <a:off x="695303" y="1483086"/>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E8815FB3-54E2-3A02-04D1-FEC4E8E5EA4B}"/>
              </a:ext>
            </a:extLst>
          </p:cNvPr>
          <p:cNvSpPr txBox="1"/>
          <p:nvPr/>
        </p:nvSpPr>
        <p:spPr>
          <a:xfrm>
            <a:off x="2187291" y="1876016"/>
            <a:ext cx="1274708"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Low-price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Larry</a:t>
            </a:r>
          </a:p>
        </p:txBody>
      </p:sp>
      <p:sp>
        <p:nvSpPr>
          <p:cNvPr id="75" name="TextBox 74">
            <a:extLst>
              <a:ext uri="{FF2B5EF4-FFF2-40B4-BE49-F238E27FC236}">
                <a16:creationId xmlns:a16="http://schemas.microsoft.com/office/drawing/2014/main" id="{93F0098C-3EAF-10FE-4090-98635E0FE5E6}"/>
              </a:ext>
            </a:extLst>
          </p:cNvPr>
          <p:cNvSpPr txBox="1"/>
          <p:nvPr/>
        </p:nvSpPr>
        <p:spPr>
          <a:xfrm>
            <a:off x="5924677" y="1876016"/>
            <a:ext cx="1297150"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Seamless</a:t>
            </a: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Steve</a:t>
            </a:r>
          </a:p>
        </p:txBody>
      </p:sp>
      <p:sp>
        <p:nvSpPr>
          <p:cNvPr id="76" name="Rectangle 75">
            <a:extLst>
              <a:ext uri="{FF2B5EF4-FFF2-40B4-BE49-F238E27FC236}">
                <a16:creationId xmlns:a16="http://schemas.microsoft.com/office/drawing/2014/main" id="{839DCAE2-D360-0E4D-E9B3-C002C0422203}"/>
              </a:ext>
            </a:extLst>
          </p:cNvPr>
          <p:cNvSpPr/>
          <p:nvPr/>
        </p:nvSpPr>
        <p:spPr>
          <a:xfrm>
            <a:off x="8102067" y="1483085"/>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9B10683E-37EC-2794-5FFF-D8E4491615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6638" y="1694194"/>
            <a:ext cx="1080335" cy="10800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78" name="TextBox 77">
            <a:extLst>
              <a:ext uri="{FF2B5EF4-FFF2-40B4-BE49-F238E27FC236}">
                <a16:creationId xmlns:a16="http://schemas.microsoft.com/office/drawing/2014/main" id="{FD55A184-FDAB-D594-EBAA-997000B5DC4D}"/>
              </a:ext>
            </a:extLst>
          </p:cNvPr>
          <p:cNvSpPr txBox="1"/>
          <p:nvPr/>
        </p:nvSpPr>
        <p:spPr>
          <a:xfrm>
            <a:off x="9571544" y="1876016"/>
            <a:ext cx="1454244"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Data-driven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Diana</a:t>
            </a:r>
          </a:p>
        </p:txBody>
      </p:sp>
      <p:pic>
        <p:nvPicPr>
          <p:cNvPr id="2050" name="Picture 2" descr="Is this the breakout year for Asian men in leading roles? | The Star">
            <a:extLst>
              <a:ext uri="{FF2B5EF4-FFF2-40B4-BE49-F238E27FC236}">
                <a16:creationId xmlns:a16="http://schemas.microsoft.com/office/drawing/2014/main" id="{98E78E80-224B-CEBB-B487-CAB5813A2D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2689" y="1694194"/>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descr="Young Black Men - Hackney CVS - Hackney CVS">
            <a:extLst>
              <a:ext uri="{FF2B5EF4-FFF2-40B4-BE49-F238E27FC236}">
                <a16:creationId xmlns:a16="http://schemas.microsoft.com/office/drawing/2014/main" id="{794E3A88-40B6-E212-852B-A998B53158D0}"/>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5085" y="1694194"/>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2122F9-B6EC-B59A-AEBF-B0A32E68750E}"/>
              </a:ext>
            </a:extLst>
          </p:cNvPr>
          <p:cNvSpPr txBox="1"/>
          <p:nvPr/>
        </p:nvSpPr>
        <p:spPr>
          <a:xfrm>
            <a:off x="819677" y="2884956"/>
            <a:ext cx="3107490"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digital solution: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Wants to get the best deals, regardless if he can physically inspect goods.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company: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Values low price above all, incl. quality. Appreciates a broad product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Hard to trigger loyalty as price will always be the decisive factor. A loyalty lever could be loyalty programs that save him money.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Price increases or bad experience with e.g. returns.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Expects fair and normal terms and conditions but other than that he has few expectations and wants to keep costs and by such prices down.</a:t>
            </a:r>
          </a:p>
        </p:txBody>
      </p:sp>
      <p:sp>
        <p:nvSpPr>
          <p:cNvPr id="8" name="TextBox 7">
            <a:extLst>
              <a:ext uri="{FF2B5EF4-FFF2-40B4-BE49-F238E27FC236}">
                <a16:creationId xmlns:a16="http://schemas.microsoft.com/office/drawing/2014/main" id="{7D99FBF1-7EB8-5E41-3654-0E46F5B1B7C8}"/>
              </a:ext>
            </a:extLst>
          </p:cNvPr>
          <p:cNvSpPr txBox="1"/>
          <p:nvPr/>
        </p:nvSpPr>
        <p:spPr>
          <a:xfrm>
            <a:off x="8205742" y="2884956"/>
            <a:ext cx="3107490"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digital solution:</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Wants to buy the ‘right’ things that she is sure aligns with her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company: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Having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rPr>
              <a:t>extensive information about the entire supply chain, tailored </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recommendations, and recognized stamps of approval.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Has quite high brand loyalty due to ‘sunk cost’ of already finding information.</a:t>
            </a: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May switch if a friend or other close network relation starts using new offering.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Expects transparent and data-</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rPr>
              <a:t>heavy solution, </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and a high service level to meet ongoing demands and answer questions. </a:t>
            </a:r>
          </a:p>
        </p:txBody>
      </p:sp>
      <p:sp>
        <p:nvSpPr>
          <p:cNvPr id="9" name="TextBox 8">
            <a:extLst>
              <a:ext uri="{FF2B5EF4-FFF2-40B4-BE49-F238E27FC236}">
                <a16:creationId xmlns:a16="http://schemas.microsoft.com/office/drawing/2014/main" id="{D683C747-6818-B083-01C8-903E69893B02}"/>
              </a:ext>
            </a:extLst>
          </p:cNvPr>
          <p:cNvSpPr txBox="1"/>
          <p:nvPr/>
        </p:nvSpPr>
        <p:spPr>
          <a:xfrm>
            <a:off x="4517906" y="2884956"/>
            <a:ext cx="3107490"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digital solution:</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Wants to get it done as swiftly and efficiently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company: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Products that are tailored to his needs and a seamless onboarding 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a:t>
            </a: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 user journey without friction points and easy integration with other services/software will likely trigger high brand loyalty and stickiness.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C</a:t>
            </a: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umbersome processes with high burden put on him and/or price increases of +10-20%.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Expects products tailored to his situation and a friction-less customer journey with digital touchpoints.</a:t>
            </a:r>
          </a:p>
        </p:txBody>
      </p:sp>
      <p:sp>
        <p:nvSpPr>
          <p:cNvPr id="10" name="Footer Placeholder 2">
            <a:extLst>
              <a:ext uri="{FF2B5EF4-FFF2-40B4-BE49-F238E27FC236}">
                <a16:creationId xmlns:a16="http://schemas.microsoft.com/office/drawing/2014/main" id="{434B21B7-0A1D-11CB-51F7-19FF6F74CB4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1" name="Text Placeholder 16">
            <a:extLst>
              <a:ext uri="{FF2B5EF4-FFF2-40B4-BE49-F238E27FC236}">
                <a16:creationId xmlns:a16="http://schemas.microsoft.com/office/drawing/2014/main" id="{55F15627-A381-97E4-73EE-561B5F0B3C1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6333452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These customer segments generally had six main problem areas in regards to the current shopping experience</a:t>
            </a:r>
            <a:endParaRPr lang="en-US" dirty="0"/>
          </a:p>
        </p:txBody>
      </p:sp>
      <p:grpSp>
        <p:nvGrpSpPr>
          <p:cNvPr id="19" name="Group 18">
            <a:extLst>
              <a:ext uri="{FF2B5EF4-FFF2-40B4-BE49-F238E27FC236}">
                <a16:creationId xmlns:a16="http://schemas.microsoft.com/office/drawing/2014/main" id="{8A734465-4D80-638E-5C81-D36A08DDD01F}"/>
              </a:ext>
            </a:extLst>
          </p:cNvPr>
          <p:cNvGrpSpPr/>
          <p:nvPr/>
        </p:nvGrpSpPr>
        <p:grpSpPr>
          <a:xfrm>
            <a:off x="554736" y="2634735"/>
            <a:ext cx="1832182" cy="1050933"/>
            <a:chOff x="563289" y="2060040"/>
            <a:chExt cx="1832182" cy="1050933"/>
          </a:xfrm>
        </p:grpSpPr>
        <p:sp>
          <p:nvSpPr>
            <p:cNvPr id="20" name="TextBox 19">
              <a:extLst>
                <a:ext uri="{FF2B5EF4-FFF2-40B4-BE49-F238E27FC236}">
                  <a16:creationId xmlns:a16="http://schemas.microsoft.com/office/drawing/2014/main" id="{FBA2F148-D6C1-66F9-9D7C-A9E6DB36E4CE}"/>
                </a:ext>
              </a:extLst>
            </p:cNvPr>
            <p:cNvSpPr txBox="1"/>
            <p:nvPr/>
          </p:nvSpPr>
          <p:spPr>
            <a:xfrm>
              <a:off x="563289" y="2741641"/>
              <a:ext cx="18321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[Sanitized]</a:t>
              </a:r>
            </a:p>
          </p:txBody>
        </p:sp>
        <p:sp>
          <p:nvSpPr>
            <p:cNvPr id="21" name="TextBox 20">
              <a:extLst>
                <a:ext uri="{FF2B5EF4-FFF2-40B4-BE49-F238E27FC236}">
                  <a16:creationId xmlns:a16="http://schemas.microsoft.com/office/drawing/2014/main" id="{8A134BE5-4F95-AA49-BDDF-C7787DD9F700}"/>
                </a:ext>
              </a:extLst>
            </p:cNvPr>
            <p:cNvSpPr txBox="1"/>
            <p:nvPr/>
          </p:nvSpPr>
          <p:spPr>
            <a:xfrm>
              <a:off x="563289" y="2060040"/>
              <a:ext cx="16776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01</a:t>
              </a:r>
            </a:p>
          </p:txBody>
        </p:sp>
      </p:grpSp>
      <p:grpSp>
        <p:nvGrpSpPr>
          <p:cNvPr id="22" name="Group 21">
            <a:extLst>
              <a:ext uri="{FF2B5EF4-FFF2-40B4-BE49-F238E27FC236}">
                <a16:creationId xmlns:a16="http://schemas.microsoft.com/office/drawing/2014/main" id="{ACA24CEE-3631-AE8A-908C-713CBDEA4F63}"/>
              </a:ext>
            </a:extLst>
          </p:cNvPr>
          <p:cNvGrpSpPr/>
          <p:nvPr/>
        </p:nvGrpSpPr>
        <p:grpSpPr>
          <a:xfrm>
            <a:off x="2596018" y="2634735"/>
            <a:ext cx="1648648" cy="2158929"/>
            <a:chOff x="2664596" y="2060040"/>
            <a:chExt cx="1648648" cy="2158929"/>
          </a:xfrm>
        </p:grpSpPr>
        <p:sp>
          <p:nvSpPr>
            <p:cNvPr id="23" name="TextBox 22">
              <a:extLst>
                <a:ext uri="{FF2B5EF4-FFF2-40B4-BE49-F238E27FC236}">
                  <a16:creationId xmlns:a16="http://schemas.microsoft.com/office/drawing/2014/main" id="{CAA553E8-20E8-FEE7-07E5-1D9F779FC5BA}"/>
                </a:ext>
              </a:extLst>
            </p:cNvPr>
            <p:cNvSpPr txBox="1"/>
            <p:nvPr/>
          </p:nvSpPr>
          <p:spPr>
            <a:xfrm>
              <a:off x="2664596" y="2741641"/>
              <a:ext cx="164864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Difficult to find what you are looking for among 8000+ SKUs</a:t>
              </a:r>
            </a:p>
          </p:txBody>
        </p:sp>
        <p:sp>
          <p:nvSpPr>
            <p:cNvPr id="24" name="TextBox 23">
              <a:extLst>
                <a:ext uri="{FF2B5EF4-FFF2-40B4-BE49-F238E27FC236}">
                  <a16:creationId xmlns:a16="http://schemas.microsoft.com/office/drawing/2014/main" id="{44D91AD4-91A9-DD0B-BF25-5CC71B3E986F}"/>
                </a:ext>
              </a:extLst>
            </p:cNvPr>
            <p:cNvSpPr txBox="1"/>
            <p:nvPr/>
          </p:nvSpPr>
          <p:spPr>
            <a:xfrm>
              <a:off x="2664596" y="2060040"/>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02</a:t>
              </a:r>
            </a:p>
          </p:txBody>
        </p:sp>
      </p:grpSp>
      <p:grpSp>
        <p:nvGrpSpPr>
          <p:cNvPr id="25" name="Group 24">
            <a:extLst>
              <a:ext uri="{FF2B5EF4-FFF2-40B4-BE49-F238E27FC236}">
                <a16:creationId xmlns:a16="http://schemas.microsoft.com/office/drawing/2014/main" id="{B4CD6470-2C0B-882F-7B5F-A58B26015983}"/>
              </a:ext>
            </a:extLst>
          </p:cNvPr>
          <p:cNvGrpSpPr/>
          <p:nvPr/>
        </p:nvGrpSpPr>
        <p:grpSpPr>
          <a:xfrm>
            <a:off x="4453766" y="2634735"/>
            <a:ext cx="1418008" cy="2158929"/>
            <a:chOff x="4485952" y="2060040"/>
            <a:chExt cx="1418008" cy="2158929"/>
          </a:xfrm>
        </p:grpSpPr>
        <p:sp>
          <p:nvSpPr>
            <p:cNvPr id="26" name="TextBox 25">
              <a:extLst>
                <a:ext uri="{FF2B5EF4-FFF2-40B4-BE49-F238E27FC236}">
                  <a16:creationId xmlns:a16="http://schemas.microsoft.com/office/drawing/2014/main" id="{C7AE9B54-033C-DB44-0EA0-CDAE1181EB5C}"/>
                </a:ext>
              </a:extLst>
            </p:cNvPr>
            <p:cNvSpPr txBox="1"/>
            <p:nvPr/>
          </p:nvSpPr>
          <p:spPr>
            <a:xfrm>
              <a:off x="4485952" y="2741641"/>
              <a:ext cx="1418008"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Experience/ interface lackluster and old-fashioned</a:t>
              </a:r>
            </a:p>
          </p:txBody>
        </p:sp>
        <p:sp>
          <p:nvSpPr>
            <p:cNvPr id="27" name="TextBox 26">
              <a:extLst>
                <a:ext uri="{FF2B5EF4-FFF2-40B4-BE49-F238E27FC236}">
                  <a16:creationId xmlns:a16="http://schemas.microsoft.com/office/drawing/2014/main" id="{E31D6AE6-78A0-358B-B078-8C8CFD7C421F}"/>
                </a:ext>
              </a:extLst>
            </p:cNvPr>
            <p:cNvSpPr txBox="1"/>
            <p:nvPr/>
          </p:nvSpPr>
          <p:spPr>
            <a:xfrm>
              <a:off x="4485952" y="2060040"/>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03</a:t>
              </a:r>
            </a:p>
          </p:txBody>
        </p:sp>
      </p:grpSp>
      <p:grpSp>
        <p:nvGrpSpPr>
          <p:cNvPr id="28" name="Group 27">
            <a:extLst>
              <a:ext uri="{FF2B5EF4-FFF2-40B4-BE49-F238E27FC236}">
                <a16:creationId xmlns:a16="http://schemas.microsoft.com/office/drawing/2014/main" id="{1A9D8ED9-A7C6-EA62-F66E-FBF6176B908D}"/>
              </a:ext>
            </a:extLst>
          </p:cNvPr>
          <p:cNvGrpSpPr/>
          <p:nvPr/>
        </p:nvGrpSpPr>
        <p:grpSpPr>
          <a:xfrm>
            <a:off x="6080874" y="2634735"/>
            <a:ext cx="1580950" cy="1881930"/>
            <a:chOff x="6288042" y="2055186"/>
            <a:chExt cx="1580950" cy="1881930"/>
          </a:xfrm>
        </p:grpSpPr>
        <p:sp>
          <p:nvSpPr>
            <p:cNvPr id="29" name="TextBox 28">
              <a:extLst>
                <a:ext uri="{FF2B5EF4-FFF2-40B4-BE49-F238E27FC236}">
                  <a16:creationId xmlns:a16="http://schemas.microsoft.com/office/drawing/2014/main" id="{E5F592C2-5FA1-753D-74D8-3F9A4E3DD0EE}"/>
                </a:ext>
              </a:extLst>
            </p:cNvPr>
            <p:cNvSpPr txBox="1"/>
            <p:nvPr/>
          </p:nvSpPr>
          <p:spPr>
            <a:xfrm>
              <a:off x="6288042" y="2736787"/>
              <a:ext cx="15809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High burden put on customers to verify product</a:t>
              </a:r>
            </a:p>
          </p:txBody>
        </p:sp>
        <p:sp>
          <p:nvSpPr>
            <p:cNvPr id="30" name="TextBox 29">
              <a:extLst>
                <a:ext uri="{FF2B5EF4-FFF2-40B4-BE49-F238E27FC236}">
                  <a16:creationId xmlns:a16="http://schemas.microsoft.com/office/drawing/2014/main" id="{5958F9AA-A327-37FD-2F6C-2C8879699AB8}"/>
                </a:ext>
              </a:extLst>
            </p:cNvPr>
            <p:cNvSpPr txBox="1"/>
            <p:nvPr/>
          </p:nvSpPr>
          <p:spPr>
            <a:xfrm>
              <a:off x="6288042" y="2055186"/>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04</a:t>
              </a:r>
            </a:p>
          </p:txBody>
        </p:sp>
      </p:grpSp>
      <p:grpSp>
        <p:nvGrpSpPr>
          <p:cNvPr id="31" name="Group 30">
            <a:extLst>
              <a:ext uri="{FF2B5EF4-FFF2-40B4-BE49-F238E27FC236}">
                <a16:creationId xmlns:a16="http://schemas.microsoft.com/office/drawing/2014/main" id="{DCE5FF6F-9A89-678B-68DA-D0335359B5B4}"/>
              </a:ext>
            </a:extLst>
          </p:cNvPr>
          <p:cNvGrpSpPr/>
          <p:nvPr/>
        </p:nvGrpSpPr>
        <p:grpSpPr>
          <a:xfrm>
            <a:off x="7870924" y="2634735"/>
            <a:ext cx="1580950" cy="2158929"/>
            <a:chOff x="7975721" y="2055186"/>
            <a:chExt cx="1580950" cy="2158929"/>
          </a:xfrm>
        </p:grpSpPr>
        <p:sp>
          <p:nvSpPr>
            <p:cNvPr id="32" name="TextBox 31">
              <a:extLst>
                <a:ext uri="{FF2B5EF4-FFF2-40B4-BE49-F238E27FC236}">
                  <a16:creationId xmlns:a16="http://schemas.microsoft.com/office/drawing/2014/main" id="{D6AA3815-4C1A-BA0D-79F0-EED876E1F2DB}"/>
                </a:ext>
              </a:extLst>
            </p:cNvPr>
            <p:cNvSpPr txBox="1"/>
            <p:nvPr/>
          </p:nvSpPr>
          <p:spPr>
            <a:xfrm>
              <a:off x="7975721" y="2736787"/>
              <a:ext cx="158095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Lack of trust that goods will match online version</a:t>
              </a:r>
            </a:p>
          </p:txBody>
        </p:sp>
        <p:sp>
          <p:nvSpPr>
            <p:cNvPr id="33" name="TextBox 32">
              <a:extLst>
                <a:ext uri="{FF2B5EF4-FFF2-40B4-BE49-F238E27FC236}">
                  <a16:creationId xmlns:a16="http://schemas.microsoft.com/office/drawing/2014/main" id="{C8E1AE7D-96F0-AE28-91DA-0E7827936A3C}"/>
                </a:ext>
              </a:extLst>
            </p:cNvPr>
            <p:cNvSpPr txBox="1"/>
            <p:nvPr/>
          </p:nvSpPr>
          <p:spPr>
            <a:xfrm>
              <a:off x="7975721" y="2055186"/>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05</a:t>
              </a:r>
            </a:p>
          </p:txBody>
        </p:sp>
      </p:grpSp>
      <p:grpSp>
        <p:nvGrpSpPr>
          <p:cNvPr id="34" name="Group 33">
            <a:extLst>
              <a:ext uri="{FF2B5EF4-FFF2-40B4-BE49-F238E27FC236}">
                <a16:creationId xmlns:a16="http://schemas.microsoft.com/office/drawing/2014/main" id="{BFF23A14-0E75-9812-1341-741C0C4A60E8}"/>
              </a:ext>
            </a:extLst>
          </p:cNvPr>
          <p:cNvGrpSpPr/>
          <p:nvPr/>
        </p:nvGrpSpPr>
        <p:grpSpPr>
          <a:xfrm>
            <a:off x="9660975" y="2634735"/>
            <a:ext cx="1976289" cy="1881930"/>
            <a:chOff x="9845182" y="2055186"/>
            <a:chExt cx="1976289" cy="1881930"/>
          </a:xfrm>
        </p:grpSpPr>
        <p:sp>
          <p:nvSpPr>
            <p:cNvPr id="35" name="TextBox 34">
              <a:extLst>
                <a:ext uri="{FF2B5EF4-FFF2-40B4-BE49-F238E27FC236}">
                  <a16:creationId xmlns:a16="http://schemas.microsoft.com/office/drawing/2014/main" id="{191CC93F-B145-A0DF-4284-F718B911A5CD}"/>
                </a:ext>
              </a:extLst>
            </p:cNvPr>
            <p:cNvSpPr txBox="1"/>
            <p:nvPr/>
          </p:nvSpPr>
          <p:spPr>
            <a:xfrm>
              <a:off x="9845182" y="2736787"/>
              <a:ext cx="197628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Lack of personalization in offerings and touchpoints</a:t>
              </a:r>
            </a:p>
          </p:txBody>
        </p:sp>
        <p:sp>
          <p:nvSpPr>
            <p:cNvPr id="36" name="TextBox 35">
              <a:extLst>
                <a:ext uri="{FF2B5EF4-FFF2-40B4-BE49-F238E27FC236}">
                  <a16:creationId xmlns:a16="http://schemas.microsoft.com/office/drawing/2014/main" id="{F87B541B-5AC7-C951-1707-AC3526FDE327}"/>
                </a:ext>
              </a:extLst>
            </p:cNvPr>
            <p:cNvSpPr txBox="1"/>
            <p:nvPr/>
          </p:nvSpPr>
          <p:spPr>
            <a:xfrm>
              <a:off x="9845183" y="2055186"/>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06</a:t>
              </a:r>
            </a:p>
          </p:txBody>
        </p:sp>
      </p:grpSp>
      <p:sp>
        <p:nvSpPr>
          <p:cNvPr id="37" name="Oval 36">
            <a:extLst>
              <a:ext uri="{FF2B5EF4-FFF2-40B4-BE49-F238E27FC236}">
                <a16:creationId xmlns:a16="http://schemas.microsoft.com/office/drawing/2014/main" id="{A42147E8-4003-FA78-FEC7-829691570207}"/>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38" name="Oval 37">
            <a:extLst>
              <a:ext uri="{FF2B5EF4-FFF2-40B4-BE49-F238E27FC236}">
                <a16:creationId xmlns:a16="http://schemas.microsoft.com/office/drawing/2014/main" id="{A6478427-E142-9083-6655-B97908D178C5}"/>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A</a:t>
            </a:r>
          </a:p>
        </p:txBody>
      </p:sp>
      <p:sp>
        <p:nvSpPr>
          <p:cNvPr id="2" name="Footer Placeholder 2">
            <a:extLst>
              <a:ext uri="{FF2B5EF4-FFF2-40B4-BE49-F238E27FC236}">
                <a16:creationId xmlns:a16="http://schemas.microsoft.com/office/drawing/2014/main" id="{B854F9E9-5463-24B1-8CD8-3DCE7700F4C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40586B41-24CD-AF5A-D8FC-ECC667717E51}"/>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40607341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 Digital Venture should be built on three main value propositions:</a:t>
            </a:r>
            <a:endParaRPr lang="en-US" dirty="0"/>
          </a:p>
        </p:txBody>
      </p:sp>
      <p:sp>
        <p:nvSpPr>
          <p:cNvPr id="2" name="Oval 1">
            <a:extLst>
              <a:ext uri="{FF2B5EF4-FFF2-40B4-BE49-F238E27FC236}">
                <a16:creationId xmlns:a16="http://schemas.microsoft.com/office/drawing/2014/main" id="{D1F770F3-C147-F6C0-E0B1-18E01C4B4BAD}"/>
              </a:ext>
            </a:extLst>
          </p:cNvPr>
          <p:cNvSpPr/>
          <p:nvPr/>
        </p:nvSpPr>
        <p:spPr>
          <a:xfrm>
            <a:off x="1098109"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Personal</a:t>
            </a:r>
          </a:p>
        </p:txBody>
      </p:sp>
      <p:sp>
        <p:nvSpPr>
          <p:cNvPr id="3" name="Oval 2">
            <a:extLst>
              <a:ext uri="{FF2B5EF4-FFF2-40B4-BE49-F238E27FC236}">
                <a16:creationId xmlns:a16="http://schemas.microsoft.com/office/drawing/2014/main" id="{581B2515-E03C-24E9-4481-39CB2D7AA7F7}"/>
              </a:ext>
            </a:extLst>
          </p:cNvPr>
          <p:cNvSpPr/>
          <p:nvPr/>
        </p:nvSpPr>
        <p:spPr>
          <a:xfrm>
            <a:off x="4588193"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Easy</a:t>
            </a:r>
          </a:p>
        </p:txBody>
      </p:sp>
      <p:sp>
        <p:nvSpPr>
          <p:cNvPr id="7" name="Oval 6">
            <a:extLst>
              <a:ext uri="{FF2B5EF4-FFF2-40B4-BE49-F238E27FC236}">
                <a16:creationId xmlns:a16="http://schemas.microsoft.com/office/drawing/2014/main" id="{BC813F0B-B72C-8AE1-E2D8-D55CC8D92A20}"/>
              </a:ext>
            </a:extLst>
          </p:cNvPr>
          <p:cNvSpPr/>
          <p:nvPr/>
        </p:nvSpPr>
        <p:spPr>
          <a:xfrm>
            <a:off x="8078277"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a:t>
            </a:r>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B</a:t>
            </a:r>
          </a:p>
        </p:txBody>
      </p:sp>
      <p:sp>
        <p:nvSpPr>
          <p:cNvPr id="8" name="Footer Placeholder 2">
            <a:extLst>
              <a:ext uri="{FF2B5EF4-FFF2-40B4-BE49-F238E27FC236}">
                <a16:creationId xmlns:a16="http://schemas.microsoft.com/office/drawing/2014/main" id="{691A1653-7436-37D7-CB70-23DD6D0CDBC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1" name="Text Placeholder 16">
            <a:extLst>
              <a:ext uri="{FF2B5EF4-FFF2-40B4-BE49-F238E27FC236}">
                <a16:creationId xmlns:a16="http://schemas.microsoft.com/office/drawing/2014/main" id="{D78B76F8-48E8-5625-5681-6C965C74241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9199807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 Digital Venture should be built on three main value propositions:</a:t>
            </a:r>
            <a:endParaRPr lang="en-US" dirty="0"/>
          </a:p>
        </p:txBody>
      </p:sp>
      <p:sp>
        <p:nvSpPr>
          <p:cNvPr id="2" name="Oval 1">
            <a:extLst>
              <a:ext uri="{FF2B5EF4-FFF2-40B4-BE49-F238E27FC236}">
                <a16:creationId xmlns:a16="http://schemas.microsoft.com/office/drawing/2014/main" id="{D1F770F3-C147-F6C0-E0B1-18E01C4B4BAD}"/>
              </a:ext>
            </a:extLst>
          </p:cNvPr>
          <p:cNvSpPr/>
          <p:nvPr/>
        </p:nvSpPr>
        <p:spPr>
          <a:xfrm>
            <a:off x="1098109"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Personal</a:t>
            </a:r>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B</a:t>
            </a:r>
          </a:p>
        </p:txBody>
      </p:sp>
      <p:sp>
        <p:nvSpPr>
          <p:cNvPr id="8" name="Google Shape;157;p24">
            <a:extLst>
              <a:ext uri="{FF2B5EF4-FFF2-40B4-BE49-F238E27FC236}">
                <a16:creationId xmlns:a16="http://schemas.microsoft.com/office/drawing/2014/main" id="{5C3B917D-8385-C6A7-859C-485A34ACE67F}"/>
              </a:ext>
            </a:extLst>
          </p:cNvPr>
          <p:cNvSpPr txBox="1"/>
          <p:nvPr/>
        </p:nvSpPr>
        <p:spPr>
          <a:xfrm>
            <a:off x="4252084" y="3145770"/>
            <a:ext cx="3226402"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Customized / Helpful / Empowering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People before products. Tailored to your exact needs. Empowered self-service on your own time. No complex choices. Recommendations when you need it. Customer stories from others like you. </a:t>
            </a:r>
          </a:p>
        </p:txBody>
      </p:sp>
      <p:sp>
        <p:nvSpPr>
          <p:cNvPr id="3" name="Footer Placeholder 2">
            <a:extLst>
              <a:ext uri="{FF2B5EF4-FFF2-40B4-BE49-F238E27FC236}">
                <a16:creationId xmlns:a16="http://schemas.microsoft.com/office/drawing/2014/main" id="{EE344EE4-F526-7EDD-EF2B-194D52B1691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16">
            <a:extLst>
              <a:ext uri="{FF2B5EF4-FFF2-40B4-BE49-F238E27FC236}">
                <a16:creationId xmlns:a16="http://schemas.microsoft.com/office/drawing/2014/main" id="{DD6CF5E8-BA19-DDF6-5A8C-9768266BAD68}"/>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6600038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 Digital Venture should be built on three main value propositions:</a:t>
            </a:r>
            <a:endParaRPr lang="en-US" dirty="0"/>
          </a:p>
        </p:txBody>
      </p:sp>
      <p:sp>
        <p:nvSpPr>
          <p:cNvPr id="3" name="Oval 2">
            <a:extLst>
              <a:ext uri="{FF2B5EF4-FFF2-40B4-BE49-F238E27FC236}">
                <a16:creationId xmlns:a16="http://schemas.microsoft.com/office/drawing/2014/main" id="{581B2515-E03C-24E9-4481-39CB2D7AA7F7}"/>
              </a:ext>
            </a:extLst>
          </p:cNvPr>
          <p:cNvSpPr/>
          <p:nvPr/>
        </p:nvSpPr>
        <p:spPr>
          <a:xfrm>
            <a:off x="4588193"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Easy</a:t>
            </a:r>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B</a:t>
            </a:r>
          </a:p>
        </p:txBody>
      </p:sp>
      <p:sp>
        <p:nvSpPr>
          <p:cNvPr id="8" name="Google Shape;157;p24">
            <a:extLst>
              <a:ext uri="{FF2B5EF4-FFF2-40B4-BE49-F238E27FC236}">
                <a16:creationId xmlns:a16="http://schemas.microsoft.com/office/drawing/2014/main" id="{8F9F508D-C408-70BE-658F-9FC6C7EFCF30}"/>
              </a:ext>
            </a:extLst>
          </p:cNvPr>
          <p:cNvSpPr txBox="1"/>
          <p:nvPr/>
        </p:nvSpPr>
        <p:spPr>
          <a:xfrm>
            <a:off x="7811720" y="3145770"/>
            <a:ext cx="3389680" cy="1078489"/>
          </a:xfrm>
          <a:prstGeom prst="rect">
            <a:avLst/>
          </a:prstGeom>
          <a:noFill/>
          <a:ln>
            <a:noFill/>
          </a:ln>
        </p:spPr>
        <p:txBody>
          <a:bodyPr spcFirstLastPara="1" wrap="square" lIns="91425" tIns="91425" rIns="91425" bIns="91425" anchor="t" anchorCtr="0">
            <a:noAutofit/>
          </a:bodyPr>
          <a:lstStyle/>
          <a:p>
            <a:pPr>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Seamless / Easy / Understandable</a:t>
            </a:r>
            <a:b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Best-practice UI design. Putting data to work instead of customers. Intuitive interaction patterns. No unnecessary complexity. Clear structure when needed.</a:t>
            </a:r>
          </a:p>
        </p:txBody>
      </p:sp>
      <p:sp>
        <p:nvSpPr>
          <p:cNvPr id="2" name="Footer Placeholder 2">
            <a:extLst>
              <a:ext uri="{FF2B5EF4-FFF2-40B4-BE49-F238E27FC236}">
                <a16:creationId xmlns:a16="http://schemas.microsoft.com/office/drawing/2014/main" id="{A3472786-61A2-B380-11EB-2E91CC1ACE6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16">
            <a:extLst>
              <a:ext uri="{FF2B5EF4-FFF2-40B4-BE49-F238E27FC236}">
                <a16:creationId xmlns:a16="http://schemas.microsoft.com/office/drawing/2014/main" id="{98522C42-9F79-EC56-180B-3775EC69D305}"/>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5741231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 Digital Venture should be built on three main value propositions:</a:t>
            </a:r>
            <a:endParaRPr lang="en-US" dirty="0"/>
          </a:p>
        </p:txBody>
      </p:sp>
      <p:sp>
        <p:nvSpPr>
          <p:cNvPr id="7" name="Oval 6">
            <a:extLst>
              <a:ext uri="{FF2B5EF4-FFF2-40B4-BE49-F238E27FC236}">
                <a16:creationId xmlns:a16="http://schemas.microsoft.com/office/drawing/2014/main" id="{BC813F0B-B72C-8AE1-E2D8-D55CC8D92A20}"/>
              </a:ext>
            </a:extLst>
          </p:cNvPr>
          <p:cNvSpPr/>
          <p:nvPr/>
        </p:nvSpPr>
        <p:spPr>
          <a:xfrm>
            <a:off x="8078277"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4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2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a:t>
            </a:r>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B</a:t>
            </a:r>
          </a:p>
        </p:txBody>
      </p:sp>
      <p:sp>
        <p:nvSpPr>
          <p:cNvPr id="8" name="Google Shape;157;p24">
            <a:extLst>
              <a:ext uri="{FF2B5EF4-FFF2-40B4-BE49-F238E27FC236}">
                <a16:creationId xmlns:a16="http://schemas.microsoft.com/office/drawing/2014/main" id="{E2D528CB-F06A-391A-5AAA-DE6546117FB5}"/>
              </a:ext>
            </a:extLst>
          </p:cNvPr>
          <p:cNvSpPr txBox="1"/>
          <p:nvPr/>
        </p:nvSpPr>
        <p:spPr>
          <a:xfrm>
            <a:off x="4864915" y="3145770"/>
            <a:ext cx="3226402"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Seasonal / Engaging / Thematic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Relevant products for each season. </a:t>
            </a:r>
            <a:r>
              <a:rPr lang="en"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Inspiring themes, images, product groupings. Bringing stories into shopping experience. Immersive design. Feeling of being in a “real” store in each season.</a:t>
            </a:r>
            <a:endParaRPr kumimoji="0"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 name="Footer Placeholder 2">
            <a:extLst>
              <a:ext uri="{FF2B5EF4-FFF2-40B4-BE49-F238E27FC236}">
                <a16:creationId xmlns:a16="http://schemas.microsoft.com/office/drawing/2014/main" id="{3055F757-40F8-EDC5-C774-1DDD0020AE9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3F78E96E-2C21-0708-E4B1-195505936DF8}"/>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568380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Six core components will allow us to win in the market</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cxnSp>
        <p:nvCxnSpPr>
          <p:cNvPr id="2" name="Straight Connector 1">
            <a:extLst>
              <a:ext uri="{FF2B5EF4-FFF2-40B4-BE49-F238E27FC236}">
                <a16:creationId xmlns:a16="http://schemas.microsoft.com/office/drawing/2014/main" id="{6B41780F-F6E8-EC65-41EA-1546D46C5B90}"/>
              </a:ext>
            </a:extLst>
          </p:cNvPr>
          <p:cNvCxnSpPr>
            <a:cxnSpLocks/>
          </p:cNvCxnSpPr>
          <p:nvPr/>
        </p:nvCxnSpPr>
        <p:spPr>
          <a:xfrm>
            <a:off x="5783964" y="3595857"/>
            <a:ext cx="1796593" cy="1737508"/>
          </a:xfrm>
          <a:prstGeom prst="line">
            <a:avLst/>
          </a:prstGeom>
          <a:ln w="3175">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D825FB4-695C-53D8-2C57-752E609D2E2E}"/>
              </a:ext>
            </a:extLst>
          </p:cNvPr>
          <p:cNvCxnSpPr>
            <a:cxnSpLocks/>
          </p:cNvCxnSpPr>
          <p:nvPr/>
        </p:nvCxnSpPr>
        <p:spPr>
          <a:xfrm flipV="1">
            <a:off x="5929623" y="2523598"/>
            <a:ext cx="1618939" cy="1625160"/>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9DD8FB-7116-F9D7-1A86-5FFE9D14EFE8}"/>
              </a:ext>
            </a:extLst>
          </p:cNvPr>
          <p:cNvCxnSpPr>
            <a:cxnSpLocks/>
          </p:cNvCxnSpPr>
          <p:nvPr/>
        </p:nvCxnSpPr>
        <p:spPr>
          <a:xfrm>
            <a:off x="5929623" y="4018936"/>
            <a:ext cx="2019449" cy="0"/>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154B81-5482-33D7-A2AB-D2ECE3737D41}"/>
              </a:ext>
            </a:extLst>
          </p:cNvPr>
          <p:cNvCxnSpPr>
            <a:cxnSpLocks/>
          </p:cNvCxnSpPr>
          <p:nvPr/>
        </p:nvCxnSpPr>
        <p:spPr>
          <a:xfrm flipV="1">
            <a:off x="4695810" y="3536687"/>
            <a:ext cx="1801228" cy="1796678"/>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sp>
        <p:nvSpPr>
          <p:cNvPr id="13" name="Rektangel 5">
            <a:extLst>
              <a:ext uri="{FF2B5EF4-FFF2-40B4-BE49-F238E27FC236}">
                <a16:creationId xmlns:a16="http://schemas.microsoft.com/office/drawing/2014/main" id="{F1DEF042-E180-CC49-847E-A65FC2DF6CCD}"/>
              </a:ext>
            </a:extLst>
          </p:cNvPr>
          <p:cNvSpPr/>
          <p:nvPr/>
        </p:nvSpPr>
        <p:spPr>
          <a:xfrm>
            <a:off x="1311503" y="1901900"/>
            <a:ext cx="2938681"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self-service</a:t>
            </a:r>
          </a:p>
        </p:txBody>
      </p:sp>
      <p:sp>
        <p:nvSpPr>
          <p:cNvPr id="14" name="Rektangel 7">
            <a:extLst>
              <a:ext uri="{FF2B5EF4-FFF2-40B4-BE49-F238E27FC236}">
                <a16:creationId xmlns:a16="http://schemas.microsoft.com/office/drawing/2014/main" id="{907CDB81-87E2-712A-BF5F-D40ACE0E8FA5}"/>
              </a:ext>
            </a:extLst>
          </p:cNvPr>
          <p:cNvSpPr/>
          <p:nvPr/>
        </p:nvSpPr>
        <p:spPr>
          <a:xfrm>
            <a:off x="7837644" y="5243175"/>
            <a:ext cx="37616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Data-driven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as an enabler</a:t>
            </a:r>
          </a:p>
        </p:txBody>
      </p:sp>
      <p:sp>
        <p:nvSpPr>
          <p:cNvPr id="15" name="Rektangel 8">
            <a:extLst>
              <a:ext uri="{FF2B5EF4-FFF2-40B4-BE49-F238E27FC236}">
                <a16:creationId xmlns:a16="http://schemas.microsoft.com/office/drawing/2014/main" id="{63632B78-78EB-3239-7638-EEE9689F7C1C}"/>
              </a:ext>
            </a:extLst>
          </p:cNvPr>
          <p:cNvSpPr/>
          <p:nvPr/>
        </p:nvSpPr>
        <p:spPr>
          <a:xfrm>
            <a:off x="7936601" y="1901900"/>
            <a:ext cx="3324576"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Proactive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engagement</a:t>
            </a:r>
          </a:p>
        </p:txBody>
      </p:sp>
      <p:sp>
        <p:nvSpPr>
          <p:cNvPr id="16" name="Rectangle 15">
            <a:extLst>
              <a:ext uri="{FF2B5EF4-FFF2-40B4-BE49-F238E27FC236}">
                <a16:creationId xmlns:a16="http://schemas.microsoft.com/office/drawing/2014/main" id="{079D51EA-CEAB-F9DC-8199-8EE98C6EC366}"/>
              </a:ext>
            </a:extLst>
          </p:cNvPr>
          <p:cNvSpPr/>
          <p:nvPr/>
        </p:nvSpPr>
        <p:spPr>
          <a:xfrm>
            <a:off x="627659" y="5243175"/>
            <a:ext cx="3607474"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Customers before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products</a:t>
            </a:r>
          </a:p>
        </p:txBody>
      </p:sp>
      <p:sp>
        <p:nvSpPr>
          <p:cNvPr id="17" name="Rectangle 16">
            <a:extLst>
              <a:ext uri="{FF2B5EF4-FFF2-40B4-BE49-F238E27FC236}">
                <a16:creationId xmlns:a16="http://schemas.microsoft.com/office/drawing/2014/main" id="{4631371F-D37F-FEBB-054F-B883D5B2E0A3}"/>
              </a:ext>
            </a:extLst>
          </p:cNvPr>
          <p:cNvSpPr/>
          <p:nvPr/>
        </p:nvSpPr>
        <p:spPr>
          <a:xfrm>
            <a:off x="578557" y="3726549"/>
            <a:ext cx="3041170" cy="58477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Micro-segmented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end-to-end</a:t>
            </a:r>
            <a:endPar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 name="Rectangle 17">
            <a:extLst>
              <a:ext uri="{FF2B5EF4-FFF2-40B4-BE49-F238E27FC236}">
                <a16:creationId xmlns:a16="http://schemas.microsoft.com/office/drawing/2014/main" id="{EC922164-CAFA-984D-4671-845442F829EE}"/>
              </a:ext>
            </a:extLst>
          </p:cNvPr>
          <p:cNvSpPr/>
          <p:nvPr/>
        </p:nvSpPr>
        <p:spPr>
          <a:xfrm>
            <a:off x="8367755" y="3726549"/>
            <a:ext cx="3748353" cy="584775"/>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In-bound,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targeted marketing</a:t>
            </a:r>
          </a:p>
        </p:txBody>
      </p:sp>
      <p:cxnSp>
        <p:nvCxnSpPr>
          <p:cNvPr id="19" name="Straight Connector 18">
            <a:extLst>
              <a:ext uri="{FF2B5EF4-FFF2-40B4-BE49-F238E27FC236}">
                <a16:creationId xmlns:a16="http://schemas.microsoft.com/office/drawing/2014/main" id="{26CCFD9F-0DF9-6EE1-50F4-46DE11ADAEC3}"/>
              </a:ext>
            </a:extLst>
          </p:cNvPr>
          <p:cNvCxnSpPr>
            <a:cxnSpLocks/>
          </p:cNvCxnSpPr>
          <p:nvPr/>
        </p:nvCxnSpPr>
        <p:spPr>
          <a:xfrm>
            <a:off x="4621686" y="2523598"/>
            <a:ext cx="1866558" cy="1850379"/>
          </a:xfrm>
          <a:prstGeom prst="line">
            <a:avLst/>
          </a:prstGeom>
          <a:ln w="3175">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1FB764-A9FE-F655-F055-768215167B24}"/>
              </a:ext>
            </a:extLst>
          </p:cNvPr>
          <p:cNvCxnSpPr>
            <a:cxnSpLocks/>
          </p:cNvCxnSpPr>
          <p:nvPr/>
        </p:nvCxnSpPr>
        <p:spPr>
          <a:xfrm>
            <a:off x="4235133" y="4018936"/>
            <a:ext cx="2234657" cy="11858"/>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115F90D-6F64-6C95-FCC8-0A1F9983843E}"/>
              </a:ext>
            </a:extLst>
          </p:cNvPr>
          <p:cNvSpPr/>
          <p:nvPr/>
        </p:nvSpPr>
        <p:spPr>
          <a:xfrm>
            <a:off x="4334117" y="524515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22" name="Oval 21">
            <a:extLst>
              <a:ext uri="{FF2B5EF4-FFF2-40B4-BE49-F238E27FC236}">
                <a16:creationId xmlns:a16="http://schemas.microsoft.com/office/drawing/2014/main" id="{9EC98FEF-D89B-E30E-719F-2E257F3F99F8}"/>
              </a:ext>
            </a:extLst>
          </p:cNvPr>
          <p:cNvSpPr/>
          <p:nvPr/>
        </p:nvSpPr>
        <p:spPr>
          <a:xfrm>
            <a:off x="3772884" y="379679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23" name="Oval 22">
            <a:extLst>
              <a:ext uri="{FF2B5EF4-FFF2-40B4-BE49-F238E27FC236}">
                <a16:creationId xmlns:a16="http://schemas.microsoft.com/office/drawing/2014/main" id="{1E2EF195-0A3F-8623-E781-38588C30731E}"/>
              </a:ext>
            </a:extLst>
          </p:cNvPr>
          <p:cNvSpPr/>
          <p:nvPr/>
        </p:nvSpPr>
        <p:spPr>
          <a:xfrm>
            <a:off x="4335856" y="219751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24" name="Oval 23">
            <a:extLst>
              <a:ext uri="{FF2B5EF4-FFF2-40B4-BE49-F238E27FC236}">
                <a16:creationId xmlns:a16="http://schemas.microsoft.com/office/drawing/2014/main" id="{FEBA0738-AB87-D425-7F2C-0FA4AA9B0116}"/>
              </a:ext>
            </a:extLst>
          </p:cNvPr>
          <p:cNvSpPr/>
          <p:nvPr/>
        </p:nvSpPr>
        <p:spPr>
          <a:xfrm>
            <a:off x="7422767" y="219751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4</a:t>
            </a:r>
          </a:p>
        </p:txBody>
      </p:sp>
      <p:sp>
        <p:nvSpPr>
          <p:cNvPr id="25" name="Oval 24">
            <a:extLst>
              <a:ext uri="{FF2B5EF4-FFF2-40B4-BE49-F238E27FC236}">
                <a16:creationId xmlns:a16="http://schemas.microsoft.com/office/drawing/2014/main" id="{FF435FB4-6FAF-7B87-64E7-8CE136FC413F}"/>
              </a:ext>
            </a:extLst>
          </p:cNvPr>
          <p:cNvSpPr/>
          <p:nvPr/>
        </p:nvSpPr>
        <p:spPr>
          <a:xfrm>
            <a:off x="7787902" y="379679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5</a:t>
            </a:r>
          </a:p>
        </p:txBody>
      </p:sp>
      <p:sp>
        <p:nvSpPr>
          <p:cNvPr id="26" name="Oval 25">
            <a:extLst>
              <a:ext uri="{FF2B5EF4-FFF2-40B4-BE49-F238E27FC236}">
                <a16:creationId xmlns:a16="http://schemas.microsoft.com/office/drawing/2014/main" id="{96BD47A5-CCFC-474E-D8E5-ACC6DD599E09}"/>
              </a:ext>
            </a:extLst>
          </p:cNvPr>
          <p:cNvSpPr/>
          <p:nvPr/>
        </p:nvSpPr>
        <p:spPr>
          <a:xfrm>
            <a:off x="7369644" y="524515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6</a:t>
            </a:r>
          </a:p>
        </p:txBody>
      </p:sp>
      <p:sp>
        <p:nvSpPr>
          <p:cNvPr id="28" name="Rounded Rectangle 27">
            <a:extLst>
              <a:ext uri="{FF2B5EF4-FFF2-40B4-BE49-F238E27FC236}">
                <a16:creationId xmlns:a16="http://schemas.microsoft.com/office/drawing/2014/main" id="{61E3EF2E-4A92-3A70-7638-461B7F62D55B}"/>
              </a:ext>
            </a:extLst>
          </p:cNvPr>
          <p:cNvSpPr/>
          <p:nvPr/>
        </p:nvSpPr>
        <p:spPr>
          <a:xfrm>
            <a:off x="5526877" y="3466643"/>
            <a:ext cx="1206500" cy="1104586"/>
          </a:xfrm>
          <a:prstGeom prst="round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Digital Venture</a:t>
            </a:r>
          </a:p>
        </p:txBody>
      </p:sp>
      <p:sp>
        <p:nvSpPr>
          <p:cNvPr id="5" name="Footer Placeholder 2">
            <a:extLst>
              <a:ext uri="{FF2B5EF4-FFF2-40B4-BE49-F238E27FC236}">
                <a16:creationId xmlns:a16="http://schemas.microsoft.com/office/drawing/2014/main" id="{33A7B560-99C5-B549-C3B4-77FD66CD6DE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16">
            <a:extLst>
              <a:ext uri="{FF2B5EF4-FFF2-40B4-BE49-F238E27FC236}">
                <a16:creationId xmlns:a16="http://schemas.microsoft.com/office/drawing/2014/main" id="{735BC269-AA59-97EF-722C-88726838A45E}"/>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0089114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1. Customers before products</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Uncovering your needs before pushing our products.</a:t>
            </a:r>
            <a:b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Data-driven recommendations that are tailored to your specific situation</a:t>
            </a:r>
            <a:r>
              <a:rPr lang="en-US" sz="1600" dirty="0">
                <a:solidFill>
                  <a:schemeClr val="tx2"/>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and timing.</a:t>
            </a:r>
            <a:endPar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Empower you with insights to make sound choices that fit your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Only showing relevant products and choices so you are not overwhelmed by irrelevant options.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Providing [sanitized].</a:t>
            </a:r>
          </a:p>
        </p:txBody>
      </p:sp>
      <p:sp>
        <p:nvSpPr>
          <p:cNvPr id="37" name="Rounded Rectangle 36">
            <a:extLst>
              <a:ext uri="{FF2B5EF4-FFF2-40B4-BE49-F238E27FC236}">
                <a16:creationId xmlns:a16="http://schemas.microsoft.com/office/drawing/2014/main" id="{D0A740D0-ACB7-F767-1084-9F7E9F0C4554}"/>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38" name="Picture 2" descr="Iphone X Screen Mockup transparent PNG - StickPNG">
            <a:extLst>
              <a:ext uri="{FF2B5EF4-FFF2-40B4-BE49-F238E27FC236}">
                <a16:creationId xmlns:a16="http://schemas.microsoft.com/office/drawing/2014/main" id="{2E6BD20E-8FD6-FB94-9434-C921267CF35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652DDFE0-BCE2-ADBD-33D2-23FB1D10838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Text Placeholder 16">
            <a:extLst>
              <a:ext uri="{FF2B5EF4-FFF2-40B4-BE49-F238E27FC236}">
                <a16:creationId xmlns:a16="http://schemas.microsoft.com/office/drawing/2014/main" id="{A45DF6E9-5ED3-6304-DD68-0E6AEB672E01}"/>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2015028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1. Customers before products</a:t>
            </a:r>
            <a:endParaRPr lang="en-US" dirty="0"/>
          </a:p>
        </p:txBody>
      </p:sp>
      <p:sp>
        <p:nvSpPr>
          <p:cNvPr id="36" name="Oval 35">
            <a:extLst>
              <a:ext uri="{FF2B5EF4-FFF2-40B4-BE49-F238E27FC236}">
                <a16:creationId xmlns:a16="http://schemas.microsoft.com/office/drawing/2014/main" id="{001947D1-EEBE-52DF-F6D4-D9F2D71D502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37" name="Oval 36">
            <a:extLst>
              <a:ext uri="{FF2B5EF4-FFF2-40B4-BE49-F238E27FC236}">
                <a16:creationId xmlns:a16="http://schemas.microsoft.com/office/drawing/2014/main" id="{2BF1F783-9037-DC1B-52C5-B93CBC10C10E}"/>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38" name="Rounded Rectangle 37">
            <a:extLst>
              <a:ext uri="{FF2B5EF4-FFF2-40B4-BE49-F238E27FC236}">
                <a16:creationId xmlns:a16="http://schemas.microsoft.com/office/drawing/2014/main" id="{6DE0F506-EA59-96D3-CBC4-6EA6A8DA6C16}"/>
              </a:ext>
            </a:extLst>
          </p:cNvPr>
          <p:cNvSpPr/>
          <p:nvPr/>
        </p:nvSpPr>
        <p:spPr>
          <a:xfrm>
            <a:off x="903267"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39" name="Rounded Rectangle 38">
            <a:extLst>
              <a:ext uri="{FF2B5EF4-FFF2-40B4-BE49-F238E27FC236}">
                <a16:creationId xmlns:a16="http://schemas.microsoft.com/office/drawing/2014/main" id="{31D2DFB6-993B-159F-7948-9813E955FC44}"/>
              </a:ext>
            </a:extLst>
          </p:cNvPr>
          <p:cNvSpPr/>
          <p:nvPr/>
        </p:nvSpPr>
        <p:spPr>
          <a:xfrm>
            <a:off x="3058656"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40" name="Rounded Rectangle 39">
            <a:extLst>
              <a:ext uri="{FF2B5EF4-FFF2-40B4-BE49-F238E27FC236}">
                <a16:creationId xmlns:a16="http://schemas.microsoft.com/office/drawing/2014/main" id="{1009A4F4-20E6-A271-6030-97BE9C6F7EFF}"/>
              </a:ext>
            </a:extLst>
          </p:cNvPr>
          <p:cNvSpPr/>
          <p:nvPr/>
        </p:nvSpPr>
        <p:spPr>
          <a:xfrm>
            <a:off x="5214045"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41" name="Rounded Rectangle 40">
            <a:extLst>
              <a:ext uri="{FF2B5EF4-FFF2-40B4-BE49-F238E27FC236}">
                <a16:creationId xmlns:a16="http://schemas.microsoft.com/office/drawing/2014/main" id="{7984BBD0-37F7-4F7C-E7D9-50B16CF7C840}"/>
              </a:ext>
            </a:extLst>
          </p:cNvPr>
          <p:cNvSpPr/>
          <p:nvPr/>
        </p:nvSpPr>
        <p:spPr>
          <a:xfrm>
            <a:off x="736943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42" name="Rounded Rectangle 41">
            <a:extLst>
              <a:ext uri="{FF2B5EF4-FFF2-40B4-BE49-F238E27FC236}">
                <a16:creationId xmlns:a16="http://schemas.microsoft.com/office/drawing/2014/main" id="{25C7BA6E-4E4F-443A-A0F1-D85F8B2B5AB1}"/>
              </a:ext>
            </a:extLst>
          </p:cNvPr>
          <p:cNvSpPr/>
          <p:nvPr/>
        </p:nvSpPr>
        <p:spPr>
          <a:xfrm>
            <a:off x="952482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pic>
        <p:nvPicPr>
          <p:cNvPr id="43" name="Picture 2" descr="Iphone X Screen Mockup transparent PNG - StickPNG">
            <a:extLst>
              <a:ext uri="{FF2B5EF4-FFF2-40B4-BE49-F238E27FC236}">
                <a16:creationId xmlns:a16="http://schemas.microsoft.com/office/drawing/2014/main" id="{1133C74F-F781-8AE2-08ED-966AEFCECD7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4736"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phone X Screen Mockup transparent PNG - StickPNG">
            <a:extLst>
              <a:ext uri="{FF2B5EF4-FFF2-40B4-BE49-F238E27FC236}">
                <a16:creationId xmlns:a16="http://schemas.microsoft.com/office/drawing/2014/main" id="{9883ABEF-0B1E-1C37-1C02-DAB878B7C5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0125"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phone X Screen Mockup transparent PNG - StickPNG">
            <a:extLst>
              <a:ext uri="{FF2B5EF4-FFF2-40B4-BE49-F238E27FC236}">
                <a16:creationId xmlns:a16="http://schemas.microsoft.com/office/drawing/2014/main" id="{01716581-F9AE-6795-318A-FC5A151F73E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65514"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phone X Screen Mockup transparent PNG - StickPNG">
            <a:extLst>
              <a:ext uri="{FF2B5EF4-FFF2-40B4-BE49-F238E27FC236}">
                <a16:creationId xmlns:a16="http://schemas.microsoft.com/office/drawing/2014/main" id="{9C9E41E8-9F15-3EFF-EEDD-4A10C80B4B4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2090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phone X Screen Mockup transparent PNG - StickPNG">
            <a:extLst>
              <a:ext uri="{FF2B5EF4-FFF2-40B4-BE49-F238E27FC236}">
                <a16:creationId xmlns:a16="http://schemas.microsoft.com/office/drawing/2014/main" id="{D14004FF-03E1-599C-78BE-9B9B805AA78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7629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E08555C7-D015-9BA9-B4D4-184A3DF467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FC671A7E-307B-4DB0-5A01-4AFDE6FBF4B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44396241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38AF5EB-5108-B5F0-2EF2-CB6306AB588F}"/>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33" name="Picture 2" descr="Iphone X Screen Mockup transparent PNG - StickPNG">
            <a:extLst>
              <a:ext uri="{FF2B5EF4-FFF2-40B4-BE49-F238E27FC236}">
                <a16:creationId xmlns:a16="http://schemas.microsoft.com/office/drawing/2014/main" id="{B2F69E68-D1E7-84A0-BE01-62DF2CF820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2. Micro-segmented E2E</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0777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An end-to-end micro-segmented user journey from first ad to ongoing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Landing pages that speak directly to you with relevant examples and stories.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Onboarding flow that is tailored to you and only asks relevant questions in ways that relate to your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 recommendations that make sense for you and your situation and are based on what others like you do or like</a:t>
            </a:r>
            <a:r>
              <a:rPr lang="en-GB"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a:t>
            </a: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 name="Footer Placeholder 2">
            <a:extLst>
              <a:ext uri="{FF2B5EF4-FFF2-40B4-BE49-F238E27FC236}">
                <a16:creationId xmlns:a16="http://schemas.microsoft.com/office/drawing/2014/main" id="{F138070B-E00B-F696-4E2C-993EE84DDCE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55B5ED36-C9EB-31BC-0CB9-825BDE2E76CD}"/>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361603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1EFC6-13F3-0681-4328-BDA052EABBE7}"/>
              </a:ext>
            </a:extLst>
          </p:cNvPr>
          <p:cNvSpPr>
            <a:spLocks noGrp="1"/>
          </p:cNvSpPr>
          <p:nvPr>
            <p:ph type="title"/>
          </p:nvPr>
        </p:nvSpPr>
        <p:spPr/>
        <p:txBody>
          <a:bodyPr/>
          <a:lstStyle/>
          <a:p>
            <a:r>
              <a:rPr lang="en-US" dirty="0"/>
              <a:t>The digital transformation of [insert industry] is taking place and the next wave is now taking form in [insert segment]</a:t>
            </a:r>
          </a:p>
        </p:txBody>
      </p:sp>
      <p:sp>
        <p:nvSpPr>
          <p:cNvPr id="6" name="Text Placeholder 5">
            <a:extLst>
              <a:ext uri="{FF2B5EF4-FFF2-40B4-BE49-F238E27FC236}">
                <a16:creationId xmlns:a16="http://schemas.microsoft.com/office/drawing/2014/main" id="{B95CAC34-CCC9-4B47-6C8E-922B909E8C5F}"/>
              </a:ext>
            </a:extLst>
          </p:cNvPr>
          <p:cNvSpPr>
            <a:spLocks noGrp="1"/>
          </p:cNvSpPr>
          <p:nvPr>
            <p:ph type="body" sz="quarter" idx="17"/>
          </p:nvPr>
        </p:nvSpPr>
        <p:spPr/>
        <p:txBody>
          <a:bodyPr/>
          <a:lstStyle/>
          <a:p>
            <a:r>
              <a:rPr lang="en-US" sz="800" dirty="0"/>
              <a:t>Point of departure and rationale</a:t>
            </a:r>
            <a:endParaRPr lang="en-US" dirty="0"/>
          </a:p>
        </p:txBody>
      </p:sp>
      <p:sp>
        <p:nvSpPr>
          <p:cNvPr id="7" name="Rectangle 6">
            <a:extLst>
              <a:ext uri="{FF2B5EF4-FFF2-40B4-BE49-F238E27FC236}">
                <a16:creationId xmlns:a16="http://schemas.microsoft.com/office/drawing/2014/main" id="{22F4C2AA-86D3-E892-A467-31C71357B855}"/>
              </a:ext>
            </a:extLst>
          </p:cNvPr>
          <p:cNvSpPr/>
          <p:nvPr/>
        </p:nvSpPr>
        <p:spPr>
          <a:xfrm>
            <a:off x="467806" y="1368884"/>
            <a:ext cx="3962944"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Emerging digital players for [insert industry]</a:t>
            </a:r>
          </a:p>
        </p:txBody>
      </p:sp>
      <p:sp>
        <p:nvSpPr>
          <p:cNvPr id="8" name="Rectangle 7">
            <a:extLst>
              <a:ext uri="{FF2B5EF4-FFF2-40B4-BE49-F238E27FC236}">
                <a16:creationId xmlns:a16="http://schemas.microsoft.com/office/drawing/2014/main" id="{6A6FAFEF-5C27-A1CA-9816-8895D10C0AFE}"/>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9" name="Rectangle 8">
            <a:extLst>
              <a:ext uri="{FF2B5EF4-FFF2-40B4-BE49-F238E27FC236}">
                <a16:creationId xmlns:a16="http://schemas.microsoft.com/office/drawing/2014/main" id="{67D64F02-4330-3E28-9F66-D0161C310343}"/>
              </a:ext>
            </a:extLst>
          </p:cNvPr>
          <p:cNvSpPr/>
          <p:nvPr/>
        </p:nvSpPr>
        <p:spPr>
          <a:xfrm>
            <a:off x="1093694" y="1894517"/>
            <a:ext cx="5002306" cy="341258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200" b="1" dirty="0">
                <a:solidFill>
                  <a:schemeClr val="bg1"/>
                </a:solidFill>
              </a:rPr>
              <a:t>[Insert segment]</a:t>
            </a:r>
          </a:p>
        </p:txBody>
      </p:sp>
      <p:sp>
        <p:nvSpPr>
          <p:cNvPr id="10" name="Rectangle 9">
            <a:extLst>
              <a:ext uri="{FF2B5EF4-FFF2-40B4-BE49-F238E27FC236}">
                <a16:creationId xmlns:a16="http://schemas.microsoft.com/office/drawing/2014/main" id="{A9EDC28E-AE20-A0FF-CC38-578027177EA1}"/>
              </a:ext>
            </a:extLst>
          </p:cNvPr>
          <p:cNvSpPr/>
          <p:nvPr/>
        </p:nvSpPr>
        <p:spPr>
          <a:xfrm>
            <a:off x="6096000" y="1894517"/>
            <a:ext cx="5002306" cy="3412589"/>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spcBef>
                <a:spcPts val="300"/>
              </a:spcBef>
              <a:spcAft>
                <a:spcPts val="300"/>
              </a:spcAft>
            </a:pPr>
            <a:r>
              <a:rPr lang="en-US" sz="1200" b="1" dirty="0">
                <a:solidFill>
                  <a:schemeClr val="bg1"/>
                </a:solidFill>
              </a:rPr>
              <a:t>[Insert segment]</a:t>
            </a:r>
          </a:p>
        </p:txBody>
      </p:sp>
      <p:sp>
        <p:nvSpPr>
          <p:cNvPr id="12" name="TextBox 11">
            <a:extLst>
              <a:ext uri="{FF2B5EF4-FFF2-40B4-BE49-F238E27FC236}">
                <a16:creationId xmlns:a16="http://schemas.microsoft.com/office/drawing/2014/main" id="{C8067C40-E744-5482-F1EB-55F9DCD3D6C5}"/>
              </a:ext>
            </a:extLst>
          </p:cNvPr>
          <p:cNvSpPr txBox="1"/>
          <p:nvPr/>
        </p:nvSpPr>
        <p:spPr>
          <a:xfrm>
            <a:off x="1093694" y="5383447"/>
            <a:ext cx="914400" cy="283029"/>
          </a:xfrm>
          <a:prstGeom prst="rect">
            <a:avLst/>
          </a:prstGeom>
          <a:ln w="6350">
            <a:noFill/>
            <a:miter lim="800000"/>
          </a:ln>
        </p:spPr>
        <p:txBody>
          <a:bodyPr vert="horz" wrap="square" lIns="0" tIns="0" rIns="0" bIns="0" rtlCol="0">
            <a:noAutofit/>
          </a:bodyPr>
          <a:lstStyle/>
          <a:p>
            <a:pPr>
              <a:spcBef>
                <a:spcPts val="300"/>
              </a:spcBef>
              <a:spcAft>
                <a:spcPts val="300"/>
              </a:spcAft>
              <a:buNone/>
            </a:pPr>
            <a:r>
              <a:rPr lang="en-US" sz="1200" b="1" dirty="0">
                <a:solidFill>
                  <a:schemeClr val="bg1"/>
                </a:solidFill>
              </a:rPr>
              <a:t>202x</a:t>
            </a:r>
          </a:p>
        </p:txBody>
      </p:sp>
      <p:sp>
        <p:nvSpPr>
          <p:cNvPr id="14" name="TextBox 13">
            <a:extLst>
              <a:ext uri="{FF2B5EF4-FFF2-40B4-BE49-F238E27FC236}">
                <a16:creationId xmlns:a16="http://schemas.microsoft.com/office/drawing/2014/main" id="{FA8C2E76-1CB4-DA6F-3600-8BDABD730517}"/>
              </a:ext>
            </a:extLst>
          </p:cNvPr>
          <p:cNvSpPr txBox="1"/>
          <p:nvPr/>
        </p:nvSpPr>
        <p:spPr>
          <a:xfrm>
            <a:off x="5638800" y="5383447"/>
            <a:ext cx="914400" cy="28302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200" b="1" dirty="0">
                <a:solidFill>
                  <a:schemeClr val="bg1"/>
                </a:solidFill>
              </a:rPr>
              <a:t>202x</a:t>
            </a:r>
          </a:p>
        </p:txBody>
      </p:sp>
      <p:sp>
        <p:nvSpPr>
          <p:cNvPr id="15" name="TextBox 14">
            <a:extLst>
              <a:ext uri="{FF2B5EF4-FFF2-40B4-BE49-F238E27FC236}">
                <a16:creationId xmlns:a16="http://schemas.microsoft.com/office/drawing/2014/main" id="{51655599-79FC-895F-7A6C-87DC02DD1831}"/>
              </a:ext>
            </a:extLst>
          </p:cNvPr>
          <p:cNvSpPr txBox="1"/>
          <p:nvPr/>
        </p:nvSpPr>
        <p:spPr>
          <a:xfrm>
            <a:off x="10183906" y="5387516"/>
            <a:ext cx="914400" cy="283029"/>
          </a:xfrm>
          <a:prstGeom prst="rect">
            <a:avLst/>
          </a:prstGeom>
          <a:ln w="6350">
            <a:noFill/>
            <a:miter lim="800000"/>
          </a:ln>
        </p:spPr>
        <p:txBody>
          <a:bodyPr vert="horz" wrap="square" lIns="0" tIns="0" rIns="0" bIns="0" rtlCol="0">
            <a:noAutofit/>
          </a:bodyPr>
          <a:lstStyle/>
          <a:p>
            <a:pPr algn="r">
              <a:spcBef>
                <a:spcPts val="300"/>
              </a:spcBef>
              <a:spcAft>
                <a:spcPts val="300"/>
              </a:spcAft>
              <a:buNone/>
            </a:pPr>
            <a:r>
              <a:rPr lang="en-US" sz="1200" b="1" dirty="0">
                <a:solidFill>
                  <a:schemeClr val="bg1"/>
                </a:solidFill>
              </a:rPr>
              <a:t>Future</a:t>
            </a:r>
          </a:p>
        </p:txBody>
      </p:sp>
      <p:cxnSp>
        <p:nvCxnSpPr>
          <p:cNvPr id="19" name="Straight Arrow Connector 18">
            <a:extLst>
              <a:ext uri="{FF2B5EF4-FFF2-40B4-BE49-F238E27FC236}">
                <a16:creationId xmlns:a16="http://schemas.microsoft.com/office/drawing/2014/main" id="{83A00990-7B21-32A8-55EC-466613DB7185}"/>
              </a:ext>
            </a:extLst>
          </p:cNvPr>
          <p:cNvCxnSpPr>
            <a:cxnSpLocks/>
          </p:cNvCxnSpPr>
          <p:nvPr/>
        </p:nvCxnSpPr>
        <p:spPr>
          <a:xfrm>
            <a:off x="1093694" y="5307106"/>
            <a:ext cx="10004612"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77F2959-3EA7-3C65-9EAE-27D1C3E50024}"/>
              </a:ext>
            </a:extLst>
          </p:cNvPr>
          <p:cNvSpPr/>
          <p:nvPr/>
        </p:nvSpPr>
        <p:spPr>
          <a:xfrm>
            <a:off x="1376371" y="5733324"/>
            <a:ext cx="4436951"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[Insert main takeaway or trend in this period]</a:t>
            </a:r>
          </a:p>
        </p:txBody>
      </p:sp>
      <p:sp>
        <p:nvSpPr>
          <p:cNvPr id="23" name="Rectangle 22">
            <a:extLst>
              <a:ext uri="{FF2B5EF4-FFF2-40B4-BE49-F238E27FC236}">
                <a16:creationId xmlns:a16="http://schemas.microsoft.com/office/drawing/2014/main" id="{FF5BACE4-7340-E226-76FF-AAE0E8596249}"/>
              </a:ext>
            </a:extLst>
          </p:cNvPr>
          <p:cNvSpPr/>
          <p:nvPr/>
        </p:nvSpPr>
        <p:spPr>
          <a:xfrm>
            <a:off x="6378678" y="5733324"/>
            <a:ext cx="4436951"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[Insert main takeaway or trend in this period]</a:t>
            </a:r>
          </a:p>
        </p:txBody>
      </p:sp>
      <p:sp>
        <p:nvSpPr>
          <p:cNvPr id="24" name="Triangle 23">
            <a:extLst>
              <a:ext uri="{FF2B5EF4-FFF2-40B4-BE49-F238E27FC236}">
                <a16:creationId xmlns:a16="http://schemas.microsoft.com/office/drawing/2014/main" id="{3EB8AA06-2438-B836-D666-4435602AAD9F}"/>
              </a:ext>
            </a:extLst>
          </p:cNvPr>
          <p:cNvSpPr/>
          <p:nvPr/>
        </p:nvSpPr>
        <p:spPr>
          <a:xfrm rot="10800000">
            <a:off x="3023586" y="5416033"/>
            <a:ext cx="1142523" cy="208363"/>
          </a:xfrm>
          <a:prstGeom prst="triangl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Triangle 24">
            <a:extLst>
              <a:ext uri="{FF2B5EF4-FFF2-40B4-BE49-F238E27FC236}">
                <a16:creationId xmlns:a16="http://schemas.microsoft.com/office/drawing/2014/main" id="{9C1A13A9-3CE7-3E5D-FAF4-E48FD5F31CCA}"/>
              </a:ext>
            </a:extLst>
          </p:cNvPr>
          <p:cNvSpPr/>
          <p:nvPr/>
        </p:nvSpPr>
        <p:spPr>
          <a:xfrm rot="10800000">
            <a:off x="8025892" y="5416033"/>
            <a:ext cx="1142523" cy="208363"/>
          </a:xfrm>
          <a:prstGeom prst="triangle">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5" name="Freeform 34">
            <a:extLst>
              <a:ext uri="{FF2B5EF4-FFF2-40B4-BE49-F238E27FC236}">
                <a16:creationId xmlns:a16="http://schemas.microsoft.com/office/drawing/2014/main" id="{7EA78416-138F-27AC-DC7F-744B2DC23E6B}"/>
              </a:ext>
            </a:extLst>
          </p:cNvPr>
          <p:cNvSpPr/>
          <p:nvPr/>
        </p:nvSpPr>
        <p:spPr>
          <a:xfrm>
            <a:off x="1093694" y="2102878"/>
            <a:ext cx="5173422" cy="3192238"/>
          </a:xfrm>
          <a:custGeom>
            <a:avLst/>
            <a:gdLst>
              <a:gd name="connsiteX0" fmla="*/ 0 w 5173422"/>
              <a:gd name="connsiteY0" fmla="*/ 3181257 h 3192238"/>
              <a:gd name="connsiteX1" fmla="*/ 815340 w 5173422"/>
              <a:gd name="connsiteY1" fmla="*/ 3166017 h 3192238"/>
              <a:gd name="connsiteX2" fmla="*/ 1524000 w 5173422"/>
              <a:gd name="connsiteY2" fmla="*/ 2952657 h 3192238"/>
              <a:gd name="connsiteX3" fmla="*/ 2057400 w 5173422"/>
              <a:gd name="connsiteY3" fmla="*/ 2457357 h 3192238"/>
              <a:gd name="connsiteX4" fmla="*/ 2476500 w 5173422"/>
              <a:gd name="connsiteY4" fmla="*/ 1893477 h 3192238"/>
              <a:gd name="connsiteX5" fmla="*/ 2941320 w 5173422"/>
              <a:gd name="connsiteY5" fmla="*/ 1230537 h 3192238"/>
              <a:gd name="connsiteX6" fmla="*/ 3429000 w 5173422"/>
              <a:gd name="connsiteY6" fmla="*/ 727617 h 3192238"/>
              <a:gd name="connsiteX7" fmla="*/ 3855720 w 5173422"/>
              <a:gd name="connsiteY7" fmla="*/ 331377 h 3192238"/>
              <a:gd name="connsiteX8" fmla="*/ 4373880 w 5173422"/>
              <a:gd name="connsiteY8" fmla="*/ 102777 h 3192238"/>
              <a:gd name="connsiteX9" fmla="*/ 5173422 w 5173422"/>
              <a:gd name="connsiteY9" fmla="*/ 0 h 319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3422" h="3192238">
                <a:moveTo>
                  <a:pt x="0" y="3181257"/>
                </a:moveTo>
                <a:cubicBezTo>
                  <a:pt x="280670" y="3192687"/>
                  <a:pt x="561340" y="3204117"/>
                  <a:pt x="815340" y="3166017"/>
                </a:cubicBezTo>
                <a:cubicBezTo>
                  <a:pt x="1069340" y="3127917"/>
                  <a:pt x="1316990" y="3070767"/>
                  <a:pt x="1524000" y="2952657"/>
                </a:cubicBezTo>
                <a:cubicBezTo>
                  <a:pt x="1731010" y="2834547"/>
                  <a:pt x="1898650" y="2633887"/>
                  <a:pt x="2057400" y="2457357"/>
                </a:cubicBezTo>
                <a:cubicBezTo>
                  <a:pt x="2216150" y="2280827"/>
                  <a:pt x="2329180" y="2097947"/>
                  <a:pt x="2476500" y="1893477"/>
                </a:cubicBezTo>
                <a:cubicBezTo>
                  <a:pt x="2623820" y="1689007"/>
                  <a:pt x="2782570" y="1424847"/>
                  <a:pt x="2941320" y="1230537"/>
                </a:cubicBezTo>
                <a:cubicBezTo>
                  <a:pt x="3100070" y="1036227"/>
                  <a:pt x="3276600" y="877477"/>
                  <a:pt x="3429000" y="727617"/>
                </a:cubicBezTo>
                <a:cubicBezTo>
                  <a:pt x="3581400" y="577757"/>
                  <a:pt x="3698240" y="435517"/>
                  <a:pt x="3855720" y="331377"/>
                </a:cubicBezTo>
                <a:cubicBezTo>
                  <a:pt x="4013200" y="227237"/>
                  <a:pt x="4154263" y="158006"/>
                  <a:pt x="4373880" y="102777"/>
                </a:cubicBezTo>
                <a:cubicBezTo>
                  <a:pt x="4593497" y="47547"/>
                  <a:pt x="4883459" y="23773"/>
                  <a:pt x="5173422" y="0"/>
                </a:cubicBezTo>
              </a:path>
            </a:pathLst>
          </a:cu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3D9D26F3-333E-6DBA-9319-0FB0B82A31BB}"/>
              </a:ext>
            </a:extLst>
          </p:cNvPr>
          <p:cNvSpPr/>
          <p:nvPr/>
        </p:nvSpPr>
        <p:spPr>
          <a:xfrm>
            <a:off x="5026832" y="3296147"/>
            <a:ext cx="2888166" cy="1998969"/>
          </a:xfrm>
          <a:custGeom>
            <a:avLst/>
            <a:gdLst>
              <a:gd name="connsiteX0" fmla="*/ 0 w 2888166"/>
              <a:gd name="connsiteY0" fmla="*/ 1984917 h 1998969"/>
              <a:gd name="connsiteX1" fmla="*/ 1159727 w 2888166"/>
              <a:gd name="connsiteY1" fmla="*/ 1706137 h 1998969"/>
              <a:gd name="connsiteX2" fmla="*/ 2888166 w 2888166"/>
              <a:gd name="connsiteY2" fmla="*/ 0 h 1998969"/>
            </a:gdLst>
            <a:ahLst/>
            <a:cxnLst>
              <a:cxn ang="0">
                <a:pos x="connsiteX0" y="connsiteY0"/>
              </a:cxn>
              <a:cxn ang="0">
                <a:pos x="connsiteX1" y="connsiteY1"/>
              </a:cxn>
              <a:cxn ang="0">
                <a:pos x="connsiteX2" y="connsiteY2"/>
              </a:cxn>
            </a:cxnLst>
            <a:rect l="l" t="t" r="r" b="b"/>
            <a:pathLst>
              <a:path w="2888166" h="1998969">
                <a:moveTo>
                  <a:pt x="0" y="1984917"/>
                </a:moveTo>
                <a:cubicBezTo>
                  <a:pt x="339183" y="2010937"/>
                  <a:pt x="678366" y="2036957"/>
                  <a:pt x="1159727" y="1706137"/>
                </a:cubicBezTo>
                <a:cubicBezTo>
                  <a:pt x="1641088" y="1375317"/>
                  <a:pt x="2264627" y="687658"/>
                  <a:pt x="2888166" y="0"/>
                </a:cubicBezTo>
              </a:path>
            </a:pathLst>
          </a:custGeom>
          <a:noFill/>
          <a:ln w="317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2F9A534-6684-763E-070A-33EEBC16C086}"/>
              </a:ext>
            </a:extLst>
          </p:cNvPr>
          <p:cNvSpPr/>
          <p:nvPr/>
        </p:nvSpPr>
        <p:spPr>
          <a:xfrm>
            <a:off x="1820517" y="4062312"/>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logos]</a:t>
            </a:r>
          </a:p>
        </p:txBody>
      </p:sp>
      <p:sp>
        <p:nvSpPr>
          <p:cNvPr id="41" name="Rectangle 40">
            <a:extLst>
              <a:ext uri="{FF2B5EF4-FFF2-40B4-BE49-F238E27FC236}">
                <a16:creationId xmlns:a16="http://schemas.microsoft.com/office/drawing/2014/main" id="{465F80B1-3B23-D9DF-2888-FDBA8228A50B}"/>
              </a:ext>
            </a:extLst>
          </p:cNvPr>
          <p:cNvSpPr/>
          <p:nvPr/>
        </p:nvSpPr>
        <p:spPr>
          <a:xfrm>
            <a:off x="3679186" y="2081968"/>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logos]</a:t>
            </a:r>
          </a:p>
        </p:txBody>
      </p:sp>
      <p:sp>
        <p:nvSpPr>
          <p:cNvPr id="45" name="Rectangle 44">
            <a:extLst>
              <a:ext uri="{FF2B5EF4-FFF2-40B4-BE49-F238E27FC236}">
                <a16:creationId xmlns:a16="http://schemas.microsoft.com/office/drawing/2014/main" id="{B2D7B1D6-17C8-42E7-2D96-224714DB17E8}"/>
              </a:ext>
            </a:extLst>
          </p:cNvPr>
          <p:cNvSpPr/>
          <p:nvPr/>
        </p:nvSpPr>
        <p:spPr>
          <a:xfrm>
            <a:off x="5195428" y="4315591"/>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logos]</a:t>
            </a:r>
          </a:p>
        </p:txBody>
      </p:sp>
      <p:sp>
        <p:nvSpPr>
          <p:cNvPr id="47" name="Rectangle 46">
            <a:extLst>
              <a:ext uri="{FF2B5EF4-FFF2-40B4-BE49-F238E27FC236}">
                <a16:creationId xmlns:a16="http://schemas.microsoft.com/office/drawing/2014/main" id="{B4F95577-2E45-B431-7A83-8CD1A8552E0B}"/>
              </a:ext>
            </a:extLst>
          </p:cNvPr>
          <p:cNvSpPr/>
          <p:nvPr/>
        </p:nvSpPr>
        <p:spPr>
          <a:xfrm>
            <a:off x="8003015" y="3048627"/>
            <a:ext cx="1204331" cy="46663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logos]</a:t>
            </a:r>
          </a:p>
        </p:txBody>
      </p:sp>
      <p:sp>
        <p:nvSpPr>
          <p:cNvPr id="5" name="Google Shape;746;p20">
            <a:extLst>
              <a:ext uri="{FF2B5EF4-FFF2-40B4-BE49-F238E27FC236}">
                <a16:creationId xmlns:a16="http://schemas.microsoft.com/office/drawing/2014/main" id="{5DEE3AC0-554A-A053-60A3-59F8F0FE198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1141771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5CEBF96D-CA29-1F6C-BF4A-2B731213F7C0}"/>
              </a:ext>
            </a:extLst>
          </p:cNvPr>
          <p:cNvSpPr/>
          <p:nvPr/>
        </p:nvSpPr>
        <p:spPr>
          <a:xfrm>
            <a:off x="4163548"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29" name="Rounded Rectangle 28">
            <a:extLst>
              <a:ext uri="{FF2B5EF4-FFF2-40B4-BE49-F238E27FC236}">
                <a16:creationId xmlns:a16="http://schemas.microsoft.com/office/drawing/2014/main" id="{E5B9B94A-3DEB-549E-59D1-95CBF7E68D90}"/>
              </a:ext>
            </a:extLst>
          </p:cNvPr>
          <p:cNvSpPr/>
          <p:nvPr/>
        </p:nvSpPr>
        <p:spPr>
          <a:xfrm>
            <a:off x="6021549"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32" name="Rounded Rectangle 31">
            <a:extLst>
              <a:ext uri="{FF2B5EF4-FFF2-40B4-BE49-F238E27FC236}">
                <a16:creationId xmlns:a16="http://schemas.microsoft.com/office/drawing/2014/main" id="{8D5470E7-1B73-663A-8FE5-5E079D708995}"/>
              </a:ext>
            </a:extLst>
          </p:cNvPr>
          <p:cNvSpPr/>
          <p:nvPr/>
        </p:nvSpPr>
        <p:spPr>
          <a:xfrm>
            <a:off x="7879550"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35" name="Rounded Rectangle 34">
            <a:extLst>
              <a:ext uri="{FF2B5EF4-FFF2-40B4-BE49-F238E27FC236}">
                <a16:creationId xmlns:a16="http://schemas.microsoft.com/office/drawing/2014/main" id="{9E1DAD3D-7F2B-D1A1-5602-0DD1DF011A42}"/>
              </a:ext>
            </a:extLst>
          </p:cNvPr>
          <p:cNvSpPr/>
          <p:nvPr/>
        </p:nvSpPr>
        <p:spPr>
          <a:xfrm>
            <a:off x="9737551"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38" name="Rounded Rectangle 37">
            <a:extLst>
              <a:ext uri="{FF2B5EF4-FFF2-40B4-BE49-F238E27FC236}">
                <a16:creationId xmlns:a16="http://schemas.microsoft.com/office/drawing/2014/main" id="{B9643527-D520-3722-2E38-8B67575809CE}"/>
              </a:ext>
            </a:extLst>
          </p:cNvPr>
          <p:cNvSpPr/>
          <p:nvPr/>
        </p:nvSpPr>
        <p:spPr>
          <a:xfrm>
            <a:off x="4163548"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39" name="Rounded Rectangle 38">
            <a:extLst>
              <a:ext uri="{FF2B5EF4-FFF2-40B4-BE49-F238E27FC236}">
                <a16:creationId xmlns:a16="http://schemas.microsoft.com/office/drawing/2014/main" id="{FBDB5974-2DAC-1266-60DB-D6A1D0E54AE3}"/>
              </a:ext>
            </a:extLst>
          </p:cNvPr>
          <p:cNvSpPr/>
          <p:nvPr/>
        </p:nvSpPr>
        <p:spPr>
          <a:xfrm>
            <a:off x="9737551"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40" name="Rounded Rectangle 39">
            <a:extLst>
              <a:ext uri="{FF2B5EF4-FFF2-40B4-BE49-F238E27FC236}">
                <a16:creationId xmlns:a16="http://schemas.microsoft.com/office/drawing/2014/main" id="{9D69D3E1-85D8-814F-5A04-F161EA920974}"/>
              </a:ext>
            </a:extLst>
          </p:cNvPr>
          <p:cNvSpPr/>
          <p:nvPr/>
        </p:nvSpPr>
        <p:spPr>
          <a:xfrm>
            <a:off x="6021549"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sp>
        <p:nvSpPr>
          <p:cNvPr id="41" name="Rounded Rectangle 40">
            <a:extLst>
              <a:ext uri="{FF2B5EF4-FFF2-40B4-BE49-F238E27FC236}">
                <a16:creationId xmlns:a16="http://schemas.microsoft.com/office/drawing/2014/main" id="{16E97789-AAA8-8C44-E99A-501C41CE9DE1}"/>
              </a:ext>
            </a:extLst>
          </p:cNvPr>
          <p:cNvSpPr/>
          <p:nvPr/>
        </p:nvSpPr>
        <p:spPr>
          <a:xfrm>
            <a:off x="7879550"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a:t>
            </a:r>
          </a:p>
        </p:txBody>
      </p:sp>
      <p:pic>
        <p:nvPicPr>
          <p:cNvPr id="19" name="Picture 2" descr="Iphone X Screen Mockup transparent PNG - StickPNG">
            <a:extLst>
              <a:ext uri="{FF2B5EF4-FFF2-40B4-BE49-F238E27FC236}">
                <a16:creationId xmlns:a16="http://schemas.microsoft.com/office/drawing/2014/main" id="{162B6160-C04E-8831-52DA-4F7B15C6CFD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55828"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phone X Screen Mockup transparent PNG - StickPNG">
            <a:extLst>
              <a:ext uri="{FF2B5EF4-FFF2-40B4-BE49-F238E27FC236}">
                <a16:creationId xmlns:a16="http://schemas.microsoft.com/office/drawing/2014/main" id="{89F8E14A-F7CA-B589-9B53-050E553EEF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55828"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2. Micro-segmented E2E</a:t>
            </a:r>
            <a:endParaRPr lang="en-US" dirty="0"/>
          </a:p>
        </p:txBody>
      </p:sp>
      <p:sp>
        <p:nvSpPr>
          <p:cNvPr id="36" name="Oval 35">
            <a:extLst>
              <a:ext uri="{FF2B5EF4-FFF2-40B4-BE49-F238E27FC236}">
                <a16:creationId xmlns:a16="http://schemas.microsoft.com/office/drawing/2014/main" id="{001947D1-EEBE-52DF-F6D4-D9F2D71D502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37" name="Oval 36">
            <a:extLst>
              <a:ext uri="{FF2B5EF4-FFF2-40B4-BE49-F238E27FC236}">
                <a16:creationId xmlns:a16="http://schemas.microsoft.com/office/drawing/2014/main" id="{2BF1F783-9037-DC1B-52C5-B93CBC10C10E}"/>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C</a:t>
            </a:r>
          </a:p>
        </p:txBody>
      </p:sp>
      <p:grpSp>
        <p:nvGrpSpPr>
          <p:cNvPr id="2" name="Group 1">
            <a:extLst>
              <a:ext uri="{FF2B5EF4-FFF2-40B4-BE49-F238E27FC236}">
                <a16:creationId xmlns:a16="http://schemas.microsoft.com/office/drawing/2014/main" id="{A4E3B9B0-5A58-331D-EC93-30D75348A4F9}"/>
              </a:ext>
            </a:extLst>
          </p:cNvPr>
          <p:cNvGrpSpPr/>
          <p:nvPr/>
        </p:nvGrpSpPr>
        <p:grpSpPr>
          <a:xfrm>
            <a:off x="1313254" y="2512358"/>
            <a:ext cx="2347473" cy="338554"/>
            <a:chOff x="1393707" y="1630843"/>
            <a:chExt cx="2347473" cy="338554"/>
          </a:xfrm>
        </p:grpSpPr>
        <p:sp>
          <p:nvSpPr>
            <p:cNvPr id="3" name="Rectangle 2">
              <a:extLst>
                <a:ext uri="{FF2B5EF4-FFF2-40B4-BE49-F238E27FC236}">
                  <a16:creationId xmlns:a16="http://schemas.microsoft.com/office/drawing/2014/main" id="{F801A6E1-F6FA-9AE9-B458-1CA518B20103}"/>
                </a:ext>
              </a:extLst>
            </p:cNvPr>
            <p:cNvSpPr/>
            <p:nvPr/>
          </p:nvSpPr>
          <p:spPr>
            <a:xfrm>
              <a:off x="1393707" y="1630843"/>
              <a:ext cx="234747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The Father-Of-Three</a:t>
              </a:r>
            </a:p>
          </p:txBody>
        </p:sp>
        <p:cxnSp>
          <p:nvCxnSpPr>
            <p:cNvPr id="4" name="Straight Connector 3">
              <a:extLst>
                <a:ext uri="{FF2B5EF4-FFF2-40B4-BE49-F238E27FC236}">
                  <a16:creationId xmlns:a16="http://schemas.microsoft.com/office/drawing/2014/main" id="{E1AA7D1B-DCF2-F346-E91E-6B042BB1564B}"/>
                </a:ext>
              </a:extLst>
            </p:cNvPr>
            <p:cNvCxnSpPr>
              <a:cxnSpLocks/>
            </p:cNvCxnSpPr>
            <p:nvPr/>
          </p:nvCxnSpPr>
          <p:spPr>
            <a:xfrm>
              <a:off x="1471164" y="1910765"/>
              <a:ext cx="19516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5045878-9D8C-E605-2604-64D5594F6C63}"/>
              </a:ext>
            </a:extLst>
          </p:cNvPr>
          <p:cNvGrpSpPr/>
          <p:nvPr/>
        </p:nvGrpSpPr>
        <p:grpSpPr>
          <a:xfrm>
            <a:off x="1313255" y="4852105"/>
            <a:ext cx="2347473" cy="338554"/>
            <a:chOff x="1393707" y="1630843"/>
            <a:chExt cx="2347473" cy="338554"/>
          </a:xfrm>
        </p:grpSpPr>
        <p:sp>
          <p:nvSpPr>
            <p:cNvPr id="8" name="Rectangle 7">
              <a:extLst>
                <a:ext uri="{FF2B5EF4-FFF2-40B4-BE49-F238E27FC236}">
                  <a16:creationId xmlns:a16="http://schemas.microsoft.com/office/drawing/2014/main" id="{20F53619-F963-1E91-38AC-8CA47B8D2788}"/>
                </a:ext>
              </a:extLst>
            </p:cNvPr>
            <p:cNvSpPr/>
            <p:nvPr/>
          </p:nvSpPr>
          <p:spPr>
            <a:xfrm>
              <a:off x="1393707" y="1630843"/>
              <a:ext cx="234747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The Single Student</a:t>
              </a:r>
            </a:p>
          </p:txBody>
        </p:sp>
        <p:cxnSp>
          <p:nvCxnSpPr>
            <p:cNvPr id="9" name="Straight Connector 8">
              <a:extLst>
                <a:ext uri="{FF2B5EF4-FFF2-40B4-BE49-F238E27FC236}">
                  <a16:creationId xmlns:a16="http://schemas.microsoft.com/office/drawing/2014/main" id="{04D39A9A-79A2-F53E-33F2-68357A842861}"/>
                </a:ext>
              </a:extLst>
            </p:cNvPr>
            <p:cNvCxnSpPr>
              <a:cxnSpLocks/>
            </p:cNvCxnSpPr>
            <p:nvPr/>
          </p:nvCxnSpPr>
          <p:spPr>
            <a:xfrm>
              <a:off x="1471164" y="1910765"/>
              <a:ext cx="19516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8" name="Picture 2" descr="Iphone X Screen Mockup transparent PNG - StickPNG">
            <a:extLst>
              <a:ext uri="{FF2B5EF4-FFF2-40B4-BE49-F238E27FC236}">
                <a16:creationId xmlns:a16="http://schemas.microsoft.com/office/drawing/2014/main" id="{236CD640-74FF-177A-D79A-38A0BC9E48A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29830"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phone X Screen Mockup transparent PNG - StickPNG">
            <a:extLst>
              <a:ext uri="{FF2B5EF4-FFF2-40B4-BE49-F238E27FC236}">
                <a16:creationId xmlns:a16="http://schemas.microsoft.com/office/drawing/2014/main" id="{3CE74062-8505-B3A6-2DBE-99C6FCAA1C4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13829"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phone X Screen Mockup transparent PNG - StickPNG">
            <a:extLst>
              <a:ext uri="{FF2B5EF4-FFF2-40B4-BE49-F238E27FC236}">
                <a16:creationId xmlns:a16="http://schemas.microsoft.com/office/drawing/2014/main" id="{AAC7C759-F9B0-BD64-373D-9293FF2EF0F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71830"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phone X Screen Mockup transparent PNG - StickPNG">
            <a:extLst>
              <a:ext uri="{FF2B5EF4-FFF2-40B4-BE49-F238E27FC236}">
                <a16:creationId xmlns:a16="http://schemas.microsoft.com/office/drawing/2014/main" id="{822D4E0B-5396-9796-F9C5-DE4B2B6EBFC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29830"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phone X Screen Mockup transparent PNG - StickPNG">
            <a:extLst>
              <a:ext uri="{FF2B5EF4-FFF2-40B4-BE49-F238E27FC236}">
                <a16:creationId xmlns:a16="http://schemas.microsoft.com/office/drawing/2014/main" id="{573C25DA-6D45-DFE2-315E-4E2C3C3F01F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13829"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phone X Screen Mockup transparent PNG - StickPNG">
            <a:extLst>
              <a:ext uri="{FF2B5EF4-FFF2-40B4-BE49-F238E27FC236}">
                <a16:creationId xmlns:a16="http://schemas.microsoft.com/office/drawing/2014/main" id="{E404C4CC-0AA5-5B51-CFCD-8CD9E0A4DBF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71830"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5AEDA781-F5ED-CC4F-E455-E4050AF33B6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1" name="Text Placeholder 16">
            <a:extLst>
              <a:ext uri="{FF2B5EF4-FFF2-40B4-BE49-F238E27FC236}">
                <a16:creationId xmlns:a16="http://schemas.microsoft.com/office/drawing/2014/main" id="{9881B294-BA41-4A10-DCBB-34254F08BD2B}"/>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8159546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38AF5EB-5108-B5F0-2EF2-CB6306AB588F}"/>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33" name="Picture 2" descr="Iphone X Screen Mockup transparent PNG - StickPNG">
            <a:extLst>
              <a:ext uri="{FF2B5EF4-FFF2-40B4-BE49-F238E27FC236}">
                <a16:creationId xmlns:a16="http://schemas.microsoft.com/office/drawing/2014/main" id="{B2F69E68-D1E7-84A0-BE01-62DF2CF820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3. Digital self-service</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digital onboarding and one-flow purchase. With recommendations and support at hand whenever you need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On your own time – no closing hours or mid-day calls that interrupt your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No negotiations or coupons needed. What you see is what you 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 transparency on terms and conditions so you don’t have to worry about fine print or loop holes.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Express delivery, of course.</a:t>
            </a:r>
          </a:p>
        </p:txBody>
      </p:sp>
      <p:sp>
        <p:nvSpPr>
          <p:cNvPr id="2" name="Footer Placeholder 2">
            <a:extLst>
              <a:ext uri="{FF2B5EF4-FFF2-40B4-BE49-F238E27FC236}">
                <a16:creationId xmlns:a16="http://schemas.microsoft.com/office/drawing/2014/main" id="{19CA4F3C-61BD-43DD-B749-EAC5F5930C5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F984A67C-1F79-98BA-A3D8-4F86F7C9370C}"/>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3493548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FC378E8F-9C66-9A43-BFBF-0212174DF977}"/>
              </a:ext>
            </a:extLst>
          </p:cNvPr>
          <p:cNvSpPr/>
          <p:nvPr/>
        </p:nvSpPr>
        <p:spPr>
          <a:xfrm>
            <a:off x="903267"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24" name="Rounded Rectangle 23">
            <a:extLst>
              <a:ext uri="{FF2B5EF4-FFF2-40B4-BE49-F238E27FC236}">
                <a16:creationId xmlns:a16="http://schemas.microsoft.com/office/drawing/2014/main" id="{08438637-6CD9-6A0F-AF7D-8459EF8FAA31}"/>
              </a:ext>
            </a:extLst>
          </p:cNvPr>
          <p:cNvSpPr/>
          <p:nvPr/>
        </p:nvSpPr>
        <p:spPr>
          <a:xfrm>
            <a:off x="3058656"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27" name="Rounded Rectangle 26">
            <a:extLst>
              <a:ext uri="{FF2B5EF4-FFF2-40B4-BE49-F238E27FC236}">
                <a16:creationId xmlns:a16="http://schemas.microsoft.com/office/drawing/2014/main" id="{2CDD70F6-27B7-7D82-B163-CDF76B1BE6D8}"/>
              </a:ext>
            </a:extLst>
          </p:cNvPr>
          <p:cNvSpPr/>
          <p:nvPr/>
        </p:nvSpPr>
        <p:spPr>
          <a:xfrm>
            <a:off x="5214045"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30" name="Rounded Rectangle 29">
            <a:extLst>
              <a:ext uri="{FF2B5EF4-FFF2-40B4-BE49-F238E27FC236}">
                <a16:creationId xmlns:a16="http://schemas.microsoft.com/office/drawing/2014/main" id="{378E8088-D333-8658-A231-2A78EB6D2E61}"/>
              </a:ext>
            </a:extLst>
          </p:cNvPr>
          <p:cNvSpPr/>
          <p:nvPr/>
        </p:nvSpPr>
        <p:spPr>
          <a:xfrm>
            <a:off x="736943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33" name="Rounded Rectangle 32">
            <a:extLst>
              <a:ext uri="{FF2B5EF4-FFF2-40B4-BE49-F238E27FC236}">
                <a16:creationId xmlns:a16="http://schemas.microsoft.com/office/drawing/2014/main" id="{0DD48563-5524-2C9A-5BF8-31CC4E3A9325}"/>
              </a:ext>
            </a:extLst>
          </p:cNvPr>
          <p:cNvSpPr/>
          <p:nvPr/>
        </p:nvSpPr>
        <p:spPr>
          <a:xfrm>
            <a:off x="952482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pic>
        <p:nvPicPr>
          <p:cNvPr id="12" name="Picture 2" descr="Iphone X Screen Mockup transparent PNG - StickPNG">
            <a:extLst>
              <a:ext uri="{FF2B5EF4-FFF2-40B4-BE49-F238E27FC236}">
                <a16:creationId xmlns:a16="http://schemas.microsoft.com/office/drawing/2014/main" id="{910C0C19-CDA8-AABB-6D57-E453A4EA6A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4736"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phone X Screen Mockup transparent PNG - StickPNG">
            <a:extLst>
              <a:ext uri="{FF2B5EF4-FFF2-40B4-BE49-F238E27FC236}">
                <a16:creationId xmlns:a16="http://schemas.microsoft.com/office/drawing/2014/main" id="{1B76AE37-76C4-9E53-BDF6-E761CFCCCFD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0125"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phone X Screen Mockup transparent PNG - StickPNG">
            <a:extLst>
              <a:ext uri="{FF2B5EF4-FFF2-40B4-BE49-F238E27FC236}">
                <a16:creationId xmlns:a16="http://schemas.microsoft.com/office/drawing/2014/main" id="{40C37946-B7A4-CA78-39BC-E8766DC26D0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65514"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phone X Screen Mockup transparent PNG - StickPNG">
            <a:extLst>
              <a:ext uri="{FF2B5EF4-FFF2-40B4-BE49-F238E27FC236}">
                <a16:creationId xmlns:a16="http://schemas.microsoft.com/office/drawing/2014/main" id="{50133FC2-41EB-94E9-B00A-6CC5797234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2090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phone X Screen Mockup transparent PNG - StickPNG">
            <a:extLst>
              <a:ext uri="{FF2B5EF4-FFF2-40B4-BE49-F238E27FC236}">
                <a16:creationId xmlns:a16="http://schemas.microsoft.com/office/drawing/2014/main" id="{9AFA7AC1-CACF-B0CA-0EFD-E925D2E1AA2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7629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3. Digital self-service</a:t>
            </a:r>
            <a:endParaRPr lang="en-US" dirty="0"/>
          </a:p>
        </p:txBody>
      </p:sp>
      <p:sp>
        <p:nvSpPr>
          <p:cNvPr id="36" name="Oval 35">
            <a:extLst>
              <a:ext uri="{FF2B5EF4-FFF2-40B4-BE49-F238E27FC236}">
                <a16:creationId xmlns:a16="http://schemas.microsoft.com/office/drawing/2014/main" id="{001947D1-EEBE-52DF-F6D4-D9F2D71D502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37" name="Oval 36">
            <a:extLst>
              <a:ext uri="{FF2B5EF4-FFF2-40B4-BE49-F238E27FC236}">
                <a16:creationId xmlns:a16="http://schemas.microsoft.com/office/drawing/2014/main" id="{2BF1F783-9037-DC1B-52C5-B93CBC10C10E}"/>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C</a:t>
            </a:r>
          </a:p>
        </p:txBody>
      </p:sp>
      <p:sp>
        <p:nvSpPr>
          <p:cNvPr id="2" name="Footer Placeholder 2">
            <a:extLst>
              <a:ext uri="{FF2B5EF4-FFF2-40B4-BE49-F238E27FC236}">
                <a16:creationId xmlns:a16="http://schemas.microsoft.com/office/drawing/2014/main" id="{BB5E8CC6-9071-BC7C-BD9F-0A0B12AC5EE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5E32FCD5-1118-34B2-1E63-F7A7F85E03F4}"/>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6158999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38AF5EB-5108-B5F0-2EF2-CB6306AB588F}"/>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33" name="Picture 2" descr="Iphone X Screen Mockup transparent PNG - StickPNG">
            <a:extLst>
              <a:ext uri="{FF2B5EF4-FFF2-40B4-BE49-F238E27FC236}">
                <a16:creationId xmlns:a16="http://schemas.microsoft.com/office/drawing/2014/main" id="{B2F69E68-D1E7-84A0-BE01-62DF2CF820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4. Proactive engagement</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We’ve got you covered. No more reminding yourself to check whether you need to stock up or refresh [sanitized].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Data-triggered and relevant touchpoints to ensure your [sanitized products] are up-to-date…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…but you choose the frequency and nature of the proactive notifications. Our promise to you: You will never risk an unsolicited sales call.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Service integrations to automatically [sanitized].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rPr>
              <a:t>Easy paths and call to actions for you to secure the right product and choice in the moments when [sanitized] is top of mind for you.</a:t>
            </a:r>
          </a:p>
        </p:txBody>
      </p:sp>
      <p:sp>
        <p:nvSpPr>
          <p:cNvPr id="2" name="Footer Placeholder 2">
            <a:extLst>
              <a:ext uri="{FF2B5EF4-FFF2-40B4-BE49-F238E27FC236}">
                <a16:creationId xmlns:a16="http://schemas.microsoft.com/office/drawing/2014/main" id="{8EB6ECDB-32D3-167E-D406-1F30A2940D0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Text Placeholder 16">
            <a:extLst>
              <a:ext uri="{FF2B5EF4-FFF2-40B4-BE49-F238E27FC236}">
                <a16:creationId xmlns:a16="http://schemas.microsoft.com/office/drawing/2014/main" id="{A65F2043-C1B5-E9E6-2DF1-F996ADBC62EF}"/>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549728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38AF5EB-5108-B5F0-2EF2-CB6306AB588F}"/>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sp>
        <p:nvSpPr>
          <p:cNvPr id="3" name="Rounded Rectangle 2">
            <a:extLst>
              <a:ext uri="{FF2B5EF4-FFF2-40B4-BE49-F238E27FC236}">
                <a16:creationId xmlns:a16="http://schemas.microsoft.com/office/drawing/2014/main" id="{494B0AF7-BDD0-BC60-B3E5-0490A6AA2E4F}"/>
              </a:ext>
            </a:extLst>
          </p:cNvPr>
          <p:cNvSpPr/>
          <p:nvPr/>
        </p:nvSpPr>
        <p:spPr>
          <a:xfrm>
            <a:off x="1308260" y="2631438"/>
            <a:ext cx="3210985" cy="684667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4. Proactive engagement</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pic>
        <p:nvPicPr>
          <p:cNvPr id="33" name="Picture 2" descr="Iphone X Screen Mockup transparent PNG - StickPNG">
            <a:extLst>
              <a:ext uri="{FF2B5EF4-FFF2-40B4-BE49-F238E27FC236}">
                <a16:creationId xmlns:a16="http://schemas.microsoft.com/office/drawing/2014/main" id="{B2F69E68-D1E7-84A0-BE01-62DF2CF820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phone X Screen Mockup transparent PNG - StickPNG">
            <a:extLst>
              <a:ext uri="{FF2B5EF4-FFF2-40B4-BE49-F238E27FC236}">
                <a16:creationId xmlns:a16="http://schemas.microsoft.com/office/drawing/2014/main" id="{FCE05B2F-02D0-D875-136D-32074648CB3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179" y="2631438"/>
            <a:ext cx="4722385" cy="714560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6">
            <a:extLst>
              <a:ext uri="{FF2B5EF4-FFF2-40B4-BE49-F238E27FC236}">
                <a16:creationId xmlns:a16="http://schemas.microsoft.com/office/drawing/2014/main" id="{D92F2DB8-0CA7-8969-040F-8AEAE50616E6}"/>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4279641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261910" cy="731520"/>
          </a:xfrm>
        </p:spPr>
        <p:txBody>
          <a:bodyPr/>
          <a:lstStyle/>
          <a:p>
            <a:r>
              <a:rPr lang="en-GB" dirty="0"/>
              <a:t>5. In-bound, targeted marketing</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29320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Ads tailored to each micro-segment to only show relevant examples and real stories with people and problems that are relatable to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At-the-right-time ads in moments at which [product] is top of mind – with clear calls to action to buy or engage (and not “Get a call”).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Partnerships that are a natural extension of your exiting portfolio of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Adjusted messaging to segments to fit the mindset whether you are oriented towards growth or stability.</a:t>
            </a:r>
          </a:p>
        </p:txBody>
      </p:sp>
      <p:sp>
        <p:nvSpPr>
          <p:cNvPr id="3" name="Rounded Rectangle 2">
            <a:extLst>
              <a:ext uri="{FF2B5EF4-FFF2-40B4-BE49-F238E27FC236}">
                <a16:creationId xmlns:a16="http://schemas.microsoft.com/office/drawing/2014/main" id="{CC103982-F5BA-4F53-9F82-25A6CEC2E719}"/>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6" name="Picture 2" descr="Iphone X Screen Mockup transparent PNG - StickPNG">
            <a:extLst>
              <a:ext uri="{FF2B5EF4-FFF2-40B4-BE49-F238E27FC236}">
                <a16:creationId xmlns:a16="http://schemas.microsoft.com/office/drawing/2014/main" id="{E7B514FF-9AEC-5C94-5052-4600388E22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B5471ACF-C7AB-312F-E927-BBA10028F8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Text Placeholder 16">
            <a:extLst>
              <a:ext uri="{FF2B5EF4-FFF2-40B4-BE49-F238E27FC236}">
                <a16:creationId xmlns:a16="http://schemas.microsoft.com/office/drawing/2014/main" id="{7098D9BE-E523-01E7-1AE1-8463F16D1CBB}"/>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758490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6. Data-driven as enabler</a:t>
            </a:r>
            <a:endParaRPr lang="en-US" dirty="0"/>
          </a:p>
        </p:txBody>
      </p:sp>
      <p:sp>
        <p:nvSpPr>
          <p:cNvPr id="9" name="Oval 8">
            <a:extLst>
              <a:ext uri="{FF2B5EF4-FFF2-40B4-BE49-F238E27FC236}">
                <a16:creationId xmlns:a16="http://schemas.microsoft.com/office/drawing/2014/main" id="{34A7FD8E-7465-1A84-CB53-4CEF7C5A93AF}"/>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3</a:t>
            </a:r>
          </a:p>
        </p:txBody>
      </p:sp>
      <p:sp>
        <p:nvSpPr>
          <p:cNvPr id="10" name="Oval 9">
            <a:extLst>
              <a:ext uri="{FF2B5EF4-FFF2-40B4-BE49-F238E27FC236}">
                <a16:creationId xmlns:a16="http://schemas.microsoft.com/office/drawing/2014/main" id="{C95897F5-804C-C6E8-A6AC-00BE79BDC380}"/>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C</a:t>
            </a:r>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Simplify products and cross-links to be able to use data more efficiently in all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Use customer data from [Group] to customize onboarding flow and recommended products to reduce complexity and focus on key choices.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Integrations to pre-populate input fields and minimize burden on you.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Automate as much as possible to bring costs down.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eue" panose="02000503000000020004" pitchFamily="2" charset="0"/>
            </a:endParaRPr>
          </a:p>
        </p:txBody>
      </p:sp>
      <p:sp>
        <p:nvSpPr>
          <p:cNvPr id="3" name="Rounded Rectangle 2">
            <a:extLst>
              <a:ext uri="{FF2B5EF4-FFF2-40B4-BE49-F238E27FC236}">
                <a16:creationId xmlns:a16="http://schemas.microsoft.com/office/drawing/2014/main" id="{2C63FBBB-A768-5DA9-BA9B-D2F82218FC01}"/>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t>
            </a:r>
            <a:r>
              <a:rPr lang="en-US" sz="1600" kern="0" dirty="0">
                <a:solidFill>
                  <a:schemeClr val="bg1"/>
                </a:solidFill>
                <a:latin typeface="Arial"/>
                <a:sym typeface="Arial"/>
              </a:rPr>
              <a:t>app screenshot</a:t>
            </a: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a:t>
            </a:r>
          </a:p>
        </p:txBody>
      </p:sp>
      <p:pic>
        <p:nvPicPr>
          <p:cNvPr id="6" name="Picture 2" descr="Iphone X Screen Mockup transparent PNG - StickPNG">
            <a:extLst>
              <a:ext uri="{FF2B5EF4-FFF2-40B4-BE49-F238E27FC236}">
                <a16:creationId xmlns:a16="http://schemas.microsoft.com/office/drawing/2014/main" id="{DA4D0BDD-3ABE-8CF6-1F38-553FCD97C92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2">
            <a:extLst>
              <a:ext uri="{FF2B5EF4-FFF2-40B4-BE49-F238E27FC236}">
                <a16:creationId xmlns:a16="http://schemas.microsoft.com/office/drawing/2014/main" id="{4C1528AB-C583-3D80-825C-3A2158A4C02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Text Placeholder 16">
            <a:extLst>
              <a:ext uri="{FF2B5EF4-FFF2-40B4-BE49-F238E27FC236}">
                <a16:creationId xmlns:a16="http://schemas.microsoft.com/office/drawing/2014/main" id="{A447ACAD-7982-29F9-333F-B319F07C9F98}"/>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22971574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6. Data-driven as enabler</a:t>
            </a:r>
            <a:endParaRPr lang="en-US" dirty="0"/>
          </a:p>
        </p:txBody>
      </p:sp>
      <p:sp>
        <p:nvSpPr>
          <p:cNvPr id="36" name="Oval 35">
            <a:extLst>
              <a:ext uri="{FF2B5EF4-FFF2-40B4-BE49-F238E27FC236}">
                <a16:creationId xmlns:a16="http://schemas.microsoft.com/office/drawing/2014/main" id="{001947D1-EEBE-52DF-F6D4-D9F2D71D502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37" name="Oval 36">
            <a:extLst>
              <a:ext uri="{FF2B5EF4-FFF2-40B4-BE49-F238E27FC236}">
                <a16:creationId xmlns:a16="http://schemas.microsoft.com/office/drawing/2014/main" id="{2BF1F783-9037-DC1B-52C5-B93CBC10C10E}"/>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C</a:t>
            </a:r>
          </a:p>
        </p:txBody>
      </p:sp>
      <p:sp>
        <p:nvSpPr>
          <p:cNvPr id="2" name="Rounded Rectangle 1">
            <a:extLst>
              <a:ext uri="{FF2B5EF4-FFF2-40B4-BE49-F238E27FC236}">
                <a16:creationId xmlns:a16="http://schemas.microsoft.com/office/drawing/2014/main" id="{70FE6319-9F8D-C940-7301-4BC94BEC9EE8}"/>
              </a:ext>
            </a:extLst>
          </p:cNvPr>
          <p:cNvSpPr/>
          <p:nvPr/>
        </p:nvSpPr>
        <p:spPr>
          <a:xfrm>
            <a:off x="903267"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3" name="Rounded Rectangle 2">
            <a:extLst>
              <a:ext uri="{FF2B5EF4-FFF2-40B4-BE49-F238E27FC236}">
                <a16:creationId xmlns:a16="http://schemas.microsoft.com/office/drawing/2014/main" id="{41C0EA1D-8EBC-6F23-5ECD-68D52D3D0B38}"/>
              </a:ext>
            </a:extLst>
          </p:cNvPr>
          <p:cNvSpPr/>
          <p:nvPr/>
        </p:nvSpPr>
        <p:spPr>
          <a:xfrm>
            <a:off x="3058656"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4" name="Rounded Rectangle 3">
            <a:extLst>
              <a:ext uri="{FF2B5EF4-FFF2-40B4-BE49-F238E27FC236}">
                <a16:creationId xmlns:a16="http://schemas.microsoft.com/office/drawing/2014/main" id="{60DEA6E9-213B-82A7-16D0-0FE12D25A4FA}"/>
              </a:ext>
            </a:extLst>
          </p:cNvPr>
          <p:cNvSpPr/>
          <p:nvPr/>
        </p:nvSpPr>
        <p:spPr>
          <a:xfrm>
            <a:off x="5214045"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6" name="Rounded Rectangle 5">
            <a:extLst>
              <a:ext uri="{FF2B5EF4-FFF2-40B4-BE49-F238E27FC236}">
                <a16:creationId xmlns:a16="http://schemas.microsoft.com/office/drawing/2014/main" id="{800D25E3-CF61-8086-7506-E927A53D52D7}"/>
              </a:ext>
            </a:extLst>
          </p:cNvPr>
          <p:cNvSpPr/>
          <p:nvPr/>
        </p:nvSpPr>
        <p:spPr>
          <a:xfrm>
            <a:off x="736943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sp>
        <p:nvSpPr>
          <p:cNvPr id="8" name="Rounded Rectangle 7">
            <a:extLst>
              <a:ext uri="{FF2B5EF4-FFF2-40B4-BE49-F238E27FC236}">
                <a16:creationId xmlns:a16="http://schemas.microsoft.com/office/drawing/2014/main" id="{9D43E337-5C94-1594-CC35-1AD110634191}"/>
              </a:ext>
            </a:extLst>
          </p:cNvPr>
          <p:cNvSpPr/>
          <p:nvPr/>
        </p:nvSpPr>
        <p:spPr>
          <a:xfrm>
            <a:off x="952482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[Sanitized app screenshot showing specific feature – not shown due to confidentiality concerns]</a:t>
            </a:r>
          </a:p>
        </p:txBody>
      </p:sp>
      <p:pic>
        <p:nvPicPr>
          <p:cNvPr id="9" name="Picture 2" descr="Iphone X Screen Mockup transparent PNG - StickPNG">
            <a:extLst>
              <a:ext uri="{FF2B5EF4-FFF2-40B4-BE49-F238E27FC236}">
                <a16:creationId xmlns:a16="http://schemas.microsoft.com/office/drawing/2014/main" id="{DA7A9B45-7D61-5E9B-5B5F-F831A4B64A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4736"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phone X Screen Mockup transparent PNG - StickPNG">
            <a:extLst>
              <a:ext uri="{FF2B5EF4-FFF2-40B4-BE49-F238E27FC236}">
                <a16:creationId xmlns:a16="http://schemas.microsoft.com/office/drawing/2014/main" id="{DE6E1D06-4668-180E-5BE6-8E0D56B11AF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0125"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phone X Screen Mockup transparent PNG - StickPNG">
            <a:extLst>
              <a:ext uri="{FF2B5EF4-FFF2-40B4-BE49-F238E27FC236}">
                <a16:creationId xmlns:a16="http://schemas.microsoft.com/office/drawing/2014/main" id="{BA7EA69B-F575-02D3-6014-DFF32292167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65514"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phone X Screen Mockup transparent PNG - StickPNG">
            <a:extLst>
              <a:ext uri="{FF2B5EF4-FFF2-40B4-BE49-F238E27FC236}">
                <a16:creationId xmlns:a16="http://schemas.microsoft.com/office/drawing/2014/main" id="{9AED29D6-5785-840C-B27B-43DFEB14321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2090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phone X Screen Mockup transparent PNG - StickPNG">
            <a:extLst>
              <a:ext uri="{FF2B5EF4-FFF2-40B4-BE49-F238E27FC236}">
                <a16:creationId xmlns:a16="http://schemas.microsoft.com/office/drawing/2014/main" id="{34423744-3BEA-DE32-A4B3-3F0CB967552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7629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DFA9B080-9959-E321-01CF-2486D516A3A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2" name="Text Placeholder 16">
            <a:extLst>
              <a:ext uri="{FF2B5EF4-FFF2-40B4-BE49-F238E27FC236}">
                <a16:creationId xmlns:a16="http://schemas.microsoft.com/office/drawing/2014/main" id="{733D3907-031C-3238-6110-A8E5A7F627B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2735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MVP launch market has been determined by attractiveness across value potential, digital feasibility, and our competitive advantage</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D</a:t>
            </a:r>
          </a:p>
        </p:txBody>
      </p:sp>
      <p:sp>
        <p:nvSpPr>
          <p:cNvPr id="5" name="TextBox 4">
            <a:extLst>
              <a:ext uri="{FF2B5EF4-FFF2-40B4-BE49-F238E27FC236}">
                <a16:creationId xmlns:a16="http://schemas.microsoft.com/office/drawing/2014/main" id="{B6CB7426-A5F4-F0FB-6D04-7873E898D0A8}"/>
              </a:ext>
            </a:extLst>
          </p:cNvPr>
          <p:cNvSpPr txBox="1"/>
          <p:nvPr/>
        </p:nvSpPr>
        <p:spPr>
          <a:xfrm>
            <a:off x="284136" y="1716814"/>
            <a:ext cx="1266416" cy="461665"/>
          </a:xfrm>
          <a:prstGeom prst="rect">
            <a:avLst/>
          </a:prstGeom>
          <a:noFill/>
        </p:spPr>
        <p:txBody>
          <a:bodyPr wrap="square" rtlCol="0">
            <a:spAutoFit/>
          </a:bodyPr>
          <a:lstStyle/>
          <a:p>
            <a:pPr algn="r"/>
            <a:r>
              <a:rPr lang="en-GB" sz="1200" b="1" dirty="0">
                <a:solidFill>
                  <a:schemeClr val="bg1"/>
                </a:solidFill>
              </a:rPr>
              <a:t>Financial attractiveness</a:t>
            </a:r>
          </a:p>
        </p:txBody>
      </p:sp>
      <p:sp>
        <p:nvSpPr>
          <p:cNvPr id="7" name="Rectangle 6">
            <a:extLst>
              <a:ext uri="{FF2B5EF4-FFF2-40B4-BE49-F238E27FC236}">
                <a16:creationId xmlns:a16="http://schemas.microsoft.com/office/drawing/2014/main" id="{E8F9B377-74CC-BABA-BB0C-5472F60BBD27}"/>
              </a:ext>
            </a:extLst>
          </p:cNvPr>
          <p:cNvSpPr/>
          <p:nvPr/>
        </p:nvSpPr>
        <p:spPr>
          <a:xfrm>
            <a:off x="1648422" y="1442868"/>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8" name="Straight Connector 7">
            <a:extLst>
              <a:ext uri="{FF2B5EF4-FFF2-40B4-BE49-F238E27FC236}">
                <a16:creationId xmlns:a16="http://schemas.microsoft.com/office/drawing/2014/main" id="{C7762512-64E3-C8FD-4538-D7031A8C7387}"/>
              </a:ext>
            </a:extLst>
          </p:cNvPr>
          <p:cNvCxnSpPr>
            <a:cxnSpLocks/>
          </p:cNvCxnSpPr>
          <p:nvPr/>
        </p:nvCxnSpPr>
        <p:spPr>
          <a:xfrm>
            <a:off x="1648422" y="1716814"/>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7ECFFA-752B-C6FF-CD5B-8AD1AD961B5A}"/>
              </a:ext>
            </a:extLst>
          </p:cNvPr>
          <p:cNvSpPr/>
          <p:nvPr/>
        </p:nvSpPr>
        <p:spPr>
          <a:xfrm>
            <a:off x="3895962" y="1442868"/>
            <a:ext cx="998682"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Unit</a:t>
            </a:r>
          </a:p>
        </p:txBody>
      </p:sp>
      <p:sp>
        <p:nvSpPr>
          <p:cNvPr id="10" name="Rectangle 9">
            <a:extLst>
              <a:ext uri="{FF2B5EF4-FFF2-40B4-BE49-F238E27FC236}">
                <a16:creationId xmlns:a16="http://schemas.microsoft.com/office/drawing/2014/main" id="{7B45D894-2F06-E4C9-732D-856553FB1525}"/>
              </a:ext>
            </a:extLst>
          </p:cNvPr>
          <p:cNvSpPr/>
          <p:nvPr/>
        </p:nvSpPr>
        <p:spPr>
          <a:xfrm>
            <a:off x="5010074" y="1442868"/>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UK</a:t>
            </a:r>
          </a:p>
        </p:txBody>
      </p:sp>
      <p:sp>
        <p:nvSpPr>
          <p:cNvPr id="11" name="Rectangle 10">
            <a:extLst>
              <a:ext uri="{FF2B5EF4-FFF2-40B4-BE49-F238E27FC236}">
                <a16:creationId xmlns:a16="http://schemas.microsoft.com/office/drawing/2014/main" id="{5F21D6E5-35F8-6227-A8EC-EF97DC1C86D9}"/>
              </a:ext>
            </a:extLst>
          </p:cNvPr>
          <p:cNvSpPr/>
          <p:nvPr/>
        </p:nvSpPr>
        <p:spPr>
          <a:xfrm>
            <a:off x="7257614" y="1442868"/>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[Sanitized country]</a:t>
            </a:r>
          </a:p>
        </p:txBody>
      </p:sp>
      <p:sp>
        <p:nvSpPr>
          <p:cNvPr id="12" name="Rectangle 11">
            <a:extLst>
              <a:ext uri="{FF2B5EF4-FFF2-40B4-BE49-F238E27FC236}">
                <a16:creationId xmlns:a16="http://schemas.microsoft.com/office/drawing/2014/main" id="{929D94A4-6105-D89B-12BC-AEA9CF3350BC}"/>
              </a:ext>
            </a:extLst>
          </p:cNvPr>
          <p:cNvSpPr/>
          <p:nvPr/>
        </p:nvSpPr>
        <p:spPr>
          <a:xfrm>
            <a:off x="9505154" y="1442868"/>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[Sanitized country]</a:t>
            </a:r>
          </a:p>
        </p:txBody>
      </p:sp>
      <p:cxnSp>
        <p:nvCxnSpPr>
          <p:cNvPr id="13" name="Straight Connector 12">
            <a:extLst>
              <a:ext uri="{FF2B5EF4-FFF2-40B4-BE49-F238E27FC236}">
                <a16:creationId xmlns:a16="http://schemas.microsoft.com/office/drawing/2014/main" id="{4A430B90-0968-2577-78F2-C6BAE5793F81}"/>
              </a:ext>
            </a:extLst>
          </p:cNvPr>
          <p:cNvCxnSpPr>
            <a:cxnSpLocks/>
          </p:cNvCxnSpPr>
          <p:nvPr/>
        </p:nvCxnSpPr>
        <p:spPr>
          <a:xfrm>
            <a:off x="5011632" y="1716814"/>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354A6E-0087-899B-6381-E16A9F1976B5}"/>
              </a:ext>
            </a:extLst>
          </p:cNvPr>
          <p:cNvCxnSpPr>
            <a:cxnSpLocks/>
          </p:cNvCxnSpPr>
          <p:nvPr/>
        </p:nvCxnSpPr>
        <p:spPr>
          <a:xfrm>
            <a:off x="7259172" y="1716814"/>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3B9DFA-5D4B-5203-34EC-323852DEF834}"/>
              </a:ext>
            </a:extLst>
          </p:cNvPr>
          <p:cNvCxnSpPr>
            <a:cxnSpLocks/>
          </p:cNvCxnSpPr>
          <p:nvPr/>
        </p:nvCxnSpPr>
        <p:spPr>
          <a:xfrm>
            <a:off x="9506712" y="1716814"/>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2501B0-E6AD-4CFE-C491-EB03E6348D36}"/>
              </a:ext>
            </a:extLst>
          </p:cNvPr>
          <p:cNvCxnSpPr>
            <a:cxnSpLocks/>
          </p:cNvCxnSpPr>
          <p:nvPr/>
        </p:nvCxnSpPr>
        <p:spPr>
          <a:xfrm>
            <a:off x="3897948" y="1716814"/>
            <a:ext cx="9966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DDE3F0-5283-2DD9-2B56-F1F2C10F7D61}"/>
              </a:ext>
            </a:extLst>
          </p:cNvPr>
          <p:cNvSpPr txBox="1"/>
          <p:nvPr/>
        </p:nvSpPr>
        <p:spPr>
          <a:xfrm>
            <a:off x="283096" y="3044059"/>
            <a:ext cx="1266416" cy="461665"/>
          </a:xfrm>
          <a:prstGeom prst="rect">
            <a:avLst/>
          </a:prstGeom>
          <a:noFill/>
        </p:spPr>
        <p:txBody>
          <a:bodyPr wrap="square" rtlCol="0">
            <a:spAutoFit/>
          </a:bodyPr>
          <a:lstStyle/>
          <a:p>
            <a:pPr algn="r"/>
            <a:r>
              <a:rPr lang="en-GB" sz="1200" b="1" dirty="0">
                <a:solidFill>
                  <a:schemeClr val="bg1"/>
                </a:solidFill>
              </a:rPr>
              <a:t>Digital attractiveness</a:t>
            </a:r>
          </a:p>
        </p:txBody>
      </p:sp>
      <p:sp>
        <p:nvSpPr>
          <p:cNvPr id="18" name="TextBox 17">
            <a:extLst>
              <a:ext uri="{FF2B5EF4-FFF2-40B4-BE49-F238E27FC236}">
                <a16:creationId xmlns:a16="http://schemas.microsoft.com/office/drawing/2014/main" id="{B4D59C26-0304-66B4-95B6-1E8FAC8CA155}"/>
              </a:ext>
            </a:extLst>
          </p:cNvPr>
          <p:cNvSpPr txBox="1"/>
          <p:nvPr/>
        </p:nvSpPr>
        <p:spPr>
          <a:xfrm>
            <a:off x="283096" y="4313748"/>
            <a:ext cx="1266416" cy="461665"/>
          </a:xfrm>
          <a:prstGeom prst="rect">
            <a:avLst/>
          </a:prstGeom>
          <a:noFill/>
        </p:spPr>
        <p:txBody>
          <a:bodyPr wrap="square" rtlCol="0">
            <a:spAutoFit/>
          </a:bodyPr>
          <a:lstStyle/>
          <a:p>
            <a:pPr algn="r"/>
            <a:r>
              <a:rPr lang="en-GB" sz="1200" b="1" dirty="0">
                <a:solidFill>
                  <a:schemeClr val="bg1"/>
                </a:solidFill>
              </a:rPr>
              <a:t>Ability to execute</a:t>
            </a:r>
          </a:p>
        </p:txBody>
      </p:sp>
      <p:sp>
        <p:nvSpPr>
          <p:cNvPr id="19" name="Rectangle 18">
            <a:extLst>
              <a:ext uri="{FF2B5EF4-FFF2-40B4-BE49-F238E27FC236}">
                <a16:creationId xmlns:a16="http://schemas.microsoft.com/office/drawing/2014/main" id="{8406E1B0-DE86-C02A-A578-C0856F63102D}"/>
              </a:ext>
            </a:extLst>
          </p:cNvPr>
          <p:cNvSpPr/>
          <p:nvPr/>
        </p:nvSpPr>
        <p:spPr>
          <a:xfrm>
            <a:off x="1648422" y="1764995"/>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Market size</a:t>
            </a:r>
          </a:p>
        </p:txBody>
      </p:sp>
      <p:sp>
        <p:nvSpPr>
          <p:cNvPr id="20" name="Rectangle 19">
            <a:extLst>
              <a:ext uri="{FF2B5EF4-FFF2-40B4-BE49-F238E27FC236}">
                <a16:creationId xmlns:a16="http://schemas.microsoft.com/office/drawing/2014/main" id="{DD44072B-B766-A898-A788-5A6C6FA11D35}"/>
              </a:ext>
            </a:extLst>
          </p:cNvPr>
          <p:cNvSpPr/>
          <p:nvPr/>
        </p:nvSpPr>
        <p:spPr>
          <a:xfrm>
            <a:off x="1648422" y="2197598"/>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Market growth</a:t>
            </a:r>
          </a:p>
        </p:txBody>
      </p:sp>
      <p:sp>
        <p:nvSpPr>
          <p:cNvPr id="21" name="Rectangle 20">
            <a:extLst>
              <a:ext uri="{FF2B5EF4-FFF2-40B4-BE49-F238E27FC236}">
                <a16:creationId xmlns:a16="http://schemas.microsoft.com/office/drawing/2014/main" id="{E4D86A00-A92F-8ADB-B5FA-CA7F0B625D36}"/>
              </a:ext>
            </a:extLst>
          </p:cNvPr>
          <p:cNvSpPr/>
          <p:nvPr/>
        </p:nvSpPr>
        <p:spPr>
          <a:xfrm>
            <a:off x="1648422" y="2620827"/>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[Sanitized]</a:t>
            </a:r>
          </a:p>
        </p:txBody>
      </p:sp>
      <p:sp>
        <p:nvSpPr>
          <p:cNvPr id="22" name="Rectangle 21">
            <a:extLst>
              <a:ext uri="{FF2B5EF4-FFF2-40B4-BE49-F238E27FC236}">
                <a16:creationId xmlns:a16="http://schemas.microsoft.com/office/drawing/2014/main" id="{570A2A79-B0D7-AC74-0B25-4FCCF0229B7D}"/>
              </a:ext>
            </a:extLst>
          </p:cNvPr>
          <p:cNvSpPr/>
          <p:nvPr/>
        </p:nvSpPr>
        <p:spPr>
          <a:xfrm>
            <a:off x="1648422" y="3044056"/>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Digital readiness</a:t>
            </a:r>
          </a:p>
        </p:txBody>
      </p:sp>
      <p:sp>
        <p:nvSpPr>
          <p:cNvPr id="23" name="Rectangle 22">
            <a:extLst>
              <a:ext uri="{FF2B5EF4-FFF2-40B4-BE49-F238E27FC236}">
                <a16:creationId xmlns:a16="http://schemas.microsoft.com/office/drawing/2014/main" id="{AFBAC75E-F356-C202-2379-D5C37F531B87}"/>
              </a:ext>
            </a:extLst>
          </p:cNvPr>
          <p:cNvSpPr/>
          <p:nvPr/>
        </p:nvSpPr>
        <p:spPr>
          <a:xfrm>
            <a:off x="1648422" y="3467285"/>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Digital competition</a:t>
            </a:r>
          </a:p>
        </p:txBody>
      </p:sp>
      <p:sp>
        <p:nvSpPr>
          <p:cNvPr id="24" name="Rectangle 23">
            <a:extLst>
              <a:ext uri="{FF2B5EF4-FFF2-40B4-BE49-F238E27FC236}">
                <a16:creationId xmlns:a16="http://schemas.microsoft.com/office/drawing/2014/main" id="{525847AE-DB07-2682-509F-44BF0BC23BD6}"/>
              </a:ext>
            </a:extLst>
          </p:cNvPr>
          <p:cNvSpPr/>
          <p:nvPr/>
        </p:nvSpPr>
        <p:spPr>
          <a:xfrm>
            <a:off x="1648422" y="3890514"/>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Customer propensity to switch</a:t>
            </a:r>
          </a:p>
        </p:txBody>
      </p:sp>
      <p:sp>
        <p:nvSpPr>
          <p:cNvPr id="26" name="Rectangle 25">
            <a:extLst>
              <a:ext uri="{FF2B5EF4-FFF2-40B4-BE49-F238E27FC236}">
                <a16:creationId xmlns:a16="http://schemas.microsoft.com/office/drawing/2014/main" id="{010E2FAE-6966-5EE2-7E18-9FAC565125BF}"/>
              </a:ext>
            </a:extLst>
          </p:cNvPr>
          <p:cNvSpPr/>
          <p:nvPr/>
        </p:nvSpPr>
        <p:spPr>
          <a:xfrm>
            <a:off x="1648422" y="4313743"/>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Strength of existing brand</a:t>
            </a:r>
          </a:p>
        </p:txBody>
      </p:sp>
      <p:sp>
        <p:nvSpPr>
          <p:cNvPr id="27" name="Rectangle 26">
            <a:extLst>
              <a:ext uri="{FF2B5EF4-FFF2-40B4-BE49-F238E27FC236}">
                <a16:creationId xmlns:a16="http://schemas.microsoft.com/office/drawing/2014/main" id="{D74C2874-51F0-36FA-3A7D-8325AE7774C1}"/>
              </a:ext>
            </a:extLst>
          </p:cNvPr>
          <p:cNvSpPr/>
          <p:nvPr/>
        </p:nvSpPr>
        <p:spPr>
          <a:xfrm>
            <a:off x="1648422" y="4736972"/>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Possibility to leverage [Group] capabilities</a:t>
            </a:r>
          </a:p>
        </p:txBody>
      </p:sp>
      <p:sp>
        <p:nvSpPr>
          <p:cNvPr id="28" name="Rectangle 27">
            <a:extLst>
              <a:ext uri="{FF2B5EF4-FFF2-40B4-BE49-F238E27FC236}">
                <a16:creationId xmlns:a16="http://schemas.microsoft.com/office/drawing/2014/main" id="{64BE8C7F-9E29-7BE7-7AA5-2C1DA0BDD105}"/>
              </a:ext>
            </a:extLst>
          </p:cNvPr>
          <p:cNvSpPr/>
          <p:nvPr/>
        </p:nvSpPr>
        <p:spPr>
          <a:xfrm>
            <a:off x="1648422" y="5160201"/>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Risk of cannibalization</a:t>
            </a:r>
          </a:p>
        </p:txBody>
      </p:sp>
      <p:sp>
        <p:nvSpPr>
          <p:cNvPr id="29" name="Rectangle 28">
            <a:extLst>
              <a:ext uri="{FF2B5EF4-FFF2-40B4-BE49-F238E27FC236}">
                <a16:creationId xmlns:a16="http://schemas.microsoft.com/office/drawing/2014/main" id="{30EBE13C-6E70-FA46-C788-09CF76709DAA}"/>
              </a:ext>
            </a:extLst>
          </p:cNvPr>
          <p:cNvSpPr/>
          <p:nvPr/>
        </p:nvSpPr>
        <p:spPr>
          <a:xfrm>
            <a:off x="1648422" y="5583430"/>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Distortion of pricing structure</a:t>
            </a:r>
          </a:p>
        </p:txBody>
      </p:sp>
      <p:sp>
        <p:nvSpPr>
          <p:cNvPr id="30" name="Rectangle 29">
            <a:extLst>
              <a:ext uri="{FF2B5EF4-FFF2-40B4-BE49-F238E27FC236}">
                <a16:creationId xmlns:a16="http://schemas.microsoft.com/office/drawing/2014/main" id="{34D365D9-8EC0-81AD-4364-DD4968E17D06}"/>
              </a:ext>
            </a:extLst>
          </p:cNvPr>
          <p:cNvSpPr/>
          <p:nvPr/>
        </p:nvSpPr>
        <p:spPr>
          <a:xfrm>
            <a:off x="1648422" y="6006664"/>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Ability to execute given existing pipeline</a:t>
            </a:r>
          </a:p>
        </p:txBody>
      </p:sp>
      <p:cxnSp>
        <p:nvCxnSpPr>
          <p:cNvPr id="31" name="Straight Connector 30">
            <a:extLst>
              <a:ext uri="{FF2B5EF4-FFF2-40B4-BE49-F238E27FC236}">
                <a16:creationId xmlns:a16="http://schemas.microsoft.com/office/drawing/2014/main" id="{D0558BD8-C56C-B0C4-BB91-F375BE765A6B}"/>
              </a:ext>
            </a:extLst>
          </p:cNvPr>
          <p:cNvCxnSpPr>
            <a:cxnSpLocks/>
          </p:cNvCxnSpPr>
          <p:nvPr/>
        </p:nvCxnSpPr>
        <p:spPr>
          <a:xfrm>
            <a:off x="1549512" y="1774369"/>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4AA53A-364B-E552-7D7C-2A203C8093E4}"/>
              </a:ext>
            </a:extLst>
          </p:cNvPr>
          <p:cNvCxnSpPr>
            <a:cxnSpLocks/>
          </p:cNvCxnSpPr>
          <p:nvPr/>
        </p:nvCxnSpPr>
        <p:spPr>
          <a:xfrm flipV="1">
            <a:off x="1549512" y="3044059"/>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A7B48B-8684-C70F-53D3-4216A39ACCAC}"/>
              </a:ext>
            </a:extLst>
          </p:cNvPr>
          <p:cNvCxnSpPr>
            <a:cxnSpLocks/>
          </p:cNvCxnSpPr>
          <p:nvPr/>
        </p:nvCxnSpPr>
        <p:spPr>
          <a:xfrm flipV="1">
            <a:off x="1549512" y="4313748"/>
            <a:ext cx="0" cy="20769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903F1D-3F1D-C7F8-4F90-382F0D7435F3}"/>
              </a:ext>
            </a:extLst>
          </p:cNvPr>
          <p:cNvSpPr>
            <a:spLocks noChangeAspect="1"/>
          </p:cNvSpPr>
          <p:nvPr/>
        </p:nvSpPr>
        <p:spPr>
          <a:xfrm>
            <a:off x="5011632" y="1819859"/>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1" name="Rectangle 40">
            <a:extLst>
              <a:ext uri="{FF2B5EF4-FFF2-40B4-BE49-F238E27FC236}">
                <a16:creationId xmlns:a16="http://schemas.microsoft.com/office/drawing/2014/main" id="{B29577CB-AC80-BBFB-9E25-5907F4332693}"/>
              </a:ext>
            </a:extLst>
          </p:cNvPr>
          <p:cNvSpPr>
            <a:spLocks noChangeAspect="1"/>
          </p:cNvSpPr>
          <p:nvPr/>
        </p:nvSpPr>
        <p:spPr>
          <a:xfrm>
            <a:off x="5011632" y="2244026"/>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2" name="Rectangle 41">
            <a:extLst>
              <a:ext uri="{FF2B5EF4-FFF2-40B4-BE49-F238E27FC236}">
                <a16:creationId xmlns:a16="http://schemas.microsoft.com/office/drawing/2014/main" id="{343AEAF9-8D72-27C9-CFFA-223CBDE578A3}"/>
              </a:ext>
            </a:extLst>
          </p:cNvPr>
          <p:cNvSpPr>
            <a:spLocks noChangeAspect="1"/>
          </p:cNvSpPr>
          <p:nvPr/>
        </p:nvSpPr>
        <p:spPr>
          <a:xfrm>
            <a:off x="5011632" y="2668193"/>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3" name="Rectangle 42">
            <a:extLst>
              <a:ext uri="{FF2B5EF4-FFF2-40B4-BE49-F238E27FC236}">
                <a16:creationId xmlns:a16="http://schemas.microsoft.com/office/drawing/2014/main" id="{5390BF3F-13F2-5EDD-410F-251A732BA421}"/>
              </a:ext>
            </a:extLst>
          </p:cNvPr>
          <p:cNvSpPr>
            <a:spLocks noChangeAspect="1"/>
          </p:cNvSpPr>
          <p:nvPr/>
        </p:nvSpPr>
        <p:spPr>
          <a:xfrm>
            <a:off x="5011632" y="3092360"/>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4" name="Rectangle 43">
            <a:extLst>
              <a:ext uri="{FF2B5EF4-FFF2-40B4-BE49-F238E27FC236}">
                <a16:creationId xmlns:a16="http://schemas.microsoft.com/office/drawing/2014/main" id="{E8A43ACF-BA0F-FD99-3C52-BC653C46C940}"/>
              </a:ext>
            </a:extLst>
          </p:cNvPr>
          <p:cNvSpPr>
            <a:spLocks noChangeAspect="1"/>
          </p:cNvSpPr>
          <p:nvPr/>
        </p:nvSpPr>
        <p:spPr>
          <a:xfrm>
            <a:off x="5011632" y="3516527"/>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5" name="Rectangle 44">
            <a:extLst>
              <a:ext uri="{FF2B5EF4-FFF2-40B4-BE49-F238E27FC236}">
                <a16:creationId xmlns:a16="http://schemas.microsoft.com/office/drawing/2014/main" id="{3D0B2893-3181-9744-26D1-645038A80C4F}"/>
              </a:ext>
            </a:extLst>
          </p:cNvPr>
          <p:cNvSpPr>
            <a:spLocks noChangeAspect="1"/>
          </p:cNvSpPr>
          <p:nvPr/>
        </p:nvSpPr>
        <p:spPr>
          <a:xfrm>
            <a:off x="5011632" y="3940694"/>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6" name="Rectangle 45">
            <a:extLst>
              <a:ext uri="{FF2B5EF4-FFF2-40B4-BE49-F238E27FC236}">
                <a16:creationId xmlns:a16="http://schemas.microsoft.com/office/drawing/2014/main" id="{139F79D7-7DE7-0BD3-630D-C4A71F9800F1}"/>
              </a:ext>
            </a:extLst>
          </p:cNvPr>
          <p:cNvSpPr>
            <a:spLocks noChangeAspect="1"/>
          </p:cNvSpPr>
          <p:nvPr/>
        </p:nvSpPr>
        <p:spPr>
          <a:xfrm>
            <a:off x="5011632" y="4364861"/>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7" name="Rectangle 46">
            <a:extLst>
              <a:ext uri="{FF2B5EF4-FFF2-40B4-BE49-F238E27FC236}">
                <a16:creationId xmlns:a16="http://schemas.microsoft.com/office/drawing/2014/main" id="{43BDAEAC-8138-94EF-B68D-E968F4C04075}"/>
              </a:ext>
            </a:extLst>
          </p:cNvPr>
          <p:cNvSpPr>
            <a:spLocks noChangeAspect="1"/>
          </p:cNvSpPr>
          <p:nvPr/>
        </p:nvSpPr>
        <p:spPr>
          <a:xfrm>
            <a:off x="5011632" y="478902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8" name="Rectangle 47">
            <a:extLst>
              <a:ext uri="{FF2B5EF4-FFF2-40B4-BE49-F238E27FC236}">
                <a16:creationId xmlns:a16="http://schemas.microsoft.com/office/drawing/2014/main" id="{3ABAE6B1-D7C4-5326-4E57-52F2DBD6BC2D}"/>
              </a:ext>
            </a:extLst>
          </p:cNvPr>
          <p:cNvSpPr>
            <a:spLocks noChangeAspect="1"/>
          </p:cNvSpPr>
          <p:nvPr/>
        </p:nvSpPr>
        <p:spPr>
          <a:xfrm>
            <a:off x="5011632" y="5213195"/>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9" name="Rectangle 48">
            <a:extLst>
              <a:ext uri="{FF2B5EF4-FFF2-40B4-BE49-F238E27FC236}">
                <a16:creationId xmlns:a16="http://schemas.microsoft.com/office/drawing/2014/main" id="{6B88B12C-0E2A-A37F-B6E6-352E61AF28F4}"/>
              </a:ext>
            </a:extLst>
          </p:cNvPr>
          <p:cNvSpPr>
            <a:spLocks noChangeAspect="1"/>
          </p:cNvSpPr>
          <p:nvPr/>
        </p:nvSpPr>
        <p:spPr>
          <a:xfrm>
            <a:off x="5011632" y="5637362"/>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0" name="Rectangle 49">
            <a:extLst>
              <a:ext uri="{FF2B5EF4-FFF2-40B4-BE49-F238E27FC236}">
                <a16:creationId xmlns:a16="http://schemas.microsoft.com/office/drawing/2014/main" id="{2AB3CF5B-C21F-0162-CF0F-E3596FA48BEC}"/>
              </a:ext>
            </a:extLst>
          </p:cNvPr>
          <p:cNvSpPr>
            <a:spLocks noChangeAspect="1"/>
          </p:cNvSpPr>
          <p:nvPr/>
        </p:nvSpPr>
        <p:spPr>
          <a:xfrm>
            <a:off x="5011632" y="606152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1" name="Rectangle 50">
            <a:extLst>
              <a:ext uri="{FF2B5EF4-FFF2-40B4-BE49-F238E27FC236}">
                <a16:creationId xmlns:a16="http://schemas.microsoft.com/office/drawing/2014/main" id="{E378DEE1-E8C9-3CA4-27B2-43368ED1DD79}"/>
              </a:ext>
            </a:extLst>
          </p:cNvPr>
          <p:cNvSpPr>
            <a:spLocks noChangeAspect="1"/>
          </p:cNvSpPr>
          <p:nvPr/>
        </p:nvSpPr>
        <p:spPr>
          <a:xfrm>
            <a:off x="7257614" y="181985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2" name="Rectangle 51">
            <a:extLst>
              <a:ext uri="{FF2B5EF4-FFF2-40B4-BE49-F238E27FC236}">
                <a16:creationId xmlns:a16="http://schemas.microsoft.com/office/drawing/2014/main" id="{7F9B30A7-E095-AF6F-2CC6-A8163370ED0D}"/>
              </a:ext>
            </a:extLst>
          </p:cNvPr>
          <p:cNvSpPr>
            <a:spLocks noChangeAspect="1"/>
          </p:cNvSpPr>
          <p:nvPr/>
        </p:nvSpPr>
        <p:spPr>
          <a:xfrm>
            <a:off x="7257614" y="224402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3" name="Rectangle 52">
            <a:extLst>
              <a:ext uri="{FF2B5EF4-FFF2-40B4-BE49-F238E27FC236}">
                <a16:creationId xmlns:a16="http://schemas.microsoft.com/office/drawing/2014/main" id="{D71D55E8-24E9-74BA-C3AD-73864ABE9D1B}"/>
              </a:ext>
            </a:extLst>
          </p:cNvPr>
          <p:cNvSpPr>
            <a:spLocks noChangeAspect="1"/>
          </p:cNvSpPr>
          <p:nvPr/>
        </p:nvSpPr>
        <p:spPr>
          <a:xfrm>
            <a:off x="7257614" y="2668193"/>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4" name="Rectangle 53">
            <a:extLst>
              <a:ext uri="{FF2B5EF4-FFF2-40B4-BE49-F238E27FC236}">
                <a16:creationId xmlns:a16="http://schemas.microsoft.com/office/drawing/2014/main" id="{D13C2774-AF81-F7F6-6654-A0483C519606}"/>
              </a:ext>
            </a:extLst>
          </p:cNvPr>
          <p:cNvSpPr>
            <a:spLocks noChangeAspect="1"/>
          </p:cNvSpPr>
          <p:nvPr/>
        </p:nvSpPr>
        <p:spPr>
          <a:xfrm>
            <a:off x="7257614" y="309236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5" name="Rectangle 54">
            <a:extLst>
              <a:ext uri="{FF2B5EF4-FFF2-40B4-BE49-F238E27FC236}">
                <a16:creationId xmlns:a16="http://schemas.microsoft.com/office/drawing/2014/main" id="{9F0989DA-CB7E-73EB-7507-A3E52615667B}"/>
              </a:ext>
            </a:extLst>
          </p:cNvPr>
          <p:cNvSpPr>
            <a:spLocks noChangeAspect="1"/>
          </p:cNvSpPr>
          <p:nvPr/>
        </p:nvSpPr>
        <p:spPr>
          <a:xfrm>
            <a:off x="7257614" y="3516527"/>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6" name="Rectangle 55">
            <a:extLst>
              <a:ext uri="{FF2B5EF4-FFF2-40B4-BE49-F238E27FC236}">
                <a16:creationId xmlns:a16="http://schemas.microsoft.com/office/drawing/2014/main" id="{07550F12-9222-F2A8-E4B9-9A89D6851853}"/>
              </a:ext>
            </a:extLst>
          </p:cNvPr>
          <p:cNvSpPr>
            <a:spLocks noChangeAspect="1"/>
          </p:cNvSpPr>
          <p:nvPr/>
        </p:nvSpPr>
        <p:spPr>
          <a:xfrm>
            <a:off x="7257614" y="394069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7" name="Rectangle 56">
            <a:extLst>
              <a:ext uri="{FF2B5EF4-FFF2-40B4-BE49-F238E27FC236}">
                <a16:creationId xmlns:a16="http://schemas.microsoft.com/office/drawing/2014/main" id="{FE34B5E2-F53F-A1F7-C9C3-C1336DBA80CE}"/>
              </a:ext>
            </a:extLst>
          </p:cNvPr>
          <p:cNvSpPr>
            <a:spLocks noChangeAspect="1"/>
          </p:cNvSpPr>
          <p:nvPr/>
        </p:nvSpPr>
        <p:spPr>
          <a:xfrm>
            <a:off x="7257614" y="4364861"/>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0" name="Rectangle 59">
            <a:extLst>
              <a:ext uri="{FF2B5EF4-FFF2-40B4-BE49-F238E27FC236}">
                <a16:creationId xmlns:a16="http://schemas.microsoft.com/office/drawing/2014/main" id="{044FB2EB-4162-489F-5D03-7F06F758E60E}"/>
              </a:ext>
            </a:extLst>
          </p:cNvPr>
          <p:cNvSpPr>
            <a:spLocks noChangeAspect="1"/>
          </p:cNvSpPr>
          <p:nvPr/>
        </p:nvSpPr>
        <p:spPr>
          <a:xfrm>
            <a:off x="7257614" y="478902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1" name="Rectangle 60">
            <a:extLst>
              <a:ext uri="{FF2B5EF4-FFF2-40B4-BE49-F238E27FC236}">
                <a16:creationId xmlns:a16="http://schemas.microsoft.com/office/drawing/2014/main" id="{DDF6A516-C6B4-82E2-BEFF-918429B6DE8E}"/>
              </a:ext>
            </a:extLst>
          </p:cNvPr>
          <p:cNvSpPr>
            <a:spLocks noChangeAspect="1"/>
          </p:cNvSpPr>
          <p:nvPr/>
        </p:nvSpPr>
        <p:spPr>
          <a:xfrm>
            <a:off x="7257614" y="5213195"/>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2" name="Rectangle 61">
            <a:extLst>
              <a:ext uri="{FF2B5EF4-FFF2-40B4-BE49-F238E27FC236}">
                <a16:creationId xmlns:a16="http://schemas.microsoft.com/office/drawing/2014/main" id="{4CD1ADC2-6BCD-D1D2-BEC2-37B12DCC20BA}"/>
              </a:ext>
            </a:extLst>
          </p:cNvPr>
          <p:cNvSpPr>
            <a:spLocks noChangeAspect="1"/>
          </p:cNvSpPr>
          <p:nvPr/>
        </p:nvSpPr>
        <p:spPr>
          <a:xfrm>
            <a:off x="7257614" y="5637362"/>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3" name="Rectangle 62">
            <a:extLst>
              <a:ext uri="{FF2B5EF4-FFF2-40B4-BE49-F238E27FC236}">
                <a16:creationId xmlns:a16="http://schemas.microsoft.com/office/drawing/2014/main" id="{975707DC-FCCF-E3E6-6B90-1FE5BB494BD1}"/>
              </a:ext>
            </a:extLst>
          </p:cNvPr>
          <p:cNvSpPr>
            <a:spLocks noChangeAspect="1"/>
          </p:cNvSpPr>
          <p:nvPr/>
        </p:nvSpPr>
        <p:spPr>
          <a:xfrm>
            <a:off x="7257614" y="606152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4" name="Rectangle 63">
            <a:extLst>
              <a:ext uri="{FF2B5EF4-FFF2-40B4-BE49-F238E27FC236}">
                <a16:creationId xmlns:a16="http://schemas.microsoft.com/office/drawing/2014/main" id="{1D4DD1D9-8661-4B6F-035E-9977976FF775}"/>
              </a:ext>
            </a:extLst>
          </p:cNvPr>
          <p:cNvSpPr>
            <a:spLocks noChangeAspect="1"/>
          </p:cNvSpPr>
          <p:nvPr/>
        </p:nvSpPr>
        <p:spPr>
          <a:xfrm>
            <a:off x="9505154" y="181985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085B57A7-846F-B4BC-10E7-EB8670D0A0CF}"/>
              </a:ext>
            </a:extLst>
          </p:cNvPr>
          <p:cNvSpPr>
            <a:spLocks noChangeAspect="1"/>
          </p:cNvSpPr>
          <p:nvPr/>
        </p:nvSpPr>
        <p:spPr>
          <a:xfrm>
            <a:off x="9505154" y="2244026"/>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6" name="Rectangle 65">
            <a:extLst>
              <a:ext uri="{FF2B5EF4-FFF2-40B4-BE49-F238E27FC236}">
                <a16:creationId xmlns:a16="http://schemas.microsoft.com/office/drawing/2014/main" id="{7E04ED20-8F5B-3C88-37F7-F577FFBACEC3}"/>
              </a:ext>
            </a:extLst>
          </p:cNvPr>
          <p:cNvSpPr>
            <a:spLocks noChangeAspect="1"/>
          </p:cNvSpPr>
          <p:nvPr/>
        </p:nvSpPr>
        <p:spPr>
          <a:xfrm>
            <a:off x="9505154" y="2668193"/>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7" name="Rectangle 66">
            <a:extLst>
              <a:ext uri="{FF2B5EF4-FFF2-40B4-BE49-F238E27FC236}">
                <a16:creationId xmlns:a16="http://schemas.microsoft.com/office/drawing/2014/main" id="{CAB88699-3BBA-2E64-687F-665357024288}"/>
              </a:ext>
            </a:extLst>
          </p:cNvPr>
          <p:cNvSpPr>
            <a:spLocks noChangeAspect="1"/>
          </p:cNvSpPr>
          <p:nvPr/>
        </p:nvSpPr>
        <p:spPr>
          <a:xfrm>
            <a:off x="9505154" y="309236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8" name="Rectangle 67">
            <a:extLst>
              <a:ext uri="{FF2B5EF4-FFF2-40B4-BE49-F238E27FC236}">
                <a16:creationId xmlns:a16="http://schemas.microsoft.com/office/drawing/2014/main" id="{DED34C73-8DD8-E339-D2A6-26DD9A63CD40}"/>
              </a:ext>
            </a:extLst>
          </p:cNvPr>
          <p:cNvSpPr>
            <a:spLocks noChangeAspect="1"/>
          </p:cNvSpPr>
          <p:nvPr/>
        </p:nvSpPr>
        <p:spPr>
          <a:xfrm>
            <a:off x="9505154" y="351652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9" name="Rectangle 68">
            <a:extLst>
              <a:ext uri="{FF2B5EF4-FFF2-40B4-BE49-F238E27FC236}">
                <a16:creationId xmlns:a16="http://schemas.microsoft.com/office/drawing/2014/main" id="{FFAE514C-ADBB-4EA4-A645-91CE0C2E7694}"/>
              </a:ext>
            </a:extLst>
          </p:cNvPr>
          <p:cNvSpPr>
            <a:spLocks noChangeAspect="1"/>
          </p:cNvSpPr>
          <p:nvPr/>
        </p:nvSpPr>
        <p:spPr>
          <a:xfrm>
            <a:off x="9505154" y="394069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0" name="Rectangle 69">
            <a:extLst>
              <a:ext uri="{FF2B5EF4-FFF2-40B4-BE49-F238E27FC236}">
                <a16:creationId xmlns:a16="http://schemas.microsoft.com/office/drawing/2014/main" id="{536DFED8-EBF0-A939-109C-9B60362C2BAA}"/>
              </a:ext>
            </a:extLst>
          </p:cNvPr>
          <p:cNvSpPr>
            <a:spLocks noChangeAspect="1"/>
          </p:cNvSpPr>
          <p:nvPr/>
        </p:nvSpPr>
        <p:spPr>
          <a:xfrm>
            <a:off x="9505154" y="4364861"/>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1" name="Rectangle 70">
            <a:extLst>
              <a:ext uri="{FF2B5EF4-FFF2-40B4-BE49-F238E27FC236}">
                <a16:creationId xmlns:a16="http://schemas.microsoft.com/office/drawing/2014/main" id="{F38F9CCC-6A1F-71F3-265C-5452B3FF8D2E}"/>
              </a:ext>
            </a:extLst>
          </p:cNvPr>
          <p:cNvSpPr>
            <a:spLocks noChangeAspect="1"/>
          </p:cNvSpPr>
          <p:nvPr/>
        </p:nvSpPr>
        <p:spPr>
          <a:xfrm>
            <a:off x="9505154" y="4789028"/>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2" name="Rectangle 71">
            <a:extLst>
              <a:ext uri="{FF2B5EF4-FFF2-40B4-BE49-F238E27FC236}">
                <a16:creationId xmlns:a16="http://schemas.microsoft.com/office/drawing/2014/main" id="{08DFF9C9-793F-C72B-8787-8A81D789E0A4}"/>
              </a:ext>
            </a:extLst>
          </p:cNvPr>
          <p:cNvSpPr>
            <a:spLocks noChangeAspect="1"/>
          </p:cNvSpPr>
          <p:nvPr/>
        </p:nvSpPr>
        <p:spPr>
          <a:xfrm>
            <a:off x="9505154" y="5213195"/>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3" name="Rectangle 72">
            <a:extLst>
              <a:ext uri="{FF2B5EF4-FFF2-40B4-BE49-F238E27FC236}">
                <a16:creationId xmlns:a16="http://schemas.microsoft.com/office/drawing/2014/main" id="{3A2B2D6D-8563-AFF7-DBBA-7D63AB8CD383}"/>
              </a:ext>
            </a:extLst>
          </p:cNvPr>
          <p:cNvSpPr>
            <a:spLocks noChangeAspect="1"/>
          </p:cNvSpPr>
          <p:nvPr/>
        </p:nvSpPr>
        <p:spPr>
          <a:xfrm>
            <a:off x="9505154" y="5637362"/>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4" name="Rectangle 73">
            <a:extLst>
              <a:ext uri="{FF2B5EF4-FFF2-40B4-BE49-F238E27FC236}">
                <a16:creationId xmlns:a16="http://schemas.microsoft.com/office/drawing/2014/main" id="{F89BD916-3F0C-086E-2559-BFEAE8AC3E3A}"/>
              </a:ext>
            </a:extLst>
          </p:cNvPr>
          <p:cNvSpPr>
            <a:spLocks noChangeAspect="1"/>
          </p:cNvSpPr>
          <p:nvPr/>
        </p:nvSpPr>
        <p:spPr>
          <a:xfrm>
            <a:off x="9505154" y="6061528"/>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5" name="Rectangle 74">
            <a:extLst>
              <a:ext uri="{FF2B5EF4-FFF2-40B4-BE49-F238E27FC236}">
                <a16:creationId xmlns:a16="http://schemas.microsoft.com/office/drawing/2014/main" id="{600CBA18-14A8-FE38-1249-A95594B56B5B}"/>
              </a:ext>
            </a:extLst>
          </p:cNvPr>
          <p:cNvSpPr/>
          <p:nvPr/>
        </p:nvSpPr>
        <p:spPr>
          <a:xfrm>
            <a:off x="5394122" y="175562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37.5</a:t>
            </a:r>
          </a:p>
        </p:txBody>
      </p:sp>
      <p:sp>
        <p:nvSpPr>
          <p:cNvPr id="76" name="Rectangle 75">
            <a:extLst>
              <a:ext uri="{FF2B5EF4-FFF2-40B4-BE49-F238E27FC236}">
                <a16:creationId xmlns:a16="http://schemas.microsoft.com/office/drawing/2014/main" id="{1914D59A-AEBE-557B-8874-FDE42D2B7809}"/>
              </a:ext>
            </a:extLst>
          </p:cNvPr>
          <p:cNvSpPr/>
          <p:nvPr/>
        </p:nvSpPr>
        <p:spPr>
          <a:xfrm>
            <a:off x="5394122" y="218072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1.5%</a:t>
            </a:r>
          </a:p>
        </p:txBody>
      </p:sp>
      <p:sp>
        <p:nvSpPr>
          <p:cNvPr id="77" name="Rectangle 76">
            <a:extLst>
              <a:ext uri="{FF2B5EF4-FFF2-40B4-BE49-F238E27FC236}">
                <a16:creationId xmlns:a16="http://schemas.microsoft.com/office/drawing/2014/main" id="{CE67CE52-6F16-941F-C688-EA5DCB250143}"/>
              </a:ext>
            </a:extLst>
          </p:cNvPr>
          <p:cNvSpPr/>
          <p:nvPr/>
        </p:nvSpPr>
        <p:spPr>
          <a:xfrm>
            <a:off x="5394122" y="260583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78" name="Rectangle 77">
            <a:extLst>
              <a:ext uri="{FF2B5EF4-FFF2-40B4-BE49-F238E27FC236}">
                <a16:creationId xmlns:a16="http://schemas.microsoft.com/office/drawing/2014/main" id="{471F5226-AE84-9894-9F01-ADCFE1A34011}"/>
              </a:ext>
            </a:extLst>
          </p:cNvPr>
          <p:cNvSpPr/>
          <p:nvPr/>
        </p:nvSpPr>
        <p:spPr>
          <a:xfrm>
            <a:off x="5394122" y="303093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Around 53% of consumers prefer digital</a:t>
            </a:r>
          </a:p>
        </p:txBody>
      </p:sp>
      <p:sp>
        <p:nvSpPr>
          <p:cNvPr id="79" name="Rectangle 78">
            <a:extLst>
              <a:ext uri="{FF2B5EF4-FFF2-40B4-BE49-F238E27FC236}">
                <a16:creationId xmlns:a16="http://schemas.microsoft.com/office/drawing/2014/main" id="{B7DCEC11-DC5F-61B6-A01A-8B92F6A40FE2}"/>
              </a:ext>
            </a:extLst>
          </p:cNvPr>
          <p:cNvSpPr/>
          <p:nvPr/>
        </p:nvSpPr>
        <p:spPr>
          <a:xfrm>
            <a:off x="5394122" y="345603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Many small and large players already</a:t>
            </a:r>
          </a:p>
        </p:txBody>
      </p:sp>
      <p:sp>
        <p:nvSpPr>
          <p:cNvPr id="80" name="Rectangle 79">
            <a:extLst>
              <a:ext uri="{FF2B5EF4-FFF2-40B4-BE49-F238E27FC236}">
                <a16:creationId xmlns:a16="http://schemas.microsoft.com/office/drawing/2014/main" id="{FC6E6B1C-3FD7-F60B-8356-2A8F5C7BC173}"/>
              </a:ext>
            </a:extLst>
          </p:cNvPr>
          <p:cNvSpPr/>
          <p:nvPr/>
        </p:nvSpPr>
        <p:spPr>
          <a:xfrm>
            <a:off x="5394122" y="388114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Most consumers shop at least 2-3 places a week</a:t>
            </a:r>
          </a:p>
        </p:txBody>
      </p:sp>
      <p:sp>
        <p:nvSpPr>
          <p:cNvPr id="81" name="Rectangle 80">
            <a:extLst>
              <a:ext uri="{FF2B5EF4-FFF2-40B4-BE49-F238E27FC236}">
                <a16:creationId xmlns:a16="http://schemas.microsoft.com/office/drawing/2014/main" id="{5B3FAE5C-3AB7-B40D-74CA-5D73C08C426C}"/>
              </a:ext>
            </a:extLst>
          </p:cNvPr>
          <p:cNvSpPr/>
          <p:nvPr/>
        </p:nvSpPr>
        <p:spPr>
          <a:xfrm>
            <a:off x="5394122" y="430624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82" name="Rectangle 81">
            <a:extLst>
              <a:ext uri="{FF2B5EF4-FFF2-40B4-BE49-F238E27FC236}">
                <a16:creationId xmlns:a16="http://schemas.microsoft.com/office/drawing/2014/main" id="{DB025324-0660-1EB3-68D4-D3E3A51E2892}"/>
              </a:ext>
            </a:extLst>
          </p:cNvPr>
          <p:cNvSpPr/>
          <p:nvPr/>
        </p:nvSpPr>
        <p:spPr>
          <a:xfrm>
            <a:off x="5394122" y="473135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IT center located in [sanitized]</a:t>
            </a:r>
          </a:p>
        </p:txBody>
      </p:sp>
      <p:sp>
        <p:nvSpPr>
          <p:cNvPr id="83" name="Rectangle 82">
            <a:extLst>
              <a:ext uri="{FF2B5EF4-FFF2-40B4-BE49-F238E27FC236}">
                <a16:creationId xmlns:a16="http://schemas.microsoft.com/office/drawing/2014/main" id="{788E8CE3-1251-772D-17D8-0F0941655BBE}"/>
              </a:ext>
            </a:extLst>
          </p:cNvPr>
          <p:cNvSpPr/>
          <p:nvPr/>
        </p:nvSpPr>
        <p:spPr>
          <a:xfrm>
            <a:off x="5394122" y="515645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Strong market presence already</a:t>
            </a:r>
          </a:p>
        </p:txBody>
      </p:sp>
      <p:sp>
        <p:nvSpPr>
          <p:cNvPr id="84" name="Rectangle 83">
            <a:extLst>
              <a:ext uri="{FF2B5EF4-FFF2-40B4-BE49-F238E27FC236}">
                <a16:creationId xmlns:a16="http://schemas.microsoft.com/office/drawing/2014/main" id="{60597059-9F45-C6C4-90B2-CE080D401C6F}"/>
              </a:ext>
            </a:extLst>
          </p:cNvPr>
          <p:cNvSpPr/>
          <p:nvPr/>
        </p:nvSpPr>
        <p:spPr>
          <a:xfrm>
            <a:off x="5394122" y="558155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Would be able to differentiate new offering</a:t>
            </a:r>
          </a:p>
        </p:txBody>
      </p:sp>
      <p:sp>
        <p:nvSpPr>
          <p:cNvPr id="85" name="Rectangle 84">
            <a:extLst>
              <a:ext uri="{FF2B5EF4-FFF2-40B4-BE49-F238E27FC236}">
                <a16:creationId xmlns:a16="http://schemas.microsoft.com/office/drawing/2014/main" id="{5D094EF3-8423-D857-084E-36169C7F189C}"/>
              </a:ext>
            </a:extLst>
          </p:cNvPr>
          <p:cNvSpPr/>
          <p:nvPr/>
        </p:nvSpPr>
        <p:spPr>
          <a:xfrm>
            <a:off x="5394122" y="600666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Ties in well with existing digital efforts</a:t>
            </a:r>
          </a:p>
        </p:txBody>
      </p:sp>
      <p:sp>
        <p:nvSpPr>
          <p:cNvPr id="86" name="Rectangle 85">
            <a:extLst>
              <a:ext uri="{FF2B5EF4-FFF2-40B4-BE49-F238E27FC236}">
                <a16:creationId xmlns:a16="http://schemas.microsoft.com/office/drawing/2014/main" id="{32AD7EDF-065A-1B2B-F6FA-DB59E712F4DF}"/>
              </a:ext>
            </a:extLst>
          </p:cNvPr>
          <p:cNvSpPr/>
          <p:nvPr/>
        </p:nvSpPr>
        <p:spPr>
          <a:xfrm>
            <a:off x="7641662" y="175562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23.4</a:t>
            </a:r>
          </a:p>
        </p:txBody>
      </p:sp>
      <p:sp>
        <p:nvSpPr>
          <p:cNvPr id="87" name="Rectangle 86">
            <a:extLst>
              <a:ext uri="{FF2B5EF4-FFF2-40B4-BE49-F238E27FC236}">
                <a16:creationId xmlns:a16="http://schemas.microsoft.com/office/drawing/2014/main" id="{09BAD86A-68F3-212B-0D58-CFA6988A8ABF}"/>
              </a:ext>
            </a:extLst>
          </p:cNvPr>
          <p:cNvSpPr/>
          <p:nvPr/>
        </p:nvSpPr>
        <p:spPr>
          <a:xfrm>
            <a:off x="7641662" y="218072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3.2%</a:t>
            </a:r>
          </a:p>
        </p:txBody>
      </p:sp>
      <p:sp>
        <p:nvSpPr>
          <p:cNvPr id="88" name="Rectangle 87">
            <a:extLst>
              <a:ext uri="{FF2B5EF4-FFF2-40B4-BE49-F238E27FC236}">
                <a16:creationId xmlns:a16="http://schemas.microsoft.com/office/drawing/2014/main" id="{F7E07399-6ECB-A3CC-79DC-039A45A6B5F0}"/>
              </a:ext>
            </a:extLst>
          </p:cNvPr>
          <p:cNvSpPr/>
          <p:nvPr/>
        </p:nvSpPr>
        <p:spPr>
          <a:xfrm>
            <a:off x="7641662" y="260583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89" name="Rectangle 88">
            <a:extLst>
              <a:ext uri="{FF2B5EF4-FFF2-40B4-BE49-F238E27FC236}">
                <a16:creationId xmlns:a16="http://schemas.microsoft.com/office/drawing/2014/main" id="{E80642BA-2E4E-DAF9-D868-8316B461A7AC}"/>
              </a:ext>
            </a:extLst>
          </p:cNvPr>
          <p:cNvSpPr/>
          <p:nvPr/>
        </p:nvSpPr>
        <p:spPr>
          <a:xfrm>
            <a:off x="7641662" y="303093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~50% of 25-35 </a:t>
            </a:r>
            <a:r>
              <a:rPr lang="en-US" sz="1000" dirty="0" err="1">
                <a:solidFill>
                  <a:schemeClr val="bg1"/>
                </a:solidFill>
              </a:rPr>
              <a:t>yo</a:t>
            </a:r>
            <a:r>
              <a:rPr lang="en-US" sz="1000" dirty="0">
                <a:solidFill>
                  <a:schemeClr val="bg1"/>
                </a:solidFill>
              </a:rPr>
              <a:t> prefer digital</a:t>
            </a:r>
          </a:p>
        </p:txBody>
      </p:sp>
      <p:sp>
        <p:nvSpPr>
          <p:cNvPr id="90" name="Rectangle 89">
            <a:extLst>
              <a:ext uri="{FF2B5EF4-FFF2-40B4-BE49-F238E27FC236}">
                <a16:creationId xmlns:a16="http://schemas.microsoft.com/office/drawing/2014/main" id="{03EAFCC3-E1F8-C505-E32D-F90B1D2A6303}"/>
              </a:ext>
            </a:extLst>
          </p:cNvPr>
          <p:cNvSpPr/>
          <p:nvPr/>
        </p:nvSpPr>
        <p:spPr>
          <a:xfrm>
            <a:off x="7641662" y="345603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Handful of smaller niche players</a:t>
            </a:r>
          </a:p>
        </p:txBody>
      </p:sp>
      <p:sp>
        <p:nvSpPr>
          <p:cNvPr id="91" name="Rectangle 90">
            <a:extLst>
              <a:ext uri="{FF2B5EF4-FFF2-40B4-BE49-F238E27FC236}">
                <a16:creationId xmlns:a16="http://schemas.microsoft.com/office/drawing/2014/main" id="{759371D2-0579-86A6-73D1-10B28BE3B794}"/>
              </a:ext>
            </a:extLst>
          </p:cNvPr>
          <p:cNvSpPr/>
          <p:nvPr/>
        </p:nvSpPr>
        <p:spPr>
          <a:xfrm>
            <a:off x="7641662" y="388114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Local shops are still the norm</a:t>
            </a:r>
          </a:p>
        </p:txBody>
      </p:sp>
      <p:sp>
        <p:nvSpPr>
          <p:cNvPr id="92" name="Rectangle 91">
            <a:extLst>
              <a:ext uri="{FF2B5EF4-FFF2-40B4-BE49-F238E27FC236}">
                <a16:creationId xmlns:a16="http://schemas.microsoft.com/office/drawing/2014/main" id="{106FBCE7-E481-47C7-8742-67A5D80BA1B8}"/>
              </a:ext>
            </a:extLst>
          </p:cNvPr>
          <p:cNvSpPr/>
          <p:nvPr/>
        </p:nvSpPr>
        <p:spPr>
          <a:xfrm>
            <a:off x="7641662" y="430624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93" name="Rectangle 92">
            <a:extLst>
              <a:ext uri="{FF2B5EF4-FFF2-40B4-BE49-F238E27FC236}">
                <a16:creationId xmlns:a16="http://schemas.microsoft.com/office/drawing/2014/main" id="{C1C1E255-AF33-347B-A4A3-C2B7C6D5CAA6}"/>
              </a:ext>
            </a:extLst>
          </p:cNvPr>
          <p:cNvSpPr/>
          <p:nvPr/>
        </p:nvSpPr>
        <p:spPr>
          <a:xfrm>
            <a:off x="7641662" y="473135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Strong team in place, open to supporting innovations</a:t>
            </a:r>
          </a:p>
        </p:txBody>
      </p:sp>
      <p:sp>
        <p:nvSpPr>
          <p:cNvPr id="94" name="Rectangle 93">
            <a:extLst>
              <a:ext uri="{FF2B5EF4-FFF2-40B4-BE49-F238E27FC236}">
                <a16:creationId xmlns:a16="http://schemas.microsoft.com/office/drawing/2014/main" id="{53A411BD-5AC8-8CB2-472C-C8E7B7F28221}"/>
              </a:ext>
            </a:extLst>
          </p:cNvPr>
          <p:cNvSpPr/>
          <p:nvPr/>
        </p:nvSpPr>
        <p:spPr>
          <a:xfrm>
            <a:off x="7641662" y="515645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Would target completely new segment</a:t>
            </a:r>
          </a:p>
        </p:txBody>
      </p:sp>
      <p:sp>
        <p:nvSpPr>
          <p:cNvPr id="95" name="Rectangle 94">
            <a:extLst>
              <a:ext uri="{FF2B5EF4-FFF2-40B4-BE49-F238E27FC236}">
                <a16:creationId xmlns:a16="http://schemas.microsoft.com/office/drawing/2014/main" id="{836E4695-4BF9-F28D-1F25-F551A9AC0555}"/>
              </a:ext>
            </a:extLst>
          </p:cNvPr>
          <p:cNvSpPr/>
          <p:nvPr/>
        </p:nvSpPr>
        <p:spPr>
          <a:xfrm>
            <a:off x="7641662" y="558155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Some risk, but can be mitigated</a:t>
            </a:r>
          </a:p>
        </p:txBody>
      </p:sp>
      <p:sp>
        <p:nvSpPr>
          <p:cNvPr id="96" name="Rectangle 95">
            <a:extLst>
              <a:ext uri="{FF2B5EF4-FFF2-40B4-BE49-F238E27FC236}">
                <a16:creationId xmlns:a16="http://schemas.microsoft.com/office/drawing/2014/main" id="{10D37A02-62CC-67FA-1486-5358F055CE5D}"/>
              </a:ext>
            </a:extLst>
          </p:cNvPr>
          <p:cNvSpPr/>
          <p:nvPr/>
        </p:nvSpPr>
        <p:spPr>
          <a:xfrm>
            <a:off x="7641662" y="600666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Some space in roadmap</a:t>
            </a:r>
          </a:p>
        </p:txBody>
      </p:sp>
      <p:sp>
        <p:nvSpPr>
          <p:cNvPr id="97" name="Rectangle 96">
            <a:extLst>
              <a:ext uri="{FF2B5EF4-FFF2-40B4-BE49-F238E27FC236}">
                <a16:creationId xmlns:a16="http://schemas.microsoft.com/office/drawing/2014/main" id="{1E6C1344-D3DB-0F23-1244-AE2CAAD19121}"/>
              </a:ext>
            </a:extLst>
          </p:cNvPr>
          <p:cNvSpPr/>
          <p:nvPr/>
        </p:nvSpPr>
        <p:spPr>
          <a:xfrm>
            <a:off x="9889202" y="175562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28.4</a:t>
            </a:r>
          </a:p>
        </p:txBody>
      </p:sp>
      <p:sp>
        <p:nvSpPr>
          <p:cNvPr id="98" name="Rectangle 97">
            <a:extLst>
              <a:ext uri="{FF2B5EF4-FFF2-40B4-BE49-F238E27FC236}">
                <a16:creationId xmlns:a16="http://schemas.microsoft.com/office/drawing/2014/main" id="{E059371D-F59F-9C32-8F4B-E3C21211369C}"/>
              </a:ext>
            </a:extLst>
          </p:cNvPr>
          <p:cNvSpPr/>
          <p:nvPr/>
        </p:nvSpPr>
        <p:spPr>
          <a:xfrm>
            <a:off x="9889202" y="218072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4.7%</a:t>
            </a:r>
          </a:p>
        </p:txBody>
      </p:sp>
      <p:sp>
        <p:nvSpPr>
          <p:cNvPr id="99" name="Rectangle 98">
            <a:extLst>
              <a:ext uri="{FF2B5EF4-FFF2-40B4-BE49-F238E27FC236}">
                <a16:creationId xmlns:a16="http://schemas.microsoft.com/office/drawing/2014/main" id="{D7C5A21C-7C72-3E19-82F0-AD85C0B258F4}"/>
              </a:ext>
            </a:extLst>
          </p:cNvPr>
          <p:cNvSpPr/>
          <p:nvPr/>
        </p:nvSpPr>
        <p:spPr>
          <a:xfrm>
            <a:off x="9889202" y="260583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100" name="Rectangle 99">
            <a:extLst>
              <a:ext uri="{FF2B5EF4-FFF2-40B4-BE49-F238E27FC236}">
                <a16:creationId xmlns:a16="http://schemas.microsoft.com/office/drawing/2014/main" id="{850C3FC9-2967-F0EE-F803-0A602C22ADFB}"/>
              </a:ext>
            </a:extLst>
          </p:cNvPr>
          <p:cNvSpPr/>
          <p:nvPr/>
        </p:nvSpPr>
        <p:spPr>
          <a:xfrm>
            <a:off x="9889202" y="303093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Mobile-first is common</a:t>
            </a:r>
          </a:p>
        </p:txBody>
      </p:sp>
      <p:sp>
        <p:nvSpPr>
          <p:cNvPr id="101" name="Rectangle 100">
            <a:extLst>
              <a:ext uri="{FF2B5EF4-FFF2-40B4-BE49-F238E27FC236}">
                <a16:creationId xmlns:a16="http://schemas.microsoft.com/office/drawing/2014/main" id="{77BD1A9E-C377-8A5E-86A8-2947F9569DE6}"/>
              </a:ext>
            </a:extLst>
          </p:cNvPr>
          <p:cNvSpPr/>
          <p:nvPr/>
        </p:nvSpPr>
        <p:spPr>
          <a:xfrm>
            <a:off x="9889202" y="345603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Almost no competition</a:t>
            </a:r>
          </a:p>
        </p:txBody>
      </p:sp>
      <p:sp>
        <p:nvSpPr>
          <p:cNvPr id="102" name="Rectangle 101">
            <a:extLst>
              <a:ext uri="{FF2B5EF4-FFF2-40B4-BE49-F238E27FC236}">
                <a16:creationId xmlns:a16="http://schemas.microsoft.com/office/drawing/2014/main" id="{995E064B-5C54-A51A-B45E-1FA581C2855C}"/>
              </a:ext>
            </a:extLst>
          </p:cNvPr>
          <p:cNvSpPr/>
          <p:nvPr/>
        </p:nvSpPr>
        <p:spPr>
          <a:xfrm>
            <a:off x="9889202" y="3881142"/>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Local shops are still the norm</a:t>
            </a:r>
          </a:p>
        </p:txBody>
      </p:sp>
      <p:sp>
        <p:nvSpPr>
          <p:cNvPr id="103" name="Rectangle 102">
            <a:extLst>
              <a:ext uri="{FF2B5EF4-FFF2-40B4-BE49-F238E27FC236}">
                <a16:creationId xmlns:a16="http://schemas.microsoft.com/office/drawing/2014/main" id="{1AEC3CC8-0433-7304-F71E-8D817456BBE0}"/>
              </a:ext>
            </a:extLst>
          </p:cNvPr>
          <p:cNvSpPr/>
          <p:nvPr/>
        </p:nvSpPr>
        <p:spPr>
          <a:xfrm>
            <a:off x="9889202" y="4306246"/>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104" name="Rectangle 103">
            <a:extLst>
              <a:ext uri="{FF2B5EF4-FFF2-40B4-BE49-F238E27FC236}">
                <a16:creationId xmlns:a16="http://schemas.microsoft.com/office/drawing/2014/main" id="{43719CF1-5B9E-2AEC-88F9-3230E3FEA3FD}"/>
              </a:ext>
            </a:extLst>
          </p:cNvPr>
          <p:cNvSpPr/>
          <p:nvPr/>
        </p:nvSpPr>
        <p:spPr>
          <a:xfrm>
            <a:off x="9889202" y="4731350"/>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Almost no infrastructure, basic team</a:t>
            </a:r>
          </a:p>
        </p:txBody>
      </p:sp>
      <p:sp>
        <p:nvSpPr>
          <p:cNvPr id="105" name="Rectangle 104">
            <a:extLst>
              <a:ext uri="{FF2B5EF4-FFF2-40B4-BE49-F238E27FC236}">
                <a16:creationId xmlns:a16="http://schemas.microsoft.com/office/drawing/2014/main" id="{FB4B2F6B-E822-6DC1-4E69-37275011446B}"/>
              </a:ext>
            </a:extLst>
          </p:cNvPr>
          <p:cNvSpPr/>
          <p:nvPr/>
        </p:nvSpPr>
        <p:spPr>
          <a:xfrm>
            <a:off x="9889202" y="515645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Little overlap in value props</a:t>
            </a:r>
          </a:p>
        </p:txBody>
      </p:sp>
      <p:sp>
        <p:nvSpPr>
          <p:cNvPr id="106" name="Rectangle 105">
            <a:extLst>
              <a:ext uri="{FF2B5EF4-FFF2-40B4-BE49-F238E27FC236}">
                <a16:creationId xmlns:a16="http://schemas.microsoft.com/office/drawing/2014/main" id="{C570B6A4-CE4A-1318-912F-74349F1F2CEF}"/>
              </a:ext>
            </a:extLst>
          </p:cNvPr>
          <p:cNvSpPr/>
          <p:nvPr/>
        </p:nvSpPr>
        <p:spPr>
          <a:xfrm>
            <a:off x="9889202" y="5581558"/>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Not a high risk</a:t>
            </a:r>
          </a:p>
        </p:txBody>
      </p:sp>
      <p:sp>
        <p:nvSpPr>
          <p:cNvPr id="107" name="Rectangle 106">
            <a:extLst>
              <a:ext uri="{FF2B5EF4-FFF2-40B4-BE49-F238E27FC236}">
                <a16:creationId xmlns:a16="http://schemas.microsoft.com/office/drawing/2014/main" id="{789C7500-540C-EFD0-3BBD-DB5B96719041}"/>
              </a:ext>
            </a:extLst>
          </p:cNvPr>
          <p:cNvSpPr/>
          <p:nvPr/>
        </p:nvSpPr>
        <p:spPr>
          <a:xfrm>
            <a:off x="9889202" y="6006664"/>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Would be driven from [sanitized]</a:t>
            </a:r>
          </a:p>
        </p:txBody>
      </p:sp>
      <p:sp>
        <p:nvSpPr>
          <p:cNvPr id="108" name="Rectangle 107">
            <a:extLst>
              <a:ext uri="{FF2B5EF4-FFF2-40B4-BE49-F238E27FC236}">
                <a16:creationId xmlns:a16="http://schemas.microsoft.com/office/drawing/2014/main" id="{4F9AF876-569D-06E6-3E15-F22B4C806428}"/>
              </a:ext>
            </a:extLst>
          </p:cNvPr>
          <p:cNvSpPr/>
          <p:nvPr/>
        </p:nvSpPr>
        <p:spPr>
          <a:xfrm>
            <a:off x="3895962" y="1755622"/>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M EUR</a:t>
            </a:r>
          </a:p>
        </p:txBody>
      </p:sp>
      <p:sp>
        <p:nvSpPr>
          <p:cNvPr id="109" name="Rectangle 108">
            <a:extLst>
              <a:ext uri="{FF2B5EF4-FFF2-40B4-BE49-F238E27FC236}">
                <a16:creationId xmlns:a16="http://schemas.microsoft.com/office/drawing/2014/main" id="{D2B9D27E-A078-0497-E101-F45D1510D334}"/>
              </a:ext>
            </a:extLst>
          </p:cNvPr>
          <p:cNvSpPr/>
          <p:nvPr/>
        </p:nvSpPr>
        <p:spPr>
          <a:xfrm>
            <a:off x="3895962" y="2180726"/>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’15-’20 CAGR</a:t>
            </a:r>
          </a:p>
        </p:txBody>
      </p:sp>
      <p:sp>
        <p:nvSpPr>
          <p:cNvPr id="110" name="Rectangle 109">
            <a:extLst>
              <a:ext uri="{FF2B5EF4-FFF2-40B4-BE49-F238E27FC236}">
                <a16:creationId xmlns:a16="http://schemas.microsoft.com/office/drawing/2014/main" id="{74B409CF-854E-14C8-0FB4-8EE5140FB65F}"/>
              </a:ext>
            </a:extLst>
          </p:cNvPr>
          <p:cNvSpPr/>
          <p:nvPr/>
        </p:nvSpPr>
        <p:spPr>
          <a:xfrm>
            <a:off x="3895962" y="2605830"/>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[sanitized]</a:t>
            </a:r>
          </a:p>
        </p:txBody>
      </p:sp>
      <p:sp>
        <p:nvSpPr>
          <p:cNvPr id="111" name="Rectangle 110">
            <a:extLst>
              <a:ext uri="{FF2B5EF4-FFF2-40B4-BE49-F238E27FC236}">
                <a16:creationId xmlns:a16="http://schemas.microsoft.com/office/drawing/2014/main" id="{CD78B1FE-D6CF-8ABA-9674-13F9302B03E3}"/>
              </a:ext>
            </a:extLst>
          </p:cNvPr>
          <p:cNvSpPr/>
          <p:nvPr/>
        </p:nvSpPr>
        <p:spPr>
          <a:xfrm>
            <a:off x="3895962" y="3030934"/>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Low-high score</a:t>
            </a:r>
          </a:p>
        </p:txBody>
      </p:sp>
      <p:sp>
        <p:nvSpPr>
          <p:cNvPr id="112" name="Rectangle 111">
            <a:extLst>
              <a:ext uri="{FF2B5EF4-FFF2-40B4-BE49-F238E27FC236}">
                <a16:creationId xmlns:a16="http://schemas.microsoft.com/office/drawing/2014/main" id="{D2478DA4-4884-64BD-29CF-18089F797A56}"/>
              </a:ext>
            </a:extLst>
          </p:cNvPr>
          <p:cNvSpPr/>
          <p:nvPr/>
        </p:nvSpPr>
        <p:spPr>
          <a:xfrm>
            <a:off x="3895962" y="3456038"/>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High-low score</a:t>
            </a:r>
          </a:p>
        </p:txBody>
      </p:sp>
      <p:sp>
        <p:nvSpPr>
          <p:cNvPr id="113" name="Rectangle 112">
            <a:extLst>
              <a:ext uri="{FF2B5EF4-FFF2-40B4-BE49-F238E27FC236}">
                <a16:creationId xmlns:a16="http://schemas.microsoft.com/office/drawing/2014/main" id="{BD7CD19C-5C0F-4ED0-91A4-AFF4E799C792}"/>
              </a:ext>
            </a:extLst>
          </p:cNvPr>
          <p:cNvSpPr/>
          <p:nvPr/>
        </p:nvSpPr>
        <p:spPr>
          <a:xfrm>
            <a:off x="3895962" y="3881142"/>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Low-high score</a:t>
            </a:r>
          </a:p>
        </p:txBody>
      </p:sp>
      <p:sp>
        <p:nvSpPr>
          <p:cNvPr id="114" name="Rectangle 113">
            <a:extLst>
              <a:ext uri="{FF2B5EF4-FFF2-40B4-BE49-F238E27FC236}">
                <a16:creationId xmlns:a16="http://schemas.microsoft.com/office/drawing/2014/main" id="{21D75356-2441-729D-F69D-35D0EC9E1E96}"/>
              </a:ext>
            </a:extLst>
          </p:cNvPr>
          <p:cNvSpPr/>
          <p:nvPr/>
        </p:nvSpPr>
        <p:spPr>
          <a:xfrm>
            <a:off x="3895962" y="4306246"/>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NPS</a:t>
            </a:r>
          </a:p>
        </p:txBody>
      </p:sp>
      <p:sp>
        <p:nvSpPr>
          <p:cNvPr id="115" name="Rectangle 114">
            <a:extLst>
              <a:ext uri="{FF2B5EF4-FFF2-40B4-BE49-F238E27FC236}">
                <a16:creationId xmlns:a16="http://schemas.microsoft.com/office/drawing/2014/main" id="{1A6BF2F9-2025-1824-D57C-27C68BF1FD7B}"/>
              </a:ext>
            </a:extLst>
          </p:cNvPr>
          <p:cNvSpPr/>
          <p:nvPr/>
        </p:nvSpPr>
        <p:spPr>
          <a:xfrm>
            <a:off x="3895962" y="4731350"/>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Low-high score</a:t>
            </a:r>
          </a:p>
        </p:txBody>
      </p:sp>
      <p:sp>
        <p:nvSpPr>
          <p:cNvPr id="116" name="Rectangle 115">
            <a:extLst>
              <a:ext uri="{FF2B5EF4-FFF2-40B4-BE49-F238E27FC236}">
                <a16:creationId xmlns:a16="http://schemas.microsoft.com/office/drawing/2014/main" id="{768CF306-EC18-B232-2882-992FE66E0114}"/>
              </a:ext>
            </a:extLst>
          </p:cNvPr>
          <p:cNvSpPr/>
          <p:nvPr/>
        </p:nvSpPr>
        <p:spPr>
          <a:xfrm>
            <a:off x="3895962" y="5156454"/>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High-low score</a:t>
            </a:r>
          </a:p>
        </p:txBody>
      </p:sp>
      <p:sp>
        <p:nvSpPr>
          <p:cNvPr id="117" name="Rectangle 116">
            <a:extLst>
              <a:ext uri="{FF2B5EF4-FFF2-40B4-BE49-F238E27FC236}">
                <a16:creationId xmlns:a16="http://schemas.microsoft.com/office/drawing/2014/main" id="{B6F1560B-7487-AE78-0579-30FB0BE4753A}"/>
              </a:ext>
            </a:extLst>
          </p:cNvPr>
          <p:cNvSpPr/>
          <p:nvPr/>
        </p:nvSpPr>
        <p:spPr>
          <a:xfrm>
            <a:off x="3895962" y="5581558"/>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High-low score</a:t>
            </a:r>
          </a:p>
        </p:txBody>
      </p:sp>
      <p:sp>
        <p:nvSpPr>
          <p:cNvPr id="118" name="Rectangle 117">
            <a:extLst>
              <a:ext uri="{FF2B5EF4-FFF2-40B4-BE49-F238E27FC236}">
                <a16:creationId xmlns:a16="http://schemas.microsoft.com/office/drawing/2014/main" id="{E6167AFE-92B3-1779-CC9E-91CA23BDFBCE}"/>
              </a:ext>
            </a:extLst>
          </p:cNvPr>
          <p:cNvSpPr/>
          <p:nvPr/>
        </p:nvSpPr>
        <p:spPr>
          <a:xfrm>
            <a:off x="3895962" y="6006664"/>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Low-high score</a:t>
            </a:r>
          </a:p>
        </p:txBody>
      </p:sp>
      <p:cxnSp>
        <p:nvCxnSpPr>
          <p:cNvPr id="120" name="Straight Connector 119">
            <a:extLst>
              <a:ext uri="{FF2B5EF4-FFF2-40B4-BE49-F238E27FC236}">
                <a16:creationId xmlns:a16="http://schemas.microsoft.com/office/drawing/2014/main" id="{13865A47-85E0-EEEB-0F51-B95B4059D097}"/>
              </a:ext>
            </a:extLst>
          </p:cNvPr>
          <p:cNvCxnSpPr>
            <a:cxnSpLocks/>
          </p:cNvCxnSpPr>
          <p:nvPr/>
        </p:nvCxnSpPr>
        <p:spPr>
          <a:xfrm flipV="1">
            <a:off x="1648422" y="2168634"/>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C802835-FB8A-C81A-E140-0B5C58EB8E83}"/>
              </a:ext>
            </a:extLst>
          </p:cNvPr>
          <p:cNvCxnSpPr>
            <a:cxnSpLocks/>
          </p:cNvCxnSpPr>
          <p:nvPr/>
        </p:nvCxnSpPr>
        <p:spPr>
          <a:xfrm flipV="1">
            <a:off x="1648422" y="2591863"/>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C910A0-CBE5-31AB-854E-D4EB09EE95D1}"/>
              </a:ext>
            </a:extLst>
          </p:cNvPr>
          <p:cNvCxnSpPr>
            <a:cxnSpLocks/>
          </p:cNvCxnSpPr>
          <p:nvPr/>
        </p:nvCxnSpPr>
        <p:spPr>
          <a:xfrm flipV="1">
            <a:off x="1648422" y="3015092"/>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DB82DB-384C-F2DA-0BC7-60296C344D01}"/>
              </a:ext>
            </a:extLst>
          </p:cNvPr>
          <p:cNvCxnSpPr>
            <a:cxnSpLocks/>
          </p:cNvCxnSpPr>
          <p:nvPr/>
        </p:nvCxnSpPr>
        <p:spPr>
          <a:xfrm flipV="1">
            <a:off x="1648422" y="3438321"/>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821B3-D6F5-8AA3-8B16-C199C43C00D3}"/>
              </a:ext>
            </a:extLst>
          </p:cNvPr>
          <p:cNvCxnSpPr>
            <a:cxnSpLocks/>
          </p:cNvCxnSpPr>
          <p:nvPr/>
        </p:nvCxnSpPr>
        <p:spPr>
          <a:xfrm flipV="1">
            <a:off x="1648422" y="3861550"/>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E272399-1419-81FA-E26D-ECB87381EA69}"/>
              </a:ext>
            </a:extLst>
          </p:cNvPr>
          <p:cNvCxnSpPr>
            <a:cxnSpLocks/>
          </p:cNvCxnSpPr>
          <p:nvPr/>
        </p:nvCxnSpPr>
        <p:spPr>
          <a:xfrm flipV="1">
            <a:off x="1648422" y="4284779"/>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CFA567-59F4-92E3-03C2-23A85B3E0756}"/>
              </a:ext>
            </a:extLst>
          </p:cNvPr>
          <p:cNvCxnSpPr>
            <a:cxnSpLocks/>
          </p:cNvCxnSpPr>
          <p:nvPr/>
        </p:nvCxnSpPr>
        <p:spPr>
          <a:xfrm flipV="1">
            <a:off x="1648422" y="4708008"/>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0EDAF5-96E8-AA55-3226-9A87D484D525}"/>
              </a:ext>
            </a:extLst>
          </p:cNvPr>
          <p:cNvCxnSpPr>
            <a:cxnSpLocks/>
          </p:cNvCxnSpPr>
          <p:nvPr/>
        </p:nvCxnSpPr>
        <p:spPr>
          <a:xfrm flipV="1">
            <a:off x="1648422" y="5131237"/>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A4E1EA6-ECDB-54E7-8CE9-26C6672B08F7}"/>
              </a:ext>
            </a:extLst>
          </p:cNvPr>
          <p:cNvCxnSpPr>
            <a:cxnSpLocks/>
          </p:cNvCxnSpPr>
          <p:nvPr/>
        </p:nvCxnSpPr>
        <p:spPr>
          <a:xfrm flipV="1">
            <a:off x="1648422" y="5554466"/>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EFE3FFB-376E-4838-4481-DA8BAFDA5384}"/>
              </a:ext>
            </a:extLst>
          </p:cNvPr>
          <p:cNvCxnSpPr>
            <a:cxnSpLocks/>
          </p:cNvCxnSpPr>
          <p:nvPr/>
        </p:nvCxnSpPr>
        <p:spPr>
          <a:xfrm flipV="1">
            <a:off x="1648422" y="5977695"/>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D86B36-0D13-B831-8B48-97D1D47F8085}"/>
              </a:ext>
            </a:extLst>
          </p:cNvPr>
          <p:cNvGrpSpPr/>
          <p:nvPr/>
        </p:nvGrpSpPr>
        <p:grpSpPr>
          <a:xfrm>
            <a:off x="6580418" y="1270165"/>
            <a:ext cx="5056846" cy="184811"/>
            <a:chOff x="6794606" y="1232843"/>
            <a:chExt cx="5056846" cy="184811"/>
          </a:xfrm>
        </p:grpSpPr>
        <p:sp>
          <p:nvSpPr>
            <p:cNvPr id="130" name="Rectangle 129">
              <a:extLst>
                <a:ext uri="{FF2B5EF4-FFF2-40B4-BE49-F238E27FC236}">
                  <a16:creationId xmlns:a16="http://schemas.microsoft.com/office/drawing/2014/main" id="{D457F54C-5F48-7DCC-8FD9-AABB1EDE4032}"/>
                </a:ext>
              </a:extLst>
            </p:cNvPr>
            <p:cNvSpPr/>
            <p:nvPr/>
          </p:nvSpPr>
          <p:spPr>
            <a:xfrm>
              <a:off x="6794606" y="1232843"/>
              <a:ext cx="189506" cy="184811"/>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1" name="Rectangle 130">
              <a:extLst>
                <a:ext uri="{FF2B5EF4-FFF2-40B4-BE49-F238E27FC236}">
                  <a16:creationId xmlns:a16="http://schemas.microsoft.com/office/drawing/2014/main" id="{FACE239B-F5CA-3EDD-07AE-B347F0D7F217}"/>
                </a:ext>
              </a:extLst>
            </p:cNvPr>
            <p:cNvSpPr/>
            <p:nvPr/>
          </p:nvSpPr>
          <p:spPr>
            <a:xfrm>
              <a:off x="8118089" y="1232843"/>
              <a:ext cx="189506" cy="184811"/>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2" name="Rectangle 131">
              <a:extLst>
                <a:ext uri="{FF2B5EF4-FFF2-40B4-BE49-F238E27FC236}">
                  <a16:creationId xmlns:a16="http://schemas.microsoft.com/office/drawing/2014/main" id="{414906FD-00E0-0C27-02A0-A408B2934F92}"/>
                </a:ext>
              </a:extLst>
            </p:cNvPr>
            <p:cNvSpPr/>
            <p:nvPr/>
          </p:nvSpPr>
          <p:spPr>
            <a:xfrm>
              <a:off x="9441572" y="1232843"/>
              <a:ext cx="189506" cy="18481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3" name="Rectangle 132">
              <a:extLst>
                <a:ext uri="{FF2B5EF4-FFF2-40B4-BE49-F238E27FC236}">
                  <a16:creationId xmlns:a16="http://schemas.microsoft.com/office/drawing/2014/main" id="{85BCC72F-E222-78D7-712C-8061A1837A14}"/>
                </a:ext>
              </a:extLst>
            </p:cNvPr>
            <p:cNvSpPr/>
            <p:nvPr/>
          </p:nvSpPr>
          <p:spPr>
            <a:xfrm>
              <a:off x="10765054" y="1232843"/>
              <a:ext cx="189506" cy="184811"/>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4" name="TextBox 133">
              <a:extLst>
                <a:ext uri="{FF2B5EF4-FFF2-40B4-BE49-F238E27FC236}">
                  <a16:creationId xmlns:a16="http://schemas.microsoft.com/office/drawing/2014/main" id="{DF8B4167-C96D-7886-A7D1-C6CABEFF0852}"/>
                </a:ext>
              </a:extLst>
            </p:cNvPr>
            <p:cNvSpPr txBox="1"/>
            <p:nvPr/>
          </p:nvSpPr>
          <p:spPr>
            <a:xfrm>
              <a:off x="703794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Very attractive</a:t>
              </a:r>
            </a:p>
          </p:txBody>
        </p:sp>
        <p:sp>
          <p:nvSpPr>
            <p:cNvPr id="135" name="TextBox 134">
              <a:extLst>
                <a:ext uri="{FF2B5EF4-FFF2-40B4-BE49-F238E27FC236}">
                  <a16:creationId xmlns:a16="http://schemas.microsoft.com/office/drawing/2014/main" id="{4A9199A0-5A0F-89D2-EC49-D1018D996995}"/>
                </a:ext>
              </a:extLst>
            </p:cNvPr>
            <p:cNvSpPr txBox="1"/>
            <p:nvPr/>
          </p:nvSpPr>
          <p:spPr>
            <a:xfrm>
              <a:off x="8359836"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Attractive</a:t>
              </a:r>
            </a:p>
          </p:txBody>
        </p:sp>
        <p:sp>
          <p:nvSpPr>
            <p:cNvPr id="136" name="TextBox 135">
              <a:extLst>
                <a:ext uri="{FF2B5EF4-FFF2-40B4-BE49-F238E27FC236}">
                  <a16:creationId xmlns:a16="http://schemas.microsoft.com/office/drawing/2014/main" id="{502073F2-8DB8-8B90-15F7-0353A048F2D0}"/>
                </a:ext>
              </a:extLst>
            </p:cNvPr>
            <p:cNvSpPr txBox="1"/>
            <p:nvPr/>
          </p:nvSpPr>
          <p:spPr>
            <a:xfrm>
              <a:off x="968173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Neutral</a:t>
              </a:r>
            </a:p>
          </p:txBody>
        </p:sp>
        <p:sp>
          <p:nvSpPr>
            <p:cNvPr id="137" name="TextBox 136">
              <a:extLst>
                <a:ext uri="{FF2B5EF4-FFF2-40B4-BE49-F238E27FC236}">
                  <a16:creationId xmlns:a16="http://schemas.microsoft.com/office/drawing/2014/main" id="{350775F3-F588-A818-89D7-520B5B386CA0}"/>
                </a:ext>
              </a:extLst>
            </p:cNvPr>
            <p:cNvSpPr txBox="1"/>
            <p:nvPr/>
          </p:nvSpPr>
          <p:spPr>
            <a:xfrm>
              <a:off x="11003625"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Unattractive</a:t>
              </a:r>
            </a:p>
          </p:txBody>
        </p:sp>
      </p:grpSp>
      <p:sp>
        <p:nvSpPr>
          <p:cNvPr id="138" name="TextBox 137">
            <a:extLst>
              <a:ext uri="{FF2B5EF4-FFF2-40B4-BE49-F238E27FC236}">
                <a16:creationId xmlns:a16="http://schemas.microsoft.com/office/drawing/2014/main" id="{757B8816-486E-A6E3-C52A-97BE5E4D5ACA}"/>
              </a:ext>
            </a:extLst>
          </p:cNvPr>
          <p:cNvSpPr txBox="1"/>
          <p:nvPr/>
        </p:nvSpPr>
        <p:spPr>
          <a:xfrm>
            <a:off x="5677989" y="41452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9" name="TextBox 138">
            <a:extLst>
              <a:ext uri="{FF2B5EF4-FFF2-40B4-BE49-F238E27FC236}">
                <a16:creationId xmlns:a16="http://schemas.microsoft.com/office/drawing/2014/main" id="{5149291E-32FB-DA70-A3D6-FC597B804A06}"/>
              </a:ext>
            </a:extLst>
          </p:cNvPr>
          <p:cNvSpPr txBox="1"/>
          <p:nvPr/>
        </p:nvSpPr>
        <p:spPr>
          <a:xfrm>
            <a:off x="7968343" y="60960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41" name="Footer Placeholder 2">
            <a:extLst>
              <a:ext uri="{FF2B5EF4-FFF2-40B4-BE49-F238E27FC236}">
                <a16:creationId xmlns:a16="http://schemas.microsoft.com/office/drawing/2014/main" id="{4CC165F2-F690-7589-87CF-9828AB5B840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42" name="Text Placeholder 16">
            <a:extLst>
              <a:ext uri="{FF2B5EF4-FFF2-40B4-BE49-F238E27FC236}">
                <a16:creationId xmlns:a16="http://schemas.microsoft.com/office/drawing/2014/main" id="{04C80550-CC90-78DE-C3D6-691CD02F069F}"/>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192895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a:xfrm>
            <a:off x="554736" y="355092"/>
            <a:ext cx="11082528" cy="731520"/>
          </a:xfrm>
        </p:spPr>
        <p:txBody>
          <a:bodyPr/>
          <a:lstStyle/>
          <a:p>
            <a:r>
              <a:rPr lang="en-US" dirty="0"/>
              <a:t>Given previous assessment, UK is most likely MVP-launch country and can act as a strong ‘incubator’ for Digital Venture</a:t>
            </a:r>
          </a:p>
        </p:txBody>
      </p:sp>
      <p:sp>
        <p:nvSpPr>
          <p:cNvPr id="2" name="Oval 1">
            <a:extLst>
              <a:ext uri="{FF2B5EF4-FFF2-40B4-BE49-F238E27FC236}">
                <a16:creationId xmlns:a16="http://schemas.microsoft.com/office/drawing/2014/main" id="{1198E3C6-E469-77B5-2A81-C8001E4FAC23}"/>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3" name="Oval 2">
            <a:extLst>
              <a:ext uri="{FF2B5EF4-FFF2-40B4-BE49-F238E27FC236}">
                <a16:creationId xmlns:a16="http://schemas.microsoft.com/office/drawing/2014/main" id="{57D30F3F-BB7D-C2BA-75EF-AFF7272845F9}"/>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D</a:t>
            </a:r>
          </a:p>
        </p:txBody>
      </p:sp>
      <p:sp>
        <p:nvSpPr>
          <p:cNvPr id="9" name="Rectangle 8">
            <a:extLst>
              <a:ext uri="{FF2B5EF4-FFF2-40B4-BE49-F238E27FC236}">
                <a16:creationId xmlns:a16="http://schemas.microsoft.com/office/drawing/2014/main" id="{24023538-CA68-F071-530D-3F703CB6FBFB}"/>
              </a:ext>
            </a:extLst>
          </p:cNvPr>
          <p:cNvSpPr/>
          <p:nvPr/>
        </p:nvSpPr>
        <p:spPr>
          <a:xfrm>
            <a:off x="1100251" y="1666388"/>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1100251" y="1940334"/>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3277835" y="1666388"/>
            <a:ext cx="7813915"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rationale for launch in UK</a:t>
            </a:r>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3279394" y="1940334"/>
            <a:ext cx="78082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1100251" y="2076017"/>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tx1"/>
                </a:solidFill>
              </a:rPr>
              <a:t>Financial attractiveness</a:t>
            </a:r>
          </a:p>
        </p:txBody>
      </p:sp>
      <p:sp>
        <p:nvSpPr>
          <p:cNvPr id="16" name="Rectangle 15">
            <a:extLst>
              <a:ext uri="{FF2B5EF4-FFF2-40B4-BE49-F238E27FC236}">
                <a16:creationId xmlns:a16="http://schemas.microsoft.com/office/drawing/2014/main" id="{61C0EC47-17B2-D260-9314-A387700C359C}"/>
              </a:ext>
            </a:extLst>
          </p:cNvPr>
          <p:cNvSpPr/>
          <p:nvPr/>
        </p:nvSpPr>
        <p:spPr>
          <a:xfrm>
            <a:off x="1100251" y="3531504"/>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Digital attractiveness</a:t>
            </a:r>
          </a:p>
        </p:txBody>
      </p:sp>
      <p:sp>
        <p:nvSpPr>
          <p:cNvPr id="17" name="Rectangle 16">
            <a:extLst>
              <a:ext uri="{FF2B5EF4-FFF2-40B4-BE49-F238E27FC236}">
                <a16:creationId xmlns:a16="http://schemas.microsoft.com/office/drawing/2014/main" id="{F1F14F29-D652-7310-C817-4FADE962550F}"/>
              </a:ext>
            </a:extLst>
          </p:cNvPr>
          <p:cNvSpPr/>
          <p:nvPr/>
        </p:nvSpPr>
        <p:spPr>
          <a:xfrm>
            <a:off x="1100251" y="4986991"/>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spcBef>
                <a:spcPts val="300"/>
              </a:spcBef>
              <a:spcAft>
                <a:spcPts val="300"/>
              </a:spcAft>
            </a:pPr>
            <a:r>
              <a:rPr lang="en-US" sz="1400" b="1" dirty="0">
                <a:solidFill>
                  <a:schemeClr val="tx1"/>
                </a:solidFill>
              </a:rPr>
              <a:t>Ability to </a:t>
            </a:r>
            <a:br>
              <a:rPr lang="en-US" sz="1400" b="1" dirty="0">
                <a:solidFill>
                  <a:schemeClr val="tx1"/>
                </a:solidFill>
              </a:rPr>
            </a:br>
            <a:r>
              <a:rPr lang="en-US" sz="1400" b="1" dirty="0">
                <a:solidFill>
                  <a:schemeClr val="tx1"/>
                </a:solidFill>
              </a:rPr>
              <a:t>execute</a:t>
            </a:r>
          </a:p>
        </p:txBody>
      </p:sp>
      <p:sp>
        <p:nvSpPr>
          <p:cNvPr id="20" name="Rectangle 19">
            <a:extLst>
              <a:ext uri="{FF2B5EF4-FFF2-40B4-BE49-F238E27FC236}">
                <a16:creationId xmlns:a16="http://schemas.microsoft.com/office/drawing/2014/main" id="{957D99E3-4D69-F302-1188-0F6440477A6C}"/>
              </a:ext>
            </a:extLst>
          </p:cNvPr>
          <p:cNvSpPr/>
          <p:nvPr/>
        </p:nvSpPr>
        <p:spPr>
          <a:xfrm>
            <a:off x="3293583" y="2076017"/>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Large </a:t>
            </a:r>
            <a:r>
              <a:rPr lang="en-US" sz="1200" b="1" dirty="0">
                <a:solidFill>
                  <a:schemeClr val="bg1"/>
                </a:solidFill>
              </a:rPr>
              <a:t>market size of ~37.5 M EUR </a:t>
            </a:r>
            <a:r>
              <a:rPr lang="en-US" sz="1200" dirty="0">
                <a:solidFill>
                  <a:schemeClr val="bg1"/>
                </a:solidFill>
              </a:rPr>
              <a:t>and [sanitized] number of consumers in three key segments</a:t>
            </a:r>
          </a:p>
          <a:p>
            <a:pPr marL="171450" indent="-171450">
              <a:spcBef>
                <a:spcPts val="300"/>
              </a:spcBef>
              <a:spcAft>
                <a:spcPts val="300"/>
              </a:spcAft>
              <a:buFont typeface="Arial" panose="020B0604020202020204" pitchFamily="34" charset="0"/>
              <a:buChar char="•"/>
            </a:pPr>
            <a:r>
              <a:rPr lang="en-US" sz="1200" dirty="0">
                <a:solidFill>
                  <a:schemeClr val="bg1"/>
                </a:solidFill>
              </a:rPr>
              <a:t>Stable market growth rate of </a:t>
            </a:r>
            <a:r>
              <a:rPr lang="en-US" sz="1200" b="1" dirty="0">
                <a:solidFill>
                  <a:schemeClr val="bg1"/>
                </a:solidFill>
              </a:rPr>
              <a:t>1.5% CAGR </a:t>
            </a:r>
            <a:r>
              <a:rPr lang="en-US" sz="1200" dirty="0">
                <a:solidFill>
                  <a:schemeClr val="bg1"/>
                </a:solidFill>
              </a:rPr>
              <a:t>over past five years with similar positive outlook going forward</a:t>
            </a:r>
          </a:p>
          <a:p>
            <a:pPr marL="171450" indent="-171450">
              <a:spcBef>
                <a:spcPts val="300"/>
              </a:spcBef>
              <a:spcAft>
                <a:spcPts val="300"/>
              </a:spcAft>
              <a:buFont typeface="Arial" panose="020B0604020202020204" pitchFamily="34" charset="0"/>
              <a:buChar char="•"/>
            </a:pPr>
            <a:r>
              <a:rPr lang="en-US" sz="1200" dirty="0">
                <a:solidFill>
                  <a:schemeClr val="bg1"/>
                </a:solidFill>
              </a:rPr>
              <a:t>[sanitized argument]</a:t>
            </a:r>
          </a:p>
        </p:txBody>
      </p:sp>
      <p:sp>
        <p:nvSpPr>
          <p:cNvPr id="24" name="Rectangle 23">
            <a:extLst>
              <a:ext uri="{FF2B5EF4-FFF2-40B4-BE49-F238E27FC236}">
                <a16:creationId xmlns:a16="http://schemas.microsoft.com/office/drawing/2014/main" id="{88D285BE-F4B7-A869-E918-FEE240A09A6C}"/>
              </a:ext>
            </a:extLst>
          </p:cNvPr>
          <p:cNvSpPr/>
          <p:nvPr/>
        </p:nvSpPr>
        <p:spPr>
          <a:xfrm>
            <a:off x="3293583" y="3531504"/>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Sound digital maturity with </a:t>
            </a:r>
            <a:r>
              <a:rPr lang="en-US" sz="1200" b="1" dirty="0">
                <a:solidFill>
                  <a:schemeClr val="bg1"/>
                </a:solidFill>
              </a:rPr>
              <a:t>~53% of consumers preferring digital</a:t>
            </a:r>
            <a:r>
              <a:rPr lang="en-US" sz="1200" dirty="0">
                <a:solidFill>
                  <a:schemeClr val="bg1"/>
                </a:solidFill>
              </a:rPr>
              <a:t>, with higher ratio among key segments</a:t>
            </a:r>
          </a:p>
          <a:p>
            <a:pPr marL="171450" indent="-171450">
              <a:spcBef>
                <a:spcPts val="300"/>
              </a:spcBef>
              <a:spcAft>
                <a:spcPts val="300"/>
              </a:spcAft>
              <a:buFont typeface="Arial" panose="020B0604020202020204" pitchFamily="34" charset="0"/>
              <a:buChar char="•"/>
            </a:pPr>
            <a:r>
              <a:rPr lang="en-US" sz="1200" dirty="0">
                <a:solidFill>
                  <a:schemeClr val="bg1"/>
                </a:solidFill>
              </a:rPr>
              <a:t>Relatively </a:t>
            </a:r>
            <a:r>
              <a:rPr lang="en-US" sz="1200" b="1" dirty="0">
                <a:solidFill>
                  <a:schemeClr val="bg1"/>
                </a:solidFill>
              </a:rPr>
              <a:t>little brand loyalty </a:t>
            </a:r>
            <a:r>
              <a:rPr lang="en-US" sz="1200" dirty="0">
                <a:solidFill>
                  <a:schemeClr val="bg1"/>
                </a:solidFill>
              </a:rPr>
              <a:t>among consumers and highly fragmented market</a:t>
            </a:r>
          </a:p>
          <a:p>
            <a:pPr marL="171450" indent="-171450">
              <a:spcBef>
                <a:spcPts val="300"/>
              </a:spcBef>
              <a:spcAft>
                <a:spcPts val="300"/>
              </a:spcAft>
              <a:buFont typeface="Arial" panose="020B0604020202020204" pitchFamily="34" charset="0"/>
              <a:buChar char="•"/>
            </a:pPr>
            <a:r>
              <a:rPr lang="en-US" sz="1200" b="1" dirty="0">
                <a:solidFill>
                  <a:schemeClr val="bg1"/>
                </a:solidFill>
              </a:rPr>
              <a:t>Urgency to act </a:t>
            </a:r>
            <a:r>
              <a:rPr lang="en-US" sz="1200" dirty="0">
                <a:solidFill>
                  <a:schemeClr val="bg1"/>
                </a:solidFill>
              </a:rPr>
              <a:t>now given increasingly competitive landscape and especially entrance of [sanitized] by [sanitized] in market</a:t>
            </a:r>
          </a:p>
        </p:txBody>
      </p:sp>
      <p:sp>
        <p:nvSpPr>
          <p:cNvPr id="25" name="Rectangle 24">
            <a:extLst>
              <a:ext uri="{FF2B5EF4-FFF2-40B4-BE49-F238E27FC236}">
                <a16:creationId xmlns:a16="http://schemas.microsoft.com/office/drawing/2014/main" id="{F94B16A3-F9A7-EA8B-7702-FCA5C6C35ADB}"/>
              </a:ext>
            </a:extLst>
          </p:cNvPr>
          <p:cNvSpPr/>
          <p:nvPr/>
        </p:nvSpPr>
        <p:spPr>
          <a:xfrm>
            <a:off x="3293583" y="4986991"/>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Outstanding </a:t>
            </a:r>
            <a:r>
              <a:rPr lang="en-US" sz="1200" b="1" dirty="0">
                <a:solidFill>
                  <a:schemeClr val="bg1"/>
                </a:solidFill>
              </a:rPr>
              <a:t>brand awareness and recognition</a:t>
            </a:r>
            <a:r>
              <a:rPr lang="en-US" sz="1200" dirty="0">
                <a:solidFill>
                  <a:schemeClr val="bg1"/>
                </a:solidFill>
              </a:rPr>
              <a:t> of [Group] brands to drive customer onboarding and significantly reduce brand-building costs</a:t>
            </a:r>
          </a:p>
          <a:p>
            <a:pPr marL="171450" indent="-171450">
              <a:spcBef>
                <a:spcPts val="300"/>
              </a:spcBef>
              <a:spcAft>
                <a:spcPts val="300"/>
              </a:spcAft>
              <a:buFont typeface="Arial" panose="020B0604020202020204" pitchFamily="34" charset="0"/>
              <a:buChar char="•"/>
            </a:pPr>
            <a:r>
              <a:rPr lang="en-US" sz="1200" dirty="0">
                <a:solidFill>
                  <a:schemeClr val="bg1"/>
                </a:solidFill>
              </a:rPr>
              <a:t>Significant opportunity to leverage </a:t>
            </a:r>
            <a:r>
              <a:rPr lang="en-US" sz="1200" b="1" dirty="0">
                <a:solidFill>
                  <a:schemeClr val="bg1"/>
                </a:solidFill>
              </a:rPr>
              <a:t>strong IT backbone </a:t>
            </a:r>
            <a:r>
              <a:rPr lang="en-US" sz="1200" dirty="0">
                <a:solidFill>
                  <a:schemeClr val="bg1"/>
                </a:solidFill>
              </a:rPr>
              <a:t>and </a:t>
            </a:r>
            <a:r>
              <a:rPr lang="en-US" sz="1200" b="1" dirty="0">
                <a:solidFill>
                  <a:schemeClr val="bg1"/>
                </a:solidFill>
              </a:rPr>
              <a:t>local market expertise</a:t>
            </a:r>
          </a:p>
          <a:p>
            <a:pPr marL="171450" indent="-171450">
              <a:spcBef>
                <a:spcPts val="300"/>
              </a:spcBef>
              <a:spcAft>
                <a:spcPts val="300"/>
              </a:spcAft>
              <a:buFont typeface="Arial" panose="020B0604020202020204" pitchFamily="34" charset="0"/>
              <a:buChar char="•"/>
            </a:pPr>
            <a:r>
              <a:rPr lang="en-US" sz="1200" dirty="0">
                <a:solidFill>
                  <a:schemeClr val="bg1"/>
                </a:solidFill>
              </a:rPr>
              <a:t>Solid traction in core business while maintaining </a:t>
            </a:r>
            <a:r>
              <a:rPr lang="en-US" sz="1200" b="1" dirty="0">
                <a:solidFill>
                  <a:schemeClr val="bg1"/>
                </a:solidFill>
              </a:rPr>
              <a:t>possibility to differentiate </a:t>
            </a:r>
            <a:r>
              <a:rPr lang="en-US" sz="1200" dirty="0">
                <a:solidFill>
                  <a:schemeClr val="bg1"/>
                </a:solidFill>
              </a:rPr>
              <a:t>with Digital Venture offering</a:t>
            </a:r>
          </a:p>
          <a:p>
            <a:pPr marL="171450" indent="-171450">
              <a:spcBef>
                <a:spcPts val="300"/>
              </a:spcBef>
              <a:spcAft>
                <a:spcPts val="300"/>
              </a:spcAft>
              <a:buFont typeface="Arial" panose="020B0604020202020204" pitchFamily="34" charset="0"/>
              <a:buChar char="•"/>
            </a:pPr>
            <a:r>
              <a:rPr lang="en-US" sz="1200" b="1" dirty="0">
                <a:solidFill>
                  <a:schemeClr val="bg1"/>
                </a:solidFill>
              </a:rPr>
              <a:t>Local pipeline already positioned </a:t>
            </a:r>
            <a:r>
              <a:rPr lang="en-US" sz="1200" dirty="0">
                <a:solidFill>
                  <a:schemeClr val="bg1"/>
                </a:solidFill>
              </a:rPr>
              <a:t>to introduce Digital Venture-type play</a:t>
            </a: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1096100" y="4910908"/>
            <a:ext cx="9991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1096100" y="3455421"/>
            <a:ext cx="9991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ooter Placeholder 2">
            <a:extLst>
              <a:ext uri="{FF2B5EF4-FFF2-40B4-BE49-F238E27FC236}">
                <a16:creationId xmlns:a16="http://schemas.microsoft.com/office/drawing/2014/main" id="{9ED5677A-4357-E649-E83D-B137E13A778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1" name="Text Placeholder 16">
            <a:extLst>
              <a:ext uri="{FF2B5EF4-FFF2-40B4-BE49-F238E27FC236}">
                <a16:creationId xmlns:a16="http://schemas.microsoft.com/office/drawing/2014/main" id="{45D8CD74-F9F6-837B-127F-612EEB87A91E}"/>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599460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F296-F561-2390-10DF-8F2922CE5363}"/>
              </a:ext>
            </a:extLst>
          </p:cNvPr>
          <p:cNvSpPr>
            <a:spLocks noGrp="1"/>
          </p:cNvSpPr>
          <p:nvPr>
            <p:ph type="title"/>
          </p:nvPr>
        </p:nvSpPr>
        <p:spPr/>
        <p:txBody>
          <a:bodyPr/>
          <a:lstStyle/>
          <a:p>
            <a:r>
              <a:rPr lang="en-GB" dirty="0"/>
              <a:t>[Insert new solution or project] can address a new segment with [insert differentiation]</a:t>
            </a:r>
            <a:endParaRPr lang="en-US" dirty="0"/>
          </a:p>
        </p:txBody>
      </p:sp>
      <p:sp>
        <p:nvSpPr>
          <p:cNvPr id="21" name="Text Placeholder 20">
            <a:extLst>
              <a:ext uri="{FF2B5EF4-FFF2-40B4-BE49-F238E27FC236}">
                <a16:creationId xmlns:a16="http://schemas.microsoft.com/office/drawing/2014/main" id="{364B2720-A36A-39E1-4C56-DFA68DD351CF}"/>
              </a:ext>
            </a:extLst>
          </p:cNvPr>
          <p:cNvSpPr>
            <a:spLocks noGrp="1"/>
          </p:cNvSpPr>
          <p:nvPr>
            <p:ph type="body" sz="quarter" idx="17"/>
          </p:nvPr>
        </p:nvSpPr>
        <p:spPr/>
        <p:txBody>
          <a:bodyPr/>
          <a:lstStyle/>
          <a:p>
            <a:r>
              <a:rPr lang="en-US" sz="800" dirty="0"/>
              <a:t>Point of departure and rationale</a:t>
            </a:r>
            <a:endParaRPr lang="en-US" dirty="0"/>
          </a:p>
        </p:txBody>
      </p:sp>
      <p:sp>
        <p:nvSpPr>
          <p:cNvPr id="5" name="Rectangle 4">
            <a:extLst>
              <a:ext uri="{FF2B5EF4-FFF2-40B4-BE49-F238E27FC236}">
                <a16:creationId xmlns:a16="http://schemas.microsoft.com/office/drawing/2014/main" id="{2246A934-A500-1B77-B9D9-1D0C423CA1C7}"/>
              </a:ext>
            </a:extLst>
          </p:cNvPr>
          <p:cNvSpPr/>
          <p:nvPr/>
        </p:nvSpPr>
        <p:spPr>
          <a:xfrm>
            <a:off x="467806" y="1368884"/>
            <a:ext cx="4870244"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Overview of customer segments by [insert parameters]</a:t>
            </a:r>
          </a:p>
          <a:p>
            <a:pPr lvl="0"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[Parameter]</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6" name="Rectangle 5">
            <a:extLst>
              <a:ext uri="{FF2B5EF4-FFF2-40B4-BE49-F238E27FC236}">
                <a16:creationId xmlns:a16="http://schemas.microsoft.com/office/drawing/2014/main" id="{CB651116-7EF7-45EA-22A2-094CE5FEB53C}"/>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7" name="Rectangle 6">
            <a:extLst>
              <a:ext uri="{FF2B5EF4-FFF2-40B4-BE49-F238E27FC236}">
                <a16:creationId xmlns:a16="http://schemas.microsoft.com/office/drawing/2014/main" id="{0FB6EB95-0D8A-DBC7-6666-40ADBB6C3E2B}"/>
              </a:ext>
            </a:extLst>
          </p:cNvPr>
          <p:cNvSpPr/>
          <p:nvPr/>
        </p:nvSpPr>
        <p:spPr>
          <a:xfrm>
            <a:off x="936170" y="4927747"/>
            <a:ext cx="6986007" cy="408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Existing [insert e.g. solution or brands]</a:t>
            </a:r>
          </a:p>
        </p:txBody>
      </p:sp>
      <p:sp>
        <p:nvSpPr>
          <p:cNvPr id="8" name="Rectangle 7">
            <a:extLst>
              <a:ext uri="{FF2B5EF4-FFF2-40B4-BE49-F238E27FC236}">
                <a16:creationId xmlns:a16="http://schemas.microsoft.com/office/drawing/2014/main" id="{785E52C1-E886-5E1B-6C91-BD284DDBA4A0}"/>
              </a:ext>
            </a:extLst>
          </p:cNvPr>
          <p:cNvSpPr/>
          <p:nvPr/>
        </p:nvSpPr>
        <p:spPr>
          <a:xfrm>
            <a:off x="8058150" y="4927747"/>
            <a:ext cx="3507770" cy="408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b="1" dirty="0">
                <a:solidFill>
                  <a:schemeClr val="tx1"/>
                </a:solidFill>
              </a:rPr>
              <a:t>New [insert e.g. project, brand etc.]</a:t>
            </a:r>
          </a:p>
        </p:txBody>
      </p:sp>
      <p:sp>
        <p:nvSpPr>
          <p:cNvPr id="9" name="Rectangle 8">
            <a:extLst>
              <a:ext uri="{FF2B5EF4-FFF2-40B4-BE49-F238E27FC236}">
                <a16:creationId xmlns:a16="http://schemas.microsoft.com/office/drawing/2014/main" id="{9506F276-A563-2505-0D76-D4E034334721}"/>
              </a:ext>
            </a:extLst>
          </p:cNvPr>
          <p:cNvSpPr/>
          <p:nvPr/>
        </p:nvSpPr>
        <p:spPr>
          <a:xfrm>
            <a:off x="936170" y="5301207"/>
            <a:ext cx="6986007"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[Insert description of how these customer segments are handled today] </a:t>
            </a:r>
          </a:p>
        </p:txBody>
      </p:sp>
      <p:sp>
        <p:nvSpPr>
          <p:cNvPr id="10" name="Rectangle 9">
            <a:extLst>
              <a:ext uri="{FF2B5EF4-FFF2-40B4-BE49-F238E27FC236}">
                <a16:creationId xmlns:a16="http://schemas.microsoft.com/office/drawing/2014/main" id="{27DCCBB9-2334-7C4C-879B-4083493C98BF}"/>
              </a:ext>
            </a:extLst>
          </p:cNvPr>
          <p:cNvSpPr/>
          <p:nvPr/>
        </p:nvSpPr>
        <p:spPr>
          <a:xfrm>
            <a:off x="8058150" y="5301207"/>
            <a:ext cx="3507770" cy="10017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bIns="108000" rtlCol="0" anchor="t"/>
          <a:lstStyle/>
          <a:p>
            <a:pPr marL="171450" indent="-171450">
              <a:buFont typeface="Arial" panose="020B0604020202020204" pitchFamily="34" charset="0"/>
              <a:buChar char="•"/>
            </a:pPr>
            <a:r>
              <a:rPr lang="en-GB" sz="1200" dirty="0">
                <a:solidFill>
                  <a:schemeClr val="bg1"/>
                </a:solidFill>
              </a:rPr>
              <a:t>[Insert description of how these segments can be handled by project X] </a:t>
            </a:r>
          </a:p>
        </p:txBody>
      </p:sp>
      <p:graphicFrame>
        <p:nvGraphicFramePr>
          <p:cNvPr id="11" name="Chart 10">
            <a:extLst>
              <a:ext uri="{FF2B5EF4-FFF2-40B4-BE49-F238E27FC236}">
                <a16:creationId xmlns:a16="http://schemas.microsoft.com/office/drawing/2014/main" id="{06ACB3EF-0E91-C603-A6C8-5D7D22C2113F}"/>
              </a:ext>
            </a:extLst>
          </p:cNvPr>
          <p:cNvGraphicFramePr/>
          <p:nvPr/>
        </p:nvGraphicFramePr>
        <p:xfrm>
          <a:off x="467805" y="2244150"/>
          <a:ext cx="11173331" cy="2431148"/>
        </p:xfrm>
        <a:graphic>
          <a:graphicData uri="http://schemas.openxmlformats.org/drawingml/2006/chart">
            <c:chart xmlns:c="http://schemas.openxmlformats.org/drawingml/2006/chart" xmlns:r="http://schemas.openxmlformats.org/officeDocument/2006/relationships" r:id="rId2"/>
          </a:graphicData>
        </a:graphic>
      </p:graphicFrame>
      <p:sp>
        <p:nvSpPr>
          <p:cNvPr id="12" name="Rectangle 11">
            <a:extLst>
              <a:ext uri="{FF2B5EF4-FFF2-40B4-BE49-F238E27FC236}">
                <a16:creationId xmlns:a16="http://schemas.microsoft.com/office/drawing/2014/main" id="{91E312B2-FBA6-112E-BBF5-6CDB696EF6CD}"/>
              </a:ext>
            </a:extLst>
          </p:cNvPr>
          <p:cNvSpPr/>
          <p:nvPr/>
        </p:nvSpPr>
        <p:spPr>
          <a:xfrm>
            <a:off x="9779854" y="4591505"/>
            <a:ext cx="1786066" cy="307777"/>
          </a:xfrm>
          <a:prstGeom prst="rect">
            <a:avLst/>
          </a:prstGeom>
          <a:ln>
            <a:noFill/>
          </a:ln>
        </p:spPr>
        <p:txBody>
          <a:bodyPr wrap="none">
            <a:spAutoFit/>
          </a:bodyPr>
          <a:lstStyle/>
          <a:p>
            <a:pPr lvl="0" algn="r"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Customer segments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Rectangle 12">
            <a:extLst>
              <a:ext uri="{FF2B5EF4-FFF2-40B4-BE49-F238E27FC236}">
                <a16:creationId xmlns:a16="http://schemas.microsoft.com/office/drawing/2014/main" id="{FABCD7E3-22ED-FF6D-6480-68BA565AB40C}"/>
              </a:ext>
            </a:extLst>
          </p:cNvPr>
          <p:cNvSpPr/>
          <p:nvPr/>
        </p:nvSpPr>
        <p:spPr>
          <a:xfrm>
            <a:off x="915571"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Defend the core</a:t>
            </a:r>
          </a:p>
        </p:txBody>
      </p:sp>
      <p:sp>
        <p:nvSpPr>
          <p:cNvPr id="14" name="Rectangle 13">
            <a:extLst>
              <a:ext uri="{FF2B5EF4-FFF2-40B4-BE49-F238E27FC236}">
                <a16:creationId xmlns:a16="http://schemas.microsoft.com/office/drawing/2014/main" id="{7BC4DEA4-B96F-1736-153D-670CF674B469}"/>
              </a:ext>
            </a:extLst>
          </p:cNvPr>
          <p:cNvSpPr/>
          <p:nvPr/>
        </p:nvSpPr>
        <p:spPr>
          <a:xfrm>
            <a:off x="4453263"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Accelerate growth</a:t>
            </a:r>
          </a:p>
        </p:txBody>
      </p:sp>
      <p:sp>
        <p:nvSpPr>
          <p:cNvPr id="15" name="Rectangle 14">
            <a:extLst>
              <a:ext uri="{FF2B5EF4-FFF2-40B4-BE49-F238E27FC236}">
                <a16:creationId xmlns:a16="http://schemas.microsoft.com/office/drawing/2014/main" id="{067100C2-186A-B0EF-DBB8-00FB7D314F63}"/>
              </a:ext>
            </a:extLst>
          </p:cNvPr>
          <p:cNvSpPr/>
          <p:nvPr/>
        </p:nvSpPr>
        <p:spPr>
          <a:xfrm>
            <a:off x="7990955" y="2020166"/>
            <a:ext cx="3510000" cy="2578219"/>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i="1" dirty="0">
                <a:solidFill>
                  <a:schemeClr val="tx1"/>
                </a:solidFill>
              </a:rPr>
              <a:t>Tap into new growth segments</a:t>
            </a:r>
          </a:p>
        </p:txBody>
      </p:sp>
      <p:sp>
        <p:nvSpPr>
          <p:cNvPr id="23" name="TextBox 22">
            <a:extLst>
              <a:ext uri="{FF2B5EF4-FFF2-40B4-BE49-F238E27FC236}">
                <a16:creationId xmlns:a16="http://schemas.microsoft.com/office/drawing/2014/main" id="{993386F0-4690-B7C9-FFF1-DB92823BEFBA}"/>
              </a:ext>
            </a:extLst>
          </p:cNvPr>
          <p:cNvSpPr txBox="1"/>
          <p:nvPr/>
        </p:nvSpPr>
        <p:spPr>
          <a:xfrm>
            <a:off x="1849316"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strategy]</a:t>
            </a:r>
          </a:p>
        </p:txBody>
      </p:sp>
      <p:sp>
        <p:nvSpPr>
          <p:cNvPr id="24" name="TextBox 23">
            <a:extLst>
              <a:ext uri="{FF2B5EF4-FFF2-40B4-BE49-F238E27FC236}">
                <a16:creationId xmlns:a16="http://schemas.microsoft.com/office/drawing/2014/main" id="{EAFF2CBD-4C4B-1D7F-67F5-4FB9CD105A00}"/>
              </a:ext>
            </a:extLst>
          </p:cNvPr>
          <p:cNvSpPr txBox="1"/>
          <p:nvPr/>
        </p:nvSpPr>
        <p:spPr>
          <a:xfrm>
            <a:off x="5387008"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strategy]</a:t>
            </a:r>
          </a:p>
        </p:txBody>
      </p:sp>
      <p:sp>
        <p:nvSpPr>
          <p:cNvPr id="25" name="TextBox 24">
            <a:extLst>
              <a:ext uri="{FF2B5EF4-FFF2-40B4-BE49-F238E27FC236}">
                <a16:creationId xmlns:a16="http://schemas.microsoft.com/office/drawing/2014/main" id="{71A182F5-DA91-FE9D-20F5-39B6E9BD077B}"/>
              </a:ext>
            </a:extLst>
          </p:cNvPr>
          <p:cNvSpPr txBox="1"/>
          <p:nvPr/>
        </p:nvSpPr>
        <p:spPr>
          <a:xfrm>
            <a:off x="8924700" y="2057299"/>
            <a:ext cx="1642511" cy="376677"/>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en-US" sz="1400" dirty="0">
                <a:solidFill>
                  <a:schemeClr val="bg1"/>
                </a:solidFill>
              </a:rPr>
              <a:t>[Insert strategy]</a:t>
            </a:r>
          </a:p>
        </p:txBody>
      </p:sp>
      <p:sp>
        <p:nvSpPr>
          <p:cNvPr id="4" name="Google Shape;746;p20">
            <a:extLst>
              <a:ext uri="{FF2B5EF4-FFF2-40B4-BE49-F238E27FC236}">
                <a16:creationId xmlns:a16="http://schemas.microsoft.com/office/drawing/2014/main" id="{12510A16-7C75-D99D-4AE4-87262F6BBA9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4870115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There are several international growth scenarios depending on ambition level and desired speed</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D</a:t>
            </a:r>
          </a:p>
        </p:txBody>
      </p:sp>
      <p:sp>
        <p:nvSpPr>
          <p:cNvPr id="3" name="Rectangle 2">
            <a:extLst>
              <a:ext uri="{FF2B5EF4-FFF2-40B4-BE49-F238E27FC236}">
                <a16:creationId xmlns:a16="http://schemas.microsoft.com/office/drawing/2014/main" id="{532C8B99-286C-8FE3-B59E-AA37E4D27921}"/>
              </a:ext>
            </a:extLst>
          </p:cNvPr>
          <p:cNvSpPr/>
          <p:nvPr/>
        </p:nvSpPr>
        <p:spPr>
          <a:xfrm>
            <a:off x="550863" y="2671481"/>
            <a:ext cx="1673552" cy="2328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Strategic approach</a:t>
            </a:r>
          </a:p>
        </p:txBody>
      </p:sp>
      <p:sp>
        <p:nvSpPr>
          <p:cNvPr id="42" name="Rectangle 41">
            <a:extLst>
              <a:ext uri="{FF2B5EF4-FFF2-40B4-BE49-F238E27FC236}">
                <a16:creationId xmlns:a16="http://schemas.microsoft.com/office/drawing/2014/main" id="{562B7415-9708-25B8-BF95-0D2204E080D3}"/>
              </a:ext>
            </a:extLst>
          </p:cNvPr>
          <p:cNvSpPr/>
          <p:nvPr/>
        </p:nvSpPr>
        <p:spPr>
          <a:xfrm>
            <a:off x="550863" y="5185475"/>
            <a:ext cx="1673552" cy="80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Geographic footprint</a:t>
            </a:r>
          </a:p>
        </p:txBody>
      </p:sp>
      <p:cxnSp>
        <p:nvCxnSpPr>
          <p:cNvPr id="60" name="Straight Connector 59">
            <a:extLst>
              <a:ext uri="{FF2B5EF4-FFF2-40B4-BE49-F238E27FC236}">
                <a16:creationId xmlns:a16="http://schemas.microsoft.com/office/drawing/2014/main" id="{749FCBD6-6F8D-936E-F5F8-5D4D90AA62ED}"/>
              </a:ext>
            </a:extLst>
          </p:cNvPr>
          <p:cNvCxnSpPr>
            <a:cxnSpLocks/>
          </p:cNvCxnSpPr>
          <p:nvPr/>
        </p:nvCxnSpPr>
        <p:spPr>
          <a:xfrm flipH="1">
            <a:off x="2528446" y="2496463"/>
            <a:ext cx="283487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93953-B61C-F673-617F-D64A5EDDC98E}"/>
              </a:ext>
            </a:extLst>
          </p:cNvPr>
          <p:cNvSpPr txBox="1"/>
          <p:nvPr/>
        </p:nvSpPr>
        <p:spPr>
          <a:xfrm>
            <a:off x="2528446" y="1937666"/>
            <a:ext cx="2834876" cy="523220"/>
          </a:xfrm>
          <a:prstGeom prst="rect">
            <a:avLst/>
          </a:prstGeom>
          <a:noFill/>
        </p:spPr>
        <p:txBody>
          <a:bodyPr wrap="square" rtlCol="0" anchor="b">
            <a:spAutoFit/>
          </a:bodyPr>
          <a:lstStyle/>
          <a:p>
            <a:pPr algn="ctr"/>
            <a:r>
              <a:rPr lang="en-GB" sz="1400" b="1" dirty="0">
                <a:solidFill>
                  <a:schemeClr val="bg1"/>
                </a:solidFill>
              </a:rPr>
              <a:t>Focus on core market until case is proven</a:t>
            </a:r>
          </a:p>
        </p:txBody>
      </p:sp>
      <p:sp>
        <p:nvSpPr>
          <p:cNvPr id="62" name="TextBox 61">
            <a:extLst>
              <a:ext uri="{FF2B5EF4-FFF2-40B4-BE49-F238E27FC236}">
                <a16:creationId xmlns:a16="http://schemas.microsoft.com/office/drawing/2014/main" id="{06E8975C-CCFA-EE72-434A-9168CFC6E84D}"/>
              </a:ext>
            </a:extLst>
          </p:cNvPr>
          <p:cNvSpPr txBox="1"/>
          <p:nvPr/>
        </p:nvSpPr>
        <p:spPr>
          <a:xfrm>
            <a:off x="5667353" y="1937666"/>
            <a:ext cx="2834876" cy="523220"/>
          </a:xfrm>
          <a:prstGeom prst="rect">
            <a:avLst/>
          </a:prstGeom>
          <a:noFill/>
        </p:spPr>
        <p:txBody>
          <a:bodyPr wrap="square" rtlCol="0" anchor="b">
            <a:spAutoFit/>
          </a:bodyPr>
          <a:lstStyle/>
          <a:p>
            <a:pPr algn="ctr"/>
            <a:r>
              <a:rPr lang="en-GB" sz="1400" b="1" dirty="0">
                <a:solidFill>
                  <a:schemeClr val="bg1"/>
                </a:solidFill>
              </a:rPr>
              <a:t>Launch in core market </a:t>
            </a:r>
            <a:br>
              <a:rPr lang="en-GB" sz="1400" b="1" dirty="0">
                <a:solidFill>
                  <a:schemeClr val="bg1"/>
                </a:solidFill>
              </a:rPr>
            </a:br>
            <a:r>
              <a:rPr lang="en-GB" sz="1400" b="1" dirty="0">
                <a:solidFill>
                  <a:schemeClr val="bg1"/>
                </a:solidFill>
              </a:rPr>
              <a:t>with regional expansion</a:t>
            </a:r>
          </a:p>
        </p:txBody>
      </p:sp>
      <p:sp>
        <p:nvSpPr>
          <p:cNvPr id="63" name="TextBox 62">
            <a:extLst>
              <a:ext uri="{FF2B5EF4-FFF2-40B4-BE49-F238E27FC236}">
                <a16:creationId xmlns:a16="http://schemas.microsoft.com/office/drawing/2014/main" id="{E553E599-0F7D-0615-27F5-431CA45D2727}"/>
              </a:ext>
            </a:extLst>
          </p:cNvPr>
          <p:cNvSpPr txBox="1"/>
          <p:nvPr/>
        </p:nvSpPr>
        <p:spPr>
          <a:xfrm>
            <a:off x="8808830" y="1937666"/>
            <a:ext cx="2832307" cy="523220"/>
          </a:xfrm>
          <a:prstGeom prst="rect">
            <a:avLst/>
          </a:prstGeom>
          <a:noFill/>
        </p:spPr>
        <p:txBody>
          <a:bodyPr wrap="square" rtlCol="0" anchor="b">
            <a:spAutoFit/>
          </a:bodyPr>
          <a:lstStyle/>
          <a:p>
            <a:pPr algn="ctr"/>
            <a:r>
              <a:rPr lang="en-GB" sz="1400" b="1" dirty="0">
                <a:solidFill>
                  <a:schemeClr val="bg1"/>
                </a:solidFill>
              </a:rPr>
              <a:t>Pan-European ambition</a:t>
            </a:r>
            <a:br>
              <a:rPr lang="en-GB" sz="1400" b="1" dirty="0">
                <a:solidFill>
                  <a:schemeClr val="bg1"/>
                </a:solidFill>
              </a:rPr>
            </a:br>
            <a:r>
              <a:rPr lang="en-GB" sz="1400" b="1" dirty="0">
                <a:solidFill>
                  <a:schemeClr val="bg1"/>
                </a:solidFill>
              </a:rPr>
              <a:t>with rapid expansion</a:t>
            </a:r>
          </a:p>
        </p:txBody>
      </p:sp>
      <p:cxnSp>
        <p:nvCxnSpPr>
          <p:cNvPr id="64" name="Straight Connector 63">
            <a:extLst>
              <a:ext uri="{FF2B5EF4-FFF2-40B4-BE49-F238E27FC236}">
                <a16:creationId xmlns:a16="http://schemas.microsoft.com/office/drawing/2014/main" id="{00118C8D-471A-E2F2-215C-5A4A78147493}"/>
              </a:ext>
            </a:extLst>
          </p:cNvPr>
          <p:cNvCxnSpPr>
            <a:cxnSpLocks/>
          </p:cNvCxnSpPr>
          <p:nvPr/>
        </p:nvCxnSpPr>
        <p:spPr>
          <a:xfrm flipH="1">
            <a:off x="5669922"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1CAABC-FB17-6DA2-1B1B-73E3D6FDF459}"/>
              </a:ext>
            </a:extLst>
          </p:cNvPr>
          <p:cNvCxnSpPr>
            <a:cxnSpLocks/>
          </p:cNvCxnSpPr>
          <p:nvPr/>
        </p:nvCxnSpPr>
        <p:spPr>
          <a:xfrm flipH="1">
            <a:off x="8808830"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1C90B93-7AC6-21E0-5819-3A6D25B51E06}"/>
              </a:ext>
            </a:extLst>
          </p:cNvPr>
          <p:cNvSpPr>
            <a:spLocks noChangeAspect="1"/>
          </p:cNvSpPr>
          <p:nvPr/>
        </p:nvSpPr>
        <p:spPr>
          <a:xfrm>
            <a:off x="3729884"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a:t>
            </a:r>
          </a:p>
        </p:txBody>
      </p:sp>
      <p:sp>
        <p:nvSpPr>
          <p:cNvPr id="67" name="Oval 66">
            <a:extLst>
              <a:ext uri="{FF2B5EF4-FFF2-40B4-BE49-F238E27FC236}">
                <a16:creationId xmlns:a16="http://schemas.microsoft.com/office/drawing/2014/main" id="{79EAE444-B0EA-A578-50CA-CD5D50828175}"/>
              </a:ext>
            </a:extLst>
          </p:cNvPr>
          <p:cNvSpPr>
            <a:spLocks noChangeAspect="1"/>
          </p:cNvSpPr>
          <p:nvPr/>
        </p:nvSpPr>
        <p:spPr>
          <a:xfrm>
            <a:off x="6868791"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t>
            </a:r>
          </a:p>
        </p:txBody>
      </p:sp>
      <p:sp>
        <p:nvSpPr>
          <p:cNvPr id="68" name="Oval 67">
            <a:extLst>
              <a:ext uri="{FF2B5EF4-FFF2-40B4-BE49-F238E27FC236}">
                <a16:creationId xmlns:a16="http://schemas.microsoft.com/office/drawing/2014/main" id="{A2867C9C-35A8-5A13-0B88-DF25963E6CE7}"/>
              </a:ext>
            </a:extLst>
          </p:cNvPr>
          <p:cNvSpPr>
            <a:spLocks noChangeAspect="1"/>
          </p:cNvSpPr>
          <p:nvPr/>
        </p:nvSpPr>
        <p:spPr>
          <a:xfrm>
            <a:off x="10008983"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p>
        </p:txBody>
      </p:sp>
      <p:sp>
        <p:nvSpPr>
          <p:cNvPr id="69" name="Rectangle 68">
            <a:extLst>
              <a:ext uri="{FF2B5EF4-FFF2-40B4-BE49-F238E27FC236}">
                <a16:creationId xmlns:a16="http://schemas.microsoft.com/office/drawing/2014/main" id="{46CF22C2-40F7-5B3C-46B7-E2BE83CD7FBF}"/>
              </a:ext>
            </a:extLst>
          </p:cNvPr>
          <p:cNvSpPr/>
          <p:nvPr/>
        </p:nvSpPr>
        <p:spPr>
          <a:xfrm>
            <a:off x="2531015"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Build and launch digital-first brand in UK only with focus on strengthening current market position</a:t>
            </a:r>
            <a:br>
              <a:rPr lang="en-GB" sz="1200" dirty="0">
                <a:solidFill>
                  <a:schemeClr val="bg1"/>
                </a:solidFill>
              </a:rPr>
            </a:b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Once case is proven revisit international expansion</a:t>
            </a:r>
          </a:p>
        </p:txBody>
      </p:sp>
      <p:sp>
        <p:nvSpPr>
          <p:cNvPr id="70" name="Rectangle 69">
            <a:extLst>
              <a:ext uri="{FF2B5EF4-FFF2-40B4-BE49-F238E27FC236}">
                <a16:creationId xmlns:a16="http://schemas.microsoft.com/office/drawing/2014/main" id="{5427A61E-3EC4-B983-532B-D92A871D59B0}"/>
              </a:ext>
            </a:extLst>
          </p:cNvPr>
          <p:cNvSpPr/>
          <p:nvPr/>
        </p:nvSpPr>
        <p:spPr>
          <a:xfrm>
            <a:off x="5669922"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Incubate digital-first brand in UK with focus on strengthening current market position</a:t>
            </a:r>
            <a:br>
              <a:rPr lang="en-GB" sz="1200" dirty="0">
                <a:solidFill>
                  <a:schemeClr val="bg1"/>
                </a:solidFill>
              </a:rPr>
            </a:b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Expand to Ireland once solid blueprint established in UK</a:t>
            </a:r>
          </a:p>
        </p:txBody>
      </p:sp>
      <p:sp>
        <p:nvSpPr>
          <p:cNvPr id="71" name="Rectangle 70">
            <a:extLst>
              <a:ext uri="{FF2B5EF4-FFF2-40B4-BE49-F238E27FC236}">
                <a16:creationId xmlns:a16="http://schemas.microsoft.com/office/drawing/2014/main" id="{DAA671A7-AB3D-FE59-CE41-14EB41CE0C3D}"/>
              </a:ext>
            </a:extLst>
          </p:cNvPr>
          <p:cNvSpPr/>
          <p:nvPr/>
        </p:nvSpPr>
        <p:spPr>
          <a:xfrm>
            <a:off x="8804957"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Incubate digital-first brand in UK and establish solid blueprint</a:t>
            </a:r>
            <a:br>
              <a:rPr lang="en-GB" sz="1200" dirty="0">
                <a:solidFill>
                  <a:schemeClr val="bg1"/>
                </a:solidFill>
              </a:rPr>
            </a:b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Expand to several major European markets within a year as soon as blueprint is in place</a:t>
            </a:r>
          </a:p>
          <a:p>
            <a:pPr marL="171450" indent="-171450">
              <a:buFont typeface="Arial" panose="020B0604020202020204" pitchFamily="34" charset="0"/>
              <a:buChar char="•"/>
            </a:pPr>
            <a:endParaRPr lang="en-GB" sz="1200" dirty="0">
              <a:solidFill>
                <a:schemeClr val="bg1"/>
              </a:solidFill>
            </a:endParaRPr>
          </a:p>
        </p:txBody>
      </p:sp>
      <p:sp>
        <p:nvSpPr>
          <p:cNvPr id="72" name="Rectangle 71">
            <a:extLst>
              <a:ext uri="{FF2B5EF4-FFF2-40B4-BE49-F238E27FC236}">
                <a16:creationId xmlns:a16="http://schemas.microsoft.com/office/drawing/2014/main" id="{8AB0FC7E-4273-DE19-6DA7-4C519F282A9C}"/>
              </a:ext>
            </a:extLst>
          </p:cNvPr>
          <p:cNvSpPr/>
          <p:nvPr/>
        </p:nvSpPr>
        <p:spPr>
          <a:xfrm>
            <a:off x="2528446" y="5185475"/>
            <a:ext cx="2834876"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3" name="Rectangle 72">
            <a:extLst>
              <a:ext uri="{FF2B5EF4-FFF2-40B4-BE49-F238E27FC236}">
                <a16:creationId xmlns:a16="http://schemas.microsoft.com/office/drawing/2014/main" id="{257C94DA-7916-C1AE-613D-B009BF3B3B81}"/>
              </a:ext>
            </a:extLst>
          </p:cNvPr>
          <p:cNvSpPr/>
          <p:nvPr/>
        </p:nvSpPr>
        <p:spPr>
          <a:xfrm>
            <a:off x="5667353" y="5185475"/>
            <a:ext cx="2834876"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4" name="Rectangle 73">
            <a:extLst>
              <a:ext uri="{FF2B5EF4-FFF2-40B4-BE49-F238E27FC236}">
                <a16:creationId xmlns:a16="http://schemas.microsoft.com/office/drawing/2014/main" id="{9020F489-419D-E38F-309A-E9D270477EB6}"/>
              </a:ext>
            </a:extLst>
          </p:cNvPr>
          <p:cNvSpPr/>
          <p:nvPr/>
        </p:nvSpPr>
        <p:spPr>
          <a:xfrm>
            <a:off x="8808830" y="5185475"/>
            <a:ext cx="2832307"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cxnSp>
        <p:nvCxnSpPr>
          <p:cNvPr id="75" name="Straight Connector 74">
            <a:extLst>
              <a:ext uri="{FF2B5EF4-FFF2-40B4-BE49-F238E27FC236}">
                <a16:creationId xmlns:a16="http://schemas.microsoft.com/office/drawing/2014/main" id="{80568555-91F7-47A6-B584-914CCC399CCB}"/>
              </a:ext>
            </a:extLst>
          </p:cNvPr>
          <p:cNvCxnSpPr>
            <a:cxnSpLocks/>
          </p:cNvCxnSpPr>
          <p:nvPr/>
        </p:nvCxnSpPr>
        <p:spPr>
          <a:xfrm>
            <a:off x="550863" y="5065250"/>
            <a:ext cx="1109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6" name="Picture 2">
            <a:extLst>
              <a:ext uri="{FF2B5EF4-FFF2-40B4-BE49-F238E27FC236}">
                <a16:creationId xmlns:a16="http://schemas.microsoft.com/office/drawing/2014/main" id="{7D943AA0-356B-BB33-5D0C-07D0BC3F8317}"/>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03460" y="5463123"/>
            <a:ext cx="421200" cy="251999"/>
          </a:xfrm>
          <a:prstGeom prst="rect">
            <a:avLst/>
          </a:prstGeom>
          <a:solidFill>
            <a:srgbClr val="E6E6E6"/>
          </a:solidFill>
        </p:spPr>
      </p:pic>
      <p:pic>
        <p:nvPicPr>
          <p:cNvPr id="77" name="Picture 4">
            <a:extLst>
              <a:ext uri="{FF2B5EF4-FFF2-40B4-BE49-F238E27FC236}">
                <a16:creationId xmlns:a16="http://schemas.microsoft.com/office/drawing/2014/main" id="{6BCD1802-BB3F-D0DA-911B-730F85D98E7A}"/>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25588" y="5463123"/>
            <a:ext cx="421200"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4D7E054-5EA0-BF28-2421-180A342E73CC}"/>
              </a:ext>
            </a:extLst>
          </p:cNvPr>
          <p:cNvGrpSpPr/>
          <p:nvPr/>
        </p:nvGrpSpPr>
        <p:grpSpPr>
          <a:xfrm>
            <a:off x="10547716" y="5277467"/>
            <a:ext cx="789311" cy="623310"/>
            <a:chOff x="10547716" y="5183538"/>
            <a:chExt cx="789311" cy="623310"/>
          </a:xfrm>
        </p:grpSpPr>
        <p:pic>
          <p:nvPicPr>
            <p:cNvPr id="79" name="Picture 6" descr="Flag of France - Wikipedia">
              <a:extLst>
                <a:ext uri="{FF2B5EF4-FFF2-40B4-BE49-F238E27FC236}">
                  <a16:creationId xmlns:a16="http://schemas.microsoft.com/office/drawing/2014/main" id="{F0537D4C-2A2C-031D-4D62-4B3B6F77C1C3}"/>
                </a:ext>
              </a:extLst>
            </p:cNvPr>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7716" y="5369194"/>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Flag of Germany - Wikipedia">
              <a:extLst>
                <a:ext uri="{FF2B5EF4-FFF2-40B4-BE49-F238E27FC236}">
                  <a16:creationId xmlns:a16="http://schemas.microsoft.com/office/drawing/2014/main" id="{18BC2D89-9012-D5D9-A0E2-088138CAF2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911616" y="5183538"/>
              <a:ext cx="420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a:extLst>
                <a:ext uri="{FF2B5EF4-FFF2-40B4-BE49-F238E27FC236}">
                  <a16:creationId xmlns:a16="http://schemas.microsoft.com/office/drawing/2014/main" id="{EEF79DB5-B47D-885D-F317-F57FED9219BE}"/>
                </a:ext>
              </a:extLst>
            </p:cNvPr>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915827" y="5554849"/>
              <a:ext cx="421200" cy="251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AF7DFB9-966D-A551-9B3C-1141360093CC}"/>
              </a:ext>
            </a:extLst>
          </p:cNvPr>
          <p:cNvGrpSpPr/>
          <p:nvPr/>
        </p:nvGrpSpPr>
        <p:grpSpPr>
          <a:xfrm>
            <a:off x="6548480" y="5463123"/>
            <a:ext cx="1072623" cy="251999"/>
            <a:chOff x="6522743" y="5371131"/>
            <a:chExt cx="1072623" cy="251999"/>
          </a:xfrm>
        </p:grpSpPr>
        <p:pic>
          <p:nvPicPr>
            <p:cNvPr id="83" name="Picture 2">
              <a:extLst>
                <a:ext uri="{FF2B5EF4-FFF2-40B4-BE49-F238E27FC236}">
                  <a16:creationId xmlns:a16="http://schemas.microsoft.com/office/drawing/2014/main" id="{D32F8AF1-70A0-BE77-F479-24564C9EC6DD}"/>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5E5E65F-7E94-28D2-0257-2D74636DD8BC}"/>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2">
            <a:extLst>
              <a:ext uri="{FF2B5EF4-FFF2-40B4-BE49-F238E27FC236}">
                <a16:creationId xmlns:a16="http://schemas.microsoft.com/office/drawing/2014/main" id="{B0CD7089-4B48-9F0B-2A4E-5B6ABEB025A9}"/>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5284" y="5463123"/>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0EE30230-B132-B822-0E70-A31E5368F8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24770" y="2821781"/>
            <a:ext cx="644797" cy="644797"/>
          </a:xfrm>
          <a:prstGeom prst="rect">
            <a:avLst/>
          </a:prstGeom>
        </p:spPr>
      </p:pic>
      <p:pic>
        <p:nvPicPr>
          <p:cNvPr id="87" name="Picture 86">
            <a:extLst>
              <a:ext uri="{FF2B5EF4-FFF2-40B4-BE49-F238E27FC236}">
                <a16:creationId xmlns:a16="http://schemas.microsoft.com/office/drawing/2014/main" id="{D6BB9DA9-4229-3DC7-C6C9-E30E45E569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1945" y="2870049"/>
            <a:ext cx="548261" cy="548261"/>
          </a:xfrm>
          <a:prstGeom prst="rect">
            <a:avLst/>
          </a:prstGeom>
        </p:spPr>
      </p:pic>
      <p:pic>
        <p:nvPicPr>
          <p:cNvPr id="88" name="Picture 87">
            <a:extLst>
              <a:ext uri="{FF2B5EF4-FFF2-40B4-BE49-F238E27FC236}">
                <a16:creationId xmlns:a16="http://schemas.microsoft.com/office/drawing/2014/main" id="{AE88DBE1-CA66-FF36-8DCB-38648E0325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57733" y="2876929"/>
            <a:ext cx="534501" cy="534501"/>
          </a:xfrm>
          <a:prstGeom prst="rect">
            <a:avLst/>
          </a:prstGeom>
        </p:spPr>
      </p:pic>
      <p:sp>
        <p:nvSpPr>
          <p:cNvPr id="5" name="Footer Placeholder 2">
            <a:extLst>
              <a:ext uri="{FF2B5EF4-FFF2-40B4-BE49-F238E27FC236}">
                <a16:creationId xmlns:a16="http://schemas.microsoft.com/office/drawing/2014/main" id="{D9FAC8BD-B559-4683-A875-7D5C60A65BD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 name="Text Placeholder 16">
            <a:extLst>
              <a:ext uri="{FF2B5EF4-FFF2-40B4-BE49-F238E27FC236}">
                <a16:creationId xmlns:a16="http://schemas.microsoft.com/office/drawing/2014/main" id="{F2017BEF-C3E7-3624-6B9A-1EDC832257A0}"/>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68760354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Identifying optimal branding model of Digital Venture is not straightforward – a systematic approach has been used</a:t>
            </a:r>
          </a:p>
        </p:txBody>
      </p:sp>
      <p:sp>
        <p:nvSpPr>
          <p:cNvPr id="6" name="Oval 5">
            <a:extLst>
              <a:ext uri="{FF2B5EF4-FFF2-40B4-BE49-F238E27FC236}">
                <a16:creationId xmlns:a16="http://schemas.microsoft.com/office/drawing/2014/main" id="{0A7E1FBE-896F-7EE4-7335-7E6CCB14C5C8}"/>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8" name="Oval 7">
            <a:extLst>
              <a:ext uri="{FF2B5EF4-FFF2-40B4-BE49-F238E27FC236}">
                <a16:creationId xmlns:a16="http://schemas.microsoft.com/office/drawing/2014/main" id="{0BF06136-B06F-143A-649E-C3DC0C7822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E</a:t>
            </a:r>
          </a:p>
        </p:txBody>
      </p:sp>
      <p:sp>
        <p:nvSpPr>
          <p:cNvPr id="9" name="Rectangle 8">
            <a:extLst>
              <a:ext uri="{FF2B5EF4-FFF2-40B4-BE49-F238E27FC236}">
                <a16:creationId xmlns:a16="http://schemas.microsoft.com/office/drawing/2014/main" id="{027923F1-5436-52A6-3C94-6B3292034793}"/>
              </a:ext>
            </a:extLst>
          </p:cNvPr>
          <p:cNvSpPr/>
          <p:nvPr/>
        </p:nvSpPr>
        <p:spPr>
          <a:xfrm>
            <a:off x="554736"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Branding model archetypes</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Assessment of overall approaches for branding model ranging from fully independent to continuation of existing [Group] brand</a:t>
            </a:r>
          </a:p>
          <a:p>
            <a:pPr marL="285750" indent="-285750">
              <a:buFont typeface="Arial" panose="020B0604020202020204" pitchFamily="34" charset="0"/>
              <a:buChar char="•"/>
            </a:pPr>
            <a:r>
              <a:rPr lang="en-GB" sz="1200" dirty="0">
                <a:solidFill>
                  <a:schemeClr val="bg1"/>
                </a:solidFill>
              </a:rPr>
              <a:t>Ruling out infeasible archetypes</a:t>
            </a:r>
          </a:p>
        </p:txBody>
      </p:sp>
      <p:sp>
        <p:nvSpPr>
          <p:cNvPr id="10" name="Rectangle 9">
            <a:extLst>
              <a:ext uri="{FF2B5EF4-FFF2-40B4-BE49-F238E27FC236}">
                <a16:creationId xmlns:a16="http://schemas.microsoft.com/office/drawing/2014/main" id="{E7E30668-3B67-5703-7636-2134B6CDEB00}"/>
              </a:ext>
            </a:extLst>
          </p:cNvPr>
          <p:cNvSpPr/>
          <p:nvPr/>
        </p:nvSpPr>
        <p:spPr>
          <a:xfrm>
            <a:off x="3384727"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Specific brand directions</a:t>
            </a:r>
            <a:br>
              <a:rPr lang="en-GB" sz="1400" dirty="0">
                <a:solidFill>
                  <a:schemeClr val="bg1"/>
                </a:solidFill>
              </a:rPr>
            </a:br>
            <a:endParaRPr lang="en-GB" sz="1200" dirty="0">
              <a:solidFill>
                <a:schemeClr val="bg1"/>
              </a:solidFill>
            </a:endParaRPr>
          </a:p>
          <a:p>
            <a:pPr marL="285750" indent="-285750">
              <a:buFont typeface="Arial" panose="020B0604020202020204" pitchFamily="34" charset="0"/>
              <a:buChar char="•"/>
            </a:pPr>
            <a:r>
              <a:rPr lang="en-GB" sz="1200" dirty="0">
                <a:solidFill>
                  <a:schemeClr val="bg1"/>
                </a:solidFill>
              </a:rPr>
              <a:t>Evaluation of specific brand directions within archetypes – both for launch as well as later potential transition of Digital Venture brand to different model</a:t>
            </a:r>
          </a:p>
          <a:p>
            <a:pPr marL="285750" indent="-285750">
              <a:buFont typeface="Arial" panose="020B0604020202020204" pitchFamily="34" charset="0"/>
              <a:buChar char="•"/>
            </a:pPr>
            <a:r>
              <a:rPr lang="en-GB" sz="1200" dirty="0">
                <a:solidFill>
                  <a:schemeClr val="bg1"/>
                </a:solidFill>
              </a:rPr>
              <a:t>Ruling out infeasible directions</a:t>
            </a:r>
          </a:p>
        </p:txBody>
      </p:sp>
      <p:sp>
        <p:nvSpPr>
          <p:cNvPr id="11" name="Rectangle 10">
            <a:extLst>
              <a:ext uri="{FF2B5EF4-FFF2-40B4-BE49-F238E27FC236}">
                <a16:creationId xmlns:a16="http://schemas.microsoft.com/office/drawing/2014/main" id="{D17EA31D-38C5-5551-8E23-6F24B0C988EA}"/>
              </a:ext>
            </a:extLst>
          </p:cNvPr>
          <p:cNvSpPr/>
          <p:nvPr/>
        </p:nvSpPr>
        <p:spPr>
          <a:xfrm>
            <a:off x="6214561"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Launch and transition paths</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Assessment of pros and cons of launching Digital Venture in identified branding models</a:t>
            </a:r>
          </a:p>
          <a:p>
            <a:pPr marL="285750" indent="-285750">
              <a:buFont typeface="Arial" panose="020B0604020202020204" pitchFamily="34" charset="0"/>
              <a:buChar char="•"/>
            </a:pPr>
            <a:r>
              <a:rPr lang="en-GB" sz="1200" dirty="0">
                <a:solidFill>
                  <a:schemeClr val="bg1"/>
                </a:solidFill>
              </a:rPr>
              <a:t>Evaluation of different transition paths for Digital Venture brand</a:t>
            </a:r>
          </a:p>
        </p:txBody>
      </p:sp>
      <p:sp>
        <p:nvSpPr>
          <p:cNvPr id="12" name="Rectangle 11">
            <a:extLst>
              <a:ext uri="{FF2B5EF4-FFF2-40B4-BE49-F238E27FC236}">
                <a16:creationId xmlns:a16="http://schemas.microsoft.com/office/drawing/2014/main" id="{EE521739-C9D6-8243-F654-359CE98AA980}"/>
              </a:ext>
            </a:extLst>
          </p:cNvPr>
          <p:cNvSpPr/>
          <p:nvPr/>
        </p:nvSpPr>
        <p:spPr>
          <a:xfrm>
            <a:off x="9084747" y="3953498"/>
            <a:ext cx="210868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Brand recommendation</a:t>
            </a:r>
          </a:p>
          <a:p>
            <a:endParaRPr lang="en-GB" sz="1400" dirty="0">
              <a:solidFill>
                <a:schemeClr val="bg1"/>
              </a:solidFill>
            </a:endParaRPr>
          </a:p>
          <a:p>
            <a:r>
              <a:rPr lang="en-GB" sz="1200" dirty="0">
                <a:solidFill>
                  <a:schemeClr val="bg1"/>
                </a:solidFill>
              </a:rPr>
              <a:t>Short-list of viable brands and positioning vis-à-vis [Group], and recommendation on model for launch incl. potential transition paths</a:t>
            </a:r>
          </a:p>
        </p:txBody>
      </p:sp>
      <p:cxnSp>
        <p:nvCxnSpPr>
          <p:cNvPr id="13" name="Straight Connector 12">
            <a:extLst>
              <a:ext uri="{FF2B5EF4-FFF2-40B4-BE49-F238E27FC236}">
                <a16:creationId xmlns:a16="http://schemas.microsoft.com/office/drawing/2014/main" id="{BF4C95F1-573D-6F61-BF57-96C43E91D38A}"/>
              </a:ext>
            </a:extLst>
          </p:cNvPr>
          <p:cNvCxnSpPr>
            <a:cxnSpLocks/>
          </p:cNvCxnSpPr>
          <p:nvPr/>
        </p:nvCxnSpPr>
        <p:spPr>
          <a:xfrm>
            <a:off x="554735"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F4E8F3-5FA7-5398-2252-2490F33CCEA6}"/>
              </a:ext>
            </a:extLst>
          </p:cNvPr>
          <p:cNvCxnSpPr>
            <a:cxnSpLocks/>
          </p:cNvCxnSpPr>
          <p:nvPr/>
        </p:nvCxnSpPr>
        <p:spPr>
          <a:xfrm>
            <a:off x="3384649"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204F84-1E23-3D94-7DC4-5A2BB71A64DE}"/>
              </a:ext>
            </a:extLst>
          </p:cNvPr>
          <p:cNvCxnSpPr>
            <a:cxnSpLocks/>
          </p:cNvCxnSpPr>
          <p:nvPr/>
        </p:nvCxnSpPr>
        <p:spPr>
          <a:xfrm>
            <a:off x="6214561"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63251F-247E-B398-9988-40376C527666}"/>
              </a:ext>
            </a:extLst>
          </p:cNvPr>
          <p:cNvCxnSpPr>
            <a:cxnSpLocks/>
          </p:cNvCxnSpPr>
          <p:nvPr/>
        </p:nvCxnSpPr>
        <p:spPr>
          <a:xfrm>
            <a:off x="9082810" y="389556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E22A4-9D4D-F535-E1D5-FAD69D220820}"/>
              </a:ext>
            </a:extLst>
          </p:cNvPr>
          <p:cNvCxnSpPr>
            <a:cxnSpLocks/>
          </p:cNvCxnSpPr>
          <p:nvPr/>
        </p:nvCxnSpPr>
        <p:spPr>
          <a:xfrm>
            <a:off x="554736" y="1835809"/>
            <a:ext cx="82661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E8018C-D09B-DC03-FF39-347C612FC1F8}"/>
              </a:ext>
            </a:extLst>
          </p:cNvPr>
          <p:cNvCxnSpPr>
            <a:cxnSpLocks/>
          </p:cNvCxnSpPr>
          <p:nvPr/>
        </p:nvCxnSpPr>
        <p:spPr>
          <a:xfrm flipH="1">
            <a:off x="8926302" y="1835809"/>
            <a:ext cx="211226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3501936-8947-489E-50E3-8E7D503BA940}"/>
              </a:ext>
            </a:extLst>
          </p:cNvPr>
          <p:cNvSpPr>
            <a:spLocks noChangeAspect="1"/>
          </p:cNvSpPr>
          <p:nvPr/>
        </p:nvSpPr>
        <p:spPr>
          <a:xfrm>
            <a:off x="10085088" y="357604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3C1363C0-EEE1-74A0-40C5-36A4F06E56D2}"/>
              </a:ext>
            </a:extLst>
          </p:cNvPr>
          <p:cNvCxnSpPr>
            <a:cxnSpLocks/>
          </p:cNvCxnSpPr>
          <p:nvPr/>
        </p:nvCxnSpPr>
        <p:spPr>
          <a:xfrm>
            <a:off x="1912619"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0362CF-5500-15C8-CC48-5929D63CCB4A}"/>
              </a:ext>
            </a:extLst>
          </p:cNvPr>
          <p:cNvCxnSpPr>
            <a:cxnSpLocks/>
          </p:cNvCxnSpPr>
          <p:nvPr/>
        </p:nvCxnSpPr>
        <p:spPr>
          <a:xfrm>
            <a:off x="4742533"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8CE4E6-5715-7933-58F4-837B6FB09D17}"/>
              </a:ext>
            </a:extLst>
          </p:cNvPr>
          <p:cNvCxnSpPr>
            <a:cxnSpLocks/>
          </p:cNvCxnSpPr>
          <p:nvPr/>
        </p:nvCxnSpPr>
        <p:spPr>
          <a:xfrm>
            <a:off x="7572367"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EE7558-C7D2-1FF7-B469-F95CC6D6E989}"/>
              </a:ext>
            </a:extLst>
          </p:cNvPr>
          <p:cNvCxnSpPr>
            <a:cxnSpLocks/>
          </p:cNvCxnSpPr>
          <p:nvPr/>
        </p:nvCxnSpPr>
        <p:spPr>
          <a:xfrm>
            <a:off x="10139088" y="368404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BC57A75-0868-EDBE-2695-3BCA6261FB2E}"/>
              </a:ext>
            </a:extLst>
          </p:cNvPr>
          <p:cNvSpPr>
            <a:spLocks noChangeAspect="1"/>
          </p:cNvSpPr>
          <p:nvPr/>
        </p:nvSpPr>
        <p:spPr>
          <a:xfrm>
            <a:off x="9613151" y="2690404"/>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7C8F2C0A-BF05-429F-D180-77365428170F}"/>
              </a:ext>
            </a:extLst>
          </p:cNvPr>
          <p:cNvSpPr>
            <a:spLocks noChangeAspect="1"/>
          </p:cNvSpPr>
          <p:nvPr/>
        </p:nvSpPr>
        <p:spPr>
          <a:xfrm>
            <a:off x="10413026" y="2696892"/>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38FF102B-A6C6-B9F8-44F0-963F4D27402F}"/>
              </a:ext>
            </a:extLst>
          </p:cNvPr>
          <p:cNvSpPr>
            <a:spLocks noChangeAspect="1"/>
          </p:cNvSpPr>
          <p:nvPr/>
        </p:nvSpPr>
        <p:spPr>
          <a:xfrm>
            <a:off x="9969149" y="2920397"/>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1F6410B6-191A-D59E-1CDC-984907DFAD85}"/>
              </a:ext>
            </a:extLst>
          </p:cNvPr>
          <p:cNvSpPr>
            <a:spLocks noChangeAspect="1"/>
          </p:cNvSpPr>
          <p:nvPr/>
        </p:nvSpPr>
        <p:spPr>
          <a:xfrm>
            <a:off x="10095148" y="2427934"/>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anual Operation 30">
            <a:extLst>
              <a:ext uri="{FF2B5EF4-FFF2-40B4-BE49-F238E27FC236}">
                <a16:creationId xmlns:a16="http://schemas.microsoft.com/office/drawing/2014/main" id="{00099348-C6D8-F9B1-3473-EAB53C221323}"/>
              </a:ext>
            </a:extLst>
          </p:cNvPr>
          <p:cNvSpPr/>
          <p:nvPr/>
        </p:nvSpPr>
        <p:spPr>
          <a:xfrm rot="16200000">
            <a:off x="4121181" y="-1132155"/>
            <a:ext cx="1105116" cy="7864641"/>
          </a:xfrm>
          <a:prstGeom prst="flowChartManualOperati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C9AC4A8-9931-7AB7-7D18-1298068CE78A}"/>
              </a:ext>
            </a:extLst>
          </p:cNvPr>
          <p:cNvSpPr/>
          <p:nvPr/>
        </p:nvSpPr>
        <p:spPr>
          <a:xfrm>
            <a:off x="554736" y="2247607"/>
            <a:ext cx="480880" cy="110511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DAFCB7BF-E18B-5DCF-CE67-AD6919467DF4}"/>
              </a:ext>
            </a:extLst>
          </p:cNvPr>
          <p:cNvSpPr>
            <a:spLocks noChangeAspect="1"/>
          </p:cNvSpPr>
          <p:nvPr/>
        </p:nvSpPr>
        <p:spPr>
          <a:xfrm>
            <a:off x="8455232" y="2464173"/>
            <a:ext cx="289805" cy="666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CC9FAFE-B15E-24F2-4320-08179A0B11D9}"/>
              </a:ext>
            </a:extLst>
          </p:cNvPr>
          <p:cNvSpPr>
            <a:spLocks noChangeAspect="1"/>
          </p:cNvSpPr>
          <p:nvPr/>
        </p:nvSpPr>
        <p:spPr>
          <a:xfrm>
            <a:off x="3252958" y="2324198"/>
            <a:ext cx="415126" cy="954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C09747AA-E8E1-9E55-E017-1DBAAE2F5D2F}"/>
              </a:ext>
            </a:extLst>
          </p:cNvPr>
          <p:cNvSpPr>
            <a:spLocks noChangeAspect="1"/>
          </p:cNvSpPr>
          <p:nvPr/>
        </p:nvSpPr>
        <p:spPr>
          <a:xfrm>
            <a:off x="5885426" y="2392772"/>
            <a:ext cx="352465" cy="810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8E888A3-E344-1E13-874D-058EC621D0F3}"/>
              </a:ext>
            </a:extLst>
          </p:cNvPr>
          <p:cNvSpPr txBox="1"/>
          <p:nvPr/>
        </p:nvSpPr>
        <p:spPr>
          <a:xfrm>
            <a:off x="1292376" y="2477000"/>
            <a:ext cx="1703823" cy="646331"/>
          </a:xfrm>
          <a:prstGeom prst="rect">
            <a:avLst/>
          </a:prstGeom>
          <a:noFill/>
        </p:spPr>
        <p:txBody>
          <a:bodyPr wrap="square" rtlCol="0">
            <a:spAutoFit/>
          </a:bodyPr>
          <a:lstStyle/>
          <a:p>
            <a:pPr algn="ctr"/>
            <a:r>
              <a:rPr lang="en-GB" sz="1200" dirty="0">
                <a:solidFill>
                  <a:schemeClr val="bg1"/>
                </a:solidFill>
              </a:rPr>
              <a:t>What are relevant </a:t>
            </a:r>
            <a:r>
              <a:rPr lang="en-GB" sz="1200" b="1" dirty="0">
                <a:solidFill>
                  <a:schemeClr val="bg1"/>
                </a:solidFill>
              </a:rPr>
              <a:t>branding models </a:t>
            </a:r>
            <a:r>
              <a:rPr lang="en-GB" sz="1200" dirty="0">
                <a:solidFill>
                  <a:schemeClr val="bg1"/>
                </a:solidFill>
              </a:rPr>
              <a:t>to explore further?</a:t>
            </a:r>
          </a:p>
        </p:txBody>
      </p:sp>
      <p:sp>
        <p:nvSpPr>
          <p:cNvPr id="37" name="TextBox 36">
            <a:extLst>
              <a:ext uri="{FF2B5EF4-FFF2-40B4-BE49-F238E27FC236}">
                <a16:creationId xmlns:a16="http://schemas.microsoft.com/office/drawing/2014/main" id="{87D267B4-89AC-8D70-2290-3693F7AE78E7}"/>
              </a:ext>
            </a:extLst>
          </p:cNvPr>
          <p:cNvSpPr txBox="1"/>
          <p:nvPr/>
        </p:nvSpPr>
        <p:spPr>
          <a:xfrm>
            <a:off x="3926363" y="2477000"/>
            <a:ext cx="1700784" cy="646331"/>
          </a:xfrm>
          <a:prstGeom prst="rect">
            <a:avLst/>
          </a:prstGeom>
          <a:noFill/>
        </p:spPr>
        <p:txBody>
          <a:bodyPr wrap="square" rtlCol="0">
            <a:spAutoFit/>
          </a:bodyPr>
          <a:lstStyle/>
          <a:p>
            <a:pPr algn="ctr"/>
            <a:r>
              <a:rPr lang="en-GB" sz="1200" dirty="0">
                <a:solidFill>
                  <a:schemeClr val="bg1"/>
                </a:solidFill>
              </a:rPr>
              <a:t>Which </a:t>
            </a:r>
            <a:r>
              <a:rPr lang="en-GB" sz="1200" b="1" dirty="0">
                <a:solidFill>
                  <a:schemeClr val="bg1"/>
                </a:solidFill>
              </a:rPr>
              <a:t>brand directions </a:t>
            </a:r>
            <a:r>
              <a:rPr lang="en-GB" sz="1200" dirty="0">
                <a:solidFill>
                  <a:schemeClr val="bg1"/>
                </a:solidFill>
              </a:rPr>
              <a:t>are most appropriate?</a:t>
            </a:r>
          </a:p>
        </p:txBody>
      </p:sp>
      <p:sp>
        <p:nvSpPr>
          <p:cNvPr id="38" name="TextBox 37">
            <a:extLst>
              <a:ext uri="{FF2B5EF4-FFF2-40B4-BE49-F238E27FC236}">
                <a16:creationId xmlns:a16="http://schemas.microsoft.com/office/drawing/2014/main" id="{3F33B08A-B8A2-AB21-E2AA-FDB0EC6F4AE2}"/>
              </a:ext>
            </a:extLst>
          </p:cNvPr>
          <p:cNvSpPr txBox="1"/>
          <p:nvPr/>
        </p:nvSpPr>
        <p:spPr>
          <a:xfrm>
            <a:off x="6496169" y="2477000"/>
            <a:ext cx="1700784" cy="646331"/>
          </a:xfrm>
          <a:prstGeom prst="rect">
            <a:avLst/>
          </a:prstGeom>
          <a:noFill/>
        </p:spPr>
        <p:txBody>
          <a:bodyPr wrap="square" rtlCol="0">
            <a:spAutoFit/>
          </a:bodyPr>
          <a:lstStyle/>
          <a:p>
            <a:pPr algn="ctr"/>
            <a:r>
              <a:rPr lang="en-GB" sz="1200" dirty="0">
                <a:solidFill>
                  <a:schemeClr val="bg1"/>
                </a:solidFill>
              </a:rPr>
              <a:t>What are viable paths for the brand to </a:t>
            </a:r>
            <a:r>
              <a:rPr lang="en-GB" sz="1200" b="1" dirty="0">
                <a:solidFill>
                  <a:schemeClr val="bg1"/>
                </a:solidFill>
              </a:rPr>
              <a:t>evolve after launch</a:t>
            </a:r>
            <a:r>
              <a:rPr lang="en-GB" sz="1200" dirty="0">
                <a:solidFill>
                  <a:schemeClr val="bg1"/>
                </a:solidFill>
              </a:rPr>
              <a:t>?</a:t>
            </a:r>
          </a:p>
        </p:txBody>
      </p:sp>
      <p:sp>
        <p:nvSpPr>
          <p:cNvPr id="39" name="TextBox 38">
            <a:extLst>
              <a:ext uri="{FF2B5EF4-FFF2-40B4-BE49-F238E27FC236}">
                <a16:creationId xmlns:a16="http://schemas.microsoft.com/office/drawing/2014/main" id="{74542A60-ABA3-D59E-1DAD-9C5406C2B7CD}"/>
              </a:ext>
            </a:extLst>
          </p:cNvPr>
          <p:cNvSpPr txBox="1"/>
          <p:nvPr/>
        </p:nvSpPr>
        <p:spPr>
          <a:xfrm>
            <a:off x="554736" y="1505047"/>
            <a:ext cx="8265150" cy="307777"/>
          </a:xfrm>
          <a:prstGeom prst="rect">
            <a:avLst/>
          </a:prstGeom>
          <a:noFill/>
        </p:spPr>
        <p:txBody>
          <a:bodyPr wrap="square" rtlCol="0" anchor="b">
            <a:spAutoFit/>
          </a:bodyPr>
          <a:lstStyle/>
          <a:p>
            <a:r>
              <a:rPr lang="en-GB" sz="1400" b="1" dirty="0">
                <a:solidFill>
                  <a:schemeClr val="bg1"/>
                </a:solidFill>
              </a:rPr>
              <a:t>Funnel for evaluation of branding models for Digital Venture</a:t>
            </a:r>
          </a:p>
        </p:txBody>
      </p:sp>
      <p:sp>
        <p:nvSpPr>
          <p:cNvPr id="40" name="TextBox 39">
            <a:extLst>
              <a:ext uri="{FF2B5EF4-FFF2-40B4-BE49-F238E27FC236}">
                <a16:creationId xmlns:a16="http://schemas.microsoft.com/office/drawing/2014/main" id="{A5AB541A-D66F-F9A3-75AF-6A3D37FF9EE1}"/>
              </a:ext>
            </a:extLst>
          </p:cNvPr>
          <p:cNvSpPr txBox="1"/>
          <p:nvPr/>
        </p:nvSpPr>
        <p:spPr>
          <a:xfrm>
            <a:off x="8926302" y="1505047"/>
            <a:ext cx="2112264" cy="307777"/>
          </a:xfrm>
          <a:prstGeom prst="rect">
            <a:avLst/>
          </a:prstGeom>
          <a:noFill/>
        </p:spPr>
        <p:txBody>
          <a:bodyPr wrap="square" rIns="0" rtlCol="0" anchor="b">
            <a:spAutoFit/>
          </a:bodyPr>
          <a:lstStyle/>
          <a:p>
            <a:r>
              <a:rPr lang="en-GB" sz="1400" b="1" dirty="0">
                <a:solidFill>
                  <a:schemeClr val="bg1"/>
                </a:solidFill>
              </a:rPr>
              <a:t>Recommendation</a:t>
            </a:r>
          </a:p>
        </p:txBody>
      </p:sp>
      <p:sp>
        <p:nvSpPr>
          <p:cNvPr id="45" name="Rectangle 44">
            <a:extLst>
              <a:ext uri="{FF2B5EF4-FFF2-40B4-BE49-F238E27FC236}">
                <a16:creationId xmlns:a16="http://schemas.microsoft.com/office/drawing/2014/main" id="{AE013944-560E-D8F6-D148-E5CB441857BB}"/>
              </a:ext>
            </a:extLst>
          </p:cNvPr>
          <p:cNvSpPr/>
          <p:nvPr/>
        </p:nvSpPr>
        <p:spPr>
          <a:xfrm>
            <a:off x="1851611" y="5733324"/>
            <a:ext cx="8488779"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In three steps we have found a brand model to use for initial launch of Digital Venture, as well as how we see this transition over time given strategic ambition for [sanitized] segment</a:t>
            </a:r>
          </a:p>
        </p:txBody>
      </p:sp>
      <p:sp>
        <p:nvSpPr>
          <p:cNvPr id="46" name="Footer Placeholder 2">
            <a:extLst>
              <a:ext uri="{FF2B5EF4-FFF2-40B4-BE49-F238E27FC236}">
                <a16:creationId xmlns:a16="http://schemas.microsoft.com/office/drawing/2014/main" id="{BB17EE3C-8F49-251A-546F-90EF58A3AAB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7" name="Text Placeholder 16">
            <a:extLst>
              <a:ext uri="{FF2B5EF4-FFF2-40B4-BE49-F238E27FC236}">
                <a16:creationId xmlns:a16="http://schemas.microsoft.com/office/drawing/2014/main" id="{BE264B70-8A17-9EB0-AB17-98A33D370EAB}"/>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3243423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Branda">
            <a:extLst>
              <a:ext uri="{FF2B5EF4-FFF2-40B4-BE49-F238E27FC236}">
                <a16:creationId xmlns:a16="http://schemas.microsoft.com/office/drawing/2014/main" id="{3B21F3E3-0488-C9D6-E884-04BEDC0355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3878" y="2638420"/>
            <a:ext cx="3331885" cy="24989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design a strong visual identity for digital products | Dribbble  Design Blog">
            <a:extLst>
              <a:ext uri="{FF2B5EF4-FFF2-40B4-BE49-F238E27FC236}">
                <a16:creationId xmlns:a16="http://schemas.microsoft.com/office/drawing/2014/main" id="{A651563A-BD50-F414-B4C3-BB046EEAB0A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03523" y="2638420"/>
            <a:ext cx="3421768" cy="25663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Multiple brand directions and models have been explored during past months</a:t>
            </a:r>
          </a:p>
        </p:txBody>
      </p:sp>
      <p:sp>
        <p:nvSpPr>
          <p:cNvPr id="3" name="Subtitle 2">
            <a:extLst>
              <a:ext uri="{FF2B5EF4-FFF2-40B4-BE49-F238E27FC236}">
                <a16:creationId xmlns:a16="http://schemas.microsoft.com/office/drawing/2014/main" id="{8FCE3952-6265-7788-3EB6-4372E7B5045B}"/>
              </a:ext>
            </a:extLst>
          </p:cNvPr>
          <p:cNvSpPr>
            <a:spLocks noGrp="1"/>
          </p:cNvSpPr>
          <p:nvPr>
            <p:ph type="subTitle" idx="1"/>
          </p:nvPr>
        </p:nvSpPr>
        <p:spPr/>
        <p:txBody>
          <a:bodyPr/>
          <a:lstStyle/>
          <a:p>
            <a:r>
              <a:rPr lang="en-US" dirty="0"/>
              <a:t>The aim has been to find a direction which clearly differentiates the brand in the market while building on our core values and promise to customers</a:t>
            </a:r>
          </a:p>
        </p:txBody>
      </p:sp>
      <p:sp>
        <p:nvSpPr>
          <p:cNvPr id="6" name="Oval 5">
            <a:extLst>
              <a:ext uri="{FF2B5EF4-FFF2-40B4-BE49-F238E27FC236}">
                <a16:creationId xmlns:a16="http://schemas.microsoft.com/office/drawing/2014/main" id="{0A7E1FBE-896F-7EE4-7335-7E6CCB14C5C8}"/>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8" name="Oval 7">
            <a:extLst>
              <a:ext uri="{FF2B5EF4-FFF2-40B4-BE49-F238E27FC236}">
                <a16:creationId xmlns:a16="http://schemas.microsoft.com/office/drawing/2014/main" id="{0BF06136-B06F-143A-649E-C3DC0C7822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E</a:t>
            </a:r>
          </a:p>
        </p:txBody>
      </p:sp>
      <p:pic>
        <p:nvPicPr>
          <p:cNvPr id="12" name="Picture 11">
            <a:extLst>
              <a:ext uri="{FF2B5EF4-FFF2-40B4-BE49-F238E27FC236}">
                <a16:creationId xmlns:a16="http://schemas.microsoft.com/office/drawing/2014/main" id="{916D5591-F3D9-DE3E-8CB0-689EB5CDC7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0090" y="3175656"/>
            <a:ext cx="1088046" cy="1286624"/>
          </a:xfrm>
          <a:prstGeom prst="rect">
            <a:avLst/>
          </a:prstGeom>
        </p:spPr>
      </p:pic>
      <p:pic>
        <p:nvPicPr>
          <p:cNvPr id="13" name="Picture 12">
            <a:extLst>
              <a:ext uri="{FF2B5EF4-FFF2-40B4-BE49-F238E27FC236}">
                <a16:creationId xmlns:a16="http://schemas.microsoft.com/office/drawing/2014/main" id="{A70B3F21-5B4C-D843-3E9A-8303F008CA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21200" y="4566335"/>
            <a:ext cx="2138017" cy="1179595"/>
          </a:xfrm>
          <a:prstGeom prst="rect">
            <a:avLst/>
          </a:prstGeom>
        </p:spPr>
      </p:pic>
      <p:pic>
        <p:nvPicPr>
          <p:cNvPr id="16" name="Picture 15">
            <a:extLst>
              <a:ext uri="{FF2B5EF4-FFF2-40B4-BE49-F238E27FC236}">
                <a16:creationId xmlns:a16="http://schemas.microsoft.com/office/drawing/2014/main" id="{1B69F174-ABDF-C9BA-AE8C-DED3E8748C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56225" y="2667497"/>
            <a:ext cx="3045995" cy="1055945"/>
          </a:xfrm>
          <a:prstGeom prst="rect">
            <a:avLst/>
          </a:prstGeom>
        </p:spPr>
      </p:pic>
      <p:pic>
        <p:nvPicPr>
          <p:cNvPr id="18" name="Picture 17">
            <a:extLst>
              <a:ext uri="{FF2B5EF4-FFF2-40B4-BE49-F238E27FC236}">
                <a16:creationId xmlns:a16="http://schemas.microsoft.com/office/drawing/2014/main" id="{5E30870C-68A1-5C31-0F91-A52D9D7E211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4521200" y="2638420"/>
            <a:ext cx="3149600" cy="1771650"/>
          </a:xfrm>
          <a:prstGeom prst="rect">
            <a:avLst/>
          </a:prstGeom>
        </p:spPr>
      </p:pic>
      <p:pic>
        <p:nvPicPr>
          <p:cNvPr id="19" name="Picture 18">
            <a:extLst>
              <a:ext uri="{FF2B5EF4-FFF2-40B4-BE49-F238E27FC236}">
                <a16:creationId xmlns:a16="http://schemas.microsoft.com/office/drawing/2014/main" id="{D6565084-DAAD-BA95-B3CC-75E67162932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73889" y="4257670"/>
            <a:ext cx="2068443" cy="665340"/>
          </a:xfrm>
          <a:prstGeom prst="rect">
            <a:avLst/>
          </a:prstGeom>
        </p:spPr>
      </p:pic>
      <p:cxnSp>
        <p:nvCxnSpPr>
          <p:cNvPr id="20" name="Straight Connector 19">
            <a:extLst>
              <a:ext uri="{FF2B5EF4-FFF2-40B4-BE49-F238E27FC236}">
                <a16:creationId xmlns:a16="http://schemas.microsoft.com/office/drawing/2014/main" id="{3A17C275-FBEA-71BB-4776-EAA5E48721DB}"/>
              </a:ext>
            </a:extLst>
          </p:cNvPr>
          <p:cNvCxnSpPr/>
          <p:nvPr/>
        </p:nvCxnSpPr>
        <p:spPr>
          <a:xfrm>
            <a:off x="4222966" y="2638420"/>
            <a:ext cx="0" cy="356235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38466E-E1CA-D7AD-AD11-A18FEC5D5573}"/>
              </a:ext>
            </a:extLst>
          </p:cNvPr>
          <p:cNvCxnSpPr/>
          <p:nvPr/>
        </p:nvCxnSpPr>
        <p:spPr>
          <a:xfrm>
            <a:off x="7969466" y="2638420"/>
            <a:ext cx="0" cy="356235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425100-8FCB-17BF-AFBF-2CE1ECD68520}"/>
              </a:ext>
            </a:extLst>
          </p:cNvPr>
          <p:cNvSpPr txBox="1"/>
          <p:nvPr/>
        </p:nvSpPr>
        <p:spPr>
          <a:xfrm>
            <a:off x="934273"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Painless + Playful</a:t>
            </a:r>
          </a:p>
        </p:txBody>
      </p:sp>
      <p:sp>
        <p:nvSpPr>
          <p:cNvPr id="33" name="TextBox 32">
            <a:extLst>
              <a:ext uri="{FF2B5EF4-FFF2-40B4-BE49-F238E27FC236}">
                <a16:creationId xmlns:a16="http://schemas.microsoft.com/office/drawing/2014/main" id="{E69B51A0-E2AF-26F2-A9A8-C4D11C58C77A}"/>
              </a:ext>
            </a:extLst>
          </p:cNvPr>
          <p:cNvSpPr txBox="1"/>
          <p:nvPr/>
        </p:nvSpPr>
        <p:spPr>
          <a:xfrm>
            <a:off x="4740442"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Crisp + Colorful</a:t>
            </a:r>
          </a:p>
        </p:txBody>
      </p:sp>
      <p:sp>
        <p:nvSpPr>
          <p:cNvPr id="34" name="TextBox 33">
            <a:extLst>
              <a:ext uri="{FF2B5EF4-FFF2-40B4-BE49-F238E27FC236}">
                <a16:creationId xmlns:a16="http://schemas.microsoft.com/office/drawing/2014/main" id="{6350936B-7AB4-9DE3-E2A8-330E8B0EA783}"/>
              </a:ext>
            </a:extLst>
          </p:cNvPr>
          <p:cNvSpPr txBox="1"/>
          <p:nvPr/>
        </p:nvSpPr>
        <p:spPr>
          <a:xfrm>
            <a:off x="8656031"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Transparent + Trusted</a:t>
            </a:r>
          </a:p>
        </p:txBody>
      </p:sp>
      <p:grpSp>
        <p:nvGrpSpPr>
          <p:cNvPr id="38" name="Group 37">
            <a:extLst>
              <a:ext uri="{FF2B5EF4-FFF2-40B4-BE49-F238E27FC236}">
                <a16:creationId xmlns:a16="http://schemas.microsoft.com/office/drawing/2014/main" id="{E7DB451A-6EA8-9AAE-4F6B-7D783165270C}"/>
              </a:ext>
            </a:extLst>
          </p:cNvPr>
          <p:cNvGrpSpPr>
            <a:grpSpLocks noChangeAspect="1"/>
          </p:cNvGrpSpPr>
          <p:nvPr/>
        </p:nvGrpSpPr>
        <p:grpSpPr>
          <a:xfrm>
            <a:off x="8284796" y="4281244"/>
            <a:ext cx="1323435" cy="2002536"/>
            <a:chOff x="7771073" y="1604735"/>
            <a:chExt cx="2955968" cy="4472780"/>
          </a:xfrm>
        </p:grpSpPr>
        <p:sp>
          <p:nvSpPr>
            <p:cNvPr id="36" name="Rounded Rectangle 35">
              <a:extLst>
                <a:ext uri="{FF2B5EF4-FFF2-40B4-BE49-F238E27FC236}">
                  <a16:creationId xmlns:a16="http://schemas.microsoft.com/office/drawing/2014/main" id="{A6916BCD-25E0-1690-E025-6A0B09EB6216}"/>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37" name="Picture 2" descr="Iphone X Screen Mockup transparent PNG - StickPNG">
              <a:extLst>
                <a:ext uri="{FF2B5EF4-FFF2-40B4-BE49-F238E27FC236}">
                  <a16:creationId xmlns:a16="http://schemas.microsoft.com/office/drawing/2014/main" id="{6C592524-AAC0-395A-7CE4-9583C7C4529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3460B453-F0AE-A926-7862-CB95C816B8CB}"/>
              </a:ext>
            </a:extLst>
          </p:cNvPr>
          <p:cNvGrpSpPr>
            <a:grpSpLocks noChangeAspect="1"/>
          </p:cNvGrpSpPr>
          <p:nvPr/>
        </p:nvGrpSpPr>
        <p:grpSpPr>
          <a:xfrm>
            <a:off x="9359587" y="4301314"/>
            <a:ext cx="1323435" cy="2002536"/>
            <a:chOff x="7771073" y="1604735"/>
            <a:chExt cx="2955968" cy="4472780"/>
          </a:xfrm>
        </p:grpSpPr>
        <p:sp>
          <p:nvSpPr>
            <p:cNvPr id="40" name="Rounded Rectangle 39">
              <a:extLst>
                <a:ext uri="{FF2B5EF4-FFF2-40B4-BE49-F238E27FC236}">
                  <a16:creationId xmlns:a16="http://schemas.microsoft.com/office/drawing/2014/main" id="{F2F178C0-E11C-95F8-4766-C33668400E03}"/>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41" name="Picture 2" descr="Iphone X Screen Mockup transparent PNG - StickPNG">
              <a:extLst>
                <a:ext uri="{FF2B5EF4-FFF2-40B4-BE49-F238E27FC236}">
                  <a16:creationId xmlns:a16="http://schemas.microsoft.com/office/drawing/2014/main" id="{5AACB645-5F95-D60D-66CE-8A82CFA8C0E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2C51DF5-AC9E-DB59-E211-B175E9E9BFD3}"/>
              </a:ext>
            </a:extLst>
          </p:cNvPr>
          <p:cNvGrpSpPr>
            <a:grpSpLocks noChangeAspect="1"/>
          </p:cNvGrpSpPr>
          <p:nvPr/>
        </p:nvGrpSpPr>
        <p:grpSpPr>
          <a:xfrm>
            <a:off x="10434377" y="4301314"/>
            <a:ext cx="1323435" cy="2002536"/>
            <a:chOff x="7771073" y="1604735"/>
            <a:chExt cx="2955968" cy="4472780"/>
          </a:xfrm>
        </p:grpSpPr>
        <p:sp>
          <p:nvSpPr>
            <p:cNvPr id="43" name="Rounded Rectangle 42">
              <a:extLst>
                <a:ext uri="{FF2B5EF4-FFF2-40B4-BE49-F238E27FC236}">
                  <a16:creationId xmlns:a16="http://schemas.microsoft.com/office/drawing/2014/main" id="{7AB7D2C5-E246-1504-A7BF-60DAE3F1EBF4}"/>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44" name="Picture 2" descr="Iphone X Screen Mockup transparent PNG - StickPNG">
              <a:extLst>
                <a:ext uri="{FF2B5EF4-FFF2-40B4-BE49-F238E27FC236}">
                  <a16:creationId xmlns:a16="http://schemas.microsoft.com/office/drawing/2014/main" id="{264179E3-4556-72DB-652E-7713CBA1659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pic>
        <p:nvPicPr>
          <p:cNvPr id="5130" name="Picture 10" descr="Premium Photo | Smiling young man holding smart phone and looking at it.  portrait of a happy man using mobile phone isolated over green background.">
            <a:extLst>
              <a:ext uri="{FF2B5EF4-FFF2-40B4-BE49-F238E27FC236}">
                <a16:creationId xmlns:a16="http://schemas.microsoft.com/office/drawing/2014/main" id="{A6AE968F-458E-D314-30BD-D2D7C6E8225F}"/>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8054" y="4050467"/>
            <a:ext cx="1822068" cy="1213742"/>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335626CB-D4A8-9E33-4CD6-C919BC56AFDF}"/>
              </a:ext>
            </a:extLst>
          </p:cNvPr>
          <p:cNvGrpSpPr>
            <a:grpSpLocks noChangeAspect="1"/>
          </p:cNvGrpSpPr>
          <p:nvPr/>
        </p:nvGrpSpPr>
        <p:grpSpPr>
          <a:xfrm>
            <a:off x="1794549" y="4281244"/>
            <a:ext cx="1323435" cy="2002536"/>
            <a:chOff x="7771073" y="1604735"/>
            <a:chExt cx="2955968" cy="4472780"/>
          </a:xfrm>
        </p:grpSpPr>
        <p:sp>
          <p:nvSpPr>
            <p:cNvPr id="46" name="Rounded Rectangle 45">
              <a:extLst>
                <a:ext uri="{FF2B5EF4-FFF2-40B4-BE49-F238E27FC236}">
                  <a16:creationId xmlns:a16="http://schemas.microsoft.com/office/drawing/2014/main" id="{EB0139A5-372A-7F10-3ECE-2DE82C111AF3}"/>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47" name="Picture 2" descr="Iphone X Screen Mockup transparent PNG - StickPNG">
              <a:extLst>
                <a:ext uri="{FF2B5EF4-FFF2-40B4-BE49-F238E27FC236}">
                  <a16:creationId xmlns:a16="http://schemas.microsoft.com/office/drawing/2014/main" id="{CDFBC1AD-6A16-3A22-5CCB-DE671274C55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
            <a:extLst>
              <a:ext uri="{FF2B5EF4-FFF2-40B4-BE49-F238E27FC236}">
                <a16:creationId xmlns:a16="http://schemas.microsoft.com/office/drawing/2014/main" id="{6A3122B4-C0BF-5AF0-8E5A-2E4BC157E24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0" name="Text Placeholder 16">
            <a:extLst>
              <a:ext uri="{FF2B5EF4-FFF2-40B4-BE49-F238E27FC236}">
                <a16:creationId xmlns:a16="http://schemas.microsoft.com/office/drawing/2014/main" id="{A0126630-9F25-F3C0-2E04-3D081725657D}"/>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8062710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The ”[sanitized]” brand direction tested well among our target segment and provides a clear link to our core values</a:t>
            </a:r>
          </a:p>
        </p:txBody>
      </p:sp>
      <p:sp>
        <p:nvSpPr>
          <p:cNvPr id="3" name="Subtitle 2">
            <a:extLst>
              <a:ext uri="{FF2B5EF4-FFF2-40B4-BE49-F238E27FC236}">
                <a16:creationId xmlns:a16="http://schemas.microsoft.com/office/drawing/2014/main" id="{8FCE3952-6265-7788-3EB6-4372E7B5045B}"/>
              </a:ext>
            </a:extLst>
          </p:cNvPr>
          <p:cNvSpPr>
            <a:spLocks noGrp="1"/>
          </p:cNvSpPr>
          <p:nvPr>
            <p:ph type="subTitle"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1800" b="0" i="0" u="none" strike="noStrike" kern="1200" cap="none" spc="0" normalizeH="0" baseline="0" noProof="0">
                <a:ln>
                  <a:noFill/>
                </a:ln>
                <a:solidFill>
                  <a:schemeClr val="bg1"/>
                </a:solidFill>
                <a:effectLst/>
                <a:uLnTx/>
                <a:uFillTx/>
                <a:latin typeface="Arial" panose="020B0604020202020204" pitchFamily="34" charset="0"/>
              </a:rPr>
              <a:t>It is imperative that we continue to test the brand direction with target users and make necessary alterations to the conceptual and visual design.</a:t>
            </a:r>
            <a:endParaRPr kumimoji="0" lang="en-DK" sz="1800" b="0" i="0" u="none" strike="noStrike" kern="1200" cap="none" spc="0" normalizeH="0" baseline="0" noProof="0" dirty="0">
              <a:ln>
                <a:noFill/>
              </a:ln>
              <a:solidFill>
                <a:schemeClr val="bg1"/>
              </a:solidFill>
              <a:effectLst/>
              <a:uLnTx/>
              <a:uFillTx/>
              <a:latin typeface="Arial" panose="020B0604020202020204" pitchFamily="34" charset="0"/>
            </a:endParaRPr>
          </a:p>
        </p:txBody>
      </p:sp>
      <p:sp>
        <p:nvSpPr>
          <p:cNvPr id="6" name="Oval 5">
            <a:extLst>
              <a:ext uri="{FF2B5EF4-FFF2-40B4-BE49-F238E27FC236}">
                <a16:creationId xmlns:a16="http://schemas.microsoft.com/office/drawing/2014/main" id="{0A7E1FBE-896F-7EE4-7335-7E6CCB14C5C8}"/>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8" name="Oval 7">
            <a:extLst>
              <a:ext uri="{FF2B5EF4-FFF2-40B4-BE49-F238E27FC236}">
                <a16:creationId xmlns:a16="http://schemas.microsoft.com/office/drawing/2014/main" id="{0BF06136-B06F-143A-649E-C3DC0C7822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E</a:t>
            </a:r>
          </a:p>
        </p:txBody>
      </p:sp>
      <p:sp>
        <p:nvSpPr>
          <p:cNvPr id="7" name="Oval 6">
            <a:extLst>
              <a:ext uri="{FF2B5EF4-FFF2-40B4-BE49-F238E27FC236}">
                <a16:creationId xmlns:a16="http://schemas.microsoft.com/office/drawing/2014/main" id="{88B0696D-EA89-EDAB-6FB2-E024BF9A5B20}"/>
              </a:ext>
            </a:extLst>
          </p:cNvPr>
          <p:cNvSpPr/>
          <p:nvPr/>
        </p:nvSpPr>
        <p:spPr>
          <a:xfrm>
            <a:off x="704663" y="3342202"/>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Personal</a:t>
            </a:r>
          </a:p>
        </p:txBody>
      </p:sp>
      <p:sp>
        <p:nvSpPr>
          <p:cNvPr id="9" name="Oval 8">
            <a:extLst>
              <a:ext uri="{FF2B5EF4-FFF2-40B4-BE49-F238E27FC236}">
                <a16:creationId xmlns:a16="http://schemas.microsoft.com/office/drawing/2014/main" id="{D414E728-67D5-72C5-D9F9-713CF6231787}"/>
              </a:ext>
            </a:extLst>
          </p:cNvPr>
          <p:cNvSpPr/>
          <p:nvPr/>
        </p:nvSpPr>
        <p:spPr>
          <a:xfrm>
            <a:off x="3001679" y="3342202"/>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Easy</a:t>
            </a:r>
            <a:endPar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Oval 9">
            <a:extLst>
              <a:ext uri="{FF2B5EF4-FFF2-40B4-BE49-F238E27FC236}">
                <a16:creationId xmlns:a16="http://schemas.microsoft.com/office/drawing/2014/main" id="{C439A536-71BE-B0F0-8DFD-F3F591C448B7}"/>
              </a:ext>
            </a:extLst>
          </p:cNvPr>
          <p:cNvSpPr/>
          <p:nvPr/>
        </p:nvSpPr>
        <p:spPr>
          <a:xfrm>
            <a:off x="5298695" y="3342202"/>
            <a:ext cx="1800000" cy="180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a:t>
            </a:r>
          </a:p>
        </p:txBody>
      </p:sp>
      <p:pic>
        <p:nvPicPr>
          <p:cNvPr id="45" name="Picture 4" descr="How to design a strong visual identity for digital products | Dribbble  Design Blog">
            <a:extLst>
              <a:ext uri="{FF2B5EF4-FFF2-40B4-BE49-F238E27FC236}">
                <a16:creationId xmlns:a16="http://schemas.microsoft.com/office/drawing/2014/main" id="{679FD3E0-AF56-375A-2CD9-928F6F135F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3523" y="2638420"/>
            <a:ext cx="3421768" cy="256632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A4992EAE-1656-0BA1-F77C-FA4FE2F174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0090" y="3175656"/>
            <a:ext cx="1088046" cy="1286624"/>
          </a:xfrm>
          <a:prstGeom prst="rect">
            <a:avLst/>
          </a:prstGeom>
        </p:spPr>
      </p:pic>
      <p:grpSp>
        <p:nvGrpSpPr>
          <p:cNvPr id="47" name="Group 46">
            <a:extLst>
              <a:ext uri="{FF2B5EF4-FFF2-40B4-BE49-F238E27FC236}">
                <a16:creationId xmlns:a16="http://schemas.microsoft.com/office/drawing/2014/main" id="{F558319B-8521-C93C-FB54-1A035F634757}"/>
              </a:ext>
            </a:extLst>
          </p:cNvPr>
          <p:cNvGrpSpPr>
            <a:grpSpLocks noChangeAspect="1"/>
          </p:cNvGrpSpPr>
          <p:nvPr/>
        </p:nvGrpSpPr>
        <p:grpSpPr>
          <a:xfrm>
            <a:off x="8284796" y="4281244"/>
            <a:ext cx="1323435" cy="2002536"/>
            <a:chOff x="7771073" y="1604735"/>
            <a:chExt cx="2955968" cy="4472780"/>
          </a:xfrm>
        </p:grpSpPr>
        <p:sp>
          <p:nvSpPr>
            <p:cNvPr id="48" name="Rounded Rectangle 47">
              <a:extLst>
                <a:ext uri="{FF2B5EF4-FFF2-40B4-BE49-F238E27FC236}">
                  <a16:creationId xmlns:a16="http://schemas.microsoft.com/office/drawing/2014/main" id="{86AA73CB-C3AC-B813-D05E-C49B124DE8A2}"/>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49" name="Picture 2" descr="Iphone X Screen Mockup transparent PNG - StickPNG">
              <a:extLst>
                <a:ext uri="{FF2B5EF4-FFF2-40B4-BE49-F238E27FC236}">
                  <a16:creationId xmlns:a16="http://schemas.microsoft.com/office/drawing/2014/main" id="{8376A755-D10D-757A-5AFD-40C565E6AC3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A4B1F9AB-94AB-7C00-FA20-DE3164528A0E}"/>
              </a:ext>
            </a:extLst>
          </p:cNvPr>
          <p:cNvGrpSpPr>
            <a:grpSpLocks noChangeAspect="1"/>
          </p:cNvGrpSpPr>
          <p:nvPr/>
        </p:nvGrpSpPr>
        <p:grpSpPr>
          <a:xfrm>
            <a:off x="9359587" y="4301314"/>
            <a:ext cx="1323435" cy="2002536"/>
            <a:chOff x="7771073" y="1604735"/>
            <a:chExt cx="2955968" cy="4472780"/>
          </a:xfrm>
        </p:grpSpPr>
        <p:sp>
          <p:nvSpPr>
            <p:cNvPr id="51" name="Rounded Rectangle 50">
              <a:extLst>
                <a:ext uri="{FF2B5EF4-FFF2-40B4-BE49-F238E27FC236}">
                  <a16:creationId xmlns:a16="http://schemas.microsoft.com/office/drawing/2014/main" id="{A2EF9B88-E852-41DE-593A-98A0D75119D6}"/>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52" name="Picture 2" descr="Iphone X Screen Mockup transparent PNG - StickPNG">
              <a:extLst>
                <a:ext uri="{FF2B5EF4-FFF2-40B4-BE49-F238E27FC236}">
                  <a16:creationId xmlns:a16="http://schemas.microsoft.com/office/drawing/2014/main" id="{39D16EEF-D0B6-354D-E264-C57BACB1BD0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8E0BBEC7-CDAF-6009-0FB8-068BCDA6F6FC}"/>
              </a:ext>
            </a:extLst>
          </p:cNvPr>
          <p:cNvGrpSpPr>
            <a:grpSpLocks noChangeAspect="1"/>
          </p:cNvGrpSpPr>
          <p:nvPr/>
        </p:nvGrpSpPr>
        <p:grpSpPr>
          <a:xfrm>
            <a:off x="10434377" y="4301314"/>
            <a:ext cx="1323435" cy="2002536"/>
            <a:chOff x="7771073" y="1604735"/>
            <a:chExt cx="2955968" cy="4472780"/>
          </a:xfrm>
        </p:grpSpPr>
        <p:sp>
          <p:nvSpPr>
            <p:cNvPr id="54" name="Rounded Rectangle 53">
              <a:extLst>
                <a:ext uri="{FF2B5EF4-FFF2-40B4-BE49-F238E27FC236}">
                  <a16:creationId xmlns:a16="http://schemas.microsoft.com/office/drawing/2014/main" id="{9BFF5F6B-F3E6-97F6-76F1-173E7B48309E}"/>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[Sanitized </a:t>
              </a:r>
              <a:r>
                <a:rPr lang="en-US" sz="1000" kern="0" dirty="0">
                  <a:solidFill>
                    <a:schemeClr val="bg1"/>
                  </a:solidFill>
                  <a:latin typeface="Arial"/>
                  <a:sym typeface="Arial"/>
                </a:rPr>
                <a:t>app screenshot</a:t>
              </a:r>
              <a:r>
                <a:rPr kumimoji="0" lang="en-US" sz="1000" b="0" i="0" u="none" strike="noStrike" kern="0" cap="none" spc="0" normalizeH="0" baseline="0" noProof="0" dirty="0">
                  <a:ln>
                    <a:noFill/>
                  </a:ln>
                  <a:solidFill>
                    <a:schemeClr val="bg1"/>
                  </a:solidFill>
                  <a:effectLst/>
                  <a:uLnTx/>
                  <a:uFillTx/>
                  <a:latin typeface="Arial"/>
                  <a:sym typeface="Arial"/>
                </a:rPr>
                <a:t>]</a:t>
              </a:r>
            </a:p>
          </p:txBody>
        </p:sp>
        <p:pic>
          <p:nvPicPr>
            <p:cNvPr id="55" name="Picture 2" descr="Iphone X Screen Mockup transparent PNG - StickPNG">
              <a:extLst>
                <a:ext uri="{FF2B5EF4-FFF2-40B4-BE49-F238E27FC236}">
                  <a16:creationId xmlns:a16="http://schemas.microsoft.com/office/drawing/2014/main" id="{8DCA9C74-FE2A-15A6-3B0E-B1B18CE2C66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Footer Placeholder 2">
            <a:extLst>
              <a:ext uri="{FF2B5EF4-FFF2-40B4-BE49-F238E27FC236}">
                <a16:creationId xmlns:a16="http://schemas.microsoft.com/office/drawing/2014/main" id="{1995B598-463A-85C6-0661-195146A472B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7" name="Text Placeholder 16">
            <a:extLst>
              <a:ext uri="{FF2B5EF4-FFF2-40B4-BE49-F238E27FC236}">
                <a16:creationId xmlns:a16="http://schemas.microsoft.com/office/drawing/2014/main" id="{51499ADD-193F-9EFD-124B-8BF2E3BFD31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6599083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a:xfrm>
            <a:off x="554736" y="355092"/>
            <a:ext cx="11082528" cy="731520"/>
          </a:xfrm>
        </p:spPr>
        <p:txBody>
          <a:bodyPr/>
          <a:lstStyle/>
          <a:p>
            <a:r>
              <a:rPr lang="en-US" dirty="0"/>
              <a:t>The ”[sanitized]” brand will leverage [Group]’s reputation while differentiating itself from [Group]’s brand position</a:t>
            </a:r>
          </a:p>
        </p:txBody>
      </p:sp>
      <p:sp>
        <p:nvSpPr>
          <p:cNvPr id="6" name="Oval 5">
            <a:extLst>
              <a:ext uri="{FF2B5EF4-FFF2-40B4-BE49-F238E27FC236}">
                <a16:creationId xmlns:a16="http://schemas.microsoft.com/office/drawing/2014/main" id="{0A7E1FBE-896F-7EE4-7335-7E6CCB14C5C8}"/>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8" name="Oval 7">
            <a:extLst>
              <a:ext uri="{FF2B5EF4-FFF2-40B4-BE49-F238E27FC236}">
                <a16:creationId xmlns:a16="http://schemas.microsoft.com/office/drawing/2014/main" id="{0BF06136-B06F-143A-649E-C3DC0C78229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E</a:t>
            </a:r>
          </a:p>
        </p:txBody>
      </p:sp>
      <p:sp>
        <p:nvSpPr>
          <p:cNvPr id="12" name="Google Shape;249;p32">
            <a:extLst>
              <a:ext uri="{FF2B5EF4-FFF2-40B4-BE49-F238E27FC236}">
                <a16:creationId xmlns:a16="http://schemas.microsoft.com/office/drawing/2014/main" id="{3116A7FF-987E-5483-8D5F-B6FB302F4D6C}"/>
              </a:ext>
            </a:extLst>
          </p:cNvPr>
          <p:cNvSpPr txBox="1">
            <a:spLocks/>
          </p:cNvSpPr>
          <p:nvPr/>
        </p:nvSpPr>
        <p:spPr>
          <a:xfrm>
            <a:off x="554736" y="1909428"/>
            <a:ext cx="4437673" cy="41080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Helvetica Neue" panose="02000503000000020004" pitchFamily="2"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Helvetica Neue"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Helvetica Neue"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Helvetica Neue"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Helvetica Neue"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000000"/>
              </a:buClr>
              <a:buSzPts val="1100"/>
              <a:buFont typeface="Arial"/>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We are alone yet united. </a:t>
            </a:r>
          </a:p>
          <a:p>
            <a:pPr marL="0" marR="0" lvl="0" indent="0" algn="l" defTabSz="914400" rtl="0" eaLnBrk="1" fontAlgn="auto" latinLnBrk="0" hangingPunct="1">
              <a:lnSpc>
                <a:spcPct val="90000"/>
              </a:lnSpc>
              <a:spcBef>
                <a:spcPts val="0"/>
              </a:spcBef>
              <a:spcAft>
                <a:spcPts val="1200"/>
              </a:spcAft>
              <a:buClr>
                <a:srgbClr val="000000"/>
              </a:buClr>
              <a:buSzPts val="1100"/>
              <a:buFont typeface="Arial"/>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[Group] owns a remarkable market position - and we will use that as leverage in the same manner as [sanitized example] has managed to:</a:t>
            </a:r>
            <a:b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b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r>
              <a:rPr kumimoji="0" lang="en-GB" sz="1400" b="0" i="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Visibly, honestly, and proudly telling and showing the relation. While foremost having our own story at heart.</a:t>
            </a:r>
            <a:br>
              <a:rPr kumimoji="0" lang="en-GB" sz="1400" b="0" i="1"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b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We will define our own, unique and attractive position with [sanitized brand] and then infuse much needed credibility into the brand with [Group].</a:t>
            </a:r>
          </a:p>
        </p:txBody>
      </p:sp>
      <p:sp>
        <p:nvSpPr>
          <p:cNvPr id="13" name="Google Shape;250;p32">
            <a:extLst>
              <a:ext uri="{FF2B5EF4-FFF2-40B4-BE49-F238E27FC236}">
                <a16:creationId xmlns:a16="http://schemas.microsoft.com/office/drawing/2014/main" id="{55C47DB1-1772-8F13-76BB-E6E134209CA9}"/>
              </a:ext>
            </a:extLst>
          </p:cNvPr>
          <p:cNvSpPr>
            <a:spLocks noChangeAspect="1"/>
          </p:cNvSpPr>
          <p:nvPr/>
        </p:nvSpPr>
        <p:spPr>
          <a:xfrm>
            <a:off x="6295866" y="1768228"/>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Classic</a:t>
            </a:r>
          </a:p>
        </p:txBody>
      </p:sp>
      <p:sp>
        <p:nvSpPr>
          <p:cNvPr id="14" name="Google Shape;251;p32">
            <a:extLst>
              <a:ext uri="{FF2B5EF4-FFF2-40B4-BE49-F238E27FC236}">
                <a16:creationId xmlns:a16="http://schemas.microsoft.com/office/drawing/2014/main" id="{A907F3ED-8619-9112-32D9-954935AB9C68}"/>
              </a:ext>
            </a:extLst>
          </p:cNvPr>
          <p:cNvSpPr>
            <a:spLocks noChangeAspect="1"/>
          </p:cNvSpPr>
          <p:nvPr/>
        </p:nvSpPr>
        <p:spPr>
          <a:xfrm>
            <a:off x="10354204" y="1784195"/>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Modern</a:t>
            </a:r>
          </a:p>
        </p:txBody>
      </p:sp>
      <p:cxnSp>
        <p:nvCxnSpPr>
          <p:cNvPr id="15" name="Google Shape;252;p32">
            <a:extLst>
              <a:ext uri="{FF2B5EF4-FFF2-40B4-BE49-F238E27FC236}">
                <a16:creationId xmlns:a16="http://schemas.microsoft.com/office/drawing/2014/main" id="{74A9952F-36E1-7664-84B1-28AF882F04EA}"/>
              </a:ext>
            </a:extLst>
          </p:cNvPr>
          <p:cNvCxnSpPr>
            <a:cxnSpLocks/>
          </p:cNvCxnSpPr>
          <p:nvPr/>
        </p:nvCxnSpPr>
        <p:spPr>
          <a:xfrm>
            <a:off x="7410406" y="23329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16" name="Google Shape;253;p32">
            <a:extLst>
              <a:ext uri="{FF2B5EF4-FFF2-40B4-BE49-F238E27FC236}">
                <a16:creationId xmlns:a16="http://schemas.microsoft.com/office/drawing/2014/main" id="{8B766CB7-E774-07A2-9591-D5F7101CDE0B}"/>
              </a:ext>
            </a:extLst>
          </p:cNvPr>
          <p:cNvSpPr/>
          <p:nvPr/>
        </p:nvSpPr>
        <p:spPr>
          <a:xfrm>
            <a:off x="7959288" y="229239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Google Shape;254;p32">
            <a:extLst>
              <a:ext uri="{FF2B5EF4-FFF2-40B4-BE49-F238E27FC236}">
                <a16:creationId xmlns:a16="http://schemas.microsoft.com/office/drawing/2014/main" id="{3DFA3816-3CE2-745A-14DC-2ED4B6EA61C6}"/>
              </a:ext>
            </a:extLst>
          </p:cNvPr>
          <p:cNvSpPr>
            <a:spLocks noChangeAspect="1"/>
          </p:cNvSpPr>
          <p:nvPr/>
        </p:nvSpPr>
        <p:spPr>
          <a:xfrm>
            <a:off x="6295866" y="2865828"/>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Stable</a:t>
            </a:r>
          </a:p>
        </p:txBody>
      </p:sp>
      <p:sp>
        <p:nvSpPr>
          <p:cNvPr id="18" name="Google Shape;255;p32">
            <a:extLst>
              <a:ext uri="{FF2B5EF4-FFF2-40B4-BE49-F238E27FC236}">
                <a16:creationId xmlns:a16="http://schemas.microsoft.com/office/drawing/2014/main" id="{7842B1E3-F934-ECAA-5578-9A4239E3A05A}"/>
              </a:ext>
            </a:extLst>
          </p:cNvPr>
          <p:cNvSpPr>
            <a:spLocks noChangeAspect="1"/>
          </p:cNvSpPr>
          <p:nvPr/>
        </p:nvSpPr>
        <p:spPr>
          <a:xfrm>
            <a:off x="10354204" y="2881795"/>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Dynamic</a:t>
            </a:r>
          </a:p>
        </p:txBody>
      </p:sp>
      <p:cxnSp>
        <p:nvCxnSpPr>
          <p:cNvPr id="19" name="Google Shape;256;p32">
            <a:extLst>
              <a:ext uri="{FF2B5EF4-FFF2-40B4-BE49-F238E27FC236}">
                <a16:creationId xmlns:a16="http://schemas.microsoft.com/office/drawing/2014/main" id="{EB23018A-2C29-DBFE-627B-EEC2D24CA2C1}"/>
              </a:ext>
            </a:extLst>
          </p:cNvPr>
          <p:cNvCxnSpPr>
            <a:cxnSpLocks/>
          </p:cNvCxnSpPr>
          <p:nvPr/>
        </p:nvCxnSpPr>
        <p:spPr>
          <a:xfrm>
            <a:off x="7410406" y="34305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20" name="Google Shape;257;p32">
            <a:extLst>
              <a:ext uri="{FF2B5EF4-FFF2-40B4-BE49-F238E27FC236}">
                <a16:creationId xmlns:a16="http://schemas.microsoft.com/office/drawing/2014/main" id="{B1E9D220-9031-1429-B3C8-03F6321C6D10}"/>
              </a:ext>
            </a:extLst>
          </p:cNvPr>
          <p:cNvSpPr>
            <a:spLocks noChangeAspect="1"/>
          </p:cNvSpPr>
          <p:nvPr/>
        </p:nvSpPr>
        <p:spPr>
          <a:xfrm>
            <a:off x="6295866" y="3963428"/>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Authoritative</a:t>
            </a:r>
          </a:p>
        </p:txBody>
      </p:sp>
      <p:sp>
        <p:nvSpPr>
          <p:cNvPr id="21" name="Google Shape;258;p32">
            <a:extLst>
              <a:ext uri="{FF2B5EF4-FFF2-40B4-BE49-F238E27FC236}">
                <a16:creationId xmlns:a16="http://schemas.microsoft.com/office/drawing/2014/main" id="{716DCF49-6DE2-0F1F-0197-38A914A3771D}"/>
              </a:ext>
            </a:extLst>
          </p:cNvPr>
          <p:cNvSpPr>
            <a:spLocks noChangeAspect="1"/>
          </p:cNvSpPr>
          <p:nvPr/>
        </p:nvSpPr>
        <p:spPr>
          <a:xfrm>
            <a:off x="10354204" y="3979395"/>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Approachable</a:t>
            </a:r>
          </a:p>
        </p:txBody>
      </p:sp>
      <p:cxnSp>
        <p:nvCxnSpPr>
          <p:cNvPr id="22" name="Google Shape;259;p32">
            <a:extLst>
              <a:ext uri="{FF2B5EF4-FFF2-40B4-BE49-F238E27FC236}">
                <a16:creationId xmlns:a16="http://schemas.microsoft.com/office/drawing/2014/main" id="{DBEA3F8A-6438-2A64-3B7A-6A1A68973AD2}"/>
              </a:ext>
            </a:extLst>
          </p:cNvPr>
          <p:cNvCxnSpPr>
            <a:cxnSpLocks/>
          </p:cNvCxnSpPr>
          <p:nvPr/>
        </p:nvCxnSpPr>
        <p:spPr>
          <a:xfrm>
            <a:off x="7410406" y="45281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23" name="Google Shape;260;p32">
            <a:extLst>
              <a:ext uri="{FF2B5EF4-FFF2-40B4-BE49-F238E27FC236}">
                <a16:creationId xmlns:a16="http://schemas.microsoft.com/office/drawing/2014/main" id="{B84A9B34-2CAF-83CA-4007-40B810BB8D2F}"/>
              </a:ext>
            </a:extLst>
          </p:cNvPr>
          <p:cNvSpPr txBox="1"/>
          <p:nvPr/>
        </p:nvSpPr>
        <p:spPr>
          <a:xfrm>
            <a:off x="7417522" y="1944395"/>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a:t>
            </a:r>
          </a:p>
        </p:txBody>
      </p:sp>
      <p:sp>
        <p:nvSpPr>
          <p:cNvPr id="24" name="Google Shape;261;p32">
            <a:extLst>
              <a:ext uri="{FF2B5EF4-FFF2-40B4-BE49-F238E27FC236}">
                <a16:creationId xmlns:a16="http://schemas.microsoft.com/office/drawing/2014/main" id="{D8400A0E-F18E-B750-56CA-9EBDC0F4B719}"/>
              </a:ext>
            </a:extLst>
          </p:cNvPr>
          <p:cNvSpPr/>
          <p:nvPr/>
        </p:nvSpPr>
        <p:spPr>
          <a:xfrm>
            <a:off x="9841339" y="229239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Google Shape;262;p32">
            <a:extLst>
              <a:ext uri="{FF2B5EF4-FFF2-40B4-BE49-F238E27FC236}">
                <a16:creationId xmlns:a16="http://schemas.microsoft.com/office/drawing/2014/main" id="{78C400FD-80AD-2E14-2A52-B77F7CD25949}"/>
              </a:ext>
            </a:extLst>
          </p:cNvPr>
          <p:cNvSpPr txBox="1"/>
          <p:nvPr/>
        </p:nvSpPr>
        <p:spPr>
          <a:xfrm>
            <a:off x="9359339" y="1944395"/>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[brand]®</a:t>
            </a:r>
          </a:p>
        </p:txBody>
      </p:sp>
      <p:sp>
        <p:nvSpPr>
          <p:cNvPr id="26" name="Google Shape;263;p32">
            <a:extLst>
              <a:ext uri="{FF2B5EF4-FFF2-40B4-BE49-F238E27FC236}">
                <a16:creationId xmlns:a16="http://schemas.microsoft.com/office/drawing/2014/main" id="{7422E4CA-916B-31D6-6114-AC1AD828658F}"/>
              </a:ext>
            </a:extLst>
          </p:cNvPr>
          <p:cNvSpPr/>
          <p:nvPr/>
        </p:nvSpPr>
        <p:spPr>
          <a:xfrm>
            <a:off x="7965931" y="3382039"/>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Google Shape;264;p32">
            <a:extLst>
              <a:ext uri="{FF2B5EF4-FFF2-40B4-BE49-F238E27FC236}">
                <a16:creationId xmlns:a16="http://schemas.microsoft.com/office/drawing/2014/main" id="{039470EA-77AE-85DF-64CE-66904A711CD0}"/>
              </a:ext>
            </a:extLst>
          </p:cNvPr>
          <p:cNvSpPr txBox="1"/>
          <p:nvPr/>
        </p:nvSpPr>
        <p:spPr>
          <a:xfrm>
            <a:off x="7424164" y="3034039"/>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a:t>
            </a:r>
          </a:p>
        </p:txBody>
      </p:sp>
      <p:sp>
        <p:nvSpPr>
          <p:cNvPr id="28" name="Google Shape;265;p32">
            <a:extLst>
              <a:ext uri="{FF2B5EF4-FFF2-40B4-BE49-F238E27FC236}">
                <a16:creationId xmlns:a16="http://schemas.microsoft.com/office/drawing/2014/main" id="{AA3F67BD-E006-28C2-0DAA-884FE0946B34}"/>
              </a:ext>
            </a:extLst>
          </p:cNvPr>
          <p:cNvSpPr/>
          <p:nvPr/>
        </p:nvSpPr>
        <p:spPr>
          <a:xfrm>
            <a:off x="9839258" y="3382039"/>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Google Shape;266;p32">
            <a:extLst>
              <a:ext uri="{FF2B5EF4-FFF2-40B4-BE49-F238E27FC236}">
                <a16:creationId xmlns:a16="http://schemas.microsoft.com/office/drawing/2014/main" id="{67107672-9317-A9C6-5F77-E36A9B723B7D}"/>
              </a:ext>
            </a:extLst>
          </p:cNvPr>
          <p:cNvSpPr txBox="1"/>
          <p:nvPr/>
        </p:nvSpPr>
        <p:spPr>
          <a:xfrm>
            <a:off x="9357258" y="3034039"/>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[brand]®</a:t>
            </a:r>
          </a:p>
        </p:txBody>
      </p:sp>
      <p:sp>
        <p:nvSpPr>
          <p:cNvPr id="30" name="Google Shape;267;p32">
            <a:extLst>
              <a:ext uri="{FF2B5EF4-FFF2-40B4-BE49-F238E27FC236}">
                <a16:creationId xmlns:a16="http://schemas.microsoft.com/office/drawing/2014/main" id="{AB793505-2122-0B16-381C-CB0B1050DEF4}"/>
              </a:ext>
            </a:extLst>
          </p:cNvPr>
          <p:cNvSpPr>
            <a:spLocks noChangeAspect="1"/>
          </p:cNvSpPr>
          <p:nvPr/>
        </p:nvSpPr>
        <p:spPr>
          <a:xfrm>
            <a:off x="10354204" y="5092962"/>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Simple</a:t>
            </a:r>
          </a:p>
        </p:txBody>
      </p:sp>
      <p:cxnSp>
        <p:nvCxnSpPr>
          <p:cNvPr id="31" name="Google Shape;268;p32">
            <a:extLst>
              <a:ext uri="{FF2B5EF4-FFF2-40B4-BE49-F238E27FC236}">
                <a16:creationId xmlns:a16="http://schemas.microsoft.com/office/drawing/2014/main" id="{BC78B8FA-D9F2-E6F5-93A4-764C46F347B2}"/>
              </a:ext>
            </a:extLst>
          </p:cNvPr>
          <p:cNvCxnSpPr>
            <a:cxnSpLocks/>
          </p:cNvCxnSpPr>
          <p:nvPr/>
        </p:nvCxnSpPr>
        <p:spPr>
          <a:xfrm>
            <a:off x="7410406" y="5641762"/>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44" name="Google Shape;269;p32">
            <a:extLst>
              <a:ext uri="{FF2B5EF4-FFF2-40B4-BE49-F238E27FC236}">
                <a16:creationId xmlns:a16="http://schemas.microsoft.com/office/drawing/2014/main" id="{E5D97F6C-E456-D21A-0C77-CD97AC75F4B1}"/>
              </a:ext>
            </a:extLst>
          </p:cNvPr>
          <p:cNvSpPr>
            <a:spLocks noChangeAspect="1"/>
          </p:cNvSpPr>
          <p:nvPr/>
        </p:nvSpPr>
        <p:spPr>
          <a:xfrm>
            <a:off x="6295866" y="5061028"/>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Complex</a:t>
            </a:r>
          </a:p>
        </p:txBody>
      </p:sp>
      <p:sp>
        <p:nvSpPr>
          <p:cNvPr id="45" name="Google Shape;270;p32">
            <a:extLst>
              <a:ext uri="{FF2B5EF4-FFF2-40B4-BE49-F238E27FC236}">
                <a16:creationId xmlns:a16="http://schemas.microsoft.com/office/drawing/2014/main" id="{34D64AB7-8A82-5FDD-69B5-B422E5D5890D}"/>
              </a:ext>
            </a:extLst>
          </p:cNvPr>
          <p:cNvSpPr/>
          <p:nvPr/>
        </p:nvSpPr>
        <p:spPr>
          <a:xfrm>
            <a:off x="7964260" y="448473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6" name="Google Shape;271;p32">
            <a:extLst>
              <a:ext uri="{FF2B5EF4-FFF2-40B4-BE49-F238E27FC236}">
                <a16:creationId xmlns:a16="http://schemas.microsoft.com/office/drawing/2014/main" id="{FB419A53-76A0-B925-1D4B-59CEBC891CDF}"/>
              </a:ext>
            </a:extLst>
          </p:cNvPr>
          <p:cNvSpPr txBox="1"/>
          <p:nvPr/>
        </p:nvSpPr>
        <p:spPr>
          <a:xfrm>
            <a:off x="7422494" y="4136735"/>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a:t>
            </a:r>
          </a:p>
        </p:txBody>
      </p:sp>
      <p:sp>
        <p:nvSpPr>
          <p:cNvPr id="47" name="Google Shape;272;p32">
            <a:extLst>
              <a:ext uri="{FF2B5EF4-FFF2-40B4-BE49-F238E27FC236}">
                <a16:creationId xmlns:a16="http://schemas.microsoft.com/office/drawing/2014/main" id="{7802DD6C-8166-B428-EF25-7F35F1CF6A7A}"/>
              </a:ext>
            </a:extLst>
          </p:cNvPr>
          <p:cNvSpPr/>
          <p:nvPr/>
        </p:nvSpPr>
        <p:spPr>
          <a:xfrm>
            <a:off x="9838330" y="448473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8" name="Google Shape;273;p32">
            <a:extLst>
              <a:ext uri="{FF2B5EF4-FFF2-40B4-BE49-F238E27FC236}">
                <a16:creationId xmlns:a16="http://schemas.microsoft.com/office/drawing/2014/main" id="{2DF41662-F5B3-0637-F904-F501926FC883}"/>
              </a:ext>
            </a:extLst>
          </p:cNvPr>
          <p:cNvSpPr txBox="1"/>
          <p:nvPr/>
        </p:nvSpPr>
        <p:spPr>
          <a:xfrm>
            <a:off x="9356330" y="4136735"/>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[brand]®</a:t>
            </a:r>
          </a:p>
        </p:txBody>
      </p:sp>
      <p:sp>
        <p:nvSpPr>
          <p:cNvPr id="49" name="Google Shape;274;p32">
            <a:extLst>
              <a:ext uri="{FF2B5EF4-FFF2-40B4-BE49-F238E27FC236}">
                <a16:creationId xmlns:a16="http://schemas.microsoft.com/office/drawing/2014/main" id="{5016019E-763D-4EBA-A88E-85EB67947F59}"/>
              </a:ext>
            </a:extLst>
          </p:cNvPr>
          <p:cNvSpPr/>
          <p:nvPr/>
        </p:nvSpPr>
        <p:spPr>
          <a:xfrm>
            <a:off x="7954539" y="5600474"/>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0" name="Google Shape;275;p32">
            <a:extLst>
              <a:ext uri="{FF2B5EF4-FFF2-40B4-BE49-F238E27FC236}">
                <a16:creationId xmlns:a16="http://schemas.microsoft.com/office/drawing/2014/main" id="{4E5D3F01-5EE0-15C9-B3A5-4CCC4F0D6823}"/>
              </a:ext>
            </a:extLst>
          </p:cNvPr>
          <p:cNvSpPr txBox="1"/>
          <p:nvPr/>
        </p:nvSpPr>
        <p:spPr>
          <a:xfrm>
            <a:off x="7412772" y="5252474"/>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a:t>
            </a:r>
          </a:p>
        </p:txBody>
      </p:sp>
      <p:sp>
        <p:nvSpPr>
          <p:cNvPr id="51" name="Google Shape;276;p32">
            <a:extLst>
              <a:ext uri="{FF2B5EF4-FFF2-40B4-BE49-F238E27FC236}">
                <a16:creationId xmlns:a16="http://schemas.microsoft.com/office/drawing/2014/main" id="{CCC8BF35-9A50-5FC3-FA74-B9C766C7CE3A}"/>
              </a:ext>
            </a:extLst>
          </p:cNvPr>
          <p:cNvSpPr/>
          <p:nvPr/>
        </p:nvSpPr>
        <p:spPr>
          <a:xfrm>
            <a:off x="9838330" y="5600474"/>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2" name="Google Shape;277;p32">
            <a:extLst>
              <a:ext uri="{FF2B5EF4-FFF2-40B4-BE49-F238E27FC236}">
                <a16:creationId xmlns:a16="http://schemas.microsoft.com/office/drawing/2014/main" id="{99ECA4BF-7BC8-51E9-A182-AFA08F3847CC}"/>
              </a:ext>
            </a:extLst>
          </p:cNvPr>
          <p:cNvSpPr txBox="1"/>
          <p:nvPr/>
        </p:nvSpPr>
        <p:spPr>
          <a:xfrm>
            <a:off x="9356330" y="5252474"/>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[brand]®</a:t>
            </a:r>
          </a:p>
        </p:txBody>
      </p:sp>
      <p:sp>
        <p:nvSpPr>
          <p:cNvPr id="53" name="Footer Placeholder 2">
            <a:extLst>
              <a:ext uri="{FF2B5EF4-FFF2-40B4-BE49-F238E27FC236}">
                <a16:creationId xmlns:a16="http://schemas.microsoft.com/office/drawing/2014/main" id="{3B2B7BC2-4700-9814-78F6-01B1BE8BAF7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4" name="Text Placeholder 16">
            <a:extLst>
              <a:ext uri="{FF2B5EF4-FFF2-40B4-BE49-F238E27FC236}">
                <a16:creationId xmlns:a16="http://schemas.microsoft.com/office/drawing/2014/main" id="{F8011769-3BBA-FE93-919A-19629111BF66}"/>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42947173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There are several factors we need to take into consideration when deciding on governance and setup of the Digital Venture</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F</a:t>
            </a:r>
          </a:p>
        </p:txBody>
      </p:sp>
      <p:sp>
        <p:nvSpPr>
          <p:cNvPr id="5" name="Rectangle 4">
            <a:extLst>
              <a:ext uri="{FF2B5EF4-FFF2-40B4-BE49-F238E27FC236}">
                <a16:creationId xmlns:a16="http://schemas.microsoft.com/office/drawing/2014/main" id="{D44ACE48-7092-A3ED-1A8F-85EBE58CF4E3}"/>
              </a:ext>
            </a:extLst>
          </p:cNvPr>
          <p:cNvSpPr/>
          <p:nvPr/>
        </p:nvSpPr>
        <p:spPr>
          <a:xfrm>
            <a:off x="4948831" y="2130911"/>
            <a:ext cx="4803234" cy="392119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BB93983-770E-B184-0652-970165DBD2C5}"/>
              </a:ext>
            </a:extLst>
          </p:cNvPr>
          <p:cNvSpPr/>
          <p:nvPr/>
        </p:nvSpPr>
        <p:spPr>
          <a:xfrm>
            <a:off x="550863" y="2130910"/>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Build fit-to-purpose platform</a:t>
            </a:r>
          </a:p>
        </p:txBody>
      </p:sp>
      <p:sp>
        <p:nvSpPr>
          <p:cNvPr id="7" name="Rectangle 6">
            <a:extLst>
              <a:ext uri="{FF2B5EF4-FFF2-40B4-BE49-F238E27FC236}">
                <a16:creationId xmlns:a16="http://schemas.microsoft.com/office/drawing/2014/main" id="{4668CE25-13FB-3582-E4A6-B3EFBCB10249}"/>
              </a:ext>
            </a:extLst>
          </p:cNvPr>
          <p:cNvSpPr/>
          <p:nvPr/>
        </p:nvSpPr>
        <p:spPr>
          <a:xfrm>
            <a:off x="550863" y="2799949"/>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Tailor and adapt UX and customer journey</a:t>
            </a:r>
          </a:p>
        </p:txBody>
      </p:sp>
      <p:sp>
        <p:nvSpPr>
          <p:cNvPr id="8" name="Rectangle 7">
            <a:extLst>
              <a:ext uri="{FF2B5EF4-FFF2-40B4-BE49-F238E27FC236}">
                <a16:creationId xmlns:a16="http://schemas.microsoft.com/office/drawing/2014/main" id="{55072BE9-D77E-9EAF-2C7E-09A23B2284A9}"/>
              </a:ext>
            </a:extLst>
          </p:cNvPr>
          <p:cNvSpPr/>
          <p:nvPr/>
        </p:nvSpPr>
        <p:spPr>
          <a:xfrm>
            <a:off x="550863" y="346898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Calibrate pricing and run campaigns</a:t>
            </a:r>
          </a:p>
        </p:txBody>
      </p:sp>
      <p:sp>
        <p:nvSpPr>
          <p:cNvPr id="9" name="Rectangle 8">
            <a:extLst>
              <a:ext uri="{FF2B5EF4-FFF2-40B4-BE49-F238E27FC236}">
                <a16:creationId xmlns:a16="http://schemas.microsoft.com/office/drawing/2014/main" id="{E1E32F19-313B-D065-6979-2ED14BA84534}"/>
              </a:ext>
            </a:extLst>
          </p:cNvPr>
          <p:cNvSpPr/>
          <p:nvPr/>
        </p:nvSpPr>
        <p:spPr>
          <a:xfrm>
            <a:off x="550863" y="413802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Launch new products and features</a:t>
            </a:r>
          </a:p>
        </p:txBody>
      </p:sp>
      <p:sp>
        <p:nvSpPr>
          <p:cNvPr id="10" name="Rectangle 9">
            <a:extLst>
              <a:ext uri="{FF2B5EF4-FFF2-40B4-BE49-F238E27FC236}">
                <a16:creationId xmlns:a16="http://schemas.microsoft.com/office/drawing/2014/main" id="{351FA994-2C1C-E495-22C0-C208BEE3F375}"/>
              </a:ext>
            </a:extLst>
          </p:cNvPr>
          <p:cNvSpPr/>
          <p:nvPr/>
        </p:nvSpPr>
        <p:spPr>
          <a:xfrm>
            <a:off x="550863" y="480706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Establish brand identity</a:t>
            </a:r>
          </a:p>
        </p:txBody>
      </p:sp>
      <p:sp>
        <p:nvSpPr>
          <p:cNvPr id="11" name="Rectangle 10">
            <a:extLst>
              <a:ext uri="{FF2B5EF4-FFF2-40B4-BE49-F238E27FC236}">
                <a16:creationId xmlns:a16="http://schemas.microsoft.com/office/drawing/2014/main" id="{68430C15-F4D5-76F8-996D-CBD5F1A2617E}"/>
              </a:ext>
            </a:extLst>
          </p:cNvPr>
          <p:cNvSpPr/>
          <p:nvPr/>
        </p:nvSpPr>
        <p:spPr>
          <a:xfrm>
            <a:off x="550863" y="547610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Team and </a:t>
            </a:r>
            <a:br>
              <a:rPr lang="en-GB" sz="1200" b="1" dirty="0">
                <a:solidFill>
                  <a:schemeClr val="tx1"/>
                </a:solidFill>
              </a:rPr>
            </a:br>
            <a:r>
              <a:rPr lang="en-GB" sz="1200" b="1" dirty="0">
                <a:solidFill>
                  <a:schemeClr val="tx1"/>
                </a:solidFill>
              </a:rPr>
              <a:t>governance</a:t>
            </a:r>
          </a:p>
        </p:txBody>
      </p:sp>
      <p:sp>
        <p:nvSpPr>
          <p:cNvPr id="12" name="Rectangle 11">
            <a:extLst>
              <a:ext uri="{FF2B5EF4-FFF2-40B4-BE49-F238E27FC236}">
                <a16:creationId xmlns:a16="http://schemas.microsoft.com/office/drawing/2014/main" id="{B9B6BC8C-8F4F-A899-B238-180070E619C8}"/>
              </a:ext>
            </a:extLst>
          </p:cNvPr>
          <p:cNvSpPr/>
          <p:nvPr/>
        </p:nvSpPr>
        <p:spPr>
          <a:xfrm>
            <a:off x="2433306" y="2130910"/>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Free choice of IT architecture and application of 3</a:t>
            </a:r>
            <a:r>
              <a:rPr lang="en-US" sz="1000" baseline="30000">
                <a:solidFill>
                  <a:schemeClr val="bg1"/>
                </a:solidFill>
              </a:rPr>
              <a:t>rd</a:t>
            </a:r>
            <a:r>
              <a:rPr lang="en-US" sz="1000">
                <a:solidFill>
                  <a:schemeClr val="bg1"/>
                </a:solidFill>
              </a:rPr>
              <a:t> party providers. No constraints re legacy systems.</a:t>
            </a:r>
          </a:p>
        </p:txBody>
      </p:sp>
      <p:sp>
        <p:nvSpPr>
          <p:cNvPr id="13" name="Rectangle 12">
            <a:extLst>
              <a:ext uri="{FF2B5EF4-FFF2-40B4-BE49-F238E27FC236}">
                <a16:creationId xmlns:a16="http://schemas.microsoft.com/office/drawing/2014/main" id="{092D8017-9A65-7E23-3272-25F560F563EC}"/>
              </a:ext>
            </a:extLst>
          </p:cNvPr>
          <p:cNvSpPr/>
          <p:nvPr/>
        </p:nvSpPr>
        <p:spPr>
          <a:xfrm>
            <a:off x="2433306" y="2799949"/>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Unconstrained design and calibration of UX, colors, themes, fonts etc.</a:t>
            </a:r>
          </a:p>
        </p:txBody>
      </p:sp>
      <p:sp>
        <p:nvSpPr>
          <p:cNvPr id="14" name="Rectangle 13">
            <a:extLst>
              <a:ext uri="{FF2B5EF4-FFF2-40B4-BE49-F238E27FC236}">
                <a16:creationId xmlns:a16="http://schemas.microsoft.com/office/drawing/2014/main" id="{43149B6D-00D0-D9FA-1989-6265BD73AE77}"/>
              </a:ext>
            </a:extLst>
          </p:cNvPr>
          <p:cNvSpPr/>
          <p:nvPr/>
        </p:nvSpPr>
        <p:spPr>
          <a:xfrm>
            <a:off x="2433306" y="346898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Frequent adjustment of price point and model with no caps or floors set by Group pricing</a:t>
            </a:r>
          </a:p>
        </p:txBody>
      </p:sp>
      <p:sp>
        <p:nvSpPr>
          <p:cNvPr id="15" name="Rectangle 14">
            <a:extLst>
              <a:ext uri="{FF2B5EF4-FFF2-40B4-BE49-F238E27FC236}">
                <a16:creationId xmlns:a16="http://schemas.microsoft.com/office/drawing/2014/main" id="{9A07DD46-9368-5BB4-B553-B3BBF4522DC9}"/>
              </a:ext>
            </a:extLst>
          </p:cNvPr>
          <p:cNvSpPr/>
          <p:nvPr/>
        </p:nvSpPr>
        <p:spPr>
          <a:xfrm>
            <a:off x="2433306" y="413802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Release cycles, sprints, and backlogs fully managed within new digital-first brand and team</a:t>
            </a:r>
          </a:p>
        </p:txBody>
      </p:sp>
      <p:sp>
        <p:nvSpPr>
          <p:cNvPr id="16" name="Rectangle 15">
            <a:extLst>
              <a:ext uri="{FF2B5EF4-FFF2-40B4-BE49-F238E27FC236}">
                <a16:creationId xmlns:a16="http://schemas.microsoft.com/office/drawing/2014/main" id="{3E84877E-516F-1449-7568-4FCEFBB1B55C}"/>
              </a:ext>
            </a:extLst>
          </p:cNvPr>
          <p:cNvSpPr/>
          <p:nvPr/>
        </p:nvSpPr>
        <p:spPr>
          <a:xfrm>
            <a:off x="9886122" y="2130910"/>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Utilize same CRM system and customer data profiles to ensure consistency</a:t>
            </a:r>
          </a:p>
        </p:txBody>
      </p:sp>
      <p:sp>
        <p:nvSpPr>
          <p:cNvPr id="17" name="Rectangle 16">
            <a:extLst>
              <a:ext uri="{FF2B5EF4-FFF2-40B4-BE49-F238E27FC236}">
                <a16:creationId xmlns:a16="http://schemas.microsoft.com/office/drawing/2014/main" id="{B3E3DB5D-1A61-3F29-CDFB-63D26269F893}"/>
              </a:ext>
            </a:extLst>
          </p:cNvPr>
          <p:cNvSpPr/>
          <p:nvPr/>
        </p:nvSpPr>
        <p:spPr>
          <a:xfrm>
            <a:off x="9886122" y="2799949"/>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Use accents or details of Group colors to add trustworthiness</a:t>
            </a:r>
          </a:p>
        </p:txBody>
      </p:sp>
      <p:sp>
        <p:nvSpPr>
          <p:cNvPr id="18" name="Rectangle 17">
            <a:extLst>
              <a:ext uri="{FF2B5EF4-FFF2-40B4-BE49-F238E27FC236}">
                <a16:creationId xmlns:a16="http://schemas.microsoft.com/office/drawing/2014/main" id="{6907C5CE-1E3D-A5E3-60EC-29008146F2D1}"/>
              </a:ext>
            </a:extLst>
          </p:cNvPr>
          <p:cNvSpPr/>
          <p:nvPr/>
        </p:nvSpPr>
        <p:spPr>
          <a:xfrm>
            <a:off x="9886122" y="346898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Set price floor per product to ensure overall Group competitiveness</a:t>
            </a:r>
          </a:p>
        </p:txBody>
      </p:sp>
      <p:sp>
        <p:nvSpPr>
          <p:cNvPr id="19" name="Rectangle 18">
            <a:extLst>
              <a:ext uri="{FF2B5EF4-FFF2-40B4-BE49-F238E27FC236}">
                <a16:creationId xmlns:a16="http://schemas.microsoft.com/office/drawing/2014/main" id="{17612B56-F699-6270-8951-3DE53265AAE2}"/>
              </a:ext>
            </a:extLst>
          </p:cNvPr>
          <p:cNvSpPr/>
          <p:nvPr/>
        </p:nvSpPr>
        <p:spPr>
          <a:xfrm>
            <a:off x="9886122" y="413802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None</a:t>
            </a:r>
          </a:p>
        </p:txBody>
      </p:sp>
      <p:cxnSp>
        <p:nvCxnSpPr>
          <p:cNvPr id="20" name="Straight Connector 19">
            <a:extLst>
              <a:ext uri="{FF2B5EF4-FFF2-40B4-BE49-F238E27FC236}">
                <a16:creationId xmlns:a16="http://schemas.microsoft.com/office/drawing/2014/main" id="{70D98DDD-1D4E-FDC6-5EED-3B78DB6ED0DC}"/>
              </a:ext>
            </a:extLst>
          </p:cNvPr>
          <p:cNvCxnSpPr>
            <a:cxnSpLocks/>
          </p:cNvCxnSpPr>
          <p:nvPr/>
        </p:nvCxnSpPr>
        <p:spPr>
          <a:xfrm>
            <a:off x="549465" y="2753430"/>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4682B2-847D-1C8C-99FF-90A2804A5FC2}"/>
              </a:ext>
            </a:extLst>
          </p:cNvPr>
          <p:cNvCxnSpPr>
            <a:cxnSpLocks/>
          </p:cNvCxnSpPr>
          <p:nvPr/>
        </p:nvCxnSpPr>
        <p:spPr>
          <a:xfrm>
            <a:off x="549465" y="3422469"/>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1AC7C0-B1CA-FA70-134B-43F2F48BCC43}"/>
              </a:ext>
            </a:extLst>
          </p:cNvPr>
          <p:cNvCxnSpPr>
            <a:cxnSpLocks/>
          </p:cNvCxnSpPr>
          <p:nvPr/>
        </p:nvCxnSpPr>
        <p:spPr>
          <a:xfrm>
            <a:off x="549465" y="4091508"/>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B68A97-B7DD-53A4-CDD0-936D1D8FC92F}"/>
              </a:ext>
            </a:extLst>
          </p:cNvPr>
          <p:cNvCxnSpPr>
            <a:cxnSpLocks/>
          </p:cNvCxnSpPr>
          <p:nvPr/>
        </p:nvCxnSpPr>
        <p:spPr>
          <a:xfrm flipH="1">
            <a:off x="2433306" y="2025404"/>
            <a:ext cx="2394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F7D50A-05F9-9BC5-61C3-9A9C3AFBEEE5}"/>
              </a:ext>
            </a:extLst>
          </p:cNvPr>
          <p:cNvSpPr txBox="1"/>
          <p:nvPr/>
        </p:nvSpPr>
        <p:spPr>
          <a:xfrm>
            <a:off x="2433306" y="1712828"/>
            <a:ext cx="2394000" cy="276999"/>
          </a:xfrm>
          <a:prstGeom prst="rect">
            <a:avLst/>
          </a:prstGeom>
          <a:noFill/>
        </p:spPr>
        <p:txBody>
          <a:bodyPr wrap="square" rtlCol="0" anchor="b">
            <a:spAutoFit/>
          </a:bodyPr>
          <a:lstStyle/>
          <a:p>
            <a:r>
              <a:rPr lang="en-GB" sz="1200" b="1" dirty="0">
                <a:solidFill>
                  <a:schemeClr val="bg1"/>
                </a:solidFill>
              </a:rPr>
              <a:t>What does stand-alone entail?</a:t>
            </a:r>
          </a:p>
        </p:txBody>
      </p:sp>
      <p:cxnSp>
        <p:nvCxnSpPr>
          <p:cNvPr id="25" name="Straight Connector 24">
            <a:extLst>
              <a:ext uri="{FF2B5EF4-FFF2-40B4-BE49-F238E27FC236}">
                <a16:creationId xmlns:a16="http://schemas.microsoft.com/office/drawing/2014/main" id="{9ABDBA35-6C00-1202-F9DB-D563259C3607}"/>
              </a:ext>
            </a:extLst>
          </p:cNvPr>
          <p:cNvCxnSpPr>
            <a:cxnSpLocks/>
          </p:cNvCxnSpPr>
          <p:nvPr/>
        </p:nvCxnSpPr>
        <p:spPr>
          <a:xfrm flipH="1">
            <a:off x="4948831" y="2025404"/>
            <a:ext cx="480323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8A1E6F-7102-C1E2-DD4D-BFDAB21A7F4D}"/>
              </a:ext>
            </a:extLst>
          </p:cNvPr>
          <p:cNvCxnSpPr>
            <a:cxnSpLocks/>
          </p:cNvCxnSpPr>
          <p:nvPr/>
        </p:nvCxnSpPr>
        <p:spPr>
          <a:xfrm flipH="1">
            <a:off x="9884337" y="2025404"/>
            <a:ext cx="1756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ADCEF5-71D8-57D2-1A40-4E0850629B4B}"/>
              </a:ext>
            </a:extLst>
          </p:cNvPr>
          <p:cNvSpPr txBox="1"/>
          <p:nvPr/>
        </p:nvSpPr>
        <p:spPr>
          <a:xfrm>
            <a:off x="4952383" y="1708094"/>
            <a:ext cx="4799681" cy="276999"/>
          </a:xfrm>
          <a:prstGeom prst="rect">
            <a:avLst/>
          </a:prstGeom>
          <a:noFill/>
        </p:spPr>
        <p:txBody>
          <a:bodyPr wrap="square" rtlCol="0" anchor="b">
            <a:spAutoFit/>
          </a:bodyPr>
          <a:lstStyle/>
          <a:p>
            <a:r>
              <a:rPr lang="en-GB" sz="1200" b="1" dirty="0">
                <a:solidFill>
                  <a:schemeClr val="bg1"/>
                </a:solidFill>
              </a:rPr>
              <a:t>Proposed positioning of Digital Venture</a:t>
            </a:r>
          </a:p>
        </p:txBody>
      </p:sp>
      <p:sp>
        <p:nvSpPr>
          <p:cNvPr id="28" name="TextBox 27">
            <a:extLst>
              <a:ext uri="{FF2B5EF4-FFF2-40B4-BE49-F238E27FC236}">
                <a16:creationId xmlns:a16="http://schemas.microsoft.com/office/drawing/2014/main" id="{9BB1A3F7-9F79-6D8B-E45D-B5F4AC6A1272}"/>
              </a:ext>
            </a:extLst>
          </p:cNvPr>
          <p:cNvSpPr txBox="1"/>
          <p:nvPr/>
        </p:nvSpPr>
        <p:spPr>
          <a:xfrm>
            <a:off x="9877141" y="1712828"/>
            <a:ext cx="2394000" cy="276999"/>
          </a:xfrm>
          <a:prstGeom prst="rect">
            <a:avLst/>
          </a:prstGeom>
          <a:noFill/>
        </p:spPr>
        <p:txBody>
          <a:bodyPr wrap="square" rtlCol="0" anchor="b">
            <a:spAutoFit/>
          </a:bodyPr>
          <a:lstStyle/>
          <a:p>
            <a:r>
              <a:rPr lang="en-GB" sz="1200" b="1" dirty="0">
                <a:solidFill>
                  <a:schemeClr val="bg1"/>
                </a:solidFill>
              </a:rPr>
              <a:t>Connection to Group</a:t>
            </a:r>
          </a:p>
        </p:txBody>
      </p:sp>
      <p:cxnSp>
        <p:nvCxnSpPr>
          <p:cNvPr id="29" name="Straight Connector 28">
            <a:extLst>
              <a:ext uri="{FF2B5EF4-FFF2-40B4-BE49-F238E27FC236}">
                <a16:creationId xmlns:a16="http://schemas.microsoft.com/office/drawing/2014/main" id="{F7D00CD1-FDA5-66DD-37CA-0F9CC555F9A8}"/>
              </a:ext>
            </a:extLst>
          </p:cNvPr>
          <p:cNvCxnSpPr>
            <a:cxnSpLocks/>
          </p:cNvCxnSpPr>
          <p:nvPr/>
        </p:nvCxnSpPr>
        <p:spPr>
          <a:xfrm>
            <a:off x="549465" y="4760548"/>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31A3EC-D896-DC3A-8A2B-DC49C155B7D0}"/>
              </a:ext>
            </a:extLst>
          </p:cNvPr>
          <p:cNvCxnSpPr>
            <a:cxnSpLocks/>
          </p:cNvCxnSpPr>
          <p:nvPr/>
        </p:nvCxnSpPr>
        <p:spPr>
          <a:xfrm>
            <a:off x="550863" y="5429588"/>
            <a:ext cx="1109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3B31C42-234C-FC86-C24F-B296182E09B5}"/>
              </a:ext>
            </a:extLst>
          </p:cNvPr>
          <p:cNvSpPr/>
          <p:nvPr/>
        </p:nvSpPr>
        <p:spPr>
          <a:xfrm>
            <a:off x="2433306" y="480706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Full control over brand styling, channels, competitive positioning, and all external communications</a:t>
            </a:r>
          </a:p>
        </p:txBody>
      </p:sp>
      <p:sp>
        <p:nvSpPr>
          <p:cNvPr id="32" name="Rectangle 31">
            <a:extLst>
              <a:ext uri="{FF2B5EF4-FFF2-40B4-BE49-F238E27FC236}">
                <a16:creationId xmlns:a16="http://schemas.microsoft.com/office/drawing/2014/main" id="{031EE479-43DA-3A80-87B2-626231DE8616}"/>
              </a:ext>
            </a:extLst>
          </p:cNvPr>
          <p:cNvSpPr/>
          <p:nvPr/>
        </p:nvSpPr>
        <p:spPr>
          <a:xfrm>
            <a:off x="2433306" y="547610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Completely self-contained team with full autonomy and own control over all decisions incl. strategic</a:t>
            </a:r>
          </a:p>
        </p:txBody>
      </p:sp>
      <p:sp>
        <p:nvSpPr>
          <p:cNvPr id="33" name="Rectangle 32">
            <a:extLst>
              <a:ext uri="{FF2B5EF4-FFF2-40B4-BE49-F238E27FC236}">
                <a16:creationId xmlns:a16="http://schemas.microsoft.com/office/drawing/2014/main" id="{D4A697BC-0104-5557-707A-32FD0943AEF5}"/>
              </a:ext>
            </a:extLst>
          </p:cNvPr>
          <p:cNvSpPr/>
          <p:nvPr/>
        </p:nvSpPr>
        <p:spPr>
          <a:xfrm>
            <a:off x="9886122" y="480706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Leverage strong trust in Group brand through subtle visual cues</a:t>
            </a:r>
          </a:p>
        </p:txBody>
      </p:sp>
      <p:sp>
        <p:nvSpPr>
          <p:cNvPr id="34" name="Rectangle 33">
            <a:extLst>
              <a:ext uri="{FF2B5EF4-FFF2-40B4-BE49-F238E27FC236}">
                <a16:creationId xmlns:a16="http://schemas.microsoft.com/office/drawing/2014/main" id="{43D571BA-CB00-4904-E773-D09C5A757E41}"/>
              </a:ext>
            </a:extLst>
          </p:cNvPr>
          <p:cNvSpPr/>
          <p:nvPr/>
        </p:nvSpPr>
        <p:spPr>
          <a:xfrm>
            <a:off x="9886122" y="547610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bg1"/>
                </a:solidFill>
              </a:rPr>
              <a:t>Steering Committee consisting of Group representatives</a:t>
            </a:r>
          </a:p>
        </p:txBody>
      </p:sp>
      <p:sp>
        <p:nvSpPr>
          <p:cNvPr id="35" name="Rectangle 34">
            <a:extLst>
              <a:ext uri="{FF2B5EF4-FFF2-40B4-BE49-F238E27FC236}">
                <a16:creationId xmlns:a16="http://schemas.microsoft.com/office/drawing/2014/main" id="{C380959E-7538-B9D3-7054-0DD754BA213C}"/>
              </a:ext>
            </a:extLst>
          </p:cNvPr>
          <p:cNvSpPr/>
          <p:nvPr/>
        </p:nvSpPr>
        <p:spPr>
          <a:xfrm>
            <a:off x="4948831" y="2130911"/>
            <a:ext cx="532632" cy="39211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C40E014A-56E8-32AC-83BF-5DFB880E56F1}"/>
              </a:ext>
            </a:extLst>
          </p:cNvPr>
          <p:cNvCxnSpPr>
            <a:cxnSpLocks/>
          </p:cNvCxnSpPr>
          <p:nvPr/>
        </p:nvCxnSpPr>
        <p:spPr>
          <a:xfrm>
            <a:off x="5215147" y="2273509"/>
            <a:ext cx="0" cy="36360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EFD8B12-5DE4-E4EF-E15F-EFBE5B287428}"/>
              </a:ext>
            </a:extLst>
          </p:cNvPr>
          <p:cNvSpPr txBox="1"/>
          <p:nvPr/>
        </p:nvSpPr>
        <p:spPr>
          <a:xfrm rot="16200000">
            <a:off x="3826594" y="3953010"/>
            <a:ext cx="2777107" cy="276999"/>
          </a:xfrm>
          <a:prstGeom prst="rect">
            <a:avLst/>
          </a:prstGeom>
          <a:solidFill>
            <a:srgbClr val="E6E6E6"/>
          </a:solidFill>
        </p:spPr>
        <p:txBody>
          <a:bodyPr wrap="square" rtlCol="0">
            <a:spAutoFit/>
          </a:bodyPr>
          <a:lstStyle/>
          <a:p>
            <a:pPr algn="ctr"/>
            <a:r>
              <a:rPr lang="en-GB" sz="1200" dirty="0">
                <a:solidFill>
                  <a:schemeClr val="bg1"/>
                </a:solidFill>
              </a:rPr>
              <a:t>Stand-alone entity</a:t>
            </a:r>
          </a:p>
        </p:txBody>
      </p:sp>
      <p:sp>
        <p:nvSpPr>
          <p:cNvPr id="38" name="Rectangle 37">
            <a:extLst>
              <a:ext uri="{FF2B5EF4-FFF2-40B4-BE49-F238E27FC236}">
                <a16:creationId xmlns:a16="http://schemas.microsoft.com/office/drawing/2014/main" id="{F0587224-DFD4-013A-3A2B-0F1C54AB2BE1}"/>
              </a:ext>
            </a:extLst>
          </p:cNvPr>
          <p:cNvSpPr/>
          <p:nvPr/>
        </p:nvSpPr>
        <p:spPr>
          <a:xfrm>
            <a:off x="9219433" y="2130911"/>
            <a:ext cx="532632" cy="39211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1824F0A8-3BCC-A16B-0885-F264B314047B}"/>
              </a:ext>
            </a:extLst>
          </p:cNvPr>
          <p:cNvCxnSpPr>
            <a:cxnSpLocks/>
          </p:cNvCxnSpPr>
          <p:nvPr/>
        </p:nvCxnSpPr>
        <p:spPr>
          <a:xfrm>
            <a:off x="9464235" y="2273509"/>
            <a:ext cx="21514" cy="36360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AF04C88-9E9F-F7D5-E5DD-262D9A41CFB6}"/>
              </a:ext>
            </a:extLst>
          </p:cNvPr>
          <p:cNvSpPr txBox="1"/>
          <p:nvPr/>
        </p:nvSpPr>
        <p:spPr>
          <a:xfrm rot="5400000">
            <a:off x="8097195" y="3953010"/>
            <a:ext cx="2777107" cy="276999"/>
          </a:xfrm>
          <a:prstGeom prst="rect">
            <a:avLst/>
          </a:prstGeom>
          <a:solidFill>
            <a:srgbClr val="E6E6E6"/>
          </a:solidFill>
        </p:spPr>
        <p:txBody>
          <a:bodyPr wrap="square" rtlCol="0">
            <a:spAutoFit/>
          </a:bodyPr>
          <a:lstStyle/>
          <a:p>
            <a:pPr algn="ctr"/>
            <a:r>
              <a:rPr lang="en-GB" sz="1200" dirty="0">
                <a:solidFill>
                  <a:schemeClr val="bg1"/>
                </a:solidFill>
              </a:rPr>
              <a:t>Digital product line within core [Group]</a:t>
            </a:r>
          </a:p>
        </p:txBody>
      </p:sp>
      <p:grpSp>
        <p:nvGrpSpPr>
          <p:cNvPr id="41" name="Group 40">
            <a:extLst>
              <a:ext uri="{FF2B5EF4-FFF2-40B4-BE49-F238E27FC236}">
                <a16:creationId xmlns:a16="http://schemas.microsoft.com/office/drawing/2014/main" id="{F3F37D73-7609-C05D-7035-A9FCA7097DE1}"/>
              </a:ext>
            </a:extLst>
          </p:cNvPr>
          <p:cNvGrpSpPr/>
          <p:nvPr/>
        </p:nvGrpSpPr>
        <p:grpSpPr>
          <a:xfrm>
            <a:off x="5459950" y="2364910"/>
            <a:ext cx="3759483" cy="108000"/>
            <a:chOff x="5459950" y="1919436"/>
            <a:chExt cx="3759483" cy="108000"/>
          </a:xfrm>
          <a:solidFill>
            <a:schemeClr val="bg1"/>
          </a:solidFill>
        </p:grpSpPr>
        <p:sp>
          <p:nvSpPr>
            <p:cNvPr id="43" name="Oval 42">
              <a:extLst>
                <a:ext uri="{FF2B5EF4-FFF2-40B4-BE49-F238E27FC236}">
                  <a16:creationId xmlns:a16="http://schemas.microsoft.com/office/drawing/2014/main" id="{B09C7B85-2A8F-1F79-CE9F-554706728227}"/>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E58DD9C-A538-6112-B2F5-32B155D96EE3}"/>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E38A5A89-AB1E-C0EC-8862-F8313E2305B8}"/>
                </a:ext>
              </a:extLst>
            </p:cNvPr>
            <p:cNvCxnSpPr>
              <a:stCxn id="43" idx="6"/>
              <a:endCxn id="44"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F0A747C-467C-1997-6E0E-B747FF461681}"/>
              </a:ext>
            </a:extLst>
          </p:cNvPr>
          <p:cNvGrpSpPr/>
          <p:nvPr/>
        </p:nvGrpSpPr>
        <p:grpSpPr>
          <a:xfrm>
            <a:off x="5459950" y="3033949"/>
            <a:ext cx="3759483" cy="108000"/>
            <a:chOff x="5459950" y="1919436"/>
            <a:chExt cx="3759483" cy="108000"/>
          </a:xfrm>
          <a:solidFill>
            <a:schemeClr val="bg1"/>
          </a:solidFill>
        </p:grpSpPr>
        <p:sp>
          <p:nvSpPr>
            <p:cNvPr id="47" name="Oval 46">
              <a:extLst>
                <a:ext uri="{FF2B5EF4-FFF2-40B4-BE49-F238E27FC236}">
                  <a16:creationId xmlns:a16="http://schemas.microsoft.com/office/drawing/2014/main" id="{B9B14E5A-240B-6B5B-C7EB-1783CD86C7C4}"/>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17D6D071-4874-6DAA-1060-8BB9E6C241C6}"/>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Connector 48">
              <a:extLst>
                <a:ext uri="{FF2B5EF4-FFF2-40B4-BE49-F238E27FC236}">
                  <a16:creationId xmlns:a16="http://schemas.microsoft.com/office/drawing/2014/main" id="{FD273F7D-F2C7-CF40-461C-7515E45700D3}"/>
                </a:ext>
              </a:extLst>
            </p:cNvPr>
            <p:cNvCxnSpPr>
              <a:stCxn id="47" idx="6"/>
              <a:endCxn id="48"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1210A63-FA94-E75E-1680-01CA58F31BA8}"/>
              </a:ext>
            </a:extLst>
          </p:cNvPr>
          <p:cNvGrpSpPr/>
          <p:nvPr/>
        </p:nvGrpSpPr>
        <p:grpSpPr>
          <a:xfrm>
            <a:off x="5459950" y="3702988"/>
            <a:ext cx="3759483" cy="108000"/>
            <a:chOff x="5459950" y="1919436"/>
            <a:chExt cx="3759483" cy="108000"/>
          </a:xfrm>
          <a:solidFill>
            <a:schemeClr val="bg1"/>
          </a:solidFill>
        </p:grpSpPr>
        <p:sp>
          <p:nvSpPr>
            <p:cNvPr id="51" name="Oval 50">
              <a:extLst>
                <a:ext uri="{FF2B5EF4-FFF2-40B4-BE49-F238E27FC236}">
                  <a16:creationId xmlns:a16="http://schemas.microsoft.com/office/drawing/2014/main" id="{5FD4DD87-54FB-3873-E34F-8F262515C01A}"/>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2" name="Oval 51">
              <a:extLst>
                <a:ext uri="{FF2B5EF4-FFF2-40B4-BE49-F238E27FC236}">
                  <a16:creationId xmlns:a16="http://schemas.microsoft.com/office/drawing/2014/main" id="{2EBB0061-5F76-8FC2-4842-91E581484FEE}"/>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53" name="Straight Connector 52">
              <a:extLst>
                <a:ext uri="{FF2B5EF4-FFF2-40B4-BE49-F238E27FC236}">
                  <a16:creationId xmlns:a16="http://schemas.microsoft.com/office/drawing/2014/main" id="{1044B3B2-4535-04AE-7E58-429159F27524}"/>
                </a:ext>
              </a:extLst>
            </p:cNvPr>
            <p:cNvCxnSpPr>
              <a:stCxn id="51" idx="6"/>
              <a:endCxn id="52"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D443D4-AA0D-B8CC-B311-5B1B96349D6D}"/>
              </a:ext>
            </a:extLst>
          </p:cNvPr>
          <p:cNvGrpSpPr/>
          <p:nvPr/>
        </p:nvGrpSpPr>
        <p:grpSpPr>
          <a:xfrm>
            <a:off x="5459950" y="4372028"/>
            <a:ext cx="3759483" cy="108000"/>
            <a:chOff x="5459950" y="1919436"/>
            <a:chExt cx="3759483" cy="108000"/>
          </a:xfrm>
          <a:solidFill>
            <a:schemeClr val="bg1"/>
          </a:solidFill>
        </p:grpSpPr>
        <p:sp>
          <p:nvSpPr>
            <p:cNvPr id="55" name="Oval 54">
              <a:extLst>
                <a:ext uri="{FF2B5EF4-FFF2-40B4-BE49-F238E27FC236}">
                  <a16:creationId xmlns:a16="http://schemas.microsoft.com/office/drawing/2014/main" id="{BB602DFF-8769-50F5-A106-7BE293F874D9}"/>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BBB408FC-0356-5DDB-3A22-AF8EA4F96F60}"/>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969AA648-A2EB-D338-BAF3-81CDAFECD1F2}"/>
                </a:ext>
              </a:extLst>
            </p:cNvPr>
            <p:cNvCxnSpPr>
              <a:stCxn id="55" idx="6"/>
              <a:endCxn id="56"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9" name="Triangle 88">
            <a:extLst>
              <a:ext uri="{FF2B5EF4-FFF2-40B4-BE49-F238E27FC236}">
                <a16:creationId xmlns:a16="http://schemas.microsoft.com/office/drawing/2014/main" id="{CD01DC07-438C-0454-28D0-63B63568CBA5}"/>
              </a:ext>
            </a:extLst>
          </p:cNvPr>
          <p:cNvSpPr/>
          <p:nvPr/>
        </p:nvSpPr>
        <p:spPr>
          <a:xfrm>
            <a:off x="6642904" y="2310910"/>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riangle 89">
            <a:extLst>
              <a:ext uri="{FF2B5EF4-FFF2-40B4-BE49-F238E27FC236}">
                <a16:creationId xmlns:a16="http://schemas.microsoft.com/office/drawing/2014/main" id="{C9199473-610E-4BA2-7D32-DE2E6654031D}"/>
              </a:ext>
            </a:extLst>
          </p:cNvPr>
          <p:cNvSpPr/>
          <p:nvPr/>
        </p:nvSpPr>
        <p:spPr>
          <a:xfrm>
            <a:off x="5669361" y="2979949"/>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riangle 90">
            <a:extLst>
              <a:ext uri="{FF2B5EF4-FFF2-40B4-BE49-F238E27FC236}">
                <a16:creationId xmlns:a16="http://schemas.microsoft.com/office/drawing/2014/main" id="{14D9AE38-BB01-1B05-61D3-74CEA4AB6BDB}"/>
              </a:ext>
            </a:extLst>
          </p:cNvPr>
          <p:cNvSpPr/>
          <p:nvPr/>
        </p:nvSpPr>
        <p:spPr>
          <a:xfrm>
            <a:off x="7999519" y="364898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Triangle 91">
            <a:extLst>
              <a:ext uri="{FF2B5EF4-FFF2-40B4-BE49-F238E27FC236}">
                <a16:creationId xmlns:a16="http://schemas.microsoft.com/office/drawing/2014/main" id="{B2102F2C-25EC-67B4-F582-58C299DF3640}"/>
              </a:ext>
            </a:extLst>
          </p:cNvPr>
          <p:cNvSpPr/>
          <p:nvPr/>
        </p:nvSpPr>
        <p:spPr>
          <a:xfrm>
            <a:off x="5665537" y="431802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Group 92">
            <a:extLst>
              <a:ext uri="{FF2B5EF4-FFF2-40B4-BE49-F238E27FC236}">
                <a16:creationId xmlns:a16="http://schemas.microsoft.com/office/drawing/2014/main" id="{09D73D35-6F2A-ACA0-9F3E-AA486F8DBEFA}"/>
              </a:ext>
            </a:extLst>
          </p:cNvPr>
          <p:cNvGrpSpPr/>
          <p:nvPr/>
        </p:nvGrpSpPr>
        <p:grpSpPr>
          <a:xfrm>
            <a:off x="5459950" y="5710108"/>
            <a:ext cx="3759483" cy="108000"/>
            <a:chOff x="5459950" y="1919436"/>
            <a:chExt cx="3759483" cy="108000"/>
          </a:xfrm>
          <a:solidFill>
            <a:schemeClr val="bg1"/>
          </a:solidFill>
        </p:grpSpPr>
        <p:sp>
          <p:nvSpPr>
            <p:cNvPr id="94" name="Oval 93">
              <a:extLst>
                <a:ext uri="{FF2B5EF4-FFF2-40B4-BE49-F238E27FC236}">
                  <a16:creationId xmlns:a16="http://schemas.microsoft.com/office/drawing/2014/main" id="{0F1CB125-86C6-262C-FAE0-F8CFFDA9E18E}"/>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5256F514-2CB1-5DEA-068C-849E7E7275B8}"/>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Straight Connector 95">
              <a:extLst>
                <a:ext uri="{FF2B5EF4-FFF2-40B4-BE49-F238E27FC236}">
                  <a16:creationId xmlns:a16="http://schemas.microsoft.com/office/drawing/2014/main" id="{7D9821CF-7B1A-C528-EC9C-8590B32D8B65}"/>
                </a:ext>
              </a:extLst>
            </p:cNvPr>
            <p:cNvCxnSpPr>
              <a:stCxn id="94" idx="6"/>
              <a:endCxn id="95"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Triangle 96">
            <a:extLst>
              <a:ext uri="{FF2B5EF4-FFF2-40B4-BE49-F238E27FC236}">
                <a16:creationId xmlns:a16="http://schemas.microsoft.com/office/drawing/2014/main" id="{D786FF75-7D80-CFA6-0B58-C72ED0A56A88}"/>
              </a:ext>
            </a:extLst>
          </p:cNvPr>
          <p:cNvSpPr/>
          <p:nvPr/>
        </p:nvSpPr>
        <p:spPr>
          <a:xfrm>
            <a:off x="6406316" y="565610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8" name="Group 97">
            <a:extLst>
              <a:ext uri="{FF2B5EF4-FFF2-40B4-BE49-F238E27FC236}">
                <a16:creationId xmlns:a16="http://schemas.microsoft.com/office/drawing/2014/main" id="{E123AE37-452D-7FF4-0890-37A554AF27CE}"/>
              </a:ext>
            </a:extLst>
          </p:cNvPr>
          <p:cNvGrpSpPr/>
          <p:nvPr/>
        </p:nvGrpSpPr>
        <p:grpSpPr>
          <a:xfrm>
            <a:off x="5459950" y="5041068"/>
            <a:ext cx="3759483" cy="108000"/>
            <a:chOff x="5459950" y="1919436"/>
            <a:chExt cx="3759483" cy="108000"/>
          </a:xfrm>
          <a:solidFill>
            <a:schemeClr val="bg1"/>
          </a:solidFill>
        </p:grpSpPr>
        <p:sp>
          <p:nvSpPr>
            <p:cNvPr id="99" name="Oval 98">
              <a:extLst>
                <a:ext uri="{FF2B5EF4-FFF2-40B4-BE49-F238E27FC236}">
                  <a16:creationId xmlns:a16="http://schemas.microsoft.com/office/drawing/2014/main" id="{E6F09D01-1127-1311-6BE1-233A1E4A83C2}"/>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00" name="Oval 99">
              <a:extLst>
                <a:ext uri="{FF2B5EF4-FFF2-40B4-BE49-F238E27FC236}">
                  <a16:creationId xmlns:a16="http://schemas.microsoft.com/office/drawing/2014/main" id="{F9F8CE13-1018-8EC3-6177-A1AA6251538F}"/>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101" name="Straight Connector 100">
              <a:extLst>
                <a:ext uri="{FF2B5EF4-FFF2-40B4-BE49-F238E27FC236}">
                  <a16:creationId xmlns:a16="http://schemas.microsoft.com/office/drawing/2014/main" id="{5EB9E18C-3A93-22DB-AB9B-C86165A5AFC8}"/>
                </a:ext>
              </a:extLst>
            </p:cNvPr>
            <p:cNvCxnSpPr>
              <a:stCxn id="99" idx="6"/>
              <a:endCxn id="100"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Triangle 101">
            <a:extLst>
              <a:ext uri="{FF2B5EF4-FFF2-40B4-BE49-F238E27FC236}">
                <a16:creationId xmlns:a16="http://schemas.microsoft.com/office/drawing/2014/main" id="{D21CFC77-268D-89B6-7416-2B48A65ACDED}"/>
              </a:ext>
            </a:extLst>
          </p:cNvPr>
          <p:cNvSpPr/>
          <p:nvPr/>
        </p:nvSpPr>
        <p:spPr>
          <a:xfrm>
            <a:off x="7386372" y="498706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ooter Placeholder 2">
            <a:extLst>
              <a:ext uri="{FF2B5EF4-FFF2-40B4-BE49-F238E27FC236}">
                <a16:creationId xmlns:a16="http://schemas.microsoft.com/office/drawing/2014/main" id="{A327E3FD-A66D-3BCA-9D6B-62458C0F08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1" name="Text Placeholder 16">
            <a:extLst>
              <a:ext uri="{FF2B5EF4-FFF2-40B4-BE49-F238E27FC236}">
                <a16:creationId xmlns:a16="http://schemas.microsoft.com/office/drawing/2014/main" id="{E58CBF4C-25C1-52CC-E88C-01A3D5BF642A}"/>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1999098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The optimal Digital Venture setup is built up around a focused core team, with support from experts and best-of-breed partners </a:t>
            </a:r>
            <a:endParaRPr lang="en-US" dirty="0"/>
          </a:p>
        </p:txBody>
      </p:sp>
      <p:sp>
        <p:nvSpPr>
          <p:cNvPr id="87" name="Subtitle 86">
            <a:extLst>
              <a:ext uri="{FF2B5EF4-FFF2-40B4-BE49-F238E27FC236}">
                <a16:creationId xmlns:a16="http://schemas.microsoft.com/office/drawing/2014/main" id="{AB00EBDD-8544-4F1B-E0E5-052312FFFBAB}"/>
              </a:ext>
            </a:extLst>
          </p:cNvPr>
          <p:cNvSpPr>
            <a:spLocks noGrp="1"/>
          </p:cNvSpPr>
          <p:nvPr>
            <p:ph type="subTitle" idx="1"/>
          </p:nvPr>
        </p:nvSpPr>
        <p:spPr/>
        <p:txBody>
          <a:bodyPr/>
          <a:lstStyle/>
          <a:p>
            <a:r>
              <a:rPr lang="en-US" dirty="0"/>
              <a:t>Digital Venture team can act as nearly autonomous, stand-alone unit while strategic alignment is ensured through [Group] ‘Board of directors’ that sets overall direction</a:t>
            </a:r>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F</a:t>
            </a:r>
          </a:p>
        </p:txBody>
      </p:sp>
      <p:sp>
        <p:nvSpPr>
          <p:cNvPr id="73" name="Google Shape;988;p207">
            <a:extLst>
              <a:ext uri="{FF2B5EF4-FFF2-40B4-BE49-F238E27FC236}">
                <a16:creationId xmlns:a16="http://schemas.microsoft.com/office/drawing/2014/main" id="{0CEFDC64-2F0D-1397-7354-EC0422F025CB}"/>
              </a:ext>
            </a:extLst>
          </p:cNvPr>
          <p:cNvSpPr/>
          <p:nvPr/>
        </p:nvSpPr>
        <p:spPr>
          <a:xfrm>
            <a:off x="598467" y="3962131"/>
            <a:ext cx="7838400" cy="1199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00" b="1" dirty="0">
                <a:solidFill>
                  <a:schemeClr val="bg1"/>
                </a:solidFill>
                <a:latin typeface="Arial" panose="020B0604020202020204" pitchFamily="34" charset="0"/>
                <a:ea typeface="Helvetica Neue"/>
                <a:cs typeface="Arial" panose="020B0604020202020204" pitchFamily="34" charset="0"/>
                <a:sym typeface="Helvetica Neue"/>
              </a:rPr>
              <a:t>Digital Venture team</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Fully focused, dedicated and incentivized core leadership team as the anchor and driving force. A local world class team is recruited around the leadership, building on top of the strong foundation developed until go-live. Covers all critical functions necessary for launch and scale, and grows in size as the Digital Venture matures.</a:t>
            </a:r>
          </a:p>
        </p:txBody>
      </p:sp>
      <p:sp>
        <p:nvSpPr>
          <p:cNvPr id="74" name="Google Shape;990;p207">
            <a:extLst>
              <a:ext uri="{FF2B5EF4-FFF2-40B4-BE49-F238E27FC236}">
                <a16:creationId xmlns:a16="http://schemas.microsoft.com/office/drawing/2014/main" id="{B5C1EBCD-14B0-AFB0-C5C3-258AE34CB0C2}"/>
              </a:ext>
            </a:extLst>
          </p:cNvPr>
          <p:cNvSpPr/>
          <p:nvPr/>
        </p:nvSpPr>
        <p:spPr>
          <a:xfrm>
            <a:off x="598469" y="5283203"/>
            <a:ext cx="7838400" cy="961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00" b="1" dirty="0">
                <a:solidFill>
                  <a:schemeClr val="bg1"/>
                </a:solidFill>
                <a:latin typeface="Arial" panose="020B0604020202020204" pitchFamily="34" charset="0"/>
                <a:ea typeface="Helvetica Neue"/>
                <a:cs typeface="Arial" panose="020B0604020202020204" pitchFamily="34" charset="0"/>
                <a:sym typeface="Helvetica Neue"/>
              </a:rPr>
              <a:t>Innovation experts</a:t>
            </a:r>
          </a:p>
          <a:p>
            <a:pPr>
              <a:lnSpc>
                <a:spcPct val="115000"/>
              </a:lnSpc>
            </a:pPr>
            <a:r>
              <a:rPr lang="en-US" sz="1200" dirty="0">
                <a:solidFill>
                  <a:schemeClr val="bg1"/>
                </a:solidFill>
                <a:latin typeface="Arial" panose="020B0604020202020204" pitchFamily="34" charset="0"/>
                <a:ea typeface="Helvetica Neue"/>
                <a:cs typeface="Arial" panose="020B0604020202020204" pitchFamily="34" charset="0"/>
                <a:sym typeface="Helvetica Neue"/>
              </a:rPr>
              <a:t>Local day-to-day execution and scaling support from [Group] innovation function. Acts as sparring partner, and steps in to any ad-hoc functions, if needed.</a:t>
            </a:r>
          </a:p>
        </p:txBody>
      </p:sp>
      <p:sp>
        <p:nvSpPr>
          <p:cNvPr id="75" name="Google Shape;991;p207">
            <a:extLst>
              <a:ext uri="{FF2B5EF4-FFF2-40B4-BE49-F238E27FC236}">
                <a16:creationId xmlns:a16="http://schemas.microsoft.com/office/drawing/2014/main" id="{7E149E41-9F6A-34F8-4C34-8C601A0A0F57}"/>
              </a:ext>
            </a:extLst>
          </p:cNvPr>
          <p:cNvSpPr/>
          <p:nvPr/>
        </p:nvSpPr>
        <p:spPr>
          <a:xfrm>
            <a:off x="9267833" y="2873633"/>
            <a:ext cx="2328400" cy="33704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00" b="1" dirty="0">
                <a:solidFill>
                  <a:schemeClr val="bg1"/>
                </a:solidFill>
                <a:latin typeface="Arial" panose="020B0604020202020204" pitchFamily="34" charset="0"/>
                <a:ea typeface="Helvetica Neue"/>
                <a:cs typeface="Arial" panose="020B0604020202020204" pitchFamily="34" charset="0"/>
                <a:sym typeface="Helvetica Neue"/>
              </a:rPr>
              <a:t>Best-of-breed partners</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Partner with best-of-breed providers for specific areas where it does not make sense to build those competencies on the core team or where extra fire power is needed to speed up the Digital Venture, e.g. software stack, branding etc.</a:t>
            </a:r>
          </a:p>
          <a:p>
            <a:pPr>
              <a:lnSpc>
                <a:spcPct val="115000"/>
              </a:lnSpc>
            </a:pPr>
            <a:endParaRPr lang="en-US" sz="1200" dirty="0">
              <a:solidFill>
                <a:schemeClr val="bg1"/>
              </a:solidFill>
              <a:latin typeface="Arial" panose="020B0604020202020204" pitchFamily="34" charset="0"/>
              <a:ea typeface="Helvetica Neue"/>
              <a:cs typeface="Arial" panose="020B0604020202020204" pitchFamily="34" charset="0"/>
              <a:sym typeface="Helvetica Neue"/>
            </a:endParaRPr>
          </a:p>
          <a:p>
            <a:pPr>
              <a:lnSpc>
                <a:spcPct val="115000"/>
              </a:lnSpc>
            </a:pPr>
            <a:r>
              <a:rPr lang="en-US" sz="1200" dirty="0">
                <a:solidFill>
                  <a:schemeClr val="bg1"/>
                </a:solidFill>
                <a:latin typeface="Arial" panose="020B0604020202020204" pitchFamily="34" charset="0"/>
                <a:ea typeface="Helvetica Neue"/>
                <a:cs typeface="Arial" panose="020B0604020202020204" pitchFamily="34" charset="0"/>
                <a:sym typeface="Helvetica Neue"/>
              </a:rPr>
              <a:t>An obvious potential partner could be [sanitized] regarding [sanitized] component.</a:t>
            </a:r>
          </a:p>
        </p:txBody>
      </p:sp>
      <p:grpSp>
        <p:nvGrpSpPr>
          <p:cNvPr id="76" name="Google Shape;992;p207">
            <a:extLst>
              <a:ext uri="{FF2B5EF4-FFF2-40B4-BE49-F238E27FC236}">
                <a16:creationId xmlns:a16="http://schemas.microsoft.com/office/drawing/2014/main" id="{918BEE8A-4C30-C05C-285D-1BB3CE04D95C}"/>
              </a:ext>
            </a:extLst>
          </p:cNvPr>
          <p:cNvGrpSpPr/>
          <p:nvPr/>
        </p:nvGrpSpPr>
        <p:grpSpPr>
          <a:xfrm>
            <a:off x="8617467" y="2902200"/>
            <a:ext cx="360000" cy="3342000"/>
            <a:chOff x="4022146" y="2902200"/>
            <a:chExt cx="360000" cy="3342000"/>
          </a:xfrm>
        </p:grpSpPr>
        <p:cxnSp>
          <p:nvCxnSpPr>
            <p:cNvPr id="77" name="Google Shape;993;p207">
              <a:extLst>
                <a:ext uri="{FF2B5EF4-FFF2-40B4-BE49-F238E27FC236}">
                  <a16:creationId xmlns:a16="http://schemas.microsoft.com/office/drawing/2014/main" id="{CF403CC5-B6C4-4FB0-0A1E-CEF7D4A5AA1B}"/>
                </a:ext>
              </a:extLst>
            </p:cNvPr>
            <p:cNvCxnSpPr/>
            <p:nvPr/>
          </p:nvCxnSpPr>
          <p:spPr>
            <a:xfrm>
              <a:off x="4198779" y="2902200"/>
              <a:ext cx="0" cy="3342000"/>
            </a:xfrm>
            <a:prstGeom prst="straightConnector1">
              <a:avLst/>
            </a:prstGeom>
            <a:noFill/>
            <a:ln w="9525" cap="flat" cmpd="sng">
              <a:solidFill>
                <a:srgbClr val="7F7F7F"/>
              </a:solidFill>
              <a:prstDash val="solid"/>
              <a:miter lim="800000"/>
              <a:headEnd type="none" w="sm" len="sm"/>
              <a:tailEnd type="none" w="sm" len="sm"/>
            </a:ln>
          </p:spPr>
        </p:cxnSp>
        <p:sp>
          <p:nvSpPr>
            <p:cNvPr id="78" name="Google Shape;994;p207">
              <a:extLst>
                <a:ext uri="{FF2B5EF4-FFF2-40B4-BE49-F238E27FC236}">
                  <a16:creationId xmlns:a16="http://schemas.microsoft.com/office/drawing/2014/main" id="{4936AB16-E89C-59BA-A482-EADAFB0BE8AF}"/>
                </a:ext>
              </a:extLst>
            </p:cNvPr>
            <p:cNvSpPr/>
            <p:nvPr/>
          </p:nvSpPr>
          <p:spPr>
            <a:xfrm>
              <a:off x="4022146" y="4398274"/>
              <a:ext cx="360000" cy="360000"/>
            </a:xfrm>
            <a:prstGeom prst="ellipse">
              <a:avLst/>
            </a:prstGeom>
            <a:solidFill>
              <a:schemeClr val="accent1"/>
            </a:solidFill>
            <a:ln>
              <a:noFill/>
            </a:ln>
          </p:spPr>
          <p:txBody>
            <a:bodyPr spcFirstLastPara="1" wrap="square" lIns="0" tIns="0" rIns="0" bIns="45700" anchor="ctr" anchorCtr="0">
              <a:noAutofit/>
            </a:bodyPr>
            <a:lstStyle/>
            <a:p>
              <a:pPr algn="ctr"/>
              <a:r>
                <a:rPr lang="en" sz="2400" dirty="0">
                  <a:latin typeface="Arial" panose="020B0604020202020204" pitchFamily="34" charset="0"/>
                  <a:ea typeface="Helvetica Neue"/>
                  <a:cs typeface="Arial" panose="020B0604020202020204" pitchFamily="34" charset="0"/>
                  <a:sym typeface="Helvetica Neue"/>
                </a:rPr>
                <a:t>+</a:t>
              </a:r>
              <a:endParaRPr sz="1867" dirty="0">
                <a:latin typeface="Arial" panose="020B0604020202020204" pitchFamily="34" charset="0"/>
                <a:ea typeface="Helvetica Neue"/>
                <a:cs typeface="Arial" panose="020B0604020202020204" pitchFamily="34" charset="0"/>
                <a:sym typeface="Helvetica Neue"/>
              </a:endParaRPr>
            </a:p>
          </p:txBody>
        </p:sp>
      </p:grpSp>
      <p:sp>
        <p:nvSpPr>
          <p:cNvPr id="79" name="Google Shape;995;p207">
            <a:extLst>
              <a:ext uri="{FF2B5EF4-FFF2-40B4-BE49-F238E27FC236}">
                <a16:creationId xmlns:a16="http://schemas.microsoft.com/office/drawing/2014/main" id="{5002A650-886E-9039-7594-97E11583B455}"/>
              </a:ext>
            </a:extLst>
          </p:cNvPr>
          <p:cNvSpPr/>
          <p:nvPr/>
        </p:nvSpPr>
        <p:spPr>
          <a:xfrm>
            <a:off x="598672" y="2873633"/>
            <a:ext cx="7838400" cy="961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00" b="1" dirty="0">
                <a:solidFill>
                  <a:schemeClr val="bg1"/>
                </a:solidFill>
                <a:latin typeface="Arial" panose="020B0604020202020204" pitchFamily="34" charset="0"/>
                <a:ea typeface="Helvetica Neue"/>
                <a:cs typeface="Arial" panose="020B0604020202020204" pitchFamily="34" charset="0"/>
                <a:sym typeface="Helvetica Neue"/>
              </a:rPr>
              <a:t>Subject matter experts</a:t>
            </a:r>
          </a:p>
          <a:p>
            <a:pPr>
              <a:lnSpc>
                <a:spcPct val="115000"/>
              </a:lnSpc>
            </a:pPr>
            <a:r>
              <a:rPr lang="en-US" sz="1200" dirty="0">
                <a:solidFill>
                  <a:schemeClr val="bg1"/>
                </a:solidFill>
                <a:latin typeface="Arial" panose="020B0604020202020204" pitchFamily="34" charset="0"/>
                <a:ea typeface="Helvetica Neue"/>
                <a:cs typeface="Arial" panose="020B0604020202020204" pitchFamily="34" charset="0"/>
                <a:sym typeface="Helvetica Neue"/>
              </a:rPr>
              <a:t>Close collaboration with, and support from, existing [Group] business employees in areas such as data  accessibility, system integrations, customer acquisition, [sanitized], etc. and general industry expertise.</a:t>
            </a:r>
          </a:p>
        </p:txBody>
      </p:sp>
      <p:sp>
        <p:nvSpPr>
          <p:cNvPr id="80" name="Google Shape;996;p207">
            <a:extLst>
              <a:ext uri="{FF2B5EF4-FFF2-40B4-BE49-F238E27FC236}">
                <a16:creationId xmlns:a16="http://schemas.microsoft.com/office/drawing/2014/main" id="{9C9ADDA4-B0C0-C099-78DE-349B5D908C0F}"/>
              </a:ext>
            </a:extLst>
          </p:cNvPr>
          <p:cNvSpPr/>
          <p:nvPr/>
        </p:nvSpPr>
        <p:spPr>
          <a:xfrm>
            <a:off x="491833" y="2873633"/>
            <a:ext cx="106800" cy="9612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1" name="Google Shape;997;p207">
            <a:extLst>
              <a:ext uri="{FF2B5EF4-FFF2-40B4-BE49-F238E27FC236}">
                <a16:creationId xmlns:a16="http://schemas.microsoft.com/office/drawing/2014/main" id="{009F6607-73C9-7670-5BEE-677740F03AA5}"/>
              </a:ext>
            </a:extLst>
          </p:cNvPr>
          <p:cNvSpPr/>
          <p:nvPr/>
        </p:nvSpPr>
        <p:spPr>
          <a:xfrm>
            <a:off x="491633" y="3962135"/>
            <a:ext cx="106800" cy="1199200"/>
          </a:xfrm>
          <a:prstGeom prst="rect">
            <a:avLst/>
          </a:prstGeom>
          <a:solidFill>
            <a:schemeClr val="accent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2" name="Google Shape;998;p207">
            <a:extLst>
              <a:ext uri="{FF2B5EF4-FFF2-40B4-BE49-F238E27FC236}">
                <a16:creationId xmlns:a16="http://schemas.microsoft.com/office/drawing/2014/main" id="{D68294D1-C42C-9E22-DA84-5AC5C49DD8AF}"/>
              </a:ext>
            </a:extLst>
          </p:cNvPr>
          <p:cNvSpPr/>
          <p:nvPr/>
        </p:nvSpPr>
        <p:spPr>
          <a:xfrm>
            <a:off x="491833" y="5283211"/>
            <a:ext cx="106800" cy="9612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3" name="Google Shape;999;p207">
            <a:extLst>
              <a:ext uri="{FF2B5EF4-FFF2-40B4-BE49-F238E27FC236}">
                <a16:creationId xmlns:a16="http://schemas.microsoft.com/office/drawing/2014/main" id="{9DE3C864-C03D-1866-CB1E-4E2C6DFEB2F1}"/>
              </a:ext>
            </a:extLst>
          </p:cNvPr>
          <p:cNvSpPr/>
          <p:nvPr/>
        </p:nvSpPr>
        <p:spPr>
          <a:xfrm>
            <a:off x="9157867" y="2873632"/>
            <a:ext cx="106800" cy="33704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4" name="Google Shape;1000;p207">
            <a:extLst>
              <a:ext uri="{FF2B5EF4-FFF2-40B4-BE49-F238E27FC236}">
                <a16:creationId xmlns:a16="http://schemas.microsoft.com/office/drawing/2014/main" id="{B667CA18-7007-BCBC-37E2-4AD7E9A26933}"/>
              </a:ext>
            </a:extLst>
          </p:cNvPr>
          <p:cNvSpPr/>
          <p:nvPr/>
        </p:nvSpPr>
        <p:spPr>
          <a:xfrm>
            <a:off x="598633" y="2152217"/>
            <a:ext cx="10997600" cy="5940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00" b="1" dirty="0">
                <a:solidFill>
                  <a:schemeClr val="bg1"/>
                </a:solidFill>
                <a:latin typeface="Arial" panose="020B0604020202020204" pitchFamily="34" charset="0"/>
                <a:ea typeface="Helvetica Neue"/>
                <a:cs typeface="Arial" panose="020B0604020202020204" pitchFamily="34" charset="0"/>
                <a:sym typeface="Helvetica Neue"/>
              </a:rPr>
              <a:t>Board of directors</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Governing board consisting of selected [Group] and external industry and corporate venture experts advising and challenging the Digital Venture leadership.</a:t>
            </a:r>
          </a:p>
        </p:txBody>
      </p:sp>
      <p:sp>
        <p:nvSpPr>
          <p:cNvPr id="85" name="Google Shape;1001;p207">
            <a:extLst>
              <a:ext uri="{FF2B5EF4-FFF2-40B4-BE49-F238E27FC236}">
                <a16:creationId xmlns:a16="http://schemas.microsoft.com/office/drawing/2014/main" id="{8A4F550F-C0C5-D51B-76B4-3852B663E793}"/>
              </a:ext>
            </a:extLst>
          </p:cNvPr>
          <p:cNvSpPr/>
          <p:nvPr/>
        </p:nvSpPr>
        <p:spPr>
          <a:xfrm>
            <a:off x="491833" y="2152217"/>
            <a:ext cx="106800" cy="594000"/>
          </a:xfrm>
          <a:prstGeom prst="rect">
            <a:avLst/>
          </a:prstGeom>
          <a:solidFill>
            <a:schemeClr val="accent2"/>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103" name="Footer Placeholder 2">
            <a:extLst>
              <a:ext uri="{FF2B5EF4-FFF2-40B4-BE49-F238E27FC236}">
                <a16:creationId xmlns:a16="http://schemas.microsoft.com/office/drawing/2014/main" id="{18C0DCFF-C072-BF6A-745A-067DB570899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04" name="Text Placeholder 16">
            <a:extLst>
              <a:ext uri="{FF2B5EF4-FFF2-40B4-BE49-F238E27FC236}">
                <a16:creationId xmlns:a16="http://schemas.microsoft.com/office/drawing/2014/main" id="{CB1CB705-600E-395D-A6BF-FA5506381FC6}"/>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6766308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Digital Venture can selectively leverage capabilities of [Group] to maintain autonomy while ensuring strong operations</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G</a:t>
            </a:r>
          </a:p>
        </p:txBody>
      </p:sp>
      <p:sp>
        <p:nvSpPr>
          <p:cNvPr id="6" name="Rectangle 5">
            <a:extLst>
              <a:ext uri="{FF2B5EF4-FFF2-40B4-BE49-F238E27FC236}">
                <a16:creationId xmlns:a16="http://schemas.microsoft.com/office/drawing/2014/main" id="{6F589164-D3D2-D4D8-0846-D00BDA97E5E6}"/>
              </a:ext>
            </a:extLst>
          </p:cNvPr>
          <p:cNvSpPr/>
          <p:nvPr/>
        </p:nvSpPr>
        <p:spPr>
          <a:xfrm>
            <a:off x="1623968"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manages all marketing and owns the full customer interface</a:t>
            </a:r>
          </a:p>
        </p:txBody>
      </p:sp>
      <p:cxnSp>
        <p:nvCxnSpPr>
          <p:cNvPr id="7" name="Straight Connector 6">
            <a:extLst>
              <a:ext uri="{FF2B5EF4-FFF2-40B4-BE49-F238E27FC236}">
                <a16:creationId xmlns:a16="http://schemas.microsoft.com/office/drawing/2014/main" id="{31CA3DBF-80A2-F69A-A9D3-E448BECD82C6}"/>
              </a:ext>
            </a:extLst>
          </p:cNvPr>
          <p:cNvCxnSpPr>
            <a:cxnSpLocks/>
            <a:stCxn id="6" idx="2"/>
            <a:endCxn id="9" idx="0"/>
          </p:cNvCxnSpPr>
          <p:nvPr/>
        </p:nvCxnSpPr>
        <p:spPr>
          <a:xfrm>
            <a:off x="2355488"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7EDDBFA-7246-EC26-98EA-E57EFEBACBBA}"/>
              </a:ext>
            </a:extLst>
          </p:cNvPr>
          <p:cNvSpPr/>
          <p:nvPr/>
        </p:nvSpPr>
        <p:spPr>
          <a:xfrm>
            <a:off x="6687905"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files return and sees status in Digital Venture interface</a:t>
            </a:r>
          </a:p>
        </p:txBody>
      </p:sp>
      <p:sp>
        <p:nvSpPr>
          <p:cNvPr id="9" name="Rectangle 8">
            <a:extLst>
              <a:ext uri="{FF2B5EF4-FFF2-40B4-BE49-F238E27FC236}">
                <a16:creationId xmlns:a16="http://schemas.microsoft.com/office/drawing/2014/main" id="{DC1E7B05-D1D1-E0EA-19C2-1A42294332BC}"/>
              </a:ext>
            </a:extLst>
          </p:cNvPr>
          <p:cNvSpPr/>
          <p:nvPr/>
        </p:nvSpPr>
        <p:spPr>
          <a:xfrm>
            <a:off x="1623968"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owns and maintains data collection</a:t>
            </a:r>
          </a:p>
        </p:txBody>
      </p:sp>
      <p:sp>
        <p:nvSpPr>
          <p:cNvPr id="10" name="Rectangle 9">
            <a:extLst>
              <a:ext uri="{FF2B5EF4-FFF2-40B4-BE49-F238E27FC236}">
                <a16:creationId xmlns:a16="http://schemas.microsoft.com/office/drawing/2014/main" id="{4F69A143-71FB-CF89-8757-33993532C064}"/>
              </a:ext>
            </a:extLst>
          </p:cNvPr>
          <p:cNvSpPr/>
          <p:nvPr/>
        </p:nvSpPr>
        <p:spPr>
          <a:xfrm>
            <a:off x="1623968"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11" name="TextBox 10">
            <a:extLst>
              <a:ext uri="{FF2B5EF4-FFF2-40B4-BE49-F238E27FC236}">
                <a16:creationId xmlns:a16="http://schemas.microsoft.com/office/drawing/2014/main" id="{956A42E7-1464-2F4C-813A-C8A087E804CF}"/>
              </a:ext>
            </a:extLst>
          </p:cNvPr>
          <p:cNvSpPr txBox="1"/>
          <p:nvPr/>
        </p:nvSpPr>
        <p:spPr>
          <a:xfrm>
            <a:off x="3418872" y="561478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2" name="Straight Connector 11">
            <a:extLst>
              <a:ext uri="{FF2B5EF4-FFF2-40B4-BE49-F238E27FC236}">
                <a16:creationId xmlns:a16="http://schemas.microsoft.com/office/drawing/2014/main" id="{B0CF3CBA-D521-B9A7-1D35-961D3F15F8F7}"/>
              </a:ext>
            </a:extLst>
          </p:cNvPr>
          <p:cNvCxnSpPr>
            <a:cxnSpLocks/>
            <a:stCxn id="9" idx="2"/>
            <a:endCxn id="10" idx="0"/>
          </p:cNvCxnSpPr>
          <p:nvPr/>
        </p:nvCxnSpPr>
        <p:spPr>
          <a:xfrm>
            <a:off x="2355488"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223C9024-D626-3988-7297-1848AEA3C2FD}"/>
              </a:ext>
            </a:extLst>
          </p:cNvPr>
          <p:cNvSpPr/>
          <p:nvPr/>
        </p:nvSpPr>
        <p:spPr>
          <a:xfrm>
            <a:off x="1353941" y="2976127"/>
            <a:ext cx="209131" cy="187563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 name="TextBox 13">
            <a:extLst>
              <a:ext uri="{FF2B5EF4-FFF2-40B4-BE49-F238E27FC236}">
                <a16:creationId xmlns:a16="http://schemas.microsoft.com/office/drawing/2014/main" id="{05B5517A-2AE7-4336-2978-19ABC5A9AABA}"/>
              </a:ext>
            </a:extLst>
          </p:cNvPr>
          <p:cNvSpPr txBox="1"/>
          <p:nvPr/>
        </p:nvSpPr>
        <p:spPr>
          <a:xfrm>
            <a:off x="444374" y="3758400"/>
            <a:ext cx="908801"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Left Brace 14">
            <a:extLst>
              <a:ext uri="{FF2B5EF4-FFF2-40B4-BE49-F238E27FC236}">
                <a16:creationId xmlns:a16="http://schemas.microsoft.com/office/drawing/2014/main" id="{F0097618-BCA1-50EE-624F-1CF41F49619D}"/>
              </a:ext>
            </a:extLst>
          </p:cNvPr>
          <p:cNvSpPr/>
          <p:nvPr/>
        </p:nvSpPr>
        <p:spPr>
          <a:xfrm>
            <a:off x="1353937" y="5000850"/>
            <a:ext cx="209115" cy="88277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Rectangle 15">
            <a:extLst>
              <a:ext uri="{FF2B5EF4-FFF2-40B4-BE49-F238E27FC236}">
                <a16:creationId xmlns:a16="http://schemas.microsoft.com/office/drawing/2014/main" id="{C1F1D5FD-E90E-7A4F-F74E-DB5903407EE5}"/>
              </a:ext>
            </a:extLst>
          </p:cNvPr>
          <p:cNvSpPr/>
          <p:nvPr/>
        </p:nvSpPr>
        <p:spPr>
          <a:xfrm>
            <a:off x="6687905"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reviews return and handles all simple cases</a:t>
            </a:r>
          </a:p>
        </p:txBody>
      </p:sp>
      <p:sp>
        <p:nvSpPr>
          <p:cNvPr id="17" name="Rectangle 16">
            <a:extLst>
              <a:ext uri="{FF2B5EF4-FFF2-40B4-BE49-F238E27FC236}">
                <a16:creationId xmlns:a16="http://schemas.microsoft.com/office/drawing/2014/main" id="{EAE495F1-F2C4-2406-5C8A-17642ACAF9F4}"/>
              </a:ext>
            </a:extLst>
          </p:cNvPr>
          <p:cNvSpPr/>
          <p:nvPr/>
        </p:nvSpPr>
        <p:spPr>
          <a:xfrm>
            <a:off x="6687905" y="5000848"/>
            <a:ext cx="1463040" cy="885600"/>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 handles all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complex returns in </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system</a:t>
            </a:r>
          </a:p>
        </p:txBody>
      </p:sp>
      <p:sp>
        <p:nvSpPr>
          <p:cNvPr id="18" name="Rectangle 17">
            <a:extLst>
              <a:ext uri="{FF2B5EF4-FFF2-40B4-BE49-F238E27FC236}">
                <a16:creationId xmlns:a16="http://schemas.microsoft.com/office/drawing/2014/main" id="{AFDDF2F4-2FA1-92EC-E27D-40D429014B70}"/>
              </a:ext>
            </a:extLst>
          </p:cNvPr>
          <p:cNvSpPr/>
          <p:nvPr/>
        </p:nvSpPr>
        <p:spPr>
          <a:xfrm>
            <a:off x="669687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Returns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handling</a:t>
            </a:r>
          </a:p>
        </p:txBody>
      </p:sp>
      <p:sp>
        <p:nvSpPr>
          <p:cNvPr id="19" name="Rectangle 18">
            <a:extLst>
              <a:ext uri="{FF2B5EF4-FFF2-40B4-BE49-F238E27FC236}">
                <a16:creationId xmlns:a16="http://schemas.microsoft.com/office/drawing/2014/main" id="{397D68D8-0647-E7A3-0A9C-0C5F8092BA4B}"/>
              </a:ext>
            </a:extLst>
          </p:cNvPr>
          <p:cNvSpPr/>
          <p:nvPr/>
        </p:nvSpPr>
        <p:spPr>
          <a:xfrm>
            <a:off x="500895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support</a:t>
            </a:r>
          </a:p>
        </p:txBody>
      </p:sp>
      <p:sp>
        <p:nvSpPr>
          <p:cNvPr id="20" name="Rectangle 19">
            <a:extLst>
              <a:ext uri="{FF2B5EF4-FFF2-40B4-BE49-F238E27FC236}">
                <a16:creationId xmlns:a16="http://schemas.microsoft.com/office/drawing/2014/main" id="{2A210547-11D2-22F2-6AF3-FF49572ACCE8}"/>
              </a:ext>
            </a:extLst>
          </p:cNvPr>
          <p:cNvSpPr/>
          <p:nvPr/>
        </p:nvSpPr>
        <p:spPr>
          <a:xfrm>
            <a:off x="332103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development</a:t>
            </a:r>
          </a:p>
        </p:txBody>
      </p:sp>
      <p:sp>
        <p:nvSpPr>
          <p:cNvPr id="21" name="Rectangle 20">
            <a:extLst>
              <a:ext uri="{FF2B5EF4-FFF2-40B4-BE49-F238E27FC236}">
                <a16:creationId xmlns:a16="http://schemas.microsoft.com/office/drawing/2014/main" id="{51D6E5FC-12F9-65E2-61AB-CFA980BBE8AD}"/>
              </a:ext>
            </a:extLst>
          </p:cNvPr>
          <p:cNvSpPr/>
          <p:nvPr/>
        </p:nvSpPr>
        <p:spPr>
          <a:xfrm>
            <a:off x="838479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Pricing &amp;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COGS</a:t>
            </a:r>
          </a:p>
        </p:txBody>
      </p:sp>
      <p:sp>
        <p:nvSpPr>
          <p:cNvPr id="22" name="Rectangle 21">
            <a:extLst>
              <a:ext uri="{FF2B5EF4-FFF2-40B4-BE49-F238E27FC236}">
                <a16:creationId xmlns:a16="http://schemas.microsoft.com/office/drawing/2014/main" id="{B64302BB-B461-EDE0-227C-5D443650B144}"/>
              </a:ext>
            </a:extLst>
          </p:cNvPr>
          <p:cNvSpPr/>
          <p:nvPr/>
        </p:nvSpPr>
        <p:spPr>
          <a:xfrm>
            <a:off x="163311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Marketing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&amp; sales</a:t>
            </a:r>
          </a:p>
        </p:txBody>
      </p:sp>
      <p:sp>
        <p:nvSpPr>
          <p:cNvPr id="23" name="Rectangle 22">
            <a:extLst>
              <a:ext uri="{FF2B5EF4-FFF2-40B4-BE49-F238E27FC236}">
                <a16:creationId xmlns:a16="http://schemas.microsoft.com/office/drawing/2014/main" id="{6970E067-1D74-3441-E5D9-57DDFA4C2852}"/>
              </a:ext>
            </a:extLst>
          </p:cNvPr>
          <p:cNvSpPr/>
          <p:nvPr/>
        </p:nvSpPr>
        <p:spPr>
          <a:xfrm>
            <a:off x="10072711" y="2396939"/>
            <a:ext cx="1454191"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Central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functions</a:t>
            </a:r>
          </a:p>
        </p:txBody>
      </p:sp>
      <p:cxnSp>
        <p:nvCxnSpPr>
          <p:cNvPr id="25" name="Straight Connector 24">
            <a:extLst>
              <a:ext uri="{FF2B5EF4-FFF2-40B4-BE49-F238E27FC236}">
                <a16:creationId xmlns:a16="http://schemas.microsoft.com/office/drawing/2014/main" id="{CA1DBE18-F112-3757-637E-8AEA06D9D667}"/>
              </a:ext>
            </a:extLst>
          </p:cNvPr>
          <p:cNvCxnSpPr>
            <a:cxnSpLocks/>
            <a:stCxn id="8" idx="2"/>
            <a:endCxn id="16" idx="0"/>
          </p:cNvCxnSpPr>
          <p:nvPr/>
        </p:nvCxnSpPr>
        <p:spPr>
          <a:xfrm>
            <a:off x="7419425"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A9FEA0-42F4-A8DF-31C2-BFEB0FC67B7F}"/>
              </a:ext>
            </a:extLst>
          </p:cNvPr>
          <p:cNvCxnSpPr>
            <a:cxnSpLocks/>
            <a:stCxn id="16" idx="2"/>
            <a:endCxn id="17" idx="0"/>
          </p:cNvCxnSpPr>
          <p:nvPr/>
        </p:nvCxnSpPr>
        <p:spPr>
          <a:xfrm>
            <a:off x="7419425" y="4851762"/>
            <a:ext cx="0" cy="149086"/>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8B307B4-164F-698A-55A5-3F1579CA750A}"/>
              </a:ext>
            </a:extLst>
          </p:cNvPr>
          <p:cNvSpPr/>
          <p:nvPr/>
        </p:nvSpPr>
        <p:spPr>
          <a:xfrm>
            <a:off x="3311947"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owns full customer facing digital interface</a:t>
            </a:r>
          </a:p>
        </p:txBody>
      </p:sp>
      <p:cxnSp>
        <p:nvCxnSpPr>
          <p:cNvPr id="28" name="Straight Connector 27">
            <a:extLst>
              <a:ext uri="{FF2B5EF4-FFF2-40B4-BE49-F238E27FC236}">
                <a16:creationId xmlns:a16="http://schemas.microsoft.com/office/drawing/2014/main" id="{F9DFACAF-4CE0-D029-8353-7D42675EF483}"/>
              </a:ext>
            </a:extLst>
          </p:cNvPr>
          <p:cNvCxnSpPr>
            <a:cxnSpLocks/>
            <a:stCxn id="27" idx="2"/>
            <a:endCxn id="29" idx="0"/>
          </p:cNvCxnSpPr>
          <p:nvPr/>
        </p:nvCxnSpPr>
        <p:spPr>
          <a:xfrm>
            <a:off x="4043467"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735327F-E875-BC7C-377D-D1052CD425B3}"/>
              </a:ext>
            </a:extLst>
          </p:cNvPr>
          <p:cNvSpPr/>
          <p:nvPr/>
        </p:nvSpPr>
        <p:spPr>
          <a:xfrm>
            <a:off x="3311947"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maintains and manages all interface changes</a:t>
            </a:r>
          </a:p>
        </p:txBody>
      </p:sp>
      <p:sp>
        <p:nvSpPr>
          <p:cNvPr id="30" name="Rectangle 29">
            <a:extLst>
              <a:ext uri="{FF2B5EF4-FFF2-40B4-BE49-F238E27FC236}">
                <a16:creationId xmlns:a16="http://schemas.microsoft.com/office/drawing/2014/main" id="{E9067783-F5C0-C710-3BCF-752C62207E17}"/>
              </a:ext>
            </a:extLst>
          </p:cNvPr>
          <p:cNvSpPr/>
          <p:nvPr/>
        </p:nvSpPr>
        <p:spPr>
          <a:xfrm>
            <a:off x="3311947"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 can access Digital Venture roadmap at any time</a:t>
            </a:r>
          </a:p>
        </p:txBody>
      </p:sp>
      <p:cxnSp>
        <p:nvCxnSpPr>
          <p:cNvPr id="31" name="Straight Connector 30">
            <a:extLst>
              <a:ext uri="{FF2B5EF4-FFF2-40B4-BE49-F238E27FC236}">
                <a16:creationId xmlns:a16="http://schemas.microsoft.com/office/drawing/2014/main" id="{47EC6FE8-89F1-8A5C-C2F6-B10DE66C4296}"/>
              </a:ext>
            </a:extLst>
          </p:cNvPr>
          <p:cNvCxnSpPr>
            <a:cxnSpLocks/>
            <a:stCxn id="29" idx="2"/>
            <a:endCxn id="30" idx="0"/>
          </p:cNvCxnSpPr>
          <p:nvPr/>
        </p:nvCxnSpPr>
        <p:spPr>
          <a:xfrm>
            <a:off x="4043467"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D3264A1-3A3E-928E-DA4E-93D4CC6751BD}"/>
              </a:ext>
            </a:extLst>
          </p:cNvPr>
          <p:cNvSpPr/>
          <p:nvPr/>
        </p:nvSpPr>
        <p:spPr>
          <a:xfrm>
            <a:off x="4999926"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can access support through Digital Venture email, chat, and phone</a:t>
            </a:r>
          </a:p>
        </p:txBody>
      </p:sp>
      <p:cxnSp>
        <p:nvCxnSpPr>
          <p:cNvPr id="33" name="Straight Connector 32">
            <a:extLst>
              <a:ext uri="{FF2B5EF4-FFF2-40B4-BE49-F238E27FC236}">
                <a16:creationId xmlns:a16="http://schemas.microsoft.com/office/drawing/2014/main" id="{D7BDADC5-6E20-7DB7-FF11-37772D0AA86B}"/>
              </a:ext>
            </a:extLst>
          </p:cNvPr>
          <p:cNvCxnSpPr>
            <a:cxnSpLocks/>
            <a:stCxn id="32" idx="2"/>
            <a:endCxn id="34" idx="0"/>
          </p:cNvCxnSpPr>
          <p:nvPr/>
        </p:nvCxnSpPr>
        <p:spPr>
          <a:xfrm>
            <a:off x="5731446"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DB96035-9B5B-C212-1403-3DC59B47D727}"/>
              </a:ext>
            </a:extLst>
          </p:cNvPr>
          <p:cNvSpPr/>
          <p:nvPr/>
        </p:nvSpPr>
        <p:spPr>
          <a:xfrm>
            <a:off x="4999926"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manages </a:t>
            </a:r>
            <a:b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frontline support </a:t>
            </a:r>
          </a:p>
        </p:txBody>
      </p:sp>
      <p:sp>
        <p:nvSpPr>
          <p:cNvPr id="35" name="Rectangle 34">
            <a:extLst>
              <a:ext uri="{FF2B5EF4-FFF2-40B4-BE49-F238E27FC236}">
                <a16:creationId xmlns:a16="http://schemas.microsoft.com/office/drawing/2014/main" id="{3C18E1FC-5146-8F17-85CC-C9C4E3FA6180}"/>
              </a:ext>
            </a:extLst>
          </p:cNvPr>
          <p:cNvSpPr/>
          <p:nvPr/>
        </p:nvSpPr>
        <p:spPr>
          <a:xfrm>
            <a:off x="4999926"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 handles complex questions by phone via Digital Venture system</a:t>
            </a:r>
          </a:p>
        </p:txBody>
      </p:sp>
      <p:cxnSp>
        <p:nvCxnSpPr>
          <p:cNvPr id="36" name="Straight Connector 35">
            <a:extLst>
              <a:ext uri="{FF2B5EF4-FFF2-40B4-BE49-F238E27FC236}">
                <a16:creationId xmlns:a16="http://schemas.microsoft.com/office/drawing/2014/main" id="{91536B2B-F634-08CC-254D-E9A8F94884E1}"/>
              </a:ext>
            </a:extLst>
          </p:cNvPr>
          <p:cNvCxnSpPr>
            <a:cxnSpLocks/>
            <a:stCxn id="34" idx="2"/>
            <a:endCxn id="35" idx="0"/>
          </p:cNvCxnSpPr>
          <p:nvPr/>
        </p:nvCxnSpPr>
        <p:spPr>
          <a:xfrm>
            <a:off x="5731446"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A3E055D-310A-8FF6-A2D8-162921C58CE7}"/>
              </a:ext>
            </a:extLst>
          </p:cNvPr>
          <p:cNvSpPr/>
          <p:nvPr/>
        </p:nvSpPr>
        <p:spPr>
          <a:xfrm>
            <a:off x="8375884"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a:t>
            </a:r>
          </a:p>
        </p:txBody>
      </p:sp>
      <p:sp>
        <p:nvSpPr>
          <p:cNvPr id="38" name="Rectangle 37">
            <a:extLst>
              <a:ext uri="{FF2B5EF4-FFF2-40B4-BE49-F238E27FC236}">
                <a16:creationId xmlns:a16="http://schemas.microsoft.com/office/drawing/2014/main" id="{182D797F-3072-F3CC-AECC-5B9F911B2DD8}"/>
              </a:ext>
            </a:extLst>
          </p:cNvPr>
          <p:cNvSpPr/>
          <p:nvPr/>
        </p:nvSpPr>
        <p:spPr>
          <a:xfrm>
            <a:off x="8375884"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a:t>
            </a:r>
          </a:p>
        </p:txBody>
      </p:sp>
      <p:sp>
        <p:nvSpPr>
          <p:cNvPr id="39" name="Rectangle 38">
            <a:extLst>
              <a:ext uri="{FF2B5EF4-FFF2-40B4-BE49-F238E27FC236}">
                <a16:creationId xmlns:a16="http://schemas.microsoft.com/office/drawing/2014/main" id="{BF4B7224-B03E-EF8B-7C7C-DBCEBF18A232}"/>
              </a:ext>
            </a:extLst>
          </p:cNvPr>
          <p:cNvSpPr/>
          <p:nvPr/>
        </p:nvSpPr>
        <p:spPr>
          <a:xfrm>
            <a:off x="8375884"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a:t>
            </a:r>
          </a:p>
        </p:txBody>
      </p:sp>
      <p:sp>
        <p:nvSpPr>
          <p:cNvPr id="40" name="Rectangle 39">
            <a:extLst>
              <a:ext uri="{FF2B5EF4-FFF2-40B4-BE49-F238E27FC236}">
                <a16:creationId xmlns:a16="http://schemas.microsoft.com/office/drawing/2014/main" id="{2C1BE97D-1062-CC95-2F0E-34379C287D59}"/>
              </a:ext>
            </a:extLst>
          </p:cNvPr>
          <p:cNvSpPr/>
          <p:nvPr/>
        </p:nvSpPr>
        <p:spPr>
          <a:xfrm>
            <a:off x="10063862"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1" name="Rectangle 40">
            <a:extLst>
              <a:ext uri="{FF2B5EF4-FFF2-40B4-BE49-F238E27FC236}">
                <a16:creationId xmlns:a16="http://schemas.microsoft.com/office/drawing/2014/main" id="{1C6BAF0B-7733-A875-FE24-F6F1BF24B079}"/>
              </a:ext>
            </a:extLst>
          </p:cNvPr>
          <p:cNvSpPr/>
          <p:nvPr/>
        </p:nvSpPr>
        <p:spPr>
          <a:xfrm>
            <a:off x="10063862"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is responsible for all ongoing operational functions, incl. accounting and HR</a:t>
            </a:r>
            <a:endParaRPr kumimoji="0" lang="en-US" sz="6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2" name="Rectangle 41">
            <a:extLst>
              <a:ext uri="{FF2B5EF4-FFF2-40B4-BE49-F238E27FC236}">
                <a16:creationId xmlns:a16="http://schemas.microsoft.com/office/drawing/2014/main" id="{3428C0CC-E28B-A4DE-5EF4-13870E98C414}"/>
              </a:ext>
            </a:extLst>
          </p:cNvPr>
          <p:cNvSpPr/>
          <p:nvPr/>
        </p:nvSpPr>
        <p:spPr>
          <a:xfrm>
            <a:off x="10063862"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 will support Digital Venture with ad hoc requests</a:t>
            </a:r>
          </a:p>
        </p:txBody>
      </p:sp>
      <p:cxnSp>
        <p:nvCxnSpPr>
          <p:cNvPr id="43" name="Straight Connector 42">
            <a:extLst>
              <a:ext uri="{FF2B5EF4-FFF2-40B4-BE49-F238E27FC236}">
                <a16:creationId xmlns:a16="http://schemas.microsoft.com/office/drawing/2014/main" id="{FE133AC8-5B74-EB62-3CC6-73A8A175D36A}"/>
              </a:ext>
            </a:extLst>
          </p:cNvPr>
          <p:cNvCxnSpPr>
            <a:cxnSpLocks/>
            <a:stCxn id="41" idx="2"/>
            <a:endCxn id="42" idx="0"/>
          </p:cNvCxnSpPr>
          <p:nvPr/>
        </p:nvCxnSpPr>
        <p:spPr>
          <a:xfrm>
            <a:off x="10795382"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42902-E491-7885-89DC-F2E91AE3C0B3}"/>
              </a:ext>
            </a:extLst>
          </p:cNvPr>
          <p:cNvCxnSpPr>
            <a:cxnSpLocks/>
            <a:stCxn id="41" idx="0"/>
            <a:endCxn id="40" idx="2"/>
          </p:cNvCxnSpPr>
          <p:nvPr/>
        </p:nvCxnSpPr>
        <p:spPr>
          <a:xfrm flipV="1">
            <a:off x="10795382"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C03D8BC-AA15-99FF-9741-B5E8460B6D00}"/>
              </a:ext>
            </a:extLst>
          </p:cNvPr>
          <p:cNvSpPr txBox="1"/>
          <p:nvPr/>
        </p:nvSpPr>
        <p:spPr>
          <a:xfrm>
            <a:off x="444374" y="5288351"/>
            <a:ext cx="908801"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[Group]</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9" name="TextBox 48">
            <a:extLst>
              <a:ext uri="{FF2B5EF4-FFF2-40B4-BE49-F238E27FC236}">
                <a16:creationId xmlns:a16="http://schemas.microsoft.com/office/drawing/2014/main" id="{2A0D6866-DFCF-096A-F497-E475A326F7A6}"/>
              </a:ext>
            </a:extLst>
          </p:cNvPr>
          <p:cNvSpPr txBox="1"/>
          <p:nvPr/>
        </p:nvSpPr>
        <p:spPr>
          <a:xfrm>
            <a:off x="14587870" y="17437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0" name="TextBox 49">
            <a:extLst>
              <a:ext uri="{FF2B5EF4-FFF2-40B4-BE49-F238E27FC236}">
                <a16:creationId xmlns:a16="http://schemas.microsoft.com/office/drawing/2014/main" id="{DF24AE5D-3755-9280-3A07-2ECB2CD13E06}"/>
              </a:ext>
            </a:extLst>
          </p:cNvPr>
          <p:cNvSpPr txBox="1"/>
          <p:nvPr/>
        </p:nvSpPr>
        <p:spPr>
          <a:xfrm>
            <a:off x="554736" y="1797275"/>
            <a:ext cx="6858000" cy="40624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Suggested process split between Digital Venture and [Group] following ‘go-live’:</a:t>
            </a:r>
          </a:p>
        </p:txBody>
      </p:sp>
      <p:sp>
        <p:nvSpPr>
          <p:cNvPr id="53" name="Footer Placeholder 2">
            <a:extLst>
              <a:ext uri="{FF2B5EF4-FFF2-40B4-BE49-F238E27FC236}">
                <a16:creationId xmlns:a16="http://schemas.microsoft.com/office/drawing/2014/main" id="{975D6D33-9B64-65E0-34E9-05434A3807C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4" name="Text Placeholder 16">
            <a:extLst>
              <a:ext uri="{FF2B5EF4-FFF2-40B4-BE49-F238E27FC236}">
                <a16:creationId xmlns:a16="http://schemas.microsoft.com/office/drawing/2014/main" id="{5E69E590-623F-DB45-C01B-9033BAF21547}"/>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8968009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solidFill>
                  <a:schemeClr val="accent1"/>
                </a:solidFill>
              </a:rPr>
              <a:t>Details: </a:t>
            </a:r>
            <a:r>
              <a:rPr lang="en-GB" dirty="0"/>
              <a:t>Process split between Digital Venture and Group during first years after go-live</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G</a:t>
            </a:r>
          </a:p>
        </p:txBody>
      </p:sp>
      <p:sp>
        <p:nvSpPr>
          <p:cNvPr id="5" name="Rectangle 4">
            <a:extLst>
              <a:ext uri="{FF2B5EF4-FFF2-40B4-BE49-F238E27FC236}">
                <a16:creationId xmlns:a16="http://schemas.microsoft.com/office/drawing/2014/main" id="{96F7C534-D2BE-449B-7B14-0E7749369F4C}"/>
              </a:ext>
            </a:extLst>
          </p:cNvPr>
          <p:cNvSpPr/>
          <p:nvPr/>
        </p:nvSpPr>
        <p:spPr>
          <a:xfrm rot="5400000">
            <a:off x="1100599" y="1812593"/>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Sales &amp; distribution</a:t>
            </a:r>
          </a:p>
        </p:txBody>
      </p:sp>
      <p:sp>
        <p:nvSpPr>
          <p:cNvPr id="6" name="Rectangle 5">
            <a:extLst>
              <a:ext uri="{FF2B5EF4-FFF2-40B4-BE49-F238E27FC236}">
                <a16:creationId xmlns:a16="http://schemas.microsoft.com/office/drawing/2014/main" id="{4AD86833-F161-7BF5-0064-9D1E99ECDFB3}"/>
              </a:ext>
            </a:extLst>
          </p:cNvPr>
          <p:cNvSpPr/>
          <p:nvPr/>
        </p:nvSpPr>
        <p:spPr>
          <a:xfrm rot="5400000">
            <a:off x="1100599" y="1307637"/>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Marketing</a:t>
            </a:r>
          </a:p>
        </p:txBody>
      </p:sp>
      <p:sp>
        <p:nvSpPr>
          <p:cNvPr id="7" name="Rectangle 6">
            <a:extLst>
              <a:ext uri="{FF2B5EF4-FFF2-40B4-BE49-F238E27FC236}">
                <a16:creationId xmlns:a16="http://schemas.microsoft.com/office/drawing/2014/main" id="{74AEEAC7-D8A7-1AE9-4F05-F976FEE4AF53}"/>
              </a:ext>
            </a:extLst>
          </p:cNvPr>
          <p:cNvSpPr/>
          <p:nvPr/>
        </p:nvSpPr>
        <p:spPr>
          <a:xfrm rot="5400000">
            <a:off x="1100599" y="2317549"/>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admin </a:t>
            </a:r>
            <a:b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&amp; billing</a:t>
            </a:r>
          </a:p>
        </p:txBody>
      </p:sp>
      <p:sp>
        <p:nvSpPr>
          <p:cNvPr id="8" name="Rectangle 7">
            <a:extLst>
              <a:ext uri="{FF2B5EF4-FFF2-40B4-BE49-F238E27FC236}">
                <a16:creationId xmlns:a16="http://schemas.microsoft.com/office/drawing/2014/main" id="{CECACF74-49C0-BE0E-DAE4-A9DA7CD3DFF8}"/>
              </a:ext>
            </a:extLst>
          </p:cNvPr>
          <p:cNvSpPr/>
          <p:nvPr/>
        </p:nvSpPr>
        <p:spPr>
          <a:xfrm rot="5400000">
            <a:off x="1100599" y="2822505"/>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support</a:t>
            </a:r>
          </a:p>
        </p:txBody>
      </p:sp>
      <p:sp>
        <p:nvSpPr>
          <p:cNvPr id="9" name="Rectangle 8">
            <a:extLst>
              <a:ext uri="{FF2B5EF4-FFF2-40B4-BE49-F238E27FC236}">
                <a16:creationId xmlns:a16="http://schemas.microsoft.com/office/drawing/2014/main" id="{61CAE35A-3019-1BB0-2E34-8189331F45BE}"/>
              </a:ext>
            </a:extLst>
          </p:cNvPr>
          <p:cNvSpPr/>
          <p:nvPr/>
        </p:nvSpPr>
        <p:spPr>
          <a:xfrm rot="5400000">
            <a:off x="1100599" y="4337373"/>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COGS</a:t>
            </a:r>
          </a:p>
        </p:txBody>
      </p:sp>
      <p:sp>
        <p:nvSpPr>
          <p:cNvPr id="10" name="Rectangle 9">
            <a:extLst>
              <a:ext uri="{FF2B5EF4-FFF2-40B4-BE49-F238E27FC236}">
                <a16:creationId xmlns:a16="http://schemas.microsoft.com/office/drawing/2014/main" id="{CD69734E-8637-449B-DC91-CD1FE1443418}"/>
              </a:ext>
            </a:extLst>
          </p:cNvPr>
          <p:cNvSpPr/>
          <p:nvPr/>
        </p:nvSpPr>
        <p:spPr>
          <a:xfrm rot="5400000">
            <a:off x="1100599" y="3327461"/>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Returns handling</a:t>
            </a:r>
          </a:p>
        </p:txBody>
      </p:sp>
      <p:sp>
        <p:nvSpPr>
          <p:cNvPr id="11" name="Rectangle 10">
            <a:extLst>
              <a:ext uri="{FF2B5EF4-FFF2-40B4-BE49-F238E27FC236}">
                <a16:creationId xmlns:a16="http://schemas.microsoft.com/office/drawing/2014/main" id="{DC91956D-A5EF-08C4-8D70-0CCDA64CC702}"/>
              </a:ext>
            </a:extLst>
          </p:cNvPr>
          <p:cNvSpPr/>
          <p:nvPr/>
        </p:nvSpPr>
        <p:spPr>
          <a:xfrm rot="5400000">
            <a:off x="1100599" y="5347281"/>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Central </a:t>
            </a:r>
            <a:b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functions</a:t>
            </a:r>
          </a:p>
        </p:txBody>
      </p:sp>
      <p:sp>
        <p:nvSpPr>
          <p:cNvPr id="12" name="TextBox 11">
            <a:extLst>
              <a:ext uri="{FF2B5EF4-FFF2-40B4-BE49-F238E27FC236}">
                <a16:creationId xmlns:a16="http://schemas.microsoft.com/office/drawing/2014/main" id="{F1F755E7-AB33-4C67-D972-0AEC729DB0DA}"/>
              </a:ext>
            </a:extLst>
          </p:cNvPr>
          <p:cNvSpPr txBox="1"/>
          <p:nvPr/>
        </p:nvSpPr>
        <p:spPr>
          <a:xfrm>
            <a:off x="540762" y="1486751"/>
            <a:ext cx="7393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Activity</a:t>
            </a:r>
          </a:p>
        </p:txBody>
      </p:sp>
      <p:sp>
        <p:nvSpPr>
          <p:cNvPr id="13" name="TextBox 12">
            <a:extLst>
              <a:ext uri="{FF2B5EF4-FFF2-40B4-BE49-F238E27FC236}">
                <a16:creationId xmlns:a16="http://schemas.microsoft.com/office/drawing/2014/main" id="{B681BE37-C052-56EA-7478-39D42513309A}"/>
              </a:ext>
            </a:extLst>
          </p:cNvPr>
          <p:cNvSpPr txBox="1"/>
          <p:nvPr/>
        </p:nvSpPr>
        <p:spPr>
          <a:xfrm>
            <a:off x="2085446" y="1486751"/>
            <a:ext cx="10310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a:t>
            </a:r>
          </a:p>
        </p:txBody>
      </p:sp>
      <p:sp>
        <p:nvSpPr>
          <p:cNvPr id="14" name="TextBox 13">
            <a:extLst>
              <a:ext uri="{FF2B5EF4-FFF2-40B4-BE49-F238E27FC236}">
                <a16:creationId xmlns:a16="http://schemas.microsoft.com/office/drawing/2014/main" id="{03B6E3A7-763A-1ABE-89AE-240723A8D93C}"/>
              </a:ext>
            </a:extLst>
          </p:cNvPr>
          <p:cNvSpPr txBox="1"/>
          <p:nvPr/>
        </p:nvSpPr>
        <p:spPr>
          <a:xfrm>
            <a:off x="4331096" y="1486751"/>
            <a:ext cx="6639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Owner</a:t>
            </a:r>
          </a:p>
        </p:txBody>
      </p:sp>
      <p:sp>
        <p:nvSpPr>
          <p:cNvPr id="15" name="TextBox 14">
            <a:extLst>
              <a:ext uri="{FF2B5EF4-FFF2-40B4-BE49-F238E27FC236}">
                <a16:creationId xmlns:a16="http://schemas.microsoft.com/office/drawing/2014/main" id="{5D4A9004-0A25-64AB-568B-74CF0B2A8E88}"/>
              </a:ext>
            </a:extLst>
          </p:cNvPr>
          <p:cNvSpPr txBox="1"/>
          <p:nvPr/>
        </p:nvSpPr>
        <p:spPr>
          <a:xfrm>
            <a:off x="6134337" y="1302085"/>
            <a:ext cx="27366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Collaboration between [</a:t>
            </a:r>
            <a:r>
              <a:rPr kumimoji="0" lang="en-US" sz="1200" b="1"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Grou</a:t>
            </a:r>
            <a:r>
              <a:rPr lang="en-US" sz="12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a:t>
            </a: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and Digital Venture</a:t>
            </a:r>
          </a:p>
        </p:txBody>
      </p:sp>
      <p:sp>
        <p:nvSpPr>
          <p:cNvPr id="16" name="TextBox 15">
            <a:extLst>
              <a:ext uri="{FF2B5EF4-FFF2-40B4-BE49-F238E27FC236}">
                <a16:creationId xmlns:a16="http://schemas.microsoft.com/office/drawing/2014/main" id="{CB381AEA-5CA6-2E4D-F769-FA3EAFA8EDC6}"/>
              </a:ext>
            </a:extLst>
          </p:cNvPr>
          <p:cNvSpPr txBox="1"/>
          <p:nvPr/>
        </p:nvSpPr>
        <p:spPr>
          <a:xfrm>
            <a:off x="2146818" y="1904526"/>
            <a:ext cx="2174898"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and execute campaigns</a:t>
            </a:r>
          </a:p>
        </p:txBody>
      </p:sp>
      <p:sp>
        <p:nvSpPr>
          <p:cNvPr id="17" name="TextBox 16">
            <a:extLst>
              <a:ext uri="{FF2B5EF4-FFF2-40B4-BE49-F238E27FC236}">
                <a16:creationId xmlns:a16="http://schemas.microsoft.com/office/drawing/2014/main" id="{9843DE1F-C251-7A55-480A-1705BEE6A5D7}"/>
              </a:ext>
            </a:extLst>
          </p:cNvPr>
          <p:cNvSpPr txBox="1"/>
          <p:nvPr/>
        </p:nvSpPr>
        <p:spPr>
          <a:xfrm>
            <a:off x="2146818" y="4934262"/>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a:t>
            </a:r>
          </a:p>
        </p:txBody>
      </p:sp>
      <p:sp>
        <p:nvSpPr>
          <p:cNvPr id="18" name="TextBox 17">
            <a:extLst>
              <a:ext uri="{FF2B5EF4-FFF2-40B4-BE49-F238E27FC236}">
                <a16:creationId xmlns:a16="http://schemas.microsoft.com/office/drawing/2014/main" id="{AA1239B8-469D-1D92-0AB1-580D45EDF1E1}"/>
              </a:ext>
            </a:extLst>
          </p:cNvPr>
          <p:cNvSpPr txBox="1"/>
          <p:nvPr/>
        </p:nvSpPr>
        <p:spPr>
          <a:xfrm>
            <a:off x="2146818" y="3419394"/>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Support customers where relevant</a:t>
            </a:r>
          </a:p>
        </p:txBody>
      </p:sp>
      <p:sp>
        <p:nvSpPr>
          <p:cNvPr id="19" name="TextBox 18">
            <a:extLst>
              <a:ext uri="{FF2B5EF4-FFF2-40B4-BE49-F238E27FC236}">
                <a16:creationId xmlns:a16="http://schemas.microsoft.com/office/drawing/2014/main" id="{7E6A6575-8DA1-78A9-2CE3-5A460A343D1D}"/>
              </a:ext>
            </a:extLst>
          </p:cNvPr>
          <p:cNvSpPr txBox="1"/>
          <p:nvPr/>
        </p:nvSpPr>
        <p:spPr>
          <a:xfrm>
            <a:off x="2146818" y="5828461"/>
            <a:ext cx="2128101" cy="553998"/>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Provide central support across HR, Legal, Finance, Accounting, etc.</a:t>
            </a:r>
          </a:p>
        </p:txBody>
      </p:sp>
      <p:sp>
        <p:nvSpPr>
          <p:cNvPr id="20" name="TextBox 19">
            <a:extLst>
              <a:ext uri="{FF2B5EF4-FFF2-40B4-BE49-F238E27FC236}">
                <a16:creationId xmlns:a16="http://schemas.microsoft.com/office/drawing/2014/main" id="{52AA7CFF-F0D9-62AE-D43F-88A7549B9CEF}"/>
              </a:ext>
            </a:extLst>
          </p:cNvPr>
          <p:cNvSpPr txBox="1"/>
          <p:nvPr/>
        </p:nvSpPr>
        <p:spPr>
          <a:xfrm>
            <a:off x="4750607" y="1896831"/>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1" name="TextBox 20">
            <a:extLst>
              <a:ext uri="{FF2B5EF4-FFF2-40B4-BE49-F238E27FC236}">
                <a16:creationId xmlns:a16="http://schemas.microsoft.com/office/drawing/2014/main" id="{01F4A2AC-0960-D24B-0E84-6AC9D16E062C}"/>
              </a:ext>
            </a:extLst>
          </p:cNvPr>
          <p:cNvSpPr txBox="1"/>
          <p:nvPr/>
        </p:nvSpPr>
        <p:spPr>
          <a:xfrm>
            <a:off x="6198781" y="1904526"/>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owned by Digital Venture</a:t>
            </a:r>
          </a:p>
        </p:txBody>
      </p:sp>
      <p:sp>
        <p:nvSpPr>
          <p:cNvPr id="22" name="TextBox 21">
            <a:extLst>
              <a:ext uri="{FF2B5EF4-FFF2-40B4-BE49-F238E27FC236}">
                <a16:creationId xmlns:a16="http://schemas.microsoft.com/office/drawing/2014/main" id="{A13034AB-A7CD-275A-158A-F7C83837D017}"/>
              </a:ext>
            </a:extLst>
          </p:cNvPr>
          <p:cNvSpPr txBox="1"/>
          <p:nvPr/>
        </p:nvSpPr>
        <p:spPr>
          <a:xfrm>
            <a:off x="6198781" y="5905405"/>
            <a:ext cx="2625571" cy="553998"/>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Ongoing operations handled by Digital Venture, ad hoc support on specialty functions handled by [Group]</a:t>
            </a:r>
          </a:p>
        </p:txBody>
      </p:sp>
      <p:cxnSp>
        <p:nvCxnSpPr>
          <p:cNvPr id="23" name="Straight Connector 22">
            <a:extLst>
              <a:ext uri="{FF2B5EF4-FFF2-40B4-BE49-F238E27FC236}">
                <a16:creationId xmlns:a16="http://schemas.microsoft.com/office/drawing/2014/main" id="{81793B56-A9AF-A05A-A8CE-34592109ECDC}"/>
              </a:ext>
            </a:extLst>
          </p:cNvPr>
          <p:cNvCxnSpPr>
            <a:cxnSpLocks/>
          </p:cNvCxnSpPr>
          <p:nvPr/>
        </p:nvCxnSpPr>
        <p:spPr>
          <a:xfrm>
            <a:off x="2161716" y="1802674"/>
            <a:ext cx="2160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5C2F9F6-8843-B984-918A-0785C9E359E3}"/>
              </a:ext>
            </a:extLst>
          </p:cNvPr>
          <p:cNvSpPr txBox="1"/>
          <p:nvPr/>
        </p:nvSpPr>
        <p:spPr>
          <a:xfrm>
            <a:off x="2146818" y="2837494"/>
            <a:ext cx="2397556" cy="400110"/>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Administer customer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Handle billing</a:t>
            </a:r>
          </a:p>
        </p:txBody>
      </p:sp>
      <p:cxnSp>
        <p:nvCxnSpPr>
          <p:cNvPr id="25" name="Straight Connector 24">
            <a:extLst>
              <a:ext uri="{FF2B5EF4-FFF2-40B4-BE49-F238E27FC236}">
                <a16:creationId xmlns:a16="http://schemas.microsoft.com/office/drawing/2014/main" id="{B65A8E46-2704-134B-1846-2E007DD02FD4}"/>
              </a:ext>
            </a:extLst>
          </p:cNvPr>
          <p:cNvCxnSpPr>
            <a:cxnSpLocks/>
          </p:cNvCxnSpPr>
          <p:nvPr/>
        </p:nvCxnSpPr>
        <p:spPr>
          <a:xfrm>
            <a:off x="4391202" y="1802674"/>
            <a:ext cx="1704798" cy="51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22BA53-26F2-580A-9C39-5DDBF99021FC}"/>
              </a:ext>
            </a:extLst>
          </p:cNvPr>
          <p:cNvSpPr txBox="1"/>
          <p:nvPr/>
        </p:nvSpPr>
        <p:spPr>
          <a:xfrm>
            <a:off x="2146818" y="5362273"/>
            <a:ext cx="2389239" cy="400110"/>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Develop, test, bundle and launch new products and services</a:t>
            </a:r>
          </a:p>
        </p:txBody>
      </p:sp>
      <p:cxnSp>
        <p:nvCxnSpPr>
          <p:cNvPr id="27" name="Straight Connector 26">
            <a:extLst>
              <a:ext uri="{FF2B5EF4-FFF2-40B4-BE49-F238E27FC236}">
                <a16:creationId xmlns:a16="http://schemas.microsoft.com/office/drawing/2014/main" id="{F58A5D46-B516-E3D7-F7A2-0EBC319617E4}"/>
              </a:ext>
            </a:extLst>
          </p:cNvPr>
          <p:cNvCxnSpPr>
            <a:cxnSpLocks/>
          </p:cNvCxnSpPr>
          <p:nvPr/>
        </p:nvCxnSpPr>
        <p:spPr>
          <a:xfrm>
            <a:off x="2161716" y="2785071"/>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B80EC-7C96-3C19-2BD8-F190CC11E241}"/>
              </a:ext>
            </a:extLst>
          </p:cNvPr>
          <p:cNvCxnSpPr>
            <a:cxnSpLocks/>
          </p:cNvCxnSpPr>
          <p:nvPr/>
        </p:nvCxnSpPr>
        <p:spPr>
          <a:xfrm>
            <a:off x="2161716" y="3290027"/>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B45D7-D457-7B08-61F2-A44CCCC61A62}"/>
              </a:ext>
            </a:extLst>
          </p:cNvPr>
          <p:cNvCxnSpPr>
            <a:cxnSpLocks/>
          </p:cNvCxnSpPr>
          <p:nvPr/>
        </p:nvCxnSpPr>
        <p:spPr>
          <a:xfrm>
            <a:off x="2161716" y="3794983"/>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645420-AE4B-1FE6-5C20-A7A71AE53A7D}"/>
              </a:ext>
            </a:extLst>
          </p:cNvPr>
          <p:cNvCxnSpPr>
            <a:cxnSpLocks/>
          </p:cNvCxnSpPr>
          <p:nvPr/>
        </p:nvCxnSpPr>
        <p:spPr>
          <a:xfrm>
            <a:off x="2161716" y="4299939"/>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49B28C-F917-A142-8F76-EEED9DDA69DA}"/>
              </a:ext>
            </a:extLst>
          </p:cNvPr>
          <p:cNvSpPr txBox="1"/>
          <p:nvPr/>
        </p:nvSpPr>
        <p:spPr>
          <a:xfrm>
            <a:off x="4750607" y="2899049"/>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2" name="TextBox 31">
            <a:extLst>
              <a:ext uri="{FF2B5EF4-FFF2-40B4-BE49-F238E27FC236}">
                <a16:creationId xmlns:a16="http://schemas.microsoft.com/office/drawing/2014/main" id="{819FFC2E-7FFA-452A-766B-65513F3E8AEF}"/>
              </a:ext>
            </a:extLst>
          </p:cNvPr>
          <p:cNvSpPr txBox="1"/>
          <p:nvPr/>
        </p:nvSpPr>
        <p:spPr>
          <a:xfrm>
            <a:off x="4574669" y="3908961"/>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33" name="Straight Connector 32">
            <a:extLst>
              <a:ext uri="{FF2B5EF4-FFF2-40B4-BE49-F238E27FC236}">
                <a16:creationId xmlns:a16="http://schemas.microsoft.com/office/drawing/2014/main" id="{A00A3D61-3B68-D5E9-164E-9AC337A7DA62}"/>
              </a:ext>
            </a:extLst>
          </p:cNvPr>
          <p:cNvCxnSpPr>
            <a:cxnSpLocks/>
          </p:cNvCxnSpPr>
          <p:nvPr/>
        </p:nvCxnSpPr>
        <p:spPr>
          <a:xfrm>
            <a:off x="6198781" y="1802674"/>
            <a:ext cx="267217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BC89D06-0E35-466F-0D83-55B51D0F0D35}"/>
              </a:ext>
            </a:extLst>
          </p:cNvPr>
          <p:cNvSpPr txBox="1"/>
          <p:nvPr/>
        </p:nvSpPr>
        <p:spPr>
          <a:xfrm>
            <a:off x="6198781" y="2914439"/>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owned by Digital Venture</a:t>
            </a:r>
          </a:p>
        </p:txBody>
      </p:sp>
      <p:sp>
        <p:nvSpPr>
          <p:cNvPr id="35" name="TextBox 34">
            <a:extLst>
              <a:ext uri="{FF2B5EF4-FFF2-40B4-BE49-F238E27FC236}">
                <a16:creationId xmlns:a16="http://schemas.microsoft.com/office/drawing/2014/main" id="{A909AC65-2455-CC5B-3714-97A6D83EFE85}"/>
              </a:ext>
            </a:extLst>
          </p:cNvPr>
          <p:cNvSpPr txBox="1"/>
          <p:nvPr/>
        </p:nvSpPr>
        <p:spPr>
          <a:xfrm>
            <a:off x="6198781" y="3265506"/>
            <a:ext cx="2625571" cy="553998"/>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Frontline owned by Digital Venture but complex questions re-directed to [Group] via Digital Venture system</a:t>
            </a:r>
          </a:p>
        </p:txBody>
      </p:sp>
      <p:sp>
        <p:nvSpPr>
          <p:cNvPr id="36" name="Rectangle 35">
            <a:extLst>
              <a:ext uri="{FF2B5EF4-FFF2-40B4-BE49-F238E27FC236}">
                <a16:creationId xmlns:a16="http://schemas.microsoft.com/office/drawing/2014/main" id="{7D3E3D3F-7F68-851E-2D83-15FC5C55037C}"/>
              </a:ext>
            </a:extLst>
          </p:cNvPr>
          <p:cNvSpPr/>
          <p:nvPr/>
        </p:nvSpPr>
        <p:spPr>
          <a:xfrm rot="5400000">
            <a:off x="1100599" y="3832417"/>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 pricing</a:t>
            </a:r>
          </a:p>
        </p:txBody>
      </p:sp>
      <p:sp>
        <p:nvSpPr>
          <p:cNvPr id="37" name="Rectangle 36">
            <a:extLst>
              <a:ext uri="{FF2B5EF4-FFF2-40B4-BE49-F238E27FC236}">
                <a16:creationId xmlns:a16="http://schemas.microsoft.com/office/drawing/2014/main" id="{074E35A5-0785-0AEF-B3C7-E9C3C6B661A0}"/>
              </a:ext>
            </a:extLst>
          </p:cNvPr>
          <p:cNvSpPr/>
          <p:nvPr/>
        </p:nvSpPr>
        <p:spPr>
          <a:xfrm rot="5400000">
            <a:off x="1100599" y="4842329"/>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 development</a:t>
            </a:r>
          </a:p>
        </p:txBody>
      </p:sp>
      <p:cxnSp>
        <p:nvCxnSpPr>
          <p:cNvPr id="38" name="Straight Connector 37">
            <a:extLst>
              <a:ext uri="{FF2B5EF4-FFF2-40B4-BE49-F238E27FC236}">
                <a16:creationId xmlns:a16="http://schemas.microsoft.com/office/drawing/2014/main" id="{EAFE758C-4837-B319-A2F7-EB849FE16443}"/>
              </a:ext>
            </a:extLst>
          </p:cNvPr>
          <p:cNvCxnSpPr>
            <a:cxnSpLocks/>
          </p:cNvCxnSpPr>
          <p:nvPr/>
        </p:nvCxnSpPr>
        <p:spPr>
          <a:xfrm>
            <a:off x="2161716" y="581480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F54B8EC-0FBD-734A-FDFF-DD780EF9E5C0}"/>
              </a:ext>
            </a:extLst>
          </p:cNvPr>
          <p:cNvSpPr txBox="1"/>
          <p:nvPr/>
        </p:nvSpPr>
        <p:spPr>
          <a:xfrm>
            <a:off x="2146818" y="3924351"/>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Receive and process returns</a:t>
            </a:r>
          </a:p>
        </p:txBody>
      </p:sp>
      <p:sp>
        <p:nvSpPr>
          <p:cNvPr id="40" name="TextBox 39">
            <a:extLst>
              <a:ext uri="{FF2B5EF4-FFF2-40B4-BE49-F238E27FC236}">
                <a16:creationId xmlns:a16="http://schemas.microsoft.com/office/drawing/2014/main" id="{F02FF223-94DA-7958-61B4-1E3DBD28765E}"/>
              </a:ext>
            </a:extLst>
          </p:cNvPr>
          <p:cNvSpPr txBox="1"/>
          <p:nvPr/>
        </p:nvSpPr>
        <p:spPr>
          <a:xfrm>
            <a:off x="2146818" y="4329877"/>
            <a:ext cx="2389239" cy="400110"/>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Calculate market based on [sanitized]</a:t>
            </a:r>
          </a:p>
        </p:txBody>
      </p:sp>
      <p:sp>
        <p:nvSpPr>
          <p:cNvPr id="41" name="TextBox 40">
            <a:extLst>
              <a:ext uri="{FF2B5EF4-FFF2-40B4-BE49-F238E27FC236}">
                <a16:creationId xmlns:a16="http://schemas.microsoft.com/office/drawing/2014/main" id="{97F2E4AA-D301-83A1-7677-56AD02E4C3C2}"/>
              </a:ext>
            </a:extLst>
          </p:cNvPr>
          <p:cNvSpPr txBox="1"/>
          <p:nvPr/>
        </p:nvSpPr>
        <p:spPr>
          <a:xfrm>
            <a:off x="4768856" y="4413917"/>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2" name="TextBox 41">
            <a:extLst>
              <a:ext uri="{FF2B5EF4-FFF2-40B4-BE49-F238E27FC236}">
                <a16:creationId xmlns:a16="http://schemas.microsoft.com/office/drawing/2014/main" id="{12F7519F-AB66-EF87-5A65-4735F3126E64}"/>
              </a:ext>
            </a:extLst>
          </p:cNvPr>
          <p:cNvSpPr txBox="1"/>
          <p:nvPr/>
        </p:nvSpPr>
        <p:spPr>
          <a:xfrm>
            <a:off x="4768856" y="5423829"/>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3" name="TextBox 42">
            <a:extLst>
              <a:ext uri="{FF2B5EF4-FFF2-40B4-BE49-F238E27FC236}">
                <a16:creationId xmlns:a16="http://schemas.microsoft.com/office/drawing/2014/main" id="{7BD1F228-D618-003E-CA4E-ED0054574559}"/>
              </a:ext>
            </a:extLst>
          </p:cNvPr>
          <p:cNvSpPr txBox="1"/>
          <p:nvPr/>
        </p:nvSpPr>
        <p:spPr>
          <a:xfrm>
            <a:off x="4574669" y="3404005"/>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4" name="Rectangle 43">
            <a:extLst>
              <a:ext uri="{FF2B5EF4-FFF2-40B4-BE49-F238E27FC236}">
                <a16:creationId xmlns:a16="http://schemas.microsoft.com/office/drawing/2014/main" id="{2E8BADAA-FC44-F528-393F-A0C7D2EC350C}"/>
              </a:ext>
            </a:extLst>
          </p:cNvPr>
          <p:cNvSpPr/>
          <p:nvPr/>
        </p:nvSpPr>
        <p:spPr>
          <a:xfrm>
            <a:off x="9030585" y="1486752"/>
            <a:ext cx="2556533" cy="4701420"/>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5" name="TextBox 44">
            <a:extLst>
              <a:ext uri="{FF2B5EF4-FFF2-40B4-BE49-F238E27FC236}">
                <a16:creationId xmlns:a16="http://schemas.microsoft.com/office/drawing/2014/main" id="{25B8048B-B04C-0763-9C05-7EA81A0FFDC4}"/>
              </a:ext>
            </a:extLst>
          </p:cNvPr>
          <p:cNvSpPr txBox="1"/>
          <p:nvPr/>
        </p:nvSpPr>
        <p:spPr>
          <a:xfrm>
            <a:off x="9041731" y="1486751"/>
            <a:ext cx="26517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Rationale for split of activities</a:t>
            </a:r>
          </a:p>
        </p:txBody>
      </p:sp>
      <p:sp>
        <p:nvSpPr>
          <p:cNvPr id="46" name="TextBox 45">
            <a:extLst>
              <a:ext uri="{FF2B5EF4-FFF2-40B4-BE49-F238E27FC236}">
                <a16:creationId xmlns:a16="http://schemas.microsoft.com/office/drawing/2014/main" id="{0C0E0245-83C5-49B5-B0D7-395DFE6EEEA2}"/>
              </a:ext>
            </a:extLst>
          </p:cNvPr>
          <p:cNvSpPr txBox="1"/>
          <p:nvPr/>
        </p:nvSpPr>
        <p:spPr>
          <a:xfrm>
            <a:off x="9080828" y="1935381"/>
            <a:ext cx="2389239" cy="415498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should be built with maximum autonomy while meeting potential constraints from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Digital Venture should own all customer-facing activities including customer service function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Traction should be enabled via strong focus on commercial capabilities while outsourcing heavy operational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Agility of Digital Venture with respect to product and feature releases should be enabled via independent product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Back-office support should be present, but leverage [Group] backbone</a:t>
            </a:r>
          </a:p>
        </p:txBody>
      </p:sp>
      <p:cxnSp>
        <p:nvCxnSpPr>
          <p:cNvPr id="47" name="Straight Connector 46">
            <a:extLst>
              <a:ext uri="{FF2B5EF4-FFF2-40B4-BE49-F238E27FC236}">
                <a16:creationId xmlns:a16="http://schemas.microsoft.com/office/drawing/2014/main" id="{905D2285-D70E-0A5C-65F5-AA3D98EB6337}"/>
              </a:ext>
            </a:extLst>
          </p:cNvPr>
          <p:cNvCxnSpPr>
            <a:cxnSpLocks/>
          </p:cNvCxnSpPr>
          <p:nvPr/>
        </p:nvCxnSpPr>
        <p:spPr>
          <a:xfrm>
            <a:off x="9030585" y="1802674"/>
            <a:ext cx="253752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6930B5A-A14F-09CA-85E7-FA1BFF75EF3E}"/>
              </a:ext>
            </a:extLst>
          </p:cNvPr>
          <p:cNvSpPr txBox="1"/>
          <p:nvPr/>
        </p:nvSpPr>
        <p:spPr>
          <a:xfrm>
            <a:off x="6198781" y="3847406"/>
            <a:ext cx="2556533" cy="400110"/>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Simpler returns handled by Digital Venture, complex redirected to [Group]</a:t>
            </a:r>
          </a:p>
        </p:txBody>
      </p:sp>
      <p:sp>
        <p:nvSpPr>
          <p:cNvPr id="52" name="TextBox 51">
            <a:extLst>
              <a:ext uri="{FF2B5EF4-FFF2-40B4-BE49-F238E27FC236}">
                <a16:creationId xmlns:a16="http://schemas.microsoft.com/office/drawing/2014/main" id="{6D13FF02-660C-309B-C756-B0D053991626}"/>
              </a:ext>
            </a:extLst>
          </p:cNvPr>
          <p:cNvSpPr txBox="1"/>
          <p:nvPr/>
        </p:nvSpPr>
        <p:spPr>
          <a:xfrm>
            <a:off x="6198779" y="4406822"/>
            <a:ext cx="2725473"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a:t>
            </a:r>
          </a:p>
        </p:txBody>
      </p:sp>
      <p:sp>
        <p:nvSpPr>
          <p:cNvPr id="53" name="TextBox 52">
            <a:extLst>
              <a:ext uri="{FF2B5EF4-FFF2-40B4-BE49-F238E27FC236}">
                <a16:creationId xmlns:a16="http://schemas.microsoft.com/office/drawing/2014/main" id="{1064A412-2BB6-175F-5EF1-C6275E72D05F}"/>
              </a:ext>
            </a:extLst>
          </p:cNvPr>
          <p:cNvSpPr txBox="1"/>
          <p:nvPr/>
        </p:nvSpPr>
        <p:spPr>
          <a:xfrm>
            <a:off x="6198781" y="4934262"/>
            <a:ext cx="2931704"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owned by Digital Venture</a:t>
            </a:r>
          </a:p>
        </p:txBody>
      </p:sp>
      <p:sp>
        <p:nvSpPr>
          <p:cNvPr id="54" name="TextBox 53">
            <a:extLst>
              <a:ext uri="{FF2B5EF4-FFF2-40B4-BE49-F238E27FC236}">
                <a16:creationId xmlns:a16="http://schemas.microsoft.com/office/drawing/2014/main" id="{EABCC17A-B732-C64D-E014-E5A827F59292}"/>
              </a:ext>
            </a:extLst>
          </p:cNvPr>
          <p:cNvSpPr txBox="1"/>
          <p:nvPr/>
        </p:nvSpPr>
        <p:spPr>
          <a:xfrm>
            <a:off x="6198781" y="5439218"/>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owned by Digital Venture</a:t>
            </a:r>
          </a:p>
        </p:txBody>
      </p:sp>
      <p:sp>
        <p:nvSpPr>
          <p:cNvPr id="56" name="Rectangle 55">
            <a:extLst>
              <a:ext uri="{FF2B5EF4-FFF2-40B4-BE49-F238E27FC236}">
                <a16:creationId xmlns:a16="http://schemas.microsoft.com/office/drawing/2014/main" id="{0D8D36DF-B739-E202-DD5B-3B44CC587FB6}"/>
              </a:ext>
            </a:extLst>
          </p:cNvPr>
          <p:cNvSpPr/>
          <p:nvPr/>
        </p:nvSpPr>
        <p:spPr>
          <a:xfrm>
            <a:off x="2146679" y="2255594"/>
            <a:ext cx="2191721" cy="553998"/>
          </a:xfrm>
          <a:prstGeom prst="rect">
            <a:avLst/>
          </a:prstGeom>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Package and sell products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Own customer interface and associated data collection</a:t>
            </a:r>
          </a:p>
        </p:txBody>
      </p:sp>
      <p:sp>
        <p:nvSpPr>
          <p:cNvPr id="57" name="TextBox 56">
            <a:extLst>
              <a:ext uri="{FF2B5EF4-FFF2-40B4-BE49-F238E27FC236}">
                <a16:creationId xmlns:a16="http://schemas.microsoft.com/office/drawing/2014/main" id="{E3473646-C508-A24F-3E5A-9C25BB1B301C}"/>
              </a:ext>
            </a:extLst>
          </p:cNvPr>
          <p:cNvSpPr txBox="1"/>
          <p:nvPr/>
        </p:nvSpPr>
        <p:spPr>
          <a:xfrm>
            <a:off x="4750607" y="2378958"/>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[brand]®</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0" name="TextBox 59">
            <a:extLst>
              <a:ext uri="{FF2B5EF4-FFF2-40B4-BE49-F238E27FC236}">
                <a16:creationId xmlns:a16="http://schemas.microsoft.com/office/drawing/2014/main" id="{EFACF5E3-E679-BB44-2679-DF096699020A}"/>
              </a:ext>
            </a:extLst>
          </p:cNvPr>
          <p:cNvSpPr txBox="1"/>
          <p:nvPr/>
        </p:nvSpPr>
        <p:spPr>
          <a:xfrm>
            <a:off x="6198781" y="2386653"/>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Fully owned by Digital Venture</a:t>
            </a:r>
          </a:p>
        </p:txBody>
      </p:sp>
      <p:sp>
        <p:nvSpPr>
          <p:cNvPr id="63" name="TextBox 62">
            <a:extLst>
              <a:ext uri="{FF2B5EF4-FFF2-40B4-BE49-F238E27FC236}">
                <a16:creationId xmlns:a16="http://schemas.microsoft.com/office/drawing/2014/main" id="{BED2ECE1-6E17-77FA-A74F-95F17C855EAC}"/>
              </a:ext>
            </a:extLst>
          </p:cNvPr>
          <p:cNvSpPr txBox="1"/>
          <p:nvPr/>
        </p:nvSpPr>
        <p:spPr>
          <a:xfrm>
            <a:off x="1652954" y="174966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solidFill>
                <a:schemeClr val="bg1"/>
              </a:solidFill>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E01E79C9-4AD2-CC57-C9C4-C2ECB03B539F}"/>
              </a:ext>
            </a:extLst>
          </p:cNvPr>
          <p:cNvSpPr txBox="1"/>
          <p:nvPr/>
        </p:nvSpPr>
        <p:spPr>
          <a:xfrm>
            <a:off x="4768856" y="5974655"/>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[Group]</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5" name="TextBox 64">
            <a:extLst>
              <a:ext uri="{FF2B5EF4-FFF2-40B4-BE49-F238E27FC236}">
                <a16:creationId xmlns:a16="http://schemas.microsoft.com/office/drawing/2014/main" id="{F4227934-FF0B-C212-133C-828DA3FB6BAF}"/>
              </a:ext>
            </a:extLst>
          </p:cNvPr>
          <p:cNvSpPr txBox="1"/>
          <p:nvPr/>
        </p:nvSpPr>
        <p:spPr>
          <a:xfrm>
            <a:off x="4768856" y="4926568"/>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[Group]</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6" name="TextBox 65">
            <a:extLst>
              <a:ext uri="{FF2B5EF4-FFF2-40B4-BE49-F238E27FC236}">
                <a16:creationId xmlns:a16="http://schemas.microsoft.com/office/drawing/2014/main" id="{6E6C4674-BBBA-0C25-E2E4-70CA597550FC}"/>
              </a:ext>
            </a:extLst>
          </p:cNvPr>
          <p:cNvSpPr txBox="1"/>
          <p:nvPr/>
        </p:nvSpPr>
        <p:spPr>
          <a:xfrm>
            <a:off x="5260256" y="3908960"/>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[Group]</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7" name="TextBox 66">
            <a:extLst>
              <a:ext uri="{FF2B5EF4-FFF2-40B4-BE49-F238E27FC236}">
                <a16:creationId xmlns:a16="http://schemas.microsoft.com/office/drawing/2014/main" id="{BD8BDC16-FEAD-2626-F125-98BEA9D53973}"/>
              </a:ext>
            </a:extLst>
          </p:cNvPr>
          <p:cNvSpPr txBox="1"/>
          <p:nvPr/>
        </p:nvSpPr>
        <p:spPr>
          <a:xfrm>
            <a:off x="5260256" y="3404005"/>
            <a:ext cx="94949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[Group]</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68" name="Straight Connector 67">
            <a:extLst>
              <a:ext uri="{FF2B5EF4-FFF2-40B4-BE49-F238E27FC236}">
                <a16:creationId xmlns:a16="http://schemas.microsoft.com/office/drawing/2014/main" id="{5E29A64F-3E52-765F-68A4-55B7E974B425}"/>
              </a:ext>
            </a:extLst>
          </p:cNvPr>
          <p:cNvCxnSpPr>
            <a:cxnSpLocks/>
          </p:cNvCxnSpPr>
          <p:nvPr/>
        </p:nvCxnSpPr>
        <p:spPr>
          <a:xfrm>
            <a:off x="2161716" y="228011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A4C0F91-C6BA-1C62-29BF-644799675170}"/>
              </a:ext>
            </a:extLst>
          </p:cNvPr>
          <p:cNvCxnSpPr>
            <a:cxnSpLocks/>
          </p:cNvCxnSpPr>
          <p:nvPr/>
        </p:nvCxnSpPr>
        <p:spPr>
          <a:xfrm>
            <a:off x="2161716" y="480489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523B9A-98A4-04A1-FE3E-3FE3860AC1B7}"/>
              </a:ext>
            </a:extLst>
          </p:cNvPr>
          <p:cNvCxnSpPr>
            <a:cxnSpLocks/>
          </p:cNvCxnSpPr>
          <p:nvPr/>
        </p:nvCxnSpPr>
        <p:spPr>
          <a:xfrm>
            <a:off x="2161716" y="5309851"/>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Footer Placeholder 2">
            <a:extLst>
              <a:ext uri="{FF2B5EF4-FFF2-40B4-BE49-F238E27FC236}">
                <a16:creationId xmlns:a16="http://schemas.microsoft.com/office/drawing/2014/main" id="{7C9E255F-2758-2403-F106-9A02DDF4D61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2" name="Text Placeholder 16">
            <a:extLst>
              <a:ext uri="{FF2B5EF4-FFF2-40B4-BE49-F238E27FC236}">
                <a16:creationId xmlns:a16="http://schemas.microsoft.com/office/drawing/2014/main" id="{FA26C222-0819-F277-1EC3-9054FE5B57C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0292585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Digital Venture target segments and sales strategy dictate the proper high-level growth and distribution tactics</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I</a:t>
            </a:r>
          </a:p>
        </p:txBody>
      </p:sp>
      <p:graphicFrame>
        <p:nvGraphicFramePr>
          <p:cNvPr id="3" name="Table 2">
            <a:extLst>
              <a:ext uri="{FF2B5EF4-FFF2-40B4-BE49-F238E27FC236}">
                <a16:creationId xmlns:a16="http://schemas.microsoft.com/office/drawing/2014/main" id="{71C5B819-8937-3187-75C0-A9B2988B1231}"/>
              </a:ext>
            </a:extLst>
          </p:cNvPr>
          <p:cNvGraphicFramePr>
            <a:graphicFrameLocks noGrp="1"/>
          </p:cNvGraphicFramePr>
          <p:nvPr>
            <p:extLst>
              <p:ext uri="{D42A27DB-BD31-4B8C-83A1-F6EECF244321}">
                <p14:modId xmlns:p14="http://schemas.microsoft.com/office/powerpoint/2010/main" val="2380170249"/>
              </p:ext>
            </p:extLst>
          </p:nvPr>
        </p:nvGraphicFramePr>
        <p:xfrm>
          <a:off x="623887" y="2022095"/>
          <a:ext cx="6442764" cy="4149488"/>
        </p:xfrm>
        <a:graphic>
          <a:graphicData uri="http://schemas.openxmlformats.org/drawingml/2006/table">
            <a:tbl>
              <a:tblPr firstRow="1" bandRow="1">
                <a:tableStyleId>{5C22544A-7EE6-4342-B048-85BDC9FD1C3A}</a:tableStyleId>
              </a:tblPr>
              <a:tblGrid>
                <a:gridCol w="1610691">
                  <a:extLst>
                    <a:ext uri="{9D8B030D-6E8A-4147-A177-3AD203B41FA5}">
                      <a16:colId xmlns:a16="http://schemas.microsoft.com/office/drawing/2014/main" val="1956657358"/>
                    </a:ext>
                  </a:extLst>
                </a:gridCol>
                <a:gridCol w="1610691">
                  <a:extLst>
                    <a:ext uri="{9D8B030D-6E8A-4147-A177-3AD203B41FA5}">
                      <a16:colId xmlns:a16="http://schemas.microsoft.com/office/drawing/2014/main" val="3892390545"/>
                    </a:ext>
                  </a:extLst>
                </a:gridCol>
                <a:gridCol w="1610691">
                  <a:extLst>
                    <a:ext uri="{9D8B030D-6E8A-4147-A177-3AD203B41FA5}">
                      <a16:colId xmlns:a16="http://schemas.microsoft.com/office/drawing/2014/main" val="1585701912"/>
                    </a:ext>
                  </a:extLst>
                </a:gridCol>
                <a:gridCol w="1610691">
                  <a:extLst>
                    <a:ext uri="{9D8B030D-6E8A-4147-A177-3AD203B41FA5}">
                      <a16:colId xmlns:a16="http://schemas.microsoft.com/office/drawing/2014/main" val="1298202315"/>
                    </a:ext>
                  </a:extLst>
                </a:gridCol>
              </a:tblGrid>
              <a:tr h="1037372">
                <a:tc>
                  <a:txBody>
                    <a:bodyPr/>
                    <a:lstStyle/>
                    <a:p>
                      <a:pPr algn="ctr"/>
                      <a:endParaRPr lang="da-DK" sz="1200" b="0" i="0" dirty="0">
                        <a:solidFill>
                          <a:schemeClr val="accent6"/>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 </a:t>
                      </a:r>
                      <a:b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 </a:t>
                      </a:r>
                      <a:b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[Sanitized </a:t>
                      </a:r>
                      <a:b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053652306"/>
                  </a:ext>
                </a:extLst>
              </a:tr>
              <a:tr h="1037372">
                <a:tc>
                  <a:txBody>
                    <a:bodyPr/>
                    <a:lstStyle/>
                    <a:p>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No/Low-Touch </a:t>
                      </a:r>
                      <a:b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(Self-service)</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da-DK" sz="10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da-DK" sz="10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815523085"/>
                  </a:ext>
                </a:extLst>
              </a:tr>
              <a:tr h="1037372">
                <a:tc>
                  <a:txBody>
                    <a:bodyPr/>
                    <a:lstStyle/>
                    <a:p>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Medium-Touch (Digital-physical)</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32601876"/>
                  </a:ext>
                </a:extLst>
              </a:tr>
              <a:tr h="1037372">
                <a:tc>
                  <a:txBody>
                    <a:bodyPr/>
                    <a:lstStyle/>
                    <a:p>
                      <a:r>
                        <a:rPr lang="en-US" sz="1200" b="0" i="0" kern="1200" noProof="0" dirty="0">
                          <a:solidFill>
                            <a:schemeClr val="tx1"/>
                          </a:solidFill>
                          <a:effectLst/>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High-Touch ([sanitized])</a:t>
                      </a:r>
                      <a:endParaRPr lang="en-US" sz="1200" b="0" i="0" noProof="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no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endParaRPr lang="da-DK" sz="1200" b="0" i="0" dirty="0">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txBody>
                  <a:tcPr>
                    <a:lnL w="12700" cap="flat" cmpd="sng" algn="ctr">
                      <a:solidFill>
                        <a:schemeClr val="tx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17620391"/>
                  </a:ext>
                </a:extLst>
              </a:tr>
            </a:tbl>
          </a:graphicData>
        </a:graphic>
      </p:graphicFrame>
      <p:cxnSp>
        <p:nvCxnSpPr>
          <p:cNvPr id="5" name="Straight Connector 4">
            <a:extLst>
              <a:ext uri="{FF2B5EF4-FFF2-40B4-BE49-F238E27FC236}">
                <a16:creationId xmlns:a16="http://schemas.microsoft.com/office/drawing/2014/main" id="{52112760-3CB4-0213-9963-B5B30279AE93}"/>
              </a:ext>
            </a:extLst>
          </p:cNvPr>
          <p:cNvCxnSpPr/>
          <p:nvPr/>
        </p:nvCxnSpPr>
        <p:spPr>
          <a:xfrm>
            <a:off x="623887" y="2022095"/>
            <a:ext cx="1602477" cy="1026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FC9A123-98AB-6D88-A061-D1E5820A45D8}"/>
              </a:ext>
            </a:extLst>
          </p:cNvPr>
          <p:cNvSpPr txBox="1"/>
          <p:nvPr/>
        </p:nvSpPr>
        <p:spPr>
          <a:xfrm>
            <a:off x="1093303" y="2049155"/>
            <a:ext cx="1133061"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Target segment</a:t>
            </a:r>
            <a:endParaRPr kumimoji="0" lang="en-US" sz="1200" b="1" i="0" u="none" strike="noStrike" kern="1200" cap="none" spc="0" normalizeH="0" baseline="0" dirty="0">
              <a:ln>
                <a:noFill/>
              </a:ln>
              <a:effectLst/>
              <a:uLnTx/>
              <a:uFillTx/>
              <a:latin typeface="Arial" panose="020B0604020202020204" pitchFamily="34" charset="0"/>
              <a:cs typeface="Arial" panose="020B0604020202020204" pitchFamily="34" charset="0"/>
              <a:sym typeface="Helvetica Now Display" panose="020B0504030202020204" pitchFamily="34" charset="77"/>
            </a:endParaRPr>
          </a:p>
        </p:txBody>
      </p:sp>
      <p:sp>
        <p:nvSpPr>
          <p:cNvPr id="7" name="TextBox 6">
            <a:extLst>
              <a:ext uri="{FF2B5EF4-FFF2-40B4-BE49-F238E27FC236}">
                <a16:creationId xmlns:a16="http://schemas.microsoft.com/office/drawing/2014/main" id="{D1B0FFB1-2B37-DDA5-D250-AD516036DB47}"/>
              </a:ext>
            </a:extLst>
          </p:cNvPr>
          <p:cNvSpPr txBox="1"/>
          <p:nvPr/>
        </p:nvSpPr>
        <p:spPr>
          <a:xfrm>
            <a:off x="623887" y="2550803"/>
            <a:ext cx="11330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Sales </a:t>
            </a:r>
            <a:br>
              <a:rPr kumimoji="0" lang="en-US" sz="1200" b="1"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strategy</a:t>
            </a:r>
            <a:endParaRPr kumimoji="0" lang="en-US" sz="1200" b="1" i="0" u="none" strike="noStrike" kern="1200" cap="none" spc="0" normalizeH="0" baseline="0" dirty="0">
              <a:ln>
                <a:noFill/>
              </a:ln>
              <a:effectLst/>
              <a:uLnTx/>
              <a:uFillTx/>
              <a:latin typeface="Arial" panose="020B0604020202020204" pitchFamily="34" charset="0"/>
              <a:cs typeface="Arial" panose="020B0604020202020204" pitchFamily="34" charset="0"/>
              <a:sym typeface="Helvetica Now Display" panose="020B0504030202020204" pitchFamily="34" charset="77"/>
            </a:endParaRPr>
          </a:p>
        </p:txBody>
      </p:sp>
      <p:sp>
        <p:nvSpPr>
          <p:cNvPr id="8" name="Rectangle 7">
            <a:extLst>
              <a:ext uri="{FF2B5EF4-FFF2-40B4-BE49-F238E27FC236}">
                <a16:creationId xmlns:a16="http://schemas.microsoft.com/office/drawing/2014/main" id="{5F6F39E3-B96E-ACA6-AB2D-7F39139619BB}"/>
              </a:ext>
            </a:extLst>
          </p:cNvPr>
          <p:cNvSpPr/>
          <p:nvPr/>
        </p:nvSpPr>
        <p:spPr>
          <a:xfrm>
            <a:off x="2240502" y="3052532"/>
            <a:ext cx="3212389" cy="15864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127EA7F-857D-F398-D6E0-A4A1D8C23828}"/>
              </a:ext>
            </a:extLst>
          </p:cNvPr>
          <p:cNvSpPr/>
          <p:nvPr/>
        </p:nvSpPr>
        <p:spPr>
          <a:xfrm>
            <a:off x="2226364" y="3049037"/>
            <a:ext cx="1609911" cy="10444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PRIMARY FOCUS</a:t>
            </a:r>
          </a:p>
        </p:txBody>
      </p:sp>
      <p:sp>
        <p:nvSpPr>
          <p:cNvPr id="10" name="TextBox 9">
            <a:extLst>
              <a:ext uri="{FF2B5EF4-FFF2-40B4-BE49-F238E27FC236}">
                <a16:creationId xmlns:a16="http://schemas.microsoft.com/office/drawing/2014/main" id="{6D99559D-8F9E-9032-1476-CD86300A5979}"/>
              </a:ext>
            </a:extLst>
          </p:cNvPr>
          <p:cNvSpPr txBox="1"/>
          <p:nvPr/>
        </p:nvSpPr>
        <p:spPr>
          <a:xfrm>
            <a:off x="7437862" y="2022095"/>
            <a:ext cx="413025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Our goal:</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Acquire a high volume of customers who purchase through a self-service platform for a medium/low-price and with medium/low-cost acquisition.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growth and distribution tactics: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Highly effective, yet efficient onboarding processes with a scalable customer success 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Broad value proposition that speaks across customer (sub-)segments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Paid inbound </a:t>
            </a: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rPr>
              <a:t>m</a:t>
            </a: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arketing</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Partnerships and partner programs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Automate everything to drive down CAC</a:t>
            </a:r>
          </a:p>
        </p:txBody>
      </p:sp>
      <p:sp>
        <p:nvSpPr>
          <p:cNvPr id="11" name="Triangle 10">
            <a:extLst>
              <a:ext uri="{FF2B5EF4-FFF2-40B4-BE49-F238E27FC236}">
                <a16:creationId xmlns:a16="http://schemas.microsoft.com/office/drawing/2014/main" id="{A270D4E0-7896-44FD-8929-BE1FE2CCBCD9}"/>
              </a:ext>
            </a:extLst>
          </p:cNvPr>
          <p:cNvSpPr/>
          <p:nvPr/>
        </p:nvSpPr>
        <p:spPr>
          <a:xfrm rot="10800000">
            <a:off x="8753956" y="3491181"/>
            <a:ext cx="1498062" cy="1793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333333"/>
              </a:solidFill>
              <a:effectLst/>
              <a:uLnTx/>
              <a:uFillTx/>
              <a:latin typeface="Arial" panose="020B0604020202020204" pitchFamily="34" charset="0"/>
              <a:ea typeface="+mn-ea"/>
              <a:cs typeface="+mn-cs"/>
            </a:endParaRPr>
          </a:p>
        </p:txBody>
      </p:sp>
      <p:sp>
        <p:nvSpPr>
          <p:cNvPr id="12" name="Footer Placeholder 2">
            <a:extLst>
              <a:ext uri="{FF2B5EF4-FFF2-40B4-BE49-F238E27FC236}">
                <a16:creationId xmlns:a16="http://schemas.microsoft.com/office/drawing/2014/main" id="{7F106C15-27AD-64F3-B85E-B39ED9C6190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3" name="Text Placeholder 16">
            <a:extLst>
              <a:ext uri="{FF2B5EF4-FFF2-40B4-BE49-F238E27FC236}">
                <a16:creationId xmlns:a16="http://schemas.microsoft.com/office/drawing/2014/main" id="{9E7B57C9-1379-4FC2-F4FB-6640C8BBACC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16296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Market is large ([xx USD]) and projected to grow [xx]% CAGR in next five years</a:t>
            </a:r>
            <a:endParaRPr lang="en-DK"/>
          </a:p>
        </p:txBody>
      </p:sp>
      <p:sp>
        <p:nvSpPr>
          <p:cNvPr id="4" name="Subtitle 3">
            <a:extLst>
              <a:ext uri="{FF2B5EF4-FFF2-40B4-BE49-F238E27FC236}">
                <a16:creationId xmlns:a16="http://schemas.microsoft.com/office/drawing/2014/main" id="{C9E9858C-493D-53EC-6E29-E272271400DB}"/>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9E2B5E79-8E86-2EA0-2368-281DE0E7CDBE}"/>
              </a:ext>
            </a:extLst>
          </p:cNvPr>
          <p:cNvSpPr>
            <a:spLocks noGrp="1"/>
          </p:cNvSpPr>
          <p:nvPr>
            <p:ph type="body" sz="quarter" idx="17"/>
          </p:nvPr>
        </p:nvSpPr>
        <p:spPr/>
        <p:txBody>
          <a:bodyPr/>
          <a:lstStyle/>
          <a:p>
            <a:r>
              <a:rPr lang="en-US" sz="800" dirty="0"/>
              <a:t>Point of departure and rationale</a:t>
            </a:r>
            <a:endParaRPr lang="en-US" dirty="0"/>
          </a:p>
        </p:txBody>
      </p:sp>
      <p:sp>
        <p:nvSpPr>
          <p:cNvPr id="45" name="Footer Placeholder 2">
            <a:extLst>
              <a:ext uri="{FF2B5EF4-FFF2-40B4-BE49-F238E27FC236}">
                <a16:creationId xmlns:a16="http://schemas.microsoft.com/office/drawing/2014/main" id="{A092B226-8504-6C4D-ADE9-6BABE758D38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678FD7B6-AD7F-FC4F-AE70-3BA2F17BCADF}"/>
              </a:ext>
            </a:extLst>
          </p:cNvPr>
          <p:cNvSpPr txBox="1"/>
          <p:nvPr/>
        </p:nvSpPr>
        <p:spPr>
          <a:xfrm>
            <a:off x="467805"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Market is approx. xx [currency] in total and expected to grow [xx]% from 202x-202x</a:t>
            </a:r>
          </a:p>
        </p:txBody>
      </p:sp>
      <p:cxnSp>
        <p:nvCxnSpPr>
          <p:cNvPr id="28" name="Straight Connector 27">
            <a:extLst>
              <a:ext uri="{FF2B5EF4-FFF2-40B4-BE49-F238E27FC236}">
                <a16:creationId xmlns:a16="http://schemas.microsoft.com/office/drawing/2014/main" id="{423D47C7-E158-3C4F-A1E8-FCDBFC9C5F57}"/>
              </a:ext>
            </a:extLst>
          </p:cNvPr>
          <p:cNvCxnSpPr>
            <a:cxnSpLocks/>
          </p:cNvCxnSpPr>
          <p:nvPr/>
        </p:nvCxnSpPr>
        <p:spPr>
          <a:xfrm>
            <a:off x="467805" y="2292428"/>
            <a:ext cx="7297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9" name="Chart 28">
            <a:extLst>
              <a:ext uri="{FF2B5EF4-FFF2-40B4-BE49-F238E27FC236}">
                <a16:creationId xmlns:a16="http://schemas.microsoft.com/office/drawing/2014/main" id="{6FDC961C-6BC1-3E46-A761-BBA1DC0B73A2}"/>
              </a:ext>
            </a:extLst>
          </p:cNvPr>
          <p:cNvGraphicFramePr/>
          <p:nvPr>
            <p:custDataLst>
              <p:tags r:id="rId1"/>
            </p:custDataLst>
            <p:extLst>
              <p:ext uri="{D42A27DB-BD31-4B8C-83A1-F6EECF244321}">
                <p14:modId xmlns:p14="http://schemas.microsoft.com/office/powerpoint/2010/main" val="1526676053"/>
              </p:ext>
            </p:extLst>
          </p:nvPr>
        </p:nvGraphicFramePr>
        <p:xfrm>
          <a:off x="467804" y="3061738"/>
          <a:ext cx="7296085" cy="2693407"/>
        </p:xfrm>
        <a:graphic>
          <a:graphicData uri="http://schemas.openxmlformats.org/drawingml/2006/chart">
            <c:chart xmlns:c="http://schemas.openxmlformats.org/drawingml/2006/chart" xmlns:r="http://schemas.openxmlformats.org/officeDocument/2006/relationships" r:id="rId21"/>
          </a:graphicData>
        </a:graphic>
      </p:graphicFrame>
      <p:sp>
        <p:nvSpPr>
          <p:cNvPr id="30" name="Rectangle 29">
            <a:extLst>
              <a:ext uri="{FF2B5EF4-FFF2-40B4-BE49-F238E27FC236}">
                <a16:creationId xmlns:a16="http://schemas.microsoft.com/office/drawing/2014/main" id="{D2EE15FD-DB08-4A44-B8FD-0FE908E39FA3}"/>
              </a:ext>
            </a:extLst>
          </p:cNvPr>
          <p:cNvSpPr/>
          <p:nvPr/>
        </p:nvSpPr>
        <p:spPr>
          <a:xfrm>
            <a:off x="4437944" y="2582535"/>
            <a:ext cx="3264995" cy="357484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ED5B03C2-E4D1-EB4D-B3E8-20240AAC4C43}"/>
              </a:ext>
            </a:extLst>
          </p:cNvPr>
          <p:cNvCxnSpPr>
            <a:cxnSpLocks/>
          </p:cNvCxnSpPr>
          <p:nvPr>
            <p:custDataLst>
              <p:tags r:id="rId2"/>
            </p:custDataLst>
          </p:nvPr>
        </p:nvCxnSpPr>
        <p:spPr bwMode="auto">
          <a:xfrm flipV="1">
            <a:off x="754136" y="2977428"/>
            <a:ext cx="2615906" cy="60325"/>
          </a:xfrm>
          <a:prstGeom prst="line">
            <a:avLst/>
          </a:prstGeom>
          <a:ln w="9525" cap="flat" cmpd="sng" algn="ctr">
            <a:solidFill>
              <a:schemeClr val="bg1"/>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B5E5513-C37C-5945-BACD-693A642FA50D}"/>
              </a:ext>
            </a:extLst>
          </p:cNvPr>
          <p:cNvCxnSpPr>
            <a:cxnSpLocks/>
          </p:cNvCxnSpPr>
          <p:nvPr>
            <p:custDataLst>
              <p:tags r:id="rId3"/>
            </p:custDataLst>
          </p:nvPr>
        </p:nvCxnSpPr>
        <p:spPr bwMode="auto">
          <a:xfrm>
            <a:off x="3470850" y="3007590"/>
            <a:ext cx="1261792" cy="136059"/>
          </a:xfrm>
          <a:prstGeom prst="line">
            <a:avLst/>
          </a:prstGeom>
          <a:ln w="9525" cap="flat" cmpd="sng" algn="ctr">
            <a:solidFill>
              <a:schemeClr val="bg1"/>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E40B30A-8CC1-5040-80D5-9076660A185D}"/>
              </a:ext>
            </a:extLst>
          </p:cNvPr>
          <p:cNvCxnSpPr>
            <a:cxnSpLocks/>
          </p:cNvCxnSpPr>
          <p:nvPr>
            <p:custDataLst>
              <p:tags r:id="rId4"/>
            </p:custDataLst>
          </p:nvPr>
        </p:nvCxnSpPr>
        <p:spPr bwMode="auto">
          <a:xfrm flipV="1">
            <a:off x="4732642" y="3042950"/>
            <a:ext cx="2682943" cy="100699"/>
          </a:xfrm>
          <a:prstGeom prst="line">
            <a:avLst/>
          </a:prstGeom>
          <a:ln w="9525" cap="flat" cmpd="sng" algn="ctr">
            <a:solidFill>
              <a:schemeClr val="bg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4CA41736-B380-574E-83ED-D96888493E7B}"/>
              </a:ext>
            </a:extLst>
          </p:cNvPr>
          <p:cNvSpPr>
            <a:spLocks noGrp="1"/>
          </p:cNvSpPr>
          <p:nvPr>
            <p:custDataLst>
              <p:tags r:id="rId5"/>
            </p:custDataLst>
          </p:nvPr>
        </p:nvSpPr>
        <p:spPr bwMode="auto">
          <a:xfrm>
            <a:off x="1826320" y="2889566"/>
            <a:ext cx="536400" cy="234000"/>
          </a:xfrm>
          <a:prstGeom prst="ellipse">
            <a:avLst/>
          </a:prstGeom>
          <a:solidFill>
            <a:schemeClr val="tx1"/>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39" name="Text Placeholder 2">
            <a:extLst>
              <a:ext uri="{FF2B5EF4-FFF2-40B4-BE49-F238E27FC236}">
                <a16:creationId xmlns:a16="http://schemas.microsoft.com/office/drawing/2014/main" id="{7CFBDF63-97B9-5C49-9CC5-0D98F05D87E4}"/>
              </a:ext>
            </a:extLst>
          </p:cNvPr>
          <p:cNvSpPr>
            <a:spLocks noGrp="1"/>
          </p:cNvSpPr>
          <p:nvPr>
            <p:custDataLst>
              <p:tags r:id="rId6"/>
            </p:custDataLst>
          </p:nvPr>
        </p:nvSpPr>
        <p:spPr bwMode="auto">
          <a:xfrm>
            <a:off x="3828317" y="2962425"/>
            <a:ext cx="536400" cy="234000"/>
          </a:xfrm>
          <a:prstGeom prst="ellipse">
            <a:avLst/>
          </a:prstGeom>
          <a:solidFill>
            <a:schemeClr val="tx1"/>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0" name="Text Placeholder 2">
            <a:extLst>
              <a:ext uri="{FF2B5EF4-FFF2-40B4-BE49-F238E27FC236}">
                <a16:creationId xmlns:a16="http://schemas.microsoft.com/office/drawing/2014/main" id="{376DC02B-CC07-8F4F-8966-3D1FE36ACA29}"/>
              </a:ext>
            </a:extLst>
          </p:cNvPr>
          <p:cNvSpPr>
            <a:spLocks noGrp="1"/>
          </p:cNvSpPr>
          <p:nvPr>
            <p:custDataLst>
              <p:tags r:id="rId7"/>
            </p:custDataLst>
          </p:nvPr>
        </p:nvSpPr>
        <p:spPr bwMode="auto">
          <a:xfrm>
            <a:off x="5810047" y="2998704"/>
            <a:ext cx="537636" cy="233671"/>
          </a:xfrm>
          <a:prstGeom prst="ellipse">
            <a:avLst/>
          </a:prstGeom>
          <a:solidFill>
            <a:schemeClr val="accent1"/>
          </a:solidFill>
          <a:ln w="9525" algn="ctr">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2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1" name="TextBox 40">
            <a:extLst>
              <a:ext uri="{FF2B5EF4-FFF2-40B4-BE49-F238E27FC236}">
                <a16:creationId xmlns:a16="http://schemas.microsoft.com/office/drawing/2014/main" id="{8A820075-6554-5842-9B1A-00AB5B88FC8F}"/>
              </a:ext>
            </a:extLst>
          </p:cNvPr>
          <p:cNvSpPr txBox="1"/>
          <p:nvPr/>
        </p:nvSpPr>
        <p:spPr>
          <a:xfrm>
            <a:off x="4920297" y="2594871"/>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08A6F6"/>
                </a:solidFill>
                <a:effectLst/>
                <a:uLnTx/>
                <a:uFillTx/>
                <a:latin typeface="Arial" panose="020B0604020202020204"/>
                <a:ea typeface="+mn-ea"/>
                <a:cs typeface="+mn-cs"/>
              </a:rPr>
              <a:t>Forecasted growth</a:t>
            </a:r>
          </a:p>
        </p:txBody>
      </p:sp>
      <p:sp>
        <p:nvSpPr>
          <p:cNvPr id="42" name="Text Placeholder 2">
            <a:extLst>
              <a:ext uri="{FF2B5EF4-FFF2-40B4-BE49-F238E27FC236}">
                <a16:creationId xmlns:a16="http://schemas.microsoft.com/office/drawing/2014/main" id="{C8E34C7D-9603-A64B-B036-AAA60A307D14}"/>
              </a:ext>
            </a:extLst>
          </p:cNvPr>
          <p:cNvSpPr>
            <a:spLocks noGrp="1"/>
          </p:cNvSpPr>
          <p:nvPr>
            <p:custDataLst>
              <p:tags r:id="rId8"/>
            </p:custDataLst>
          </p:nvPr>
        </p:nvSpPr>
        <p:spPr bwMode="auto">
          <a:xfrm>
            <a:off x="74931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3" name="Text Placeholder 2">
            <a:extLst>
              <a:ext uri="{FF2B5EF4-FFF2-40B4-BE49-F238E27FC236}">
                <a16:creationId xmlns:a16="http://schemas.microsoft.com/office/drawing/2014/main" id="{D964E320-2383-CA46-9FC5-ACD020589239}"/>
              </a:ext>
            </a:extLst>
          </p:cNvPr>
          <p:cNvSpPr>
            <a:spLocks noGrp="1"/>
          </p:cNvSpPr>
          <p:nvPr>
            <p:custDataLst>
              <p:tags r:id="rId9"/>
            </p:custDataLst>
          </p:nvPr>
        </p:nvSpPr>
        <p:spPr bwMode="auto">
          <a:xfrm>
            <a:off x="396867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4" name="Text Placeholder 2">
            <a:extLst>
              <a:ext uri="{FF2B5EF4-FFF2-40B4-BE49-F238E27FC236}">
                <a16:creationId xmlns:a16="http://schemas.microsoft.com/office/drawing/2014/main" id="{EC7A45AD-8FE7-A44E-8B91-BE6DDAF7A76B}"/>
              </a:ext>
            </a:extLst>
          </p:cNvPr>
          <p:cNvSpPr>
            <a:spLocks noGrp="1"/>
          </p:cNvSpPr>
          <p:nvPr>
            <p:custDataLst>
              <p:tags r:id="rId10"/>
            </p:custDataLst>
          </p:nvPr>
        </p:nvSpPr>
        <p:spPr bwMode="auto">
          <a:xfrm>
            <a:off x="332480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CFAF48E6-1AF7-F448-A0F5-642118230F8D}"/>
              </a:ext>
            </a:extLst>
          </p:cNvPr>
          <p:cNvSpPr>
            <a:spLocks noGrp="1"/>
          </p:cNvSpPr>
          <p:nvPr>
            <p:custDataLst>
              <p:tags r:id="rId11"/>
            </p:custDataLst>
          </p:nvPr>
        </p:nvSpPr>
        <p:spPr bwMode="auto">
          <a:xfrm>
            <a:off x="268092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Text Placeholder 2">
            <a:extLst>
              <a:ext uri="{FF2B5EF4-FFF2-40B4-BE49-F238E27FC236}">
                <a16:creationId xmlns:a16="http://schemas.microsoft.com/office/drawing/2014/main" id="{9E040C3B-4E32-EB45-895C-45B72577333F}"/>
              </a:ext>
            </a:extLst>
          </p:cNvPr>
          <p:cNvSpPr>
            <a:spLocks noGrp="1"/>
          </p:cNvSpPr>
          <p:nvPr>
            <p:custDataLst>
              <p:tags r:id="rId12"/>
            </p:custDataLst>
          </p:nvPr>
        </p:nvSpPr>
        <p:spPr bwMode="auto">
          <a:xfrm>
            <a:off x="139318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9" name="Text Placeholder 2">
            <a:extLst>
              <a:ext uri="{FF2B5EF4-FFF2-40B4-BE49-F238E27FC236}">
                <a16:creationId xmlns:a16="http://schemas.microsoft.com/office/drawing/2014/main" id="{138BB3BB-AFA9-4641-961C-808EACAE3C73}"/>
              </a:ext>
            </a:extLst>
          </p:cNvPr>
          <p:cNvSpPr>
            <a:spLocks noGrp="1"/>
          </p:cNvSpPr>
          <p:nvPr>
            <p:custDataLst>
              <p:tags r:id="rId13"/>
            </p:custDataLst>
          </p:nvPr>
        </p:nvSpPr>
        <p:spPr bwMode="auto">
          <a:xfrm>
            <a:off x="203705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0" name="Text Placeholder 2">
            <a:extLst>
              <a:ext uri="{FF2B5EF4-FFF2-40B4-BE49-F238E27FC236}">
                <a16:creationId xmlns:a16="http://schemas.microsoft.com/office/drawing/2014/main" id="{A2A51C32-483F-0545-AC1E-6C08BA220B84}"/>
              </a:ext>
            </a:extLst>
          </p:cNvPr>
          <p:cNvSpPr>
            <a:spLocks noGrp="1"/>
          </p:cNvSpPr>
          <p:nvPr>
            <p:custDataLst>
              <p:tags r:id="rId14"/>
            </p:custDataLst>
          </p:nvPr>
        </p:nvSpPr>
        <p:spPr bwMode="auto">
          <a:xfrm>
            <a:off x="461254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1" name="Text Placeholder 2">
            <a:extLst>
              <a:ext uri="{FF2B5EF4-FFF2-40B4-BE49-F238E27FC236}">
                <a16:creationId xmlns:a16="http://schemas.microsoft.com/office/drawing/2014/main" id="{63E1E9AF-5411-F647-BA1C-96D212843E6B}"/>
              </a:ext>
            </a:extLst>
          </p:cNvPr>
          <p:cNvSpPr>
            <a:spLocks noGrp="1"/>
          </p:cNvSpPr>
          <p:nvPr>
            <p:custDataLst>
              <p:tags r:id="rId15"/>
            </p:custDataLst>
          </p:nvPr>
        </p:nvSpPr>
        <p:spPr bwMode="auto">
          <a:xfrm>
            <a:off x="525641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2" name="Text Placeholder 2">
            <a:extLst>
              <a:ext uri="{FF2B5EF4-FFF2-40B4-BE49-F238E27FC236}">
                <a16:creationId xmlns:a16="http://schemas.microsoft.com/office/drawing/2014/main" id="{1F7BDA27-D11C-0042-9FCC-902B1FD48737}"/>
              </a:ext>
            </a:extLst>
          </p:cNvPr>
          <p:cNvSpPr>
            <a:spLocks noGrp="1"/>
          </p:cNvSpPr>
          <p:nvPr>
            <p:custDataLst>
              <p:tags r:id="rId16"/>
            </p:custDataLst>
          </p:nvPr>
        </p:nvSpPr>
        <p:spPr bwMode="auto">
          <a:xfrm>
            <a:off x="590028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71094381-D339-6444-AC4D-752A4E4B0CFF}"/>
              </a:ext>
            </a:extLst>
          </p:cNvPr>
          <p:cNvSpPr>
            <a:spLocks noGrp="1"/>
          </p:cNvSpPr>
          <p:nvPr>
            <p:custDataLst>
              <p:tags r:id="rId17"/>
            </p:custDataLst>
          </p:nvPr>
        </p:nvSpPr>
        <p:spPr bwMode="auto">
          <a:xfrm>
            <a:off x="654416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FCC8524-BD27-4D44-87D8-EC7B1AB3CB8F}"/>
              </a:ext>
            </a:extLst>
          </p:cNvPr>
          <p:cNvSpPr>
            <a:spLocks noGrp="1"/>
          </p:cNvSpPr>
          <p:nvPr>
            <p:custDataLst>
              <p:tags r:id="rId18"/>
            </p:custDataLst>
          </p:nvPr>
        </p:nvSpPr>
        <p:spPr bwMode="auto">
          <a:xfrm>
            <a:off x="718803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967ACE8E-6F15-9A44-B4C0-2FCA70D9825E}"/>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1],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sp>
        <p:nvSpPr>
          <p:cNvPr id="56" name="TextBox 55">
            <a:extLst>
              <a:ext uri="{FF2B5EF4-FFF2-40B4-BE49-F238E27FC236}">
                <a16:creationId xmlns:a16="http://schemas.microsoft.com/office/drawing/2014/main" id="{199D25DF-1F1F-5640-8C9C-F4F9829BB74F}"/>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[Key takeaways on market growth]</a:t>
            </a:r>
          </a:p>
        </p:txBody>
      </p:sp>
      <p:cxnSp>
        <p:nvCxnSpPr>
          <p:cNvPr id="57" name="Straight Connector 56">
            <a:extLst>
              <a:ext uri="{FF2B5EF4-FFF2-40B4-BE49-F238E27FC236}">
                <a16:creationId xmlns:a16="http://schemas.microsoft.com/office/drawing/2014/main" id="{003F6B1D-F2F6-A847-A3C0-99F92327927D}"/>
              </a:ext>
            </a:extLst>
          </p:cNvPr>
          <p:cNvCxnSpPr>
            <a:cxnSpLocks/>
          </p:cNvCxnSpPr>
          <p:nvPr/>
        </p:nvCxnSpPr>
        <p:spPr>
          <a:xfrm>
            <a:off x="7997639" y="1657350"/>
            <a:ext cx="1" cy="4500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5E8AA8-8C0B-3943-A298-6B4CEA2970BB}"/>
              </a:ext>
            </a:extLst>
          </p:cNvPr>
          <p:cNvSpPr txBox="1"/>
          <p:nvPr/>
        </p:nvSpPr>
        <p:spPr>
          <a:xfrm>
            <a:off x="8240476" y="2551261"/>
            <a:ext cx="340066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 e.g. reason for decrease]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a:t>
            </a:r>
          </a:p>
        </p:txBody>
      </p:sp>
      <p:cxnSp>
        <p:nvCxnSpPr>
          <p:cNvPr id="59" name="Straight Connector 58">
            <a:extLst>
              <a:ext uri="{FF2B5EF4-FFF2-40B4-BE49-F238E27FC236}">
                <a16:creationId xmlns:a16="http://schemas.microsoft.com/office/drawing/2014/main" id="{66EF934F-9500-D640-9E19-D41276733EEC}"/>
              </a:ext>
            </a:extLst>
          </p:cNvPr>
          <p:cNvCxnSpPr>
            <a:cxnSpLocks/>
          </p:cNvCxnSpPr>
          <p:nvPr/>
        </p:nvCxnSpPr>
        <p:spPr>
          <a:xfrm>
            <a:off x="8106032" y="2292428"/>
            <a:ext cx="353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7692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The growth process requires cross-functional skills</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I</a:t>
            </a:r>
          </a:p>
        </p:txBody>
      </p:sp>
      <p:grpSp>
        <p:nvGrpSpPr>
          <p:cNvPr id="39" name="Group 38">
            <a:extLst>
              <a:ext uri="{FF2B5EF4-FFF2-40B4-BE49-F238E27FC236}">
                <a16:creationId xmlns:a16="http://schemas.microsoft.com/office/drawing/2014/main" id="{A89B4929-5C1A-E7BC-0C3D-5661967D55C6}"/>
              </a:ext>
            </a:extLst>
          </p:cNvPr>
          <p:cNvGrpSpPr/>
          <p:nvPr/>
        </p:nvGrpSpPr>
        <p:grpSpPr>
          <a:xfrm>
            <a:off x="719191" y="2326343"/>
            <a:ext cx="3453873" cy="3467527"/>
            <a:chOff x="719191" y="2142392"/>
            <a:chExt cx="3453873" cy="3467527"/>
          </a:xfrm>
        </p:grpSpPr>
        <p:sp>
          <p:nvSpPr>
            <p:cNvPr id="14" name="Oval 13">
              <a:extLst>
                <a:ext uri="{FF2B5EF4-FFF2-40B4-BE49-F238E27FC236}">
                  <a16:creationId xmlns:a16="http://schemas.microsoft.com/office/drawing/2014/main" id="{3E19BE29-E5B6-E11A-4F3F-D00C6A1E037F}"/>
                </a:ext>
              </a:extLst>
            </p:cNvPr>
            <p:cNvSpPr/>
            <p:nvPr/>
          </p:nvSpPr>
          <p:spPr>
            <a:xfrm>
              <a:off x="1861379" y="2148902"/>
              <a:ext cx="2311685" cy="23116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90FBD3A0-E351-5F53-2DE1-7C36863AF446}"/>
                </a:ext>
              </a:extLst>
            </p:cNvPr>
            <p:cNvSpPr/>
            <p:nvPr/>
          </p:nvSpPr>
          <p:spPr>
            <a:xfrm>
              <a:off x="719191" y="2142392"/>
              <a:ext cx="2311685" cy="2311685"/>
            </a:xfrm>
            <a:prstGeom prst="ellipse">
              <a:avLst/>
            </a:prstGeom>
            <a:solidFill>
              <a:schemeClr val="accent2">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69EC41F5-7E3A-BDAE-5EF3-829EE9C05331}"/>
                </a:ext>
              </a:extLst>
            </p:cNvPr>
            <p:cNvSpPr/>
            <p:nvPr/>
          </p:nvSpPr>
          <p:spPr>
            <a:xfrm>
              <a:off x="719191" y="3291724"/>
              <a:ext cx="2311685" cy="2311685"/>
            </a:xfrm>
            <a:prstGeom prst="ellipse">
              <a:avLst/>
            </a:prstGeom>
            <a:solidFill>
              <a:schemeClr val="accent3">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70B93E6-94C0-1B97-5281-C1C9D376DABB}"/>
                </a:ext>
              </a:extLst>
            </p:cNvPr>
            <p:cNvSpPr/>
            <p:nvPr/>
          </p:nvSpPr>
          <p:spPr>
            <a:xfrm>
              <a:off x="1861379" y="3298234"/>
              <a:ext cx="2311685" cy="2311685"/>
            </a:xfrm>
            <a:prstGeom prst="ellipse">
              <a:avLst/>
            </a:prstGeom>
            <a:solidFill>
              <a:schemeClr val="tx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462EBB-2CF6-850E-7939-67EF9EABB740}"/>
                </a:ext>
              </a:extLst>
            </p:cNvPr>
            <p:cNvSpPr txBox="1"/>
            <p:nvPr/>
          </p:nvSpPr>
          <p:spPr>
            <a:xfrm>
              <a:off x="901344" y="2699454"/>
              <a:ext cx="8018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a:t>
              </a:r>
            </a:p>
          </p:txBody>
        </p:sp>
        <p:sp>
          <p:nvSpPr>
            <p:cNvPr id="19" name="TextBox 18">
              <a:extLst>
                <a:ext uri="{FF2B5EF4-FFF2-40B4-BE49-F238E27FC236}">
                  <a16:creationId xmlns:a16="http://schemas.microsoft.com/office/drawing/2014/main" id="{D2CACCBB-133D-ADC1-9F45-9149F92EFEB7}"/>
                </a:ext>
              </a:extLst>
            </p:cNvPr>
            <p:cNvSpPr txBox="1"/>
            <p:nvPr/>
          </p:nvSpPr>
          <p:spPr>
            <a:xfrm>
              <a:off x="2904665" y="2699454"/>
              <a:ext cx="9701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Marketing</a:t>
              </a:r>
            </a:p>
          </p:txBody>
        </p:sp>
        <p:sp>
          <p:nvSpPr>
            <p:cNvPr id="20" name="TextBox 19">
              <a:extLst>
                <a:ext uri="{FF2B5EF4-FFF2-40B4-BE49-F238E27FC236}">
                  <a16:creationId xmlns:a16="http://schemas.microsoft.com/office/drawing/2014/main" id="{BFE4A224-5503-E631-9953-EF93C46A7428}"/>
                </a:ext>
              </a:extLst>
            </p:cNvPr>
            <p:cNvSpPr txBox="1"/>
            <p:nvPr/>
          </p:nvSpPr>
          <p:spPr>
            <a:xfrm>
              <a:off x="3369536" y="4773860"/>
              <a:ext cx="5629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a:t>
              </a:r>
            </a:p>
          </p:txBody>
        </p:sp>
        <p:sp>
          <p:nvSpPr>
            <p:cNvPr id="21" name="TextBox 20">
              <a:extLst>
                <a:ext uri="{FF2B5EF4-FFF2-40B4-BE49-F238E27FC236}">
                  <a16:creationId xmlns:a16="http://schemas.microsoft.com/office/drawing/2014/main" id="{BE058E2F-4D70-80E8-0E98-1BB276935F3E}"/>
                </a:ext>
              </a:extLst>
            </p:cNvPr>
            <p:cNvSpPr txBox="1"/>
            <p:nvPr/>
          </p:nvSpPr>
          <p:spPr>
            <a:xfrm>
              <a:off x="937302" y="4773860"/>
              <a:ext cx="11400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Engineering</a:t>
              </a:r>
            </a:p>
          </p:txBody>
        </p:sp>
        <p:sp>
          <p:nvSpPr>
            <p:cNvPr id="22" name="TextBox 21">
              <a:extLst>
                <a:ext uri="{FF2B5EF4-FFF2-40B4-BE49-F238E27FC236}">
                  <a16:creationId xmlns:a16="http://schemas.microsoft.com/office/drawing/2014/main" id="{6F96992D-4119-BC13-FA88-A95B7BCC7442}"/>
                </a:ext>
              </a:extLst>
            </p:cNvPr>
            <p:cNvSpPr txBox="1"/>
            <p:nvPr/>
          </p:nvSpPr>
          <p:spPr>
            <a:xfrm>
              <a:off x="1945029" y="3725522"/>
              <a:ext cx="10021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GROWTH</a:t>
              </a:r>
            </a:p>
          </p:txBody>
        </p:sp>
      </p:grpSp>
      <p:sp>
        <p:nvSpPr>
          <p:cNvPr id="23" name="TextBox 22">
            <a:extLst>
              <a:ext uri="{FF2B5EF4-FFF2-40B4-BE49-F238E27FC236}">
                <a16:creationId xmlns:a16="http://schemas.microsoft.com/office/drawing/2014/main" id="{2A0EE9F6-BB80-CD2C-D6A1-4D05774044EE}"/>
              </a:ext>
            </a:extLst>
          </p:cNvPr>
          <p:cNvSpPr txBox="1"/>
          <p:nvPr/>
        </p:nvSpPr>
        <p:spPr>
          <a:xfrm>
            <a:off x="5582755" y="1821043"/>
            <a:ext cx="4887428"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Five roles in the growth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Not equivalent to 5 FTEs until 3-4 years into Digital Venture journey)</a:t>
            </a:r>
          </a:p>
        </p:txBody>
      </p:sp>
      <p:sp>
        <p:nvSpPr>
          <p:cNvPr id="24" name="TextBox 23">
            <a:extLst>
              <a:ext uri="{FF2B5EF4-FFF2-40B4-BE49-F238E27FC236}">
                <a16:creationId xmlns:a16="http://schemas.microsoft.com/office/drawing/2014/main" id="{8AD3CBC5-0C9C-EF13-CD0A-4E32D3057F25}"/>
              </a:ext>
            </a:extLst>
          </p:cNvPr>
          <p:cNvSpPr txBox="1"/>
          <p:nvPr/>
        </p:nvSpPr>
        <p:spPr>
          <a:xfrm>
            <a:off x="5715276" y="2664371"/>
            <a:ext cx="1205478" cy="52322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Product </a:t>
            </a:r>
            <a:b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manager</a:t>
            </a:r>
          </a:p>
        </p:txBody>
      </p:sp>
      <p:sp>
        <p:nvSpPr>
          <p:cNvPr id="25" name="TextBox 24">
            <a:extLst>
              <a:ext uri="{FF2B5EF4-FFF2-40B4-BE49-F238E27FC236}">
                <a16:creationId xmlns:a16="http://schemas.microsoft.com/office/drawing/2014/main" id="{E967D09A-DD91-A7E9-50AE-416045B62F43}"/>
              </a:ext>
            </a:extLst>
          </p:cNvPr>
          <p:cNvSpPr txBox="1"/>
          <p:nvPr/>
        </p:nvSpPr>
        <p:spPr>
          <a:xfrm>
            <a:off x="7043408" y="2695148"/>
            <a:ext cx="46310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 product manager who is responsible for the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growth experiment roadmap</a:t>
            </a:r>
          </a:p>
        </p:txBody>
      </p:sp>
      <p:sp>
        <p:nvSpPr>
          <p:cNvPr id="26" name="TextBox 25">
            <a:extLst>
              <a:ext uri="{FF2B5EF4-FFF2-40B4-BE49-F238E27FC236}">
                <a16:creationId xmlns:a16="http://schemas.microsoft.com/office/drawing/2014/main" id="{64CBDE66-6C57-9592-FBFE-E42CD3BD66A1}"/>
              </a:ext>
            </a:extLst>
          </p:cNvPr>
          <p:cNvSpPr txBox="1"/>
          <p:nvPr/>
        </p:nvSpPr>
        <p:spPr>
          <a:xfrm>
            <a:off x="7043408" y="3415047"/>
            <a:ext cx="46310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 developer who focuses on technical decisions as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well as implementing experiments and tracking</a:t>
            </a:r>
          </a:p>
        </p:txBody>
      </p:sp>
      <p:sp>
        <p:nvSpPr>
          <p:cNvPr id="27" name="TextBox 26">
            <a:extLst>
              <a:ext uri="{FF2B5EF4-FFF2-40B4-BE49-F238E27FC236}">
                <a16:creationId xmlns:a16="http://schemas.microsoft.com/office/drawing/2014/main" id="{3580BBB5-B277-000D-0D22-1F8D0C3260FD}"/>
              </a:ext>
            </a:extLst>
          </p:cNvPr>
          <p:cNvSpPr txBox="1"/>
          <p:nvPr/>
        </p:nvSpPr>
        <p:spPr>
          <a:xfrm>
            <a:off x="7043408" y="4134946"/>
            <a:ext cx="4631074" cy="461665"/>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A versatile marketer with expertise in a channel – </a:t>
            </a:r>
            <a:b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from paid marketing to SEO to email to others</a:t>
            </a:r>
          </a:p>
        </p:txBody>
      </p:sp>
      <p:sp>
        <p:nvSpPr>
          <p:cNvPr id="28" name="TextBox 27">
            <a:extLst>
              <a:ext uri="{FF2B5EF4-FFF2-40B4-BE49-F238E27FC236}">
                <a16:creationId xmlns:a16="http://schemas.microsoft.com/office/drawing/2014/main" id="{75AE8CB9-3C9D-AB70-9BBF-23EFBEF97A66}"/>
              </a:ext>
            </a:extLst>
          </p:cNvPr>
          <p:cNvSpPr txBox="1"/>
          <p:nvPr/>
        </p:nvSpPr>
        <p:spPr>
          <a:xfrm>
            <a:off x="7043408" y="4854845"/>
            <a:ext cx="4857043" cy="461665"/>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An analyst focused on creating insights – both macro on </a:t>
            </a:r>
            <a:b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the user lifecycle, and micro, on specific experiments</a:t>
            </a:r>
          </a:p>
        </p:txBody>
      </p:sp>
      <p:sp>
        <p:nvSpPr>
          <p:cNvPr id="29" name="TextBox 28">
            <a:extLst>
              <a:ext uri="{FF2B5EF4-FFF2-40B4-BE49-F238E27FC236}">
                <a16:creationId xmlns:a16="http://schemas.microsoft.com/office/drawing/2014/main" id="{7A1DA9E7-E6DF-4302-2919-2B1E3EC865C0}"/>
              </a:ext>
            </a:extLst>
          </p:cNvPr>
          <p:cNvSpPr txBox="1"/>
          <p:nvPr/>
        </p:nvSpPr>
        <p:spPr>
          <a:xfrm>
            <a:off x="7043408" y="5667074"/>
            <a:ext cx="4631074" cy="276999"/>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A designer leading the UX, but with an emphasis on speed</a:t>
            </a:r>
          </a:p>
        </p:txBody>
      </p:sp>
      <p:cxnSp>
        <p:nvCxnSpPr>
          <p:cNvPr id="30" name="Straight Connector 29">
            <a:extLst>
              <a:ext uri="{FF2B5EF4-FFF2-40B4-BE49-F238E27FC236}">
                <a16:creationId xmlns:a16="http://schemas.microsoft.com/office/drawing/2014/main" id="{0B94E3E5-35CF-AC77-118A-F05EAAA2CACB}"/>
              </a:ext>
            </a:extLst>
          </p:cNvPr>
          <p:cNvCxnSpPr>
            <a:cxnSpLocks/>
          </p:cNvCxnSpPr>
          <p:nvPr/>
        </p:nvCxnSpPr>
        <p:spPr>
          <a:xfrm flipV="1">
            <a:off x="5685183" y="3268486"/>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0A3AAE-C443-EB83-B112-CB42DFA26797}"/>
              </a:ext>
            </a:extLst>
          </p:cNvPr>
          <p:cNvCxnSpPr>
            <a:cxnSpLocks/>
          </p:cNvCxnSpPr>
          <p:nvPr/>
        </p:nvCxnSpPr>
        <p:spPr>
          <a:xfrm flipV="1">
            <a:off x="5685182" y="3988385"/>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94F2FA-E1FF-BD43-3AAB-834636DB6456}"/>
              </a:ext>
            </a:extLst>
          </p:cNvPr>
          <p:cNvCxnSpPr>
            <a:cxnSpLocks/>
          </p:cNvCxnSpPr>
          <p:nvPr/>
        </p:nvCxnSpPr>
        <p:spPr>
          <a:xfrm flipV="1">
            <a:off x="5715275" y="4708284"/>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BED5A5-9FE0-BD6D-3900-CF924C844EB6}"/>
              </a:ext>
            </a:extLst>
          </p:cNvPr>
          <p:cNvCxnSpPr>
            <a:cxnSpLocks/>
          </p:cNvCxnSpPr>
          <p:nvPr/>
        </p:nvCxnSpPr>
        <p:spPr>
          <a:xfrm flipV="1">
            <a:off x="5685181" y="5428183"/>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riangle 33">
            <a:extLst>
              <a:ext uri="{FF2B5EF4-FFF2-40B4-BE49-F238E27FC236}">
                <a16:creationId xmlns:a16="http://schemas.microsoft.com/office/drawing/2014/main" id="{E4AB8BAC-23BB-6851-AC02-8BF04AFC88B8}"/>
              </a:ext>
            </a:extLst>
          </p:cNvPr>
          <p:cNvSpPr/>
          <p:nvPr/>
        </p:nvSpPr>
        <p:spPr>
          <a:xfrm rot="5400000">
            <a:off x="3100328" y="3915599"/>
            <a:ext cx="3561642" cy="2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F328C30-942D-DDDB-FA97-A66ECC158085}"/>
              </a:ext>
            </a:extLst>
          </p:cNvPr>
          <p:cNvSpPr txBox="1"/>
          <p:nvPr/>
        </p:nvSpPr>
        <p:spPr>
          <a:xfrm>
            <a:off x="5715276" y="5651685"/>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Design</a:t>
            </a:r>
          </a:p>
        </p:txBody>
      </p:sp>
      <p:sp>
        <p:nvSpPr>
          <p:cNvPr id="36" name="TextBox 35">
            <a:extLst>
              <a:ext uri="{FF2B5EF4-FFF2-40B4-BE49-F238E27FC236}">
                <a16:creationId xmlns:a16="http://schemas.microsoft.com/office/drawing/2014/main" id="{D593FA0C-F094-A137-9823-0ABFCBDF5FE9}"/>
              </a:ext>
            </a:extLst>
          </p:cNvPr>
          <p:cNvSpPr txBox="1"/>
          <p:nvPr/>
        </p:nvSpPr>
        <p:spPr>
          <a:xfrm>
            <a:off x="5715276" y="4824068"/>
            <a:ext cx="1205478" cy="523220"/>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Data and analytics</a:t>
            </a:r>
          </a:p>
        </p:txBody>
      </p:sp>
      <p:sp>
        <p:nvSpPr>
          <p:cNvPr id="37" name="TextBox 36">
            <a:extLst>
              <a:ext uri="{FF2B5EF4-FFF2-40B4-BE49-F238E27FC236}">
                <a16:creationId xmlns:a16="http://schemas.microsoft.com/office/drawing/2014/main" id="{63B7F07F-702C-D4E0-E033-3E818EB8E419}"/>
              </a:ext>
            </a:extLst>
          </p:cNvPr>
          <p:cNvSpPr txBox="1"/>
          <p:nvPr/>
        </p:nvSpPr>
        <p:spPr>
          <a:xfrm>
            <a:off x="5715276" y="4211890"/>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Marketer</a:t>
            </a:r>
          </a:p>
        </p:txBody>
      </p:sp>
      <p:sp>
        <p:nvSpPr>
          <p:cNvPr id="38" name="TextBox 37">
            <a:extLst>
              <a:ext uri="{FF2B5EF4-FFF2-40B4-BE49-F238E27FC236}">
                <a16:creationId xmlns:a16="http://schemas.microsoft.com/office/drawing/2014/main" id="{BBEA76A3-7414-BC2B-2421-65C410838F43}"/>
              </a:ext>
            </a:extLst>
          </p:cNvPr>
          <p:cNvSpPr txBox="1"/>
          <p:nvPr/>
        </p:nvSpPr>
        <p:spPr>
          <a:xfrm>
            <a:off x="5715276" y="3491991"/>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Engineer</a:t>
            </a:r>
          </a:p>
        </p:txBody>
      </p:sp>
      <p:sp>
        <p:nvSpPr>
          <p:cNvPr id="40" name="Footer Placeholder 2">
            <a:extLst>
              <a:ext uri="{FF2B5EF4-FFF2-40B4-BE49-F238E27FC236}">
                <a16:creationId xmlns:a16="http://schemas.microsoft.com/office/drawing/2014/main" id="{22B926AC-9228-5FC4-2853-63D27F93547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1" name="Text Placeholder 16">
            <a:extLst>
              <a:ext uri="{FF2B5EF4-FFF2-40B4-BE49-F238E27FC236}">
                <a16:creationId xmlns:a16="http://schemas.microsoft.com/office/drawing/2014/main" id="{5BD6127A-D747-F506-12AA-67DE9E8F9BB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0954739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a:extLst>
              <a:ext uri="{FF2B5EF4-FFF2-40B4-BE49-F238E27FC236}">
                <a16:creationId xmlns:a16="http://schemas.microsoft.com/office/drawing/2014/main" id="{8816D6CA-2D43-235D-2C3B-10C698CC0DB4}"/>
              </a:ext>
            </a:extLst>
          </p:cNvPr>
          <p:cNvGraphicFramePr/>
          <p:nvPr>
            <p:extLst>
              <p:ext uri="{D42A27DB-BD31-4B8C-83A1-F6EECF244321}">
                <p14:modId xmlns:p14="http://schemas.microsoft.com/office/powerpoint/2010/main" val="1554722122"/>
              </p:ext>
            </p:extLst>
          </p:nvPr>
        </p:nvGraphicFramePr>
        <p:xfrm>
          <a:off x="520003" y="2261286"/>
          <a:ext cx="4966395" cy="391196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Paid marketing expected to be main growth driver in early years</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I</a:t>
            </a:r>
          </a:p>
        </p:txBody>
      </p:sp>
      <p:sp>
        <p:nvSpPr>
          <p:cNvPr id="5" name="TextBox 4">
            <a:extLst>
              <a:ext uri="{FF2B5EF4-FFF2-40B4-BE49-F238E27FC236}">
                <a16:creationId xmlns:a16="http://schemas.microsoft.com/office/drawing/2014/main" id="{20F9E1EB-A796-3119-676D-8381804F995F}"/>
              </a:ext>
            </a:extLst>
          </p:cNvPr>
          <p:cNvSpPr txBox="1"/>
          <p:nvPr/>
        </p:nvSpPr>
        <p:spPr>
          <a:xfrm>
            <a:off x="6440285" y="1649100"/>
            <a:ext cx="4800833"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to a low acquisition cost (CAC) through paid marketing (regardless if the channel is Google, Facebook or LinkedIn) will be to reach microsegments of our target customers with a highly targeted real-time marketing at exactly the right defining moments.   </a:t>
            </a:r>
          </a:p>
        </p:txBody>
      </p:sp>
      <p:sp>
        <p:nvSpPr>
          <p:cNvPr id="6" name="Rectangle 5">
            <a:extLst>
              <a:ext uri="{FF2B5EF4-FFF2-40B4-BE49-F238E27FC236}">
                <a16:creationId xmlns:a16="http://schemas.microsoft.com/office/drawing/2014/main" id="{F2583E27-97A4-C587-2014-3561629AFD8D}"/>
              </a:ext>
            </a:extLst>
          </p:cNvPr>
          <p:cNvSpPr/>
          <p:nvPr/>
        </p:nvSpPr>
        <p:spPr>
          <a:xfrm>
            <a:off x="7082821" y="3281652"/>
            <a:ext cx="1620181" cy="54213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Micro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segmentation</a:t>
            </a:r>
          </a:p>
        </p:txBody>
      </p:sp>
      <p:sp>
        <p:nvSpPr>
          <p:cNvPr id="11" name="Rectangle 10">
            <a:extLst>
              <a:ext uri="{FF2B5EF4-FFF2-40B4-BE49-F238E27FC236}">
                <a16:creationId xmlns:a16="http://schemas.microsoft.com/office/drawing/2014/main" id="{406A430D-C546-A076-6F90-787CD1654642}"/>
              </a:ext>
            </a:extLst>
          </p:cNvPr>
          <p:cNvSpPr/>
          <p:nvPr/>
        </p:nvSpPr>
        <p:spPr>
          <a:xfrm>
            <a:off x="2339013" y="2892360"/>
            <a:ext cx="2770167" cy="107224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Power Law of Distribution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Most high growth companies get 70% or more of their acquisition from one channel during their early life.</a:t>
            </a:r>
          </a:p>
        </p:txBody>
      </p:sp>
      <p:cxnSp>
        <p:nvCxnSpPr>
          <p:cNvPr id="44" name="Straight Arrow Connector 43">
            <a:extLst>
              <a:ext uri="{FF2B5EF4-FFF2-40B4-BE49-F238E27FC236}">
                <a16:creationId xmlns:a16="http://schemas.microsoft.com/office/drawing/2014/main" id="{5A65DAA6-CC54-BB19-4C30-034D3C98C504}"/>
              </a:ext>
            </a:extLst>
          </p:cNvPr>
          <p:cNvCxnSpPr>
            <a:cxnSpLocks/>
            <a:stCxn id="11" idx="1"/>
          </p:cNvCxnSpPr>
          <p:nvPr/>
        </p:nvCxnSpPr>
        <p:spPr>
          <a:xfrm flipH="1">
            <a:off x="1446087" y="3428484"/>
            <a:ext cx="892926" cy="31922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5970A342-B3D5-49F4-B7B0-34D689B321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8276" y="3390109"/>
            <a:ext cx="316754" cy="316754"/>
          </a:xfrm>
          <a:prstGeom prst="rect">
            <a:avLst/>
          </a:prstGeom>
        </p:spPr>
      </p:pic>
      <p:sp>
        <p:nvSpPr>
          <p:cNvPr id="46" name="Rectangle 45">
            <a:extLst>
              <a:ext uri="{FF2B5EF4-FFF2-40B4-BE49-F238E27FC236}">
                <a16:creationId xmlns:a16="http://schemas.microsoft.com/office/drawing/2014/main" id="{8BF3D7AF-20AE-75E3-69FC-EC1779BDE541}"/>
              </a:ext>
            </a:extLst>
          </p:cNvPr>
          <p:cNvSpPr/>
          <p:nvPr/>
        </p:nvSpPr>
        <p:spPr>
          <a:xfrm>
            <a:off x="8969584" y="3281652"/>
            <a:ext cx="1620181" cy="54213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Moment</a:t>
            </a:r>
          </a:p>
        </p:txBody>
      </p:sp>
      <p:pic>
        <p:nvPicPr>
          <p:cNvPr id="47" name="Picture 46">
            <a:extLst>
              <a:ext uri="{FF2B5EF4-FFF2-40B4-BE49-F238E27FC236}">
                <a16:creationId xmlns:a16="http://schemas.microsoft.com/office/drawing/2014/main" id="{5D490FE9-A4BD-1686-03FA-56B49E091E0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68303" y="3395787"/>
            <a:ext cx="316754" cy="316754"/>
          </a:xfrm>
          <a:prstGeom prst="rect">
            <a:avLst/>
          </a:prstGeom>
        </p:spPr>
      </p:pic>
      <p:cxnSp>
        <p:nvCxnSpPr>
          <p:cNvPr id="48" name="Elbow Connector 47">
            <a:extLst>
              <a:ext uri="{FF2B5EF4-FFF2-40B4-BE49-F238E27FC236}">
                <a16:creationId xmlns:a16="http://schemas.microsoft.com/office/drawing/2014/main" id="{67A510BE-FA4D-81E0-B867-78FF5ABF8A2E}"/>
              </a:ext>
            </a:extLst>
          </p:cNvPr>
          <p:cNvCxnSpPr>
            <a:cxnSpLocks/>
            <a:stCxn id="6" idx="2"/>
            <a:endCxn id="46" idx="2"/>
          </p:cNvCxnSpPr>
          <p:nvPr/>
        </p:nvCxnSpPr>
        <p:spPr>
          <a:xfrm rot="16200000" flipH="1">
            <a:off x="8836293" y="2880401"/>
            <a:ext cx="12700" cy="1886763"/>
          </a:xfrm>
          <a:prstGeom prst="bentConnector3">
            <a:avLst>
              <a:gd name="adj1" fmla="val 1800000"/>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8D0C5A0-05DA-2AE0-A7B8-44E6DFFA200D}"/>
              </a:ext>
            </a:extLst>
          </p:cNvPr>
          <p:cNvCxnSpPr>
            <a:cxnSpLocks/>
            <a:endCxn id="51" idx="0"/>
          </p:cNvCxnSpPr>
          <p:nvPr/>
        </p:nvCxnSpPr>
        <p:spPr>
          <a:xfrm>
            <a:off x="8832850" y="4083150"/>
            <a:ext cx="8736" cy="1164571"/>
          </a:xfrm>
          <a:prstGeom prst="line">
            <a:avLst/>
          </a:prstGeom>
          <a:ln>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11DB5-F3C4-DD60-FE43-782D4C7136F8}"/>
              </a:ext>
            </a:extLst>
          </p:cNvPr>
          <p:cNvSpPr/>
          <p:nvPr/>
        </p:nvSpPr>
        <p:spPr>
          <a:xfrm>
            <a:off x="8854893" y="4489471"/>
            <a:ext cx="154004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Event-</a:t>
            </a:r>
            <a:r>
              <a:rPr kumimoji="0" lang="da-DK" sz="12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triggered</a:t>
            </a: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data signal</a:t>
            </a:r>
          </a:p>
        </p:txBody>
      </p:sp>
      <p:sp>
        <p:nvSpPr>
          <p:cNvPr id="51" name="Rectangle 50">
            <a:extLst>
              <a:ext uri="{FF2B5EF4-FFF2-40B4-BE49-F238E27FC236}">
                <a16:creationId xmlns:a16="http://schemas.microsoft.com/office/drawing/2014/main" id="{2D6E624C-69E0-A5E8-0396-A6685DB2F2BD}"/>
              </a:ext>
            </a:extLst>
          </p:cNvPr>
          <p:cNvSpPr/>
          <p:nvPr/>
        </p:nvSpPr>
        <p:spPr>
          <a:xfrm>
            <a:off x="7950942" y="5247721"/>
            <a:ext cx="1781287" cy="54213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Targeted real-time marketing</a:t>
            </a:r>
          </a:p>
        </p:txBody>
      </p:sp>
      <p:pic>
        <p:nvPicPr>
          <p:cNvPr id="52" name="Picture 51">
            <a:extLst>
              <a:ext uri="{FF2B5EF4-FFF2-40B4-BE49-F238E27FC236}">
                <a16:creationId xmlns:a16="http://schemas.microsoft.com/office/drawing/2014/main" id="{B1647CC4-EDB8-7E44-D8A1-404C3ED5BD9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80706" y="5352303"/>
            <a:ext cx="332899" cy="332899"/>
          </a:xfrm>
          <a:prstGeom prst="rect">
            <a:avLst/>
          </a:prstGeom>
        </p:spPr>
      </p:pic>
      <p:grpSp>
        <p:nvGrpSpPr>
          <p:cNvPr id="53" name="Group 52">
            <a:extLst>
              <a:ext uri="{FF2B5EF4-FFF2-40B4-BE49-F238E27FC236}">
                <a16:creationId xmlns:a16="http://schemas.microsoft.com/office/drawing/2014/main" id="{E3CC5A1D-DD0E-F851-746F-19F8B7B4C72F}"/>
              </a:ext>
            </a:extLst>
          </p:cNvPr>
          <p:cNvGrpSpPr/>
          <p:nvPr/>
        </p:nvGrpSpPr>
        <p:grpSpPr>
          <a:xfrm>
            <a:off x="958449" y="2544266"/>
            <a:ext cx="4345182" cy="2943885"/>
            <a:chOff x="1093619" y="2544266"/>
            <a:chExt cx="3802231" cy="2943885"/>
          </a:xfrm>
        </p:grpSpPr>
        <p:cxnSp>
          <p:nvCxnSpPr>
            <p:cNvPr id="54" name="Straight Connector 53">
              <a:extLst>
                <a:ext uri="{FF2B5EF4-FFF2-40B4-BE49-F238E27FC236}">
                  <a16:creationId xmlns:a16="http://schemas.microsoft.com/office/drawing/2014/main" id="{49F03D8E-3F85-BC0E-7D13-6DA3DABC2BC5}"/>
                </a:ext>
              </a:extLst>
            </p:cNvPr>
            <p:cNvCxnSpPr/>
            <p:nvPr/>
          </p:nvCxnSpPr>
          <p:spPr>
            <a:xfrm>
              <a:off x="1093619" y="2544266"/>
              <a:ext cx="291941" cy="1483235"/>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28AB51C-8B1A-250D-7730-6BBC7AC6BCB6}"/>
                </a:ext>
              </a:extLst>
            </p:cNvPr>
            <p:cNvCxnSpPr>
              <a:cxnSpLocks/>
            </p:cNvCxnSpPr>
            <p:nvPr/>
          </p:nvCxnSpPr>
          <p:spPr>
            <a:xfrm>
              <a:off x="1378205" y="4027501"/>
              <a:ext cx="307636" cy="614349"/>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F520BC-5856-8B4B-AED4-99676AC2F394}"/>
                </a:ext>
              </a:extLst>
            </p:cNvPr>
            <p:cNvCxnSpPr>
              <a:cxnSpLocks/>
            </p:cNvCxnSpPr>
            <p:nvPr/>
          </p:nvCxnSpPr>
          <p:spPr>
            <a:xfrm>
              <a:off x="1683189" y="4636301"/>
              <a:ext cx="287238" cy="294071"/>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D57696-93EB-B986-367F-EE0879FDF53E}"/>
                </a:ext>
              </a:extLst>
            </p:cNvPr>
            <p:cNvCxnSpPr>
              <a:cxnSpLocks/>
            </p:cNvCxnSpPr>
            <p:nvPr/>
          </p:nvCxnSpPr>
          <p:spPr>
            <a:xfrm>
              <a:off x="1970427" y="4924022"/>
              <a:ext cx="588623" cy="321078"/>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3C88C8-E087-BBCF-0D4F-9607240B7076}"/>
                </a:ext>
              </a:extLst>
            </p:cNvPr>
            <p:cNvCxnSpPr>
              <a:cxnSpLocks/>
            </p:cNvCxnSpPr>
            <p:nvPr/>
          </p:nvCxnSpPr>
          <p:spPr>
            <a:xfrm>
              <a:off x="2557624" y="5251450"/>
              <a:ext cx="2338226" cy="236701"/>
            </a:xfrm>
            <a:prstGeom prst="line">
              <a:avLst/>
            </a:prstGeom>
            <a:ln w="41275"/>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EBF418BC-E325-3CEE-44D9-E9E2C1B8055D}"/>
              </a:ext>
            </a:extLst>
          </p:cNvPr>
          <p:cNvCxnSpPr/>
          <p:nvPr/>
        </p:nvCxnSpPr>
        <p:spPr>
          <a:xfrm>
            <a:off x="6096000" y="1687131"/>
            <a:ext cx="0" cy="4530285"/>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829038-7489-22D0-FCBC-9B63EB105154}"/>
              </a:ext>
            </a:extLst>
          </p:cNvPr>
          <p:cNvSpPr/>
          <p:nvPr/>
        </p:nvSpPr>
        <p:spPr>
          <a:xfrm>
            <a:off x="467806" y="1649100"/>
            <a:ext cx="3153427"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Expected distribution channel split</a:t>
            </a:r>
          </a:p>
          <a:p>
            <a:pPr lvl="0" fontAlgn="base">
              <a:spcBef>
                <a:spcPct val="0"/>
              </a:spcBef>
              <a:spcAft>
                <a:spcPct val="0"/>
              </a:spcAf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Share of total distribution (%)</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7" name="TextBox 6">
            <a:extLst>
              <a:ext uri="{FF2B5EF4-FFF2-40B4-BE49-F238E27FC236}">
                <a16:creationId xmlns:a16="http://schemas.microsoft.com/office/drawing/2014/main" id="{6250C2BA-4885-CE6E-42FB-31EAF232FFFA}"/>
              </a:ext>
            </a:extLst>
          </p:cNvPr>
          <p:cNvSpPr txBox="1"/>
          <p:nvPr/>
        </p:nvSpPr>
        <p:spPr>
          <a:xfrm>
            <a:off x="8619773" y="3757635"/>
            <a:ext cx="4251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3200" b="0"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a:t>
            </a:r>
          </a:p>
        </p:txBody>
      </p:sp>
      <p:sp>
        <p:nvSpPr>
          <p:cNvPr id="65" name="Footer Placeholder 2">
            <a:extLst>
              <a:ext uri="{FF2B5EF4-FFF2-40B4-BE49-F238E27FC236}">
                <a16:creationId xmlns:a16="http://schemas.microsoft.com/office/drawing/2014/main" id="{E9636081-ECB0-88B1-5857-AB797B08012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6" name="Text Placeholder 16">
            <a:extLst>
              <a:ext uri="{FF2B5EF4-FFF2-40B4-BE49-F238E27FC236}">
                <a16:creationId xmlns:a16="http://schemas.microsoft.com/office/drawing/2014/main" id="{FA00CF96-612E-8E2A-EE1A-22EFAEC5BAF4}"/>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9532785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5D02F6-8EAD-11FC-BA03-9F644FF29B5E}"/>
              </a:ext>
            </a:extLst>
          </p:cNvPr>
          <p:cNvSpPr>
            <a:spLocks noGrp="1"/>
          </p:cNvSpPr>
          <p:nvPr>
            <p:ph type="title"/>
          </p:nvPr>
        </p:nvSpPr>
        <p:spPr/>
        <p:txBody>
          <a:bodyPr/>
          <a:lstStyle/>
          <a:p>
            <a:r>
              <a:rPr lang="en-US" dirty="0">
                <a:solidFill>
                  <a:schemeClr val="accent1"/>
                </a:solidFill>
              </a:rPr>
              <a:t>Example: </a:t>
            </a:r>
            <a:r>
              <a:rPr lang="en-US" dirty="0"/>
              <a:t>Targeted ad using </a:t>
            </a:r>
            <a:br>
              <a:rPr lang="en-US" dirty="0"/>
            </a:br>
            <a:r>
              <a:rPr lang="en-US" dirty="0"/>
              <a:t>data informed moment</a:t>
            </a:r>
          </a:p>
        </p:txBody>
      </p:sp>
      <p:sp>
        <p:nvSpPr>
          <p:cNvPr id="9" name="TextBox 8">
            <a:extLst>
              <a:ext uri="{FF2B5EF4-FFF2-40B4-BE49-F238E27FC236}">
                <a16:creationId xmlns:a16="http://schemas.microsoft.com/office/drawing/2014/main" id="{408B1FC0-23B2-3648-EF79-CE1413787848}"/>
              </a:ext>
            </a:extLst>
          </p:cNvPr>
          <p:cNvSpPr txBox="1"/>
          <p:nvPr/>
        </p:nvSpPr>
        <p:spPr>
          <a:xfrm>
            <a:off x="554736" y="1792957"/>
            <a:ext cx="5065776" cy="2031325"/>
          </a:xfrm>
          <a:prstGeom prst="rect">
            <a:avLst/>
          </a:prstGeom>
          <a:noFill/>
          <a:ln w="6350">
            <a:noFill/>
            <a:miter lim="800000"/>
          </a:ln>
        </p:spPr>
        <p:txBody>
          <a:bodyPr wrap="square" lIns="0">
            <a:spAutoFit/>
          </a:bodyPr>
          <a:lstStyle/>
          <a:p>
            <a:pPr marL="0" indent="0">
              <a:buNone/>
            </a:pPr>
            <a: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Segment: </a:t>
            </a:r>
            <a:r>
              <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Data-driven Diana</a:t>
            </a:r>
            <a:br>
              <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rPr>
            </a:br>
            <a:endPar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endParaRPr>
          </a:p>
          <a:p>
            <a:pPr marL="0" indent="0">
              <a:buNone/>
            </a:pPr>
            <a:r>
              <a:rPr lang="en-US"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Trigger</a:t>
            </a:r>
            <a: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 moment: </a:t>
            </a:r>
            <a:r>
              <a:rPr lang="en-US" sz="18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Searches for [sanitized]</a:t>
            </a:r>
          </a:p>
          <a:p>
            <a:pPr marL="0" indent="0">
              <a:buNone/>
            </a:pPr>
            <a:b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br>
            <a: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Data signal: </a:t>
            </a:r>
            <a:r>
              <a:rPr lang="en-US"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[sanitized]</a:t>
            </a:r>
            <a:endPar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endParaRPr>
          </a:p>
          <a:p>
            <a:pPr marL="0" indent="0">
              <a:buNone/>
            </a:pPr>
            <a:b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br>
            <a:r>
              <a:rPr lang="en-US" sz="1800" b="1"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Marketing channel: </a:t>
            </a:r>
            <a:r>
              <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rPr>
              <a:t>Facebook, </a:t>
            </a:r>
            <a:r>
              <a:rPr lang="en-US" sz="1800" dirty="0" err="1">
                <a:solidFill>
                  <a:schemeClr val="bg1"/>
                </a:solidFill>
                <a:latin typeface="Arial" panose="020B0604020202020204" pitchFamily="34" charset="0"/>
                <a:cs typeface="Arial" panose="020B0604020202020204" pitchFamily="34" charset="0"/>
                <a:sym typeface="Helvetica Now Display" panose="020B0504030202020204" pitchFamily="34" charset="77"/>
              </a:rPr>
              <a:t>Linkedin</a:t>
            </a:r>
            <a:endParaRPr lang="en-US" sz="1800" dirty="0">
              <a:solidFill>
                <a:schemeClr val="bg1"/>
              </a:solidFill>
              <a:latin typeface="Arial" panose="020B0604020202020204" pitchFamily="34" charset="0"/>
              <a:cs typeface="Arial" panose="020B0604020202020204" pitchFamily="34" charset="0"/>
              <a:sym typeface="Helvetica Now Display" panose="020B0504030202020204" pitchFamily="34" charset="77"/>
            </a:endParaRPr>
          </a:p>
        </p:txBody>
      </p:sp>
      <p:pic>
        <p:nvPicPr>
          <p:cNvPr id="4098" name="Picture 2" descr="Facebook Advertisement Post Mockup (PSD)">
            <a:extLst>
              <a:ext uri="{FF2B5EF4-FFF2-40B4-BE49-F238E27FC236}">
                <a16:creationId xmlns:a16="http://schemas.microsoft.com/office/drawing/2014/main" id="{B29E7C0C-5461-8CF0-93B8-8A8322A75ADF}"/>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27736" y="720852"/>
            <a:ext cx="5009528" cy="55655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168CAB2-285A-2FF8-2662-EAAAC0A421D8}"/>
              </a:ext>
            </a:extLst>
          </p:cNvPr>
          <p:cNvSpPr/>
          <p:nvPr/>
        </p:nvSpPr>
        <p:spPr>
          <a:xfrm>
            <a:off x="6627736" y="1336969"/>
            <a:ext cx="5009528" cy="4141846"/>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screenshot of Facebook ad example]</a:t>
            </a:r>
          </a:p>
        </p:txBody>
      </p:sp>
      <p:sp>
        <p:nvSpPr>
          <p:cNvPr id="11" name="Oval 10">
            <a:extLst>
              <a:ext uri="{FF2B5EF4-FFF2-40B4-BE49-F238E27FC236}">
                <a16:creationId xmlns:a16="http://schemas.microsoft.com/office/drawing/2014/main" id="{4B49A09B-8415-A715-DD67-74114A79245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12" name="Oval 11">
            <a:extLst>
              <a:ext uri="{FF2B5EF4-FFF2-40B4-BE49-F238E27FC236}">
                <a16:creationId xmlns:a16="http://schemas.microsoft.com/office/drawing/2014/main" id="{1566A380-E5B6-CACE-E2C6-C398F38E3F52}"/>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I</a:t>
            </a:r>
          </a:p>
        </p:txBody>
      </p:sp>
      <p:sp>
        <p:nvSpPr>
          <p:cNvPr id="13" name="Footer Placeholder 2">
            <a:extLst>
              <a:ext uri="{FF2B5EF4-FFF2-40B4-BE49-F238E27FC236}">
                <a16:creationId xmlns:a16="http://schemas.microsoft.com/office/drawing/2014/main" id="{463E8991-9408-8E23-811D-9AA7D266362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4" name="Text Placeholder 16">
            <a:extLst>
              <a:ext uri="{FF2B5EF4-FFF2-40B4-BE49-F238E27FC236}">
                <a16:creationId xmlns:a16="http://schemas.microsoft.com/office/drawing/2014/main" id="{65A3759B-3380-E7E6-B6F6-7FC21E6D30B4}"/>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42564121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Building a new core system on top of standard software is preferred due to risk profile and investment need</a:t>
            </a:r>
            <a:endParaRPr lang="en-US" dirty="0"/>
          </a:p>
        </p:txBody>
      </p:sp>
      <p:sp>
        <p:nvSpPr>
          <p:cNvPr id="58" name="Oval 57">
            <a:extLst>
              <a:ext uri="{FF2B5EF4-FFF2-40B4-BE49-F238E27FC236}">
                <a16:creationId xmlns:a16="http://schemas.microsoft.com/office/drawing/2014/main" id="{FDB711B5-F690-6CB2-3C7A-7EB0863D3B36}"/>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59" name="Oval 58">
            <a:extLst>
              <a:ext uri="{FF2B5EF4-FFF2-40B4-BE49-F238E27FC236}">
                <a16:creationId xmlns:a16="http://schemas.microsoft.com/office/drawing/2014/main" id="{D5927753-5846-6A63-038A-BAB924DFFCF4}"/>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J</a:t>
            </a:r>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Option for IT system</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Risk profile</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Implementation speed</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Investment</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Competitors</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Reuse existing system</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71C9E61-42A7-3120-19CB-D1F668E8DD12}"/>
              </a:ext>
            </a:extLst>
          </p:cNvPr>
          <p:cNvSpPr/>
          <p:nvPr/>
        </p:nvSpPr>
        <p:spPr>
          <a:xfrm>
            <a:off x="4100078" y="1302020"/>
            <a:ext cx="564202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Build new software on top of standard software</a:t>
            </a:r>
          </a:p>
        </p:txBody>
      </p: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Custom-build system</a:t>
            </a:r>
          </a:p>
        </p:txBody>
      </p:sp>
      <p:cxnSp>
        <p:nvCxnSpPr>
          <p:cNvPr id="36" name="Straight Connector 35">
            <a:extLst>
              <a:ext uri="{FF2B5EF4-FFF2-40B4-BE49-F238E27FC236}">
                <a16:creationId xmlns:a16="http://schemas.microsoft.com/office/drawing/2014/main" id="{652C3ADF-7D08-C6BC-DA4D-9A683D1B586E}"/>
              </a:ext>
            </a:extLst>
          </p:cNvPr>
          <p:cNvCxnSpPr>
            <a:cxnSpLocks/>
          </p:cNvCxnSpPr>
          <p:nvPr/>
        </p:nvCxnSpPr>
        <p:spPr>
          <a:xfrm>
            <a:off x="4098946" y="1559483"/>
            <a:ext cx="56418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Easy to bring back learnings to [Group]</a:t>
            </a:r>
          </a:p>
          <a:p>
            <a:pPr marL="171450" indent="-171450">
              <a:spcBef>
                <a:spcPts val="300"/>
              </a:spcBef>
              <a:spcAft>
                <a:spcPts val="300"/>
              </a:spcAft>
              <a:buFont typeface="Arial" panose="020B0604020202020204" pitchFamily="34" charset="0"/>
              <a:buChar char="•"/>
            </a:pPr>
            <a:r>
              <a:rPr lang="en-US" sz="1200" dirty="0">
                <a:solidFill>
                  <a:schemeClr val="bg1"/>
                </a:solidFill>
              </a:rPr>
              <a:t>Easy to integrate if needed</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Non-agile, old architecture</a:t>
            </a:r>
          </a:p>
          <a:p>
            <a:pPr marL="171450" indent="-171450">
              <a:spcBef>
                <a:spcPts val="300"/>
              </a:spcBef>
              <a:spcAft>
                <a:spcPts val="300"/>
              </a:spcAft>
              <a:buFont typeface="Arial" panose="020B0604020202020204" pitchFamily="34" charset="0"/>
              <a:buChar char="•"/>
            </a:pPr>
            <a:r>
              <a:rPr lang="en-US" sz="1200" dirty="0">
                <a:solidFill>
                  <a:schemeClr val="bg1"/>
                </a:solidFill>
              </a:rPr>
              <a:t>Legacy systems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Use existing [sanitized] platform</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Tested in [sanitized] unit with good results</a:t>
            </a:r>
          </a:p>
          <a:p>
            <a:pPr marL="171450" indent="-171450">
              <a:spcBef>
                <a:spcPts val="300"/>
              </a:spcBef>
              <a:spcAft>
                <a:spcPts val="300"/>
              </a:spcAft>
              <a:buFont typeface="Arial" panose="020B0604020202020204" pitchFamily="34" charset="0"/>
              <a:buChar char="•"/>
            </a:pPr>
            <a:r>
              <a:rPr lang="en-US" sz="1200" dirty="0">
                <a:solidFill>
                  <a:schemeClr val="bg1"/>
                </a:solidFill>
              </a:rPr>
              <a:t>Agile, modern infrastructure</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Potentially limited for more complex need</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[Sanitized provider]</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Agile, modern infrastructure</a:t>
            </a:r>
          </a:p>
          <a:p>
            <a:pPr marL="171450" indent="-171450">
              <a:spcBef>
                <a:spcPts val="300"/>
              </a:spcBef>
              <a:spcAft>
                <a:spcPts val="300"/>
              </a:spcAft>
              <a:buFont typeface="Arial" panose="020B0604020202020204" pitchFamily="34" charset="0"/>
              <a:buChar char="•"/>
            </a:pPr>
            <a:r>
              <a:rPr lang="en-US" sz="1200" dirty="0">
                <a:solidFill>
                  <a:schemeClr val="bg1"/>
                </a:solidFill>
              </a:rPr>
              <a:t>Used in best-in-class startups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Security has been breached before</a:t>
            </a:r>
          </a:p>
          <a:p>
            <a:pPr marL="171450" indent="-171450">
              <a:spcBef>
                <a:spcPts val="300"/>
              </a:spcBef>
              <a:spcAft>
                <a:spcPts val="300"/>
              </a:spcAft>
              <a:buFont typeface="Arial" panose="020B0604020202020204" pitchFamily="34" charset="0"/>
              <a:buChar char="•"/>
            </a:pPr>
            <a:r>
              <a:rPr lang="en-US" sz="1200" dirty="0">
                <a:solidFill>
                  <a:schemeClr val="bg1"/>
                </a:solidFill>
              </a:rPr>
              <a:t>Not yet proven in [Group] setting</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[Sanitized provider]</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Agile, modern infrastructure</a:t>
            </a:r>
          </a:p>
          <a:p>
            <a:pPr marL="171450" indent="-171450">
              <a:spcBef>
                <a:spcPts val="300"/>
              </a:spcBef>
              <a:spcAft>
                <a:spcPts val="300"/>
              </a:spcAft>
              <a:buFont typeface="Arial" panose="020B0604020202020204" pitchFamily="34" charset="0"/>
              <a:buChar char="•"/>
            </a:pPr>
            <a:endParaRPr lang="en-US" sz="1200" dirty="0">
              <a:solidFill>
                <a:schemeClr val="bg1"/>
              </a:solidFill>
            </a:endParaRP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Untested</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Other standard software</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Fit-for-purpose with high level of tailoring</a:t>
            </a:r>
          </a:p>
          <a:p>
            <a:pPr marL="171450" indent="-171450">
              <a:spcBef>
                <a:spcPts val="300"/>
              </a:spcBef>
              <a:spcAft>
                <a:spcPts val="300"/>
              </a:spcAft>
              <a:buFont typeface="Arial" panose="020B0604020202020204" pitchFamily="34" charset="0"/>
              <a:buChar char="•"/>
            </a:pPr>
            <a:r>
              <a:rPr lang="en-US" sz="1200" dirty="0">
                <a:solidFill>
                  <a:schemeClr val="bg1"/>
                </a:solidFill>
              </a:rPr>
              <a:t>Agile, modern infrastructure</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Costly</a:t>
            </a:r>
          </a:p>
          <a:p>
            <a:pPr marL="171450" indent="-171450">
              <a:spcBef>
                <a:spcPts val="300"/>
              </a:spcBef>
              <a:spcAft>
                <a:spcPts val="300"/>
              </a:spcAft>
              <a:buFont typeface="Arial" panose="020B0604020202020204" pitchFamily="34" charset="0"/>
              <a:buChar char="•"/>
            </a:pPr>
            <a:r>
              <a:rPr lang="en-US" sz="1200" dirty="0">
                <a:solidFill>
                  <a:schemeClr val="bg1"/>
                </a:solidFill>
              </a:rPr>
              <a:t>Difficult to implement</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Build new system from ground up</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Almost no digital ventures have done this</a:t>
            </a:r>
          </a:p>
        </p:txBody>
      </p:sp>
      <p:sp>
        <p:nvSpPr>
          <p:cNvPr id="81" name="Rectangle 80">
            <a:extLst>
              <a:ext uri="{FF2B5EF4-FFF2-40B4-BE49-F238E27FC236}">
                <a16:creationId xmlns:a16="http://schemas.microsoft.com/office/drawing/2014/main" id="{5AF5C0D0-06BD-2F4E-F21C-234EBEA8C3B8}"/>
              </a:ext>
            </a:extLst>
          </p:cNvPr>
          <p:cNvSpPr/>
          <p:nvPr/>
        </p:nvSpPr>
        <p:spPr>
          <a:xfrm>
            <a:off x="4117186" y="5904921"/>
            <a:ext cx="3790320"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Bef>
                <a:spcPts val="300"/>
              </a:spcBef>
              <a:spcAft>
                <a:spcPts val="300"/>
              </a:spcAft>
            </a:pPr>
            <a:r>
              <a:rPr lang="en-US" sz="1200" dirty="0">
                <a:solidFill>
                  <a:schemeClr val="bg1"/>
                </a:solidFill>
              </a:rPr>
              <a:t>Most digital ventures have gone this way</a:t>
            </a:r>
          </a:p>
        </p:txBody>
      </p:sp>
      <p:sp>
        <p:nvSpPr>
          <p:cNvPr id="82" name="Rectangle 81">
            <a:extLst>
              <a:ext uri="{FF2B5EF4-FFF2-40B4-BE49-F238E27FC236}">
                <a16:creationId xmlns:a16="http://schemas.microsoft.com/office/drawing/2014/main" id="{962CE4F9-3775-638E-BD96-5A2C250867A7}"/>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A few have tried and failed</a:t>
            </a:r>
          </a:p>
        </p:txBody>
      </p:sp>
      <p:sp>
        <p:nvSpPr>
          <p:cNvPr id="83" name="Right Brace 82">
            <a:extLst>
              <a:ext uri="{FF2B5EF4-FFF2-40B4-BE49-F238E27FC236}">
                <a16:creationId xmlns:a16="http://schemas.microsoft.com/office/drawing/2014/main" id="{A81E3E81-DBD0-E37F-8EED-374BDAB292C1}"/>
              </a:ext>
            </a:extLst>
          </p:cNvPr>
          <p:cNvSpPr/>
          <p:nvPr/>
        </p:nvSpPr>
        <p:spPr>
          <a:xfrm rot="5400000">
            <a:off x="5921936" y="4119187"/>
            <a:ext cx="146604" cy="3790320"/>
          </a:xfrm>
          <a:prstGeom prst="rightBrac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Footer Placeholder 2">
            <a:extLst>
              <a:ext uri="{FF2B5EF4-FFF2-40B4-BE49-F238E27FC236}">
                <a16:creationId xmlns:a16="http://schemas.microsoft.com/office/drawing/2014/main" id="{08504A91-A1B5-AFAD-C4C5-5575ACA9AC2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5" name="Text Placeholder 16">
            <a:extLst>
              <a:ext uri="{FF2B5EF4-FFF2-40B4-BE49-F238E27FC236}">
                <a16:creationId xmlns:a16="http://schemas.microsoft.com/office/drawing/2014/main" id="{5BE79DF4-1A0D-ABB9-66F3-2E205F33BE22}"/>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0354395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Oval 145">
            <a:extLst>
              <a:ext uri="{FF2B5EF4-FFF2-40B4-BE49-F238E27FC236}">
                <a16:creationId xmlns:a16="http://schemas.microsoft.com/office/drawing/2014/main" id="{9D1196CD-4C36-8CEF-8D8E-9A8EC52602A6}"/>
              </a:ext>
            </a:extLst>
          </p:cNvPr>
          <p:cNvSpPr/>
          <p:nvPr/>
        </p:nvSpPr>
        <p:spPr>
          <a:xfrm flipH="1">
            <a:off x="4372626" y="4642536"/>
            <a:ext cx="190241" cy="1902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During the design and build phases, Digital Venture team will include ‘critical core’ with required competences for launch…</a:t>
            </a:r>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p:nvPr/>
        </p:nvSpPr>
        <p:spPr>
          <a:xfrm>
            <a:off x="5593442" y="1431778"/>
            <a:ext cx="1018572" cy="10185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Arial" panose="020B0604020202020204" pitchFamily="34" charset="0"/>
                <a:ea typeface="Helvetica Neue" panose="02000503000000020004" pitchFamily="2" charset="0"/>
                <a:cs typeface="Arial" panose="020B0604020202020204" pitchFamily="34" charset="0"/>
              </a:rPr>
              <a:t>Digital Venture Team</a:t>
            </a:r>
            <a:endParaRPr kumimoji="0" lang="en-US" sz="12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Digital customer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e</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xperience</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Data, advanced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a</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nalytics &amp; backend</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Digital marketing</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Product development</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Operations and </a:t>
            </a:r>
            <a:b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back-office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s</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upport</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Strong and passionate leaders with entrepreneurial background and strong digital capabilities</a:t>
            </a:r>
          </a:p>
        </p:txBody>
      </p:sp>
      <p:sp>
        <p:nvSpPr>
          <p:cNvPr id="14" name="Oval 13">
            <a:extLst>
              <a:ext uri="{FF2B5EF4-FFF2-40B4-BE49-F238E27FC236}">
                <a16:creationId xmlns:a16="http://schemas.microsoft.com/office/drawing/2014/main" id="{8A639569-0C71-1245-9555-C0620D4CD7A2}"/>
              </a:ext>
            </a:extLst>
          </p:cNvPr>
          <p:cNvSpPr/>
          <p:nvPr/>
        </p:nvSpPr>
        <p:spPr>
          <a:xfrm>
            <a:off x="726621" y="419971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272554"/>
            <a:ext cx="139802" cy="139802"/>
          </a:xfrm>
          <a:prstGeom prst="rect">
            <a:avLst/>
          </a:prstGeom>
        </p:spPr>
      </p:pic>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Digital UI/UX designers to drive front-end development and shape user experience in digital customer journeys</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101566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Experts in digital and IT/POS to lead digital transformation, build core analytics capabilities and build up tech as a core differentiator</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Strong go-to-market experts with deep knowledge of retail and key channels</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Experts in pricing, strong analytical capabilities and extensive knowledge of consumer products</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Experienced customer support and central function expertise across e.g. accounting, legal and HR/Talent</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120857"/>
            <a:ext cx="11361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Executive Director</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5118391"/>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Tech</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57620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Ops</a:t>
            </a:r>
          </a:p>
        </p:txBody>
      </p:sp>
      <p:sp>
        <p:nvSpPr>
          <p:cNvPr id="30" name="Oval 29">
            <a:extLst>
              <a:ext uri="{FF2B5EF4-FFF2-40B4-BE49-F238E27FC236}">
                <a16:creationId xmlns:a16="http://schemas.microsoft.com/office/drawing/2014/main" id="{CE807589-0FDB-4B4E-8CBD-D0B8F9092567}"/>
              </a:ext>
            </a:extLst>
          </p:cNvPr>
          <p:cNvSpPr/>
          <p:nvPr/>
        </p:nvSpPr>
        <p:spPr>
          <a:xfrm>
            <a:off x="726621" y="5107055"/>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179894"/>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56072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633564"/>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4608" y="4258528"/>
            <a:ext cx="139802" cy="139802"/>
          </a:xfrm>
          <a:prstGeom prst="rect">
            <a:avLst/>
          </a:prstGeom>
          <a:solidFill>
            <a:schemeClr val="accent1"/>
          </a:solid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510938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510938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528930" y="5182225"/>
            <a:ext cx="139802" cy="139802"/>
          </a:xfrm>
          <a:prstGeom prst="rect">
            <a:avLst/>
          </a:prstGeom>
          <a:solidFill>
            <a:schemeClr val="accent1"/>
          </a:solid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548668"/>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0041" y="5621507"/>
            <a:ext cx="139802" cy="139802"/>
          </a:xfrm>
          <a:prstGeom prst="rect">
            <a:avLst/>
          </a:prstGeom>
          <a:solidFill>
            <a:schemeClr val="accent1"/>
          </a:solid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578985"/>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API developer</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237773"/>
            <a:ext cx="10613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Back-end developers</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380905"/>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to potentially be filled by internal Group candidate</a:t>
            </a: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21320"/>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likely be filled by new external hire</a:t>
            </a: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197802"/>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Pricing expert</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120857"/>
            <a:ext cx="1439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Accounting specialist (c.0.5 FTE allocation)</a:t>
            </a:r>
          </a:p>
        </p:txBody>
      </p:sp>
      <p:cxnSp>
        <p:nvCxnSpPr>
          <p:cNvPr id="77" name="Straight Connector 76">
            <a:extLst>
              <a:ext uri="{FF2B5EF4-FFF2-40B4-BE49-F238E27FC236}">
                <a16:creationId xmlns:a16="http://schemas.microsoft.com/office/drawing/2014/main" id="{C5C2D7B3-F9D7-E040-AB70-405E0520BB19}"/>
              </a:ext>
            </a:extLst>
          </p:cNvPr>
          <p:cNvCxnSpPr/>
          <p:nvPr/>
        </p:nvCxnSpPr>
        <p:spPr>
          <a:xfrm>
            <a:off x="2340885" y="2548973"/>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BF3A1F-09C5-F644-9731-4E23B5B4EDBD}"/>
              </a:ext>
            </a:extLst>
          </p:cNvPr>
          <p:cNvCxnSpPr/>
          <p:nvPr/>
        </p:nvCxnSpPr>
        <p:spPr>
          <a:xfrm>
            <a:off x="4213414"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79E33D-AF5B-4849-8350-CA02BC87D87A}"/>
              </a:ext>
            </a:extLst>
          </p:cNvPr>
          <p:cNvCxnSpPr/>
          <p:nvPr/>
        </p:nvCxnSpPr>
        <p:spPr>
          <a:xfrm>
            <a:off x="6102445" y="2561449"/>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08CA46-2C4A-CE44-8024-80A7046E15EC}"/>
              </a:ext>
            </a:extLst>
          </p:cNvPr>
          <p:cNvCxnSpPr/>
          <p:nvPr/>
        </p:nvCxnSpPr>
        <p:spPr>
          <a:xfrm>
            <a:off x="7958311"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259095-7ECB-174E-8D0D-7C3E85FE8611}"/>
              </a:ext>
            </a:extLst>
          </p:cNvPr>
          <p:cNvCxnSpPr/>
          <p:nvPr/>
        </p:nvCxnSpPr>
        <p:spPr>
          <a:xfrm>
            <a:off x="9829929"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93506C-0DC9-E447-AFF6-B6634C5FBE9B}"/>
              </a:ext>
            </a:extLst>
          </p:cNvPr>
          <p:cNvSpPr txBox="1"/>
          <p:nvPr/>
        </p:nvSpPr>
        <p:spPr>
          <a:xfrm>
            <a:off x="1078005" y="60340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Sales</a:t>
            </a:r>
          </a:p>
        </p:txBody>
      </p:sp>
      <p:sp>
        <p:nvSpPr>
          <p:cNvPr id="84" name="Oval 83">
            <a:extLst>
              <a:ext uri="{FF2B5EF4-FFF2-40B4-BE49-F238E27FC236}">
                <a16:creationId xmlns:a16="http://schemas.microsoft.com/office/drawing/2014/main" id="{18FDD6ED-A287-F849-A3EA-F79128648F9A}"/>
              </a:ext>
            </a:extLst>
          </p:cNvPr>
          <p:cNvSpPr/>
          <p:nvPr/>
        </p:nvSpPr>
        <p:spPr>
          <a:xfrm>
            <a:off x="726621" y="601439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6087235"/>
            <a:ext cx="139802" cy="139802"/>
          </a:xfrm>
          <a:prstGeom prst="rect">
            <a:avLst/>
          </a:prstGeom>
        </p:spPr>
      </p:pic>
      <p:sp>
        <p:nvSpPr>
          <p:cNvPr id="87" name="Oval 86">
            <a:extLst>
              <a:ext uri="{FF2B5EF4-FFF2-40B4-BE49-F238E27FC236}">
                <a16:creationId xmlns:a16="http://schemas.microsoft.com/office/drawing/2014/main" id="{35D305F0-A691-2344-9F55-4EBE0F981794}"/>
              </a:ext>
            </a:extLst>
          </p:cNvPr>
          <p:cNvSpPr/>
          <p:nvPr/>
        </p:nvSpPr>
        <p:spPr>
          <a:xfrm flipH="1">
            <a:off x="4372626"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268318"/>
            <a:ext cx="93163" cy="93163"/>
          </a:xfrm>
          <a:prstGeom prst="rect">
            <a:avLst/>
          </a:prstGeom>
          <a:solidFill>
            <a:schemeClr val="tx1"/>
          </a:solidFill>
          <a:ln>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442407"/>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490946"/>
            <a:ext cx="93163" cy="93163"/>
          </a:xfrm>
          <a:prstGeom prst="rect">
            <a:avLst/>
          </a:prstGeom>
          <a:solidFill>
            <a:schemeClr val="tx1"/>
          </a:solidFill>
          <a:ln>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5268318"/>
            <a:ext cx="93163" cy="93163"/>
          </a:xfrm>
          <a:prstGeom prst="rect">
            <a:avLst/>
          </a:prstGeom>
          <a:solidFill>
            <a:schemeClr val="tx1"/>
          </a:solidFill>
          <a:ln>
            <a:noFill/>
          </a:ln>
        </p:spPr>
      </p:pic>
      <p:sp>
        <p:nvSpPr>
          <p:cNvPr id="99" name="Oval 98">
            <a:extLst>
              <a:ext uri="{FF2B5EF4-FFF2-40B4-BE49-F238E27FC236}">
                <a16:creationId xmlns:a16="http://schemas.microsoft.com/office/drawing/2014/main" id="{1F7EB9B8-9058-1D40-81DD-3E8B3874A3BE}"/>
              </a:ext>
            </a:extLst>
          </p:cNvPr>
          <p:cNvSpPr/>
          <p:nvPr/>
        </p:nvSpPr>
        <p:spPr>
          <a:xfrm>
            <a:off x="8060812" y="419971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260567"/>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4191656"/>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35643" y="4246541"/>
            <a:ext cx="139802" cy="139802"/>
          </a:xfrm>
          <a:prstGeom prst="rect">
            <a:avLst/>
          </a:prstGeom>
        </p:spPr>
      </p:pic>
      <p:sp>
        <p:nvSpPr>
          <p:cNvPr id="3" name="Rectangle 2">
            <a:extLst>
              <a:ext uri="{FF2B5EF4-FFF2-40B4-BE49-F238E27FC236}">
                <a16:creationId xmlns:a16="http://schemas.microsoft.com/office/drawing/2014/main" id="{E7DAD5C4-CB48-514D-9D68-4BE3F39517CE}"/>
              </a:ext>
            </a:extLst>
          </p:cNvPr>
          <p:cNvSpPr/>
          <p:nvPr/>
        </p:nvSpPr>
        <p:spPr>
          <a:xfrm>
            <a:off x="6253581" y="4543114"/>
            <a:ext cx="1517749" cy="121819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lvl="0" algn="ctr">
              <a:defRPr/>
            </a:pP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rPr>
              <a:t>Digital marketing capabilities beyond leadership not required due to limited marketing campaigns pre-launch</a:t>
            </a:r>
          </a:p>
        </p:txBody>
      </p:sp>
      <p:cxnSp>
        <p:nvCxnSpPr>
          <p:cNvPr id="110" name="Straight Connector 109">
            <a:extLst>
              <a:ext uri="{FF2B5EF4-FFF2-40B4-BE49-F238E27FC236}">
                <a16:creationId xmlns:a16="http://schemas.microsoft.com/office/drawing/2014/main" id="{C1847EC6-6946-8647-97F5-51E9F57E7CCC}"/>
              </a:ext>
            </a:extLst>
          </p:cNvPr>
          <p:cNvCxnSpPr>
            <a:cxnSpLocks/>
            <a:stCxn id="3" idx="0"/>
          </p:cNvCxnSpPr>
          <p:nvPr/>
        </p:nvCxnSpPr>
        <p:spPr>
          <a:xfrm flipV="1">
            <a:off x="7012456" y="3966759"/>
            <a:ext cx="0" cy="576355"/>
          </a:xfrm>
          <a:prstGeom prst="line">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968581CC-A349-C5FE-EDFF-9DABD7D72B70}"/>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111" name="Oval 110">
            <a:extLst>
              <a:ext uri="{FF2B5EF4-FFF2-40B4-BE49-F238E27FC236}">
                <a16:creationId xmlns:a16="http://schemas.microsoft.com/office/drawing/2014/main" id="{0CFED93C-AD8A-894E-EDC0-8B799A277471}"/>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K</a:t>
            </a:r>
          </a:p>
        </p:txBody>
      </p:sp>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887249" y="5178838"/>
            <a:ext cx="139802" cy="139802"/>
          </a:xfrm>
          <a:prstGeom prst="rect">
            <a:avLst/>
          </a:prstGeom>
          <a:solidFill>
            <a:schemeClr val="accent1"/>
          </a:solid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51712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07664" y="4258528"/>
            <a:ext cx="139802" cy="139802"/>
          </a:xfrm>
          <a:prstGeom prst="rect">
            <a:avLst/>
          </a:prstGeom>
          <a:noFill/>
        </p:spPr>
      </p:pic>
      <p:sp>
        <p:nvSpPr>
          <p:cNvPr id="121" name="Oval 120">
            <a:extLst>
              <a:ext uri="{FF2B5EF4-FFF2-40B4-BE49-F238E27FC236}">
                <a16:creationId xmlns:a16="http://schemas.microsoft.com/office/drawing/2014/main" id="{03D30DE5-E9AE-474D-B177-63E0DDE7BB76}"/>
              </a:ext>
            </a:extLst>
          </p:cNvPr>
          <p:cNvSpPr/>
          <p:nvPr/>
        </p:nvSpPr>
        <p:spPr>
          <a:xfrm>
            <a:off x="726621"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598F1895-DF90-380A-D16D-8DA373ECF731}"/>
              </a:ext>
            </a:extLst>
          </p:cNvPr>
          <p:cNvSpPr txBox="1"/>
          <p:nvPr/>
        </p:nvSpPr>
        <p:spPr>
          <a:xfrm>
            <a:off x="1078005" y="4701917"/>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Product</a:t>
            </a:r>
          </a:p>
        </p:txBody>
      </p:sp>
      <p:sp>
        <p:nvSpPr>
          <p:cNvPr id="123" name="TextBox 122">
            <a:extLst>
              <a:ext uri="{FF2B5EF4-FFF2-40B4-BE49-F238E27FC236}">
                <a16:creationId xmlns:a16="http://schemas.microsoft.com/office/drawing/2014/main" id="{B0FDFD88-376A-B8B6-2649-12F1900518ED}"/>
              </a:ext>
            </a:extLst>
          </p:cNvPr>
          <p:cNvSpPr txBox="1"/>
          <p:nvPr/>
        </p:nvSpPr>
        <p:spPr>
          <a:xfrm>
            <a:off x="2977820" y="4701917"/>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UI designer</a:t>
            </a:r>
          </a:p>
        </p:txBody>
      </p:sp>
      <p:sp>
        <p:nvSpPr>
          <p:cNvPr id="124" name="Oval 123">
            <a:extLst>
              <a:ext uri="{FF2B5EF4-FFF2-40B4-BE49-F238E27FC236}">
                <a16:creationId xmlns:a16="http://schemas.microsoft.com/office/drawing/2014/main" id="{93AAE01A-1568-F178-BCFA-F0410631E1E9}"/>
              </a:ext>
            </a:extLst>
          </p:cNvPr>
          <p:cNvSpPr/>
          <p:nvPr/>
        </p:nvSpPr>
        <p:spPr>
          <a:xfrm>
            <a:off x="2596316"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364946C-C7E9-ECBB-DED3-2F408B439959}"/>
              </a:ext>
            </a:extLst>
          </p:cNvPr>
          <p:cNvSpPr txBox="1"/>
          <p:nvPr/>
        </p:nvSpPr>
        <p:spPr>
          <a:xfrm>
            <a:off x="4838855" y="4197802"/>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Data scientist</a:t>
            </a:r>
          </a:p>
        </p:txBody>
      </p:sp>
      <p:sp>
        <p:nvSpPr>
          <p:cNvPr id="126" name="TextBox 125">
            <a:extLst>
              <a:ext uri="{FF2B5EF4-FFF2-40B4-BE49-F238E27FC236}">
                <a16:creationId xmlns:a16="http://schemas.microsoft.com/office/drawing/2014/main" id="{8C2E8958-304C-702D-E9A6-33416766F949}"/>
              </a:ext>
            </a:extLst>
          </p:cNvPr>
          <p:cNvSpPr txBox="1"/>
          <p:nvPr/>
        </p:nvSpPr>
        <p:spPr>
          <a:xfrm>
            <a:off x="4838855" y="4624972"/>
            <a:ext cx="10613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Data architect / analysts</a:t>
            </a:r>
          </a:p>
        </p:txBody>
      </p:sp>
      <p:sp>
        <p:nvSpPr>
          <p:cNvPr id="127" name="TextBox 126">
            <a:extLst>
              <a:ext uri="{FF2B5EF4-FFF2-40B4-BE49-F238E27FC236}">
                <a16:creationId xmlns:a16="http://schemas.microsoft.com/office/drawing/2014/main" id="{B853FD93-5589-9E9C-A3DA-2DCCEB8F24E4}"/>
              </a:ext>
            </a:extLst>
          </p:cNvPr>
          <p:cNvSpPr txBox="1"/>
          <p:nvPr/>
        </p:nvSpPr>
        <p:spPr>
          <a:xfrm>
            <a:off x="10370712" y="4701917"/>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HR / Head of Talent</a:t>
            </a:r>
          </a:p>
        </p:txBody>
      </p:sp>
      <p:sp>
        <p:nvSpPr>
          <p:cNvPr id="128" name="Oval 127">
            <a:extLst>
              <a:ext uri="{FF2B5EF4-FFF2-40B4-BE49-F238E27FC236}">
                <a16:creationId xmlns:a16="http://schemas.microsoft.com/office/drawing/2014/main" id="{90AC896A-3C25-D424-DEF1-3F17C1C075EF}"/>
              </a:ext>
            </a:extLst>
          </p:cNvPr>
          <p:cNvSpPr/>
          <p:nvPr/>
        </p:nvSpPr>
        <p:spPr>
          <a:xfrm>
            <a:off x="8060812"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29" name="Picture 128" descr="A picture containing shape&#10;&#10;Description automatically generated">
            <a:extLst>
              <a:ext uri="{FF2B5EF4-FFF2-40B4-BE49-F238E27FC236}">
                <a16:creationId xmlns:a16="http://schemas.microsoft.com/office/drawing/2014/main" id="{5657A188-976D-1FBD-9C26-B8F6DCAB45E5}"/>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755126"/>
            <a:ext cx="139802" cy="139802"/>
          </a:xfrm>
          <a:prstGeom prst="rect">
            <a:avLst/>
          </a:prstGeom>
        </p:spPr>
      </p:pic>
      <p:grpSp>
        <p:nvGrpSpPr>
          <p:cNvPr id="130" name="Group 129">
            <a:extLst>
              <a:ext uri="{FF2B5EF4-FFF2-40B4-BE49-F238E27FC236}">
                <a16:creationId xmlns:a16="http://schemas.microsoft.com/office/drawing/2014/main" id="{D1601ED2-2A96-B060-862B-7FBD00069452}"/>
              </a:ext>
            </a:extLst>
          </p:cNvPr>
          <p:cNvGrpSpPr/>
          <p:nvPr/>
        </p:nvGrpSpPr>
        <p:grpSpPr>
          <a:xfrm>
            <a:off x="10064342" y="4682287"/>
            <a:ext cx="285480" cy="285480"/>
            <a:chOff x="121475" y="4500776"/>
            <a:chExt cx="329938" cy="329938"/>
          </a:xfrm>
          <a:noFill/>
        </p:grpSpPr>
        <p:pic>
          <p:nvPicPr>
            <p:cNvPr id="131" name="Picture 130" descr="A picture containing shape&#10;&#10;Description automatically generated">
              <a:extLst>
                <a:ext uri="{FF2B5EF4-FFF2-40B4-BE49-F238E27FC236}">
                  <a16:creationId xmlns:a16="http://schemas.microsoft.com/office/drawing/2014/main" id="{200BFC16-28E6-D6FB-503E-CB6809176B3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657" y="4581044"/>
              <a:ext cx="161574" cy="161574"/>
            </a:xfrm>
            <a:prstGeom prst="rect">
              <a:avLst/>
            </a:prstGeom>
            <a:grpFill/>
            <a:ln>
              <a:noFill/>
            </a:ln>
          </p:spPr>
        </p:pic>
        <p:sp>
          <p:nvSpPr>
            <p:cNvPr id="132" name="Oval 131">
              <a:extLst>
                <a:ext uri="{FF2B5EF4-FFF2-40B4-BE49-F238E27FC236}">
                  <a16:creationId xmlns:a16="http://schemas.microsoft.com/office/drawing/2014/main" id="{8DF9E6BF-61E6-41C3-D0B9-28975DD8B8CA}"/>
                </a:ext>
              </a:extLst>
            </p:cNvPr>
            <p:cNvSpPr/>
            <p:nvPr/>
          </p:nvSpPr>
          <p:spPr>
            <a:xfrm>
              <a:off x="121475" y="4500776"/>
              <a:ext cx="329938" cy="32993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pic>
        <p:nvPicPr>
          <p:cNvPr id="133" name="Picture 132" descr="A picture containing shape&#10;&#10;Description automatically generated">
            <a:extLst>
              <a:ext uri="{FF2B5EF4-FFF2-40B4-BE49-F238E27FC236}">
                <a16:creationId xmlns:a16="http://schemas.microsoft.com/office/drawing/2014/main" id="{591EE424-65E2-93C5-5914-3A5202A5589E}"/>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755126"/>
            <a:ext cx="139802" cy="139802"/>
          </a:xfrm>
          <a:prstGeom prst="rect">
            <a:avLst/>
          </a:prstGeom>
        </p:spPr>
      </p:pic>
      <p:pic>
        <p:nvPicPr>
          <p:cNvPr id="134" name="Picture 133" descr="A picture containing shape&#10;&#10;Description automatically generated">
            <a:extLst>
              <a:ext uri="{FF2B5EF4-FFF2-40B4-BE49-F238E27FC236}">
                <a16:creationId xmlns:a16="http://schemas.microsoft.com/office/drawing/2014/main" id="{51212D07-200D-1E6D-41BD-EBE52C782518}"/>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69155" y="4755126"/>
            <a:ext cx="139802" cy="139802"/>
          </a:xfrm>
          <a:prstGeom prst="rect">
            <a:avLst/>
          </a:prstGeom>
          <a:solidFill>
            <a:schemeClr val="accent1"/>
          </a:solidFill>
          <a:ln>
            <a:noFill/>
          </a:ln>
        </p:spPr>
      </p:pic>
      <p:sp>
        <p:nvSpPr>
          <p:cNvPr id="141" name="Oval 140">
            <a:extLst>
              <a:ext uri="{FF2B5EF4-FFF2-40B4-BE49-F238E27FC236}">
                <a16:creationId xmlns:a16="http://schemas.microsoft.com/office/drawing/2014/main" id="{6B06C05E-00B1-7C8C-B096-8BB4A490CE5B}"/>
              </a:ext>
            </a:extLst>
          </p:cNvPr>
          <p:cNvSpPr/>
          <p:nvPr/>
        </p:nvSpPr>
        <p:spPr>
          <a:xfrm flipH="1">
            <a:off x="4605850" y="4642536"/>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2" name="Picture 141" descr="A picture containing shape&#10;&#10;Description automatically generated">
            <a:extLst>
              <a:ext uri="{FF2B5EF4-FFF2-40B4-BE49-F238E27FC236}">
                <a16:creationId xmlns:a16="http://schemas.microsoft.com/office/drawing/2014/main" id="{824EAE1B-ADC3-F98F-36F5-805711E1E1A8}"/>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691075"/>
            <a:ext cx="93163" cy="93163"/>
          </a:xfrm>
          <a:prstGeom prst="rect">
            <a:avLst/>
          </a:prstGeom>
          <a:noFill/>
        </p:spPr>
      </p:pic>
      <p:sp>
        <p:nvSpPr>
          <p:cNvPr id="143" name="Oval 142">
            <a:extLst>
              <a:ext uri="{FF2B5EF4-FFF2-40B4-BE49-F238E27FC236}">
                <a16:creationId xmlns:a16="http://schemas.microsoft.com/office/drawing/2014/main" id="{E9817109-795E-0841-CF2E-65B234C62689}"/>
              </a:ext>
            </a:extLst>
          </p:cNvPr>
          <p:cNvSpPr/>
          <p:nvPr/>
        </p:nvSpPr>
        <p:spPr>
          <a:xfrm flipH="1">
            <a:off x="4372626" y="486516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4" name="Picture 143" descr="A picture containing shape&#10;&#10;Description automatically generated">
            <a:extLst>
              <a:ext uri="{FF2B5EF4-FFF2-40B4-BE49-F238E27FC236}">
                <a16:creationId xmlns:a16="http://schemas.microsoft.com/office/drawing/2014/main" id="{C26B05DA-E0AF-2017-A1D1-2AD0056A0879}"/>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913703"/>
            <a:ext cx="93163" cy="93163"/>
          </a:xfrm>
          <a:prstGeom prst="rect">
            <a:avLst/>
          </a:prstGeom>
          <a:solidFill>
            <a:schemeClr val="tx1"/>
          </a:solidFill>
        </p:spPr>
      </p:pic>
      <p:pic>
        <p:nvPicPr>
          <p:cNvPr id="145" name="Picture 144" descr="A picture containing shape&#10;&#10;Description automatically generated">
            <a:extLst>
              <a:ext uri="{FF2B5EF4-FFF2-40B4-BE49-F238E27FC236}">
                <a16:creationId xmlns:a16="http://schemas.microsoft.com/office/drawing/2014/main" id="{5C60B198-A7AE-B4A3-4A64-269B7295BC6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4691075"/>
            <a:ext cx="93163" cy="93163"/>
          </a:xfrm>
          <a:prstGeom prst="rect">
            <a:avLst/>
          </a:prstGeom>
          <a:solidFill>
            <a:schemeClr val="tx1"/>
          </a:solidFill>
        </p:spPr>
      </p:pic>
      <p:sp>
        <p:nvSpPr>
          <p:cNvPr id="147" name="TextBox 146">
            <a:extLst>
              <a:ext uri="{FF2B5EF4-FFF2-40B4-BE49-F238E27FC236}">
                <a16:creationId xmlns:a16="http://schemas.microsoft.com/office/drawing/2014/main" id="{878A17A4-AFB5-19E0-F3F3-5A7F835B4384}"/>
              </a:ext>
            </a:extLst>
          </p:cNvPr>
          <p:cNvSpPr txBox="1"/>
          <p:nvPr/>
        </p:nvSpPr>
        <p:spPr>
          <a:xfrm>
            <a:off x="2977820" y="4120857"/>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CX/UX designer</a:t>
            </a:r>
          </a:p>
        </p:txBody>
      </p:sp>
      <p:sp>
        <p:nvSpPr>
          <p:cNvPr id="148" name="TextBox 147">
            <a:extLst>
              <a:ext uri="{FF2B5EF4-FFF2-40B4-BE49-F238E27FC236}">
                <a16:creationId xmlns:a16="http://schemas.microsoft.com/office/drawing/2014/main" id="{25CCD253-EA14-7AC9-9A36-585653EC7D89}"/>
              </a:ext>
            </a:extLst>
          </p:cNvPr>
          <p:cNvSpPr txBox="1"/>
          <p:nvPr/>
        </p:nvSpPr>
        <p:spPr>
          <a:xfrm>
            <a:off x="3135485" y="5054517"/>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Front-end developers</a:t>
            </a:r>
          </a:p>
        </p:txBody>
      </p:sp>
      <p:sp>
        <p:nvSpPr>
          <p:cNvPr id="149" name="TextBox 148">
            <a:extLst>
              <a:ext uri="{FF2B5EF4-FFF2-40B4-BE49-F238E27FC236}">
                <a16:creationId xmlns:a16="http://schemas.microsoft.com/office/drawing/2014/main" id="{C9E4E992-96DA-ACC2-35A4-4DA489AFD47B}"/>
              </a:ext>
            </a:extLst>
          </p:cNvPr>
          <p:cNvSpPr txBox="1"/>
          <p:nvPr/>
        </p:nvSpPr>
        <p:spPr>
          <a:xfrm>
            <a:off x="8379811" y="4624972"/>
            <a:ext cx="1439673" cy="400110"/>
          </a:xfrm>
          <a:prstGeom prst="rect">
            <a:avLst/>
          </a:prstGeom>
          <a:noFill/>
        </p:spPr>
        <p:txBody>
          <a:bodyPr wrap="square" rtlCol="0">
            <a:spAutoFit/>
          </a:bodyPr>
          <a:lstStyle/>
          <a:p>
            <a:pPr>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Product developer / Product specialist</a:t>
            </a:r>
          </a:p>
        </p:txBody>
      </p:sp>
      <p:sp>
        <p:nvSpPr>
          <p:cNvPr id="150" name="Footer Placeholder 2">
            <a:extLst>
              <a:ext uri="{FF2B5EF4-FFF2-40B4-BE49-F238E27FC236}">
                <a16:creationId xmlns:a16="http://schemas.microsoft.com/office/drawing/2014/main" id="{C5A52FCE-8FCA-613A-9462-09E11B094C1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51" name="Text Placeholder 16">
            <a:extLst>
              <a:ext uri="{FF2B5EF4-FFF2-40B4-BE49-F238E27FC236}">
                <a16:creationId xmlns:a16="http://schemas.microsoft.com/office/drawing/2014/main" id="{DAB59593-DEE0-53DD-8983-76D75CA36A82}"/>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57706533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…after which Digital Venture team will be fully ramped up and comprise all required roles across business and IT </a:t>
            </a:r>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p:nvPr/>
        </p:nvSpPr>
        <p:spPr>
          <a:xfrm>
            <a:off x="5593442" y="1431778"/>
            <a:ext cx="1018572" cy="10185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Arial" panose="020B0604020202020204" pitchFamily="34" charset="0"/>
                <a:ea typeface="Helvetica Neue" panose="02000503000000020004" pitchFamily="2" charset="0"/>
                <a:cs typeface="Arial" panose="020B0604020202020204" pitchFamily="34" charset="0"/>
              </a:rPr>
              <a:t>Digital Venture Team</a:t>
            </a:r>
            <a:endParaRPr kumimoji="0" lang="en-US" sz="12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Digital customer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e</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xperience</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Data, advanced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a</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nalytics &amp; backend</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Digital marketing</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Product development</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Operations and </a:t>
            </a:r>
            <a:b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back-office </a:t>
            </a:r>
            <a:r>
              <a:rPr lang="en-US" sz="1000" b="1" dirty="0">
                <a:solidFill>
                  <a:srgbClr val="FFFFFF"/>
                </a:solidFill>
                <a:latin typeface="Arial" panose="020B0604020202020204" pitchFamily="34" charset="0"/>
                <a:ea typeface="Helvetica Neue" panose="02000503000000020004" pitchFamily="2" charset="0"/>
                <a:cs typeface="Arial" panose="020B0604020202020204" pitchFamily="34" charset="0"/>
              </a:rPr>
              <a:t>s</a:t>
            </a: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upport</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Strong and passionate leaders with entrepreneurial background and strong digital capabilities</a:t>
            </a:r>
          </a:p>
        </p:txBody>
      </p:sp>
      <p:sp>
        <p:nvSpPr>
          <p:cNvPr id="14" name="Oval 13">
            <a:extLst>
              <a:ext uri="{FF2B5EF4-FFF2-40B4-BE49-F238E27FC236}">
                <a16:creationId xmlns:a16="http://schemas.microsoft.com/office/drawing/2014/main" id="{8A639569-0C71-1245-9555-C0620D4CD7A2}"/>
              </a:ext>
            </a:extLst>
          </p:cNvPr>
          <p:cNvSpPr/>
          <p:nvPr/>
        </p:nvSpPr>
        <p:spPr>
          <a:xfrm>
            <a:off x="726621" y="419971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272554"/>
            <a:ext cx="139802" cy="139802"/>
          </a:xfrm>
          <a:prstGeom prst="rect">
            <a:avLst/>
          </a:prstGeom>
        </p:spPr>
      </p:pic>
      <p:sp>
        <p:nvSpPr>
          <p:cNvPr id="18" name="Oval 17">
            <a:extLst>
              <a:ext uri="{FF2B5EF4-FFF2-40B4-BE49-F238E27FC236}">
                <a16:creationId xmlns:a16="http://schemas.microsoft.com/office/drawing/2014/main" id="{CD98601F-98D6-B24E-B012-E0942F5F8A62}"/>
              </a:ext>
            </a:extLst>
          </p:cNvPr>
          <p:cNvSpPr/>
          <p:nvPr/>
        </p:nvSpPr>
        <p:spPr>
          <a:xfrm>
            <a:off x="726621"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Digital UI/UX designers to drive front-end development and shape user experience in digital customer journeys</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1015663"/>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Experts in digital and IT/POS to lead digital transformation, build core analytics capabilities and build up tech as a core differentiator</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Strong go-to-market experts with deep knowledge of retail and key channels</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707886"/>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Experts in pricing, strong analytical capabilities and extensive knowledge of consumer products</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861774"/>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Experienced customer support and central function expertise across e.g. accounting, legal and HR/Talent</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120857"/>
            <a:ext cx="11361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Executive Director</a:t>
            </a:r>
          </a:p>
        </p:txBody>
      </p:sp>
      <p:sp>
        <p:nvSpPr>
          <p:cNvPr id="25" name="TextBox 24">
            <a:extLst>
              <a:ext uri="{FF2B5EF4-FFF2-40B4-BE49-F238E27FC236}">
                <a16:creationId xmlns:a16="http://schemas.microsoft.com/office/drawing/2014/main" id="{2DCD579B-54B0-7A42-8BD1-8991ED47E325}"/>
              </a:ext>
            </a:extLst>
          </p:cNvPr>
          <p:cNvSpPr txBox="1"/>
          <p:nvPr/>
        </p:nvSpPr>
        <p:spPr>
          <a:xfrm>
            <a:off x="1078005" y="4701917"/>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Product</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5118391"/>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Tech</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57620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Ops</a:t>
            </a:r>
          </a:p>
        </p:txBody>
      </p:sp>
      <p:sp>
        <p:nvSpPr>
          <p:cNvPr id="30" name="Oval 29">
            <a:extLst>
              <a:ext uri="{FF2B5EF4-FFF2-40B4-BE49-F238E27FC236}">
                <a16:creationId xmlns:a16="http://schemas.microsoft.com/office/drawing/2014/main" id="{CE807589-0FDB-4B4E-8CBD-D0B8F9092567}"/>
              </a:ext>
            </a:extLst>
          </p:cNvPr>
          <p:cNvSpPr/>
          <p:nvPr/>
        </p:nvSpPr>
        <p:spPr>
          <a:xfrm>
            <a:off x="726621" y="5107055"/>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179894"/>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56072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633564"/>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4608" y="4258528"/>
            <a:ext cx="139802" cy="139802"/>
          </a:xfrm>
          <a:prstGeom prst="rect">
            <a:avLst/>
          </a:prstGeom>
          <a:solidFill>
            <a:schemeClr val="accent1"/>
          </a:solid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510938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510938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528930" y="5182225"/>
            <a:ext cx="139802" cy="139802"/>
          </a:xfrm>
          <a:prstGeom prst="rect">
            <a:avLst/>
          </a:prstGeom>
          <a:solidFill>
            <a:schemeClr val="accent1"/>
          </a:solid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548668"/>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0041" y="5621507"/>
            <a:ext cx="139802" cy="139802"/>
          </a:xfrm>
          <a:prstGeom prst="rect">
            <a:avLst/>
          </a:prstGeom>
          <a:solidFill>
            <a:schemeClr val="accent1"/>
          </a:solid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CB912D2-5B4C-2840-8018-53F5A0E02D58}"/>
              </a:ext>
            </a:extLst>
          </p:cNvPr>
          <p:cNvSpPr txBox="1"/>
          <p:nvPr/>
        </p:nvSpPr>
        <p:spPr>
          <a:xfrm>
            <a:off x="2977820" y="4120857"/>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CX/UX designer</a:t>
            </a:r>
          </a:p>
        </p:txBody>
      </p:sp>
      <p:sp>
        <p:nvSpPr>
          <p:cNvPr id="51" name="TextBox 50">
            <a:extLst>
              <a:ext uri="{FF2B5EF4-FFF2-40B4-BE49-F238E27FC236}">
                <a16:creationId xmlns:a16="http://schemas.microsoft.com/office/drawing/2014/main" id="{BB00B1CB-AD87-A946-8ED7-81A55B397B39}"/>
              </a:ext>
            </a:extLst>
          </p:cNvPr>
          <p:cNvSpPr txBox="1"/>
          <p:nvPr/>
        </p:nvSpPr>
        <p:spPr>
          <a:xfrm>
            <a:off x="2977820" y="4701917"/>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UI designer</a:t>
            </a:r>
          </a:p>
        </p:txBody>
      </p:sp>
      <p:sp>
        <p:nvSpPr>
          <p:cNvPr id="52" name="TextBox 51">
            <a:extLst>
              <a:ext uri="{FF2B5EF4-FFF2-40B4-BE49-F238E27FC236}">
                <a16:creationId xmlns:a16="http://schemas.microsoft.com/office/drawing/2014/main" id="{A2C8A4F6-C0AA-1846-AD0E-FEF6E8EF509B}"/>
              </a:ext>
            </a:extLst>
          </p:cNvPr>
          <p:cNvSpPr txBox="1"/>
          <p:nvPr/>
        </p:nvSpPr>
        <p:spPr>
          <a:xfrm>
            <a:off x="3135485" y="5054517"/>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Front-end developers</a:t>
            </a: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578985"/>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API developer</a:t>
            </a:r>
          </a:p>
        </p:txBody>
      </p:sp>
      <p:sp>
        <p:nvSpPr>
          <p:cNvPr id="56" name="Oval 55">
            <a:extLst>
              <a:ext uri="{FF2B5EF4-FFF2-40B4-BE49-F238E27FC236}">
                <a16:creationId xmlns:a16="http://schemas.microsoft.com/office/drawing/2014/main" id="{045A8E51-4D3C-204F-A7E5-F31ADB20034F}"/>
              </a:ext>
            </a:extLst>
          </p:cNvPr>
          <p:cNvSpPr/>
          <p:nvPr/>
        </p:nvSpPr>
        <p:spPr>
          <a:xfrm>
            <a:off x="2596316"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B72E1291-5D0A-A94A-8C0E-16E7374F7989}"/>
              </a:ext>
            </a:extLst>
          </p:cNvPr>
          <p:cNvSpPr txBox="1"/>
          <p:nvPr/>
        </p:nvSpPr>
        <p:spPr>
          <a:xfrm>
            <a:off x="4838855" y="4197802"/>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Data scientist</a:t>
            </a:r>
          </a:p>
        </p:txBody>
      </p:sp>
      <p:sp>
        <p:nvSpPr>
          <p:cNvPr id="58" name="TextBox 57">
            <a:extLst>
              <a:ext uri="{FF2B5EF4-FFF2-40B4-BE49-F238E27FC236}">
                <a16:creationId xmlns:a16="http://schemas.microsoft.com/office/drawing/2014/main" id="{B8EF5DAD-76A0-5747-888F-ED47215C5DD0}"/>
              </a:ext>
            </a:extLst>
          </p:cNvPr>
          <p:cNvSpPr txBox="1"/>
          <p:nvPr/>
        </p:nvSpPr>
        <p:spPr>
          <a:xfrm>
            <a:off x="4838855" y="4624972"/>
            <a:ext cx="10613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Data architect / analysts</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237773"/>
            <a:ext cx="10613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Back-end developers</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380905"/>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to potentially be filled by internal Group candidate</a:t>
            </a: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21320"/>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likely be filled by new external hire</a:t>
            </a: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197802"/>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Pricing expert</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120857"/>
            <a:ext cx="14396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Accounting specialist (c.0.5 FTE allocation)</a:t>
            </a:r>
          </a:p>
        </p:txBody>
      </p:sp>
      <p:sp>
        <p:nvSpPr>
          <p:cNvPr id="76" name="TextBox 75">
            <a:extLst>
              <a:ext uri="{FF2B5EF4-FFF2-40B4-BE49-F238E27FC236}">
                <a16:creationId xmlns:a16="http://schemas.microsoft.com/office/drawing/2014/main" id="{F9D2784A-4335-B54F-B89E-7CF89E2CA34C}"/>
              </a:ext>
            </a:extLst>
          </p:cNvPr>
          <p:cNvSpPr txBox="1"/>
          <p:nvPr/>
        </p:nvSpPr>
        <p:spPr>
          <a:xfrm>
            <a:off x="10370712" y="4701917"/>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HR / Head of Talent</a:t>
            </a:r>
          </a:p>
        </p:txBody>
      </p:sp>
      <p:sp>
        <p:nvSpPr>
          <p:cNvPr id="82" name="TextBox 81">
            <a:extLst>
              <a:ext uri="{FF2B5EF4-FFF2-40B4-BE49-F238E27FC236}">
                <a16:creationId xmlns:a16="http://schemas.microsoft.com/office/drawing/2014/main" id="{C693506C-0DC9-E447-AFF6-B6634C5FBE9B}"/>
              </a:ext>
            </a:extLst>
          </p:cNvPr>
          <p:cNvSpPr txBox="1"/>
          <p:nvPr/>
        </p:nvSpPr>
        <p:spPr>
          <a:xfrm>
            <a:off x="1078005" y="60340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Head of Sales</a:t>
            </a:r>
          </a:p>
        </p:txBody>
      </p:sp>
      <p:sp>
        <p:nvSpPr>
          <p:cNvPr id="84" name="Oval 83">
            <a:extLst>
              <a:ext uri="{FF2B5EF4-FFF2-40B4-BE49-F238E27FC236}">
                <a16:creationId xmlns:a16="http://schemas.microsoft.com/office/drawing/2014/main" id="{18FDD6ED-A287-F849-A3EA-F79128648F9A}"/>
              </a:ext>
            </a:extLst>
          </p:cNvPr>
          <p:cNvSpPr/>
          <p:nvPr/>
        </p:nvSpPr>
        <p:spPr>
          <a:xfrm>
            <a:off x="726621" y="601439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6087235"/>
            <a:ext cx="139802" cy="139802"/>
          </a:xfrm>
          <a:prstGeom prst="rect">
            <a:avLst/>
          </a:prstGeom>
        </p:spPr>
      </p:pic>
      <p:sp>
        <p:nvSpPr>
          <p:cNvPr id="87" name="Oval 86">
            <a:extLst>
              <a:ext uri="{FF2B5EF4-FFF2-40B4-BE49-F238E27FC236}">
                <a16:creationId xmlns:a16="http://schemas.microsoft.com/office/drawing/2014/main" id="{35D305F0-A691-2344-9F55-4EBE0F981794}"/>
              </a:ext>
            </a:extLst>
          </p:cNvPr>
          <p:cNvSpPr/>
          <p:nvPr/>
        </p:nvSpPr>
        <p:spPr>
          <a:xfrm flipH="1">
            <a:off x="4372626"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268318"/>
            <a:ext cx="93163" cy="93163"/>
          </a:xfrm>
          <a:prstGeom prst="rect">
            <a:avLst/>
          </a:prstGeom>
          <a:solidFill>
            <a:schemeClr val="tx1"/>
          </a:solidFill>
          <a:ln>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442407"/>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490946"/>
            <a:ext cx="93163" cy="93163"/>
          </a:xfrm>
          <a:prstGeom prst="rect">
            <a:avLst/>
          </a:prstGeom>
          <a:solidFill>
            <a:schemeClr val="tx1"/>
          </a:solidFill>
          <a:ln>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5268318"/>
            <a:ext cx="93163" cy="93163"/>
          </a:xfrm>
          <a:prstGeom prst="rect">
            <a:avLst/>
          </a:prstGeom>
          <a:solidFill>
            <a:schemeClr val="tx1"/>
          </a:solidFill>
          <a:ln>
            <a:noFill/>
          </a:ln>
        </p:spPr>
      </p:pic>
      <p:sp>
        <p:nvSpPr>
          <p:cNvPr id="96" name="Oval 95">
            <a:extLst>
              <a:ext uri="{FF2B5EF4-FFF2-40B4-BE49-F238E27FC236}">
                <a16:creationId xmlns:a16="http://schemas.microsoft.com/office/drawing/2014/main" id="{D56CC5FB-539B-DB4E-AA1A-C7F49621FCA8}"/>
              </a:ext>
            </a:extLst>
          </p:cNvPr>
          <p:cNvSpPr/>
          <p:nvPr/>
        </p:nvSpPr>
        <p:spPr>
          <a:xfrm>
            <a:off x="8060812"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7" name="Picture 96" descr="A picture containing shape&#10;&#10;Description automatically generated">
            <a:extLst>
              <a:ext uri="{FF2B5EF4-FFF2-40B4-BE49-F238E27FC236}">
                <a16:creationId xmlns:a16="http://schemas.microsoft.com/office/drawing/2014/main" id="{1DAA76C2-98BC-3F4A-A667-8C184147543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755126"/>
            <a:ext cx="139802" cy="139802"/>
          </a:xfrm>
          <a:prstGeom prst="rect">
            <a:avLst/>
          </a:prstGeom>
        </p:spPr>
      </p:pic>
      <p:sp>
        <p:nvSpPr>
          <p:cNvPr id="99" name="Oval 98">
            <a:extLst>
              <a:ext uri="{FF2B5EF4-FFF2-40B4-BE49-F238E27FC236}">
                <a16:creationId xmlns:a16="http://schemas.microsoft.com/office/drawing/2014/main" id="{1F7EB9B8-9058-1D40-81DD-3E8B3874A3BE}"/>
              </a:ext>
            </a:extLst>
          </p:cNvPr>
          <p:cNvSpPr/>
          <p:nvPr/>
        </p:nvSpPr>
        <p:spPr>
          <a:xfrm>
            <a:off x="8060812" y="4199715"/>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260567"/>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4191656"/>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42FB9307-1D3C-1A4D-890A-37E77C4274A1}"/>
              </a:ext>
            </a:extLst>
          </p:cNvPr>
          <p:cNvGrpSpPr/>
          <p:nvPr/>
        </p:nvGrpSpPr>
        <p:grpSpPr>
          <a:xfrm>
            <a:off x="10064342" y="4682287"/>
            <a:ext cx="285480" cy="285480"/>
            <a:chOff x="121475" y="4500776"/>
            <a:chExt cx="329938" cy="329938"/>
          </a:xfrm>
          <a:noFill/>
        </p:grpSpPr>
        <p:pic>
          <p:nvPicPr>
            <p:cNvPr id="105" name="Picture 104" descr="A picture containing shape&#10;&#10;Description automatically generated">
              <a:extLst>
                <a:ext uri="{FF2B5EF4-FFF2-40B4-BE49-F238E27FC236}">
                  <a16:creationId xmlns:a16="http://schemas.microsoft.com/office/drawing/2014/main" id="{12A6241D-A45A-1E41-B9A6-D663A27B1E3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657" y="4581044"/>
              <a:ext cx="161574" cy="161574"/>
            </a:xfrm>
            <a:prstGeom prst="rect">
              <a:avLst/>
            </a:prstGeom>
            <a:grpFill/>
            <a:ln>
              <a:noFill/>
            </a:ln>
          </p:spPr>
        </p:pic>
        <p:sp>
          <p:nvSpPr>
            <p:cNvPr id="106" name="Oval 105">
              <a:extLst>
                <a:ext uri="{FF2B5EF4-FFF2-40B4-BE49-F238E27FC236}">
                  <a16:creationId xmlns:a16="http://schemas.microsoft.com/office/drawing/2014/main" id="{8384DE01-41DA-4948-BE97-B183309202C5}"/>
                </a:ext>
              </a:extLst>
            </p:cNvPr>
            <p:cNvSpPr/>
            <p:nvPr/>
          </p:nvSpPr>
          <p:spPr>
            <a:xfrm>
              <a:off x="121475" y="4500776"/>
              <a:ext cx="329938" cy="32993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35643" y="4246541"/>
            <a:ext cx="139802" cy="139802"/>
          </a:xfrm>
          <a:prstGeom prst="rect">
            <a:avLst/>
          </a:prstGeom>
        </p:spPr>
      </p:pic>
      <p:sp>
        <p:nvSpPr>
          <p:cNvPr id="109" name="Oval 108">
            <a:extLst>
              <a:ext uri="{FF2B5EF4-FFF2-40B4-BE49-F238E27FC236}">
                <a16:creationId xmlns:a16="http://schemas.microsoft.com/office/drawing/2014/main" id="{968581CC-A349-C5FE-EDFF-9DABD7D72B70}"/>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111" name="Oval 110">
            <a:extLst>
              <a:ext uri="{FF2B5EF4-FFF2-40B4-BE49-F238E27FC236}">
                <a16:creationId xmlns:a16="http://schemas.microsoft.com/office/drawing/2014/main" id="{0CFED93C-AD8A-894E-EDC0-8B799A277471}"/>
              </a:ext>
            </a:extLst>
          </p:cNvPr>
          <p:cNvSpPr>
            <a:spLocks noChangeAspect="1"/>
          </p:cNvSpPr>
          <p:nvPr/>
        </p:nvSpPr>
        <p:spPr>
          <a:xfrm>
            <a:off x="324000" y="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K</a:t>
            </a:r>
          </a:p>
        </p:txBody>
      </p:sp>
      <p:pic>
        <p:nvPicPr>
          <p:cNvPr id="17" name="Picture 16" descr="A picture containing shape&#10;&#10;Description automatically generated">
            <a:extLst>
              <a:ext uri="{FF2B5EF4-FFF2-40B4-BE49-F238E27FC236}">
                <a16:creationId xmlns:a16="http://schemas.microsoft.com/office/drawing/2014/main" id="{7A16D1AD-50FC-B042-871D-65DB74E34F3F}"/>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755126"/>
            <a:ext cx="139802" cy="139802"/>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887249" y="5178838"/>
            <a:ext cx="139802" cy="139802"/>
          </a:xfrm>
          <a:prstGeom prst="rect">
            <a:avLst/>
          </a:prstGeom>
          <a:solidFill>
            <a:schemeClr val="accent1"/>
          </a:solidFill>
          <a:ln>
            <a:noFill/>
          </a:ln>
        </p:spPr>
      </p:pic>
      <p:pic>
        <p:nvPicPr>
          <p:cNvPr id="55" name="Picture 54" descr="A picture containing shape&#10;&#10;Description automatically generated">
            <a:extLst>
              <a:ext uri="{FF2B5EF4-FFF2-40B4-BE49-F238E27FC236}">
                <a16:creationId xmlns:a16="http://schemas.microsoft.com/office/drawing/2014/main" id="{4C451809-F1E6-4D49-8EB2-4B8D9385BF8D}"/>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69155" y="4755126"/>
            <a:ext cx="139802" cy="139802"/>
          </a:xfrm>
          <a:prstGeom prst="rect">
            <a:avLst/>
          </a:prstGeom>
          <a:solidFill>
            <a:schemeClr val="accent1"/>
          </a:solid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51712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07664" y="4258528"/>
            <a:ext cx="139802" cy="139802"/>
          </a:xfrm>
          <a:prstGeom prst="rect">
            <a:avLst/>
          </a:prstGeom>
          <a:noFill/>
        </p:spPr>
      </p:pic>
      <p:sp>
        <p:nvSpPr>
          <p:cNvPr id="120" name="TextBox 119">
            <a:extLst>
              <a:ext uri="{FF2B5EF4-FFF2-40B4-BE49-F238E27FC236}">
                <a16:creationId xmlns:a16="http://schemas.microsoft.com/office/drawing/2014/main" id="{3F9A1A50-3361-5AB8-D45A-D3BCD3FEAD33}"/>
              </a:ext>
            </a:extLst>
          </p:cNvPr>
          <p:cNvSpPr txBox="1"/>
          <p:nvPr/>
        </p:nvSpPr>
        <p:spPr>
          <a:xfrm>
            <a:off x="8379811" y="4624972"/>
            <a:ext cx="1439673" cy="400110"/>
          </a:xfrm>
          <a:prstGeom prst="rect">
            <a:avLst/>
          </a:prstGeom>
          <a:noFill/>
        </p:spPr>
        <p:txBody>
          <a:bodyPr wrap="square" rtlCol="0">
            <a:spAutoFit/>
          </a:bodyPr>
          <a:lstStyle/>
          <a:p>
            <a:pPr>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Product developer / Product specialist</a:t>
            </a:r>
          </a:p>
        </p:txBody>
      </p:sp>
      <p:sp>
        <p:nvSpPr>
          <p:cNvPr id="16" name="TextBox 15">
            <a:extLst>
              <a:ext uri="{FF2B5EF4-FFF2-40B4-BE49-F238E27FC236}">
                <a16:creationId xmlns:a16="http://schemas.microsoft.com/office/drawing/2014/main" id="{34476C30-E838-9520-83C8-01E907D4387D}"/>
              </a:ext>
            </a:extLst>
          </p:cNvPr>
          <p:cNvSpPr txBox="1"/>
          <p:nvPr/>
        </p:nvSpPr>
        <p:spPr>
          <a:xfrm>
            <a:off x="10370712" y="5129763"/>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Legal</a:t>
            </a:r>
          </a:p>
        </p:txBody>
      </p:sp>
      <p:grpSp>
        <p:nvGrpSpPr>
          <p:cNvPr id="27" name="Group 26">
            <a:extLst>
              <a:ext uri="{FF2B5EF4-FFF2-40B4-BE49-F238E27FC236}">
                <a16:creationId xmlns:a16="http://schemas.microsoft.com/office/drawing/2014/main" id="{D7EE6EC6-9EC7-C4D0-CF29-13CFDDDCE29A}"/>
              </a:ext>
            </a:extLst>
          </p:cNvPr>
          <p:cNvGrpSpPr/>
          <p:nvPr/>
        </p:nvGrpSpPr>
        <p:grpSpPr>
          <a:xfrm>
            <a:off x="10064342" y="5107055"/>
            <a:ext cx="285480" cy="285480"/>
            <a:chOff x="121475" y="4500776"/>
            <a:chExt cx="329938" cy="329938"/>
          </a:xfrm>
          <a:noFill/>
        </p:grpSpPr>
        <p:pic>
          <p:nvPicPr>
            <p:cNvPr id="29" name="Picture 28" descr="A picture containing shape&#10;&#10;Description automatically generated">
              <a:extLst>
                <a:ext uri="{FF2B5EF4-FFF2-40B4-BE49-F238E27FC236}">
                  <a16:creationId xmlns:a16="http://schemas.microsoft.com/office/drawing/2014/main" id="{A243E926-8D2D-FA90-CF9A-1E16BCC88BEC}"/>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657" y="4581044"/>
              <a:ext cx="161574" cy="161574"/>
            </a:xfrm>
            <a:prstGeom prst="rect">
              <a:avLst/>
            </a:prstGeom>
            <a:grpFill/>
            <a:ln>
              <a:noFill/>
            </a:ln>
          </p:spPr>
        </p:pic>
        <p:sp>
          <p:nvSpPr>
            <p:cNvPr id="32" name="Oval 31">
              <a:extLst>
                <a:ext uri="{FF2B5EF4-FFF2-40B4-BE49-F238E27FC236}">
                  <a16:creationId xmlns:a16="http://schemas.microsoft.com/office/drawing/2014/main" id="{883C3647-AA8F-6F7D-2969-1A7BF33BEA72}"/>
                </a:ext>
              </a:extLst>
            </p:cNvPr>
            <p:cNvSpPr/>
            <p:nvPr/>
          </p:nvSpPr>
          <p:spPr>
            <a:xfrm>
              <a:off x="121475" y="4500776"/>
              <a:ext cx="329938" cy="32993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sp>
        <p:nvSpPr>
          <p:cNvPr id="35" name="Oval 34">
            <a:extLst>
              <a:ext uri="{FF2B5EF4-FFF2-40B4-BE49-F238E27FC236}">
                <a16:creationId xmlns:a16="http://schemas.microsoft.com/office/drawing/2014/main" id="{BD0EBF23-1A78-1DF8-2BD2-449CEFBCBEE5}"/>
              </a:ext>
            </a:extLst>
          </p:cNvPr>
          <p:cNvSpPr/>
          <p:nvPr/>
        </p:nvSpPr>
        <p:spPr>
          <a:xfrm>
            <a:off x="6318002"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8" name="Picture 37" descr="A picture containing shape&#10;&#10;Description automatically generated">
            <a:extLst>
              <a:ext uri="{FF2B5EF4-FFF2-40B4-BE49-F238E27FC236}">
                <a16:creationId xmlns:a16="http://schemas.microsoft.com/office/drawing/2014/main" id="{121BF833-5772-58FD-6075-643E6D32F8F7}"/>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390841" y="4258528"/>
            <a:ext cx="139802" cy="139802"/>
          </a:xfrm>
          <a:prstGeom prst="rect">
            <a:avLst/>
          </a:prstGeom>
          <a:solidFill>
            <a:schemeClr val="accent1"/>
          </a:solidFill>
          <a:ln>
            <a:noFill/>
          </a:ln>
        </p:spPr>
      </p:pic>
      <p:sp>
        <p:nvSpPr>
          <p:cNvPr id="41" name="TextBox 40">
            <a:extLst>
              <a:ext uri="{FF2B5EF4-FFF2-40B4-BE49-F238E27FC236}">
                <a16:creationId xmlns:a16="http://schemas.microsoft.com/office/drawing/2014/main" id="{CED70214-25E6-A71B-39F2-859108E221DC}"/>
              </a:ext>
            </a:extLst>
          </p:cNvPr>
          <p:cNvSpPr txBox="1"/>
          <p:nvPr/>
        </p:nvSpPr>
        <p:spPr>
          <a:xfrm>
            <a:off x="6694053" y="4120857"/>
            <a:ext cx="11323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Digital marketing lead</a:t>
            </a:r>
          </a:p>
        </p:txBody>
      </p:sp>
      <p:sp>
        <p:nvSpPr>
          <p:cNvPr id="44" name="Oval 43">
            <a:extLst>
              <a:ext uri="{FF2B5EF4-FFF2-40B4-BE49-F238E27FC236}">
                <a16:creationId xmlns:a16="http://schemas.microsoft.com/office/drawing/2014/main" id="{A1B82A5A-BBFC-952E-7EBD-9B9491A9F050}"/>
              </a:ext>
            </a:extLst>
          </p:cNvPr>
          <p:cNvSpPr/>
          <p:nvPr/>
        </p:nvSpPr>
        <p:spPr>
          <a:xfrm>
            <a:off x="6561232"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5F0F5B07-96CB-EE8E-37FE-15DE30455221}"/>
              </a:ext>
            </a:extLst>
          </p:cNvPr>
          <p:cNvSpPr/>
          <p:nvPr/>
        </p:nvSpPr>
        <p:spPr>
          <a:xfrm>
            <a:off x="6202913" y="4682287"/>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54" name="Picture 53" descr="A picture containing shape&#10;&#10;Description automatically generated">
            <a:extLst>
              <a:ext uri="{FF2B5EF4-FFF2-40B4-BE49-F238E27FC236}">
                <a16:creationId xmlns:a16="http://schemas.microsoft.com/office/drawing/2014/main" id="{87337A7B-E964-EAAF-5690-6DD8319A6E7B}"/>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75752" y="4755126"/>
            <a:ext cx="139802" cy="139802"/>
          </a:xfrm>
          <a:prstGeom prst="rect">
            <a:avLst/>
          </a:prstGeom>
          <a:solidFill>
            <a:schemeClr val="accent1"/>
          </a:solidFill>
          <a:ln>
            <a:noFill/>
          </a:ln>
        </p:spPr>
      </p:pic>
      <p:sp>
        <p:nvSpPr>
          <p:cNvPr id="60" name="TextBox 59">
            <a:extLst>
              <a:ext uri="{FF2B5EF4-FFF2-40B4-BE49-F238E27FC236}">
                <a16:creationId xmlns:a16="http://schemas.microsoft.com/office/drawing/2014/main" id="{592532F4-53F4-AED6-6400-9465C3C38CCB}"/>
              </a:ext>
            </a:extLst>
          </p:cNvPr>
          <p:cNvSpPr txBox="1"/>
          <p:nvPr/>
        </p:nvSpPr>
        <p:spPr>
          <a:xfrm>
            <a:off x="6879341" y="4624972"/>
            <a:ext cx="9470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Marketing assistants</a:t>
            </a:r>
          </a:p>
        </p:txBody>
      </p:sp>
      <p:pic>
        <p:nvPicPr>
          <p:cNvPr id="63" name="Picture 62" descr="A picture containing shape&#10;&#10;Description automatically generated">
            <a:extLst>
              <a:ext uri="{FF2B5EF4-FFF2-40B4-BE49-F238E27FC236}">
                <a16:creationId xmlns:a16="http://schemas.microsoft.com/office/drawing/2014/main" id="{45263510-5689-F923-96C6-261F6E953202}"/>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34071" y="4755126"/>
            <a:ext cx="139802" cy="139802"/>
          </a:xfrm>
          <a:prstGeom prst="rect">
            <a:avLst/>
          </a:prstGeom>
          <a:solidFill>
            <a:schemeClr val="accent1"/>
          </a:solidFill>
          <a:ln>
            <a:noFill/>
          </a:ln>
        </p:spPr>
      </p:pic>
      <p:sp>
        <p:nvSpPr>
          <p:cNvPr id="66" name="Oval 65">
            <a:extLst>
              <a:ext uri="{FF2B5EF4-FFF2-40B4-BE49-F238E27FC236}">
                <a16:creationId xmlns:a16="http://schemas.microsoft.com/office/drawing/2014/main" id="{21793A52-9B86-47CC-8920-53A9E4CD7DA3}"/>
              </a:ext>
            </a:extLst>
          </p:cNvPr>
          <p:cNvSpPr/>
          <p:nvPr/>
        </p:nvSpPr>
        <p:spPr>
          <a:xfrm flipH="1">
            <a:off x="4605850" y="4642536"/>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69" name="Oval 68">
            <a:extLst>
              <a:ext uri="{FF2B5EF4-FFF2-40B4-BE49-F238E27FC236}">
                <a16:creationId xmlns:a16="http://schemas.microsoft.com/office/drawing/2014/main" id="{5FF94F72-5F38-FE3B-0A64-86C202F246DC}"/>
              </a:ext>
            </a:extLst>
          </p:cNvPr>
          <p:cNvSpPr/>
          <p:nvPr/>
        </p:nvSpPr>
        <p:spPr>
          <a:xfrm flipH="1">
            <a:off x="4372626" y="4642536"/>
            <a:ext cx="190241" cy="1902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3" name="Picture 82" descr="A picture containing shape&#10;&#10;Description automatically generated">
            <a:extLst>
              <a:ext uri="{FF2B5EF4-FFF2-40B4-BE49-F238E27FC236}">
                <a16:creationId xmlns:a16="http://schemas.microsoft.com/office/drawing/2014/main" id="{BD674537-EA2D-8303-5074-C7402AA78161}"/>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691075"/>
            <a:ext cx="93163" cy="93163"/>
          </a:xfrm>
          <a:prstGeom prst="rect">
            <a:avLst/>
          </a:prstGeom>
          <a:noFill/>
        </p:spPr>
      </p:pic>
      <p:sp>
        <p:nvSpPr>
          <p:cNvPr id="86" name="Oval 85">
            <a:extLst>
              <a:ext uri="{FF2B5EF4-FFF2-40B4-BE49-F238E27FC236}">
                <a16:creationId xmlns:a16="http://schemas.microsoft.com/office/drawing/2014/main" id="{42C05B2F-837D-A6F6-ADDA-1024429F8DA0}"/>
              </a:ext>
            </a:extLst>
          </p:cNvPr>
          <p:cNvSpPr/>
          <p:nvPr/>
        </p:nvSpPr>
        <p:spPr>
          <a:xfrm flipH="1">
            <a:off x="4372626" y="486516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9" name="Picture 88" descr="A picture containing shape&#10;&#10;Description automatically generated">
            <a:extLst>
              <a:ext uri="{FF2B5EF4-FFF2-40B4-BE49-F238E27FC236}">
                <a16:creationId xmlns:a16="http://schemas.microsoft.com/office/drawing/2014/main" id="{B1385CF0-5981-10F6-7B8E-6911F961F686}"/>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913703"/>
            <a:ext cx="93163" cy="93163"/>
          </a:xfrm>
          <a:prstGeom prst="rect">
            <a:avLst/>
          </a:prstGeom>
          <a:solidFill>
            <a:schemeClr val="tx1"/>
          </a:solidFill>
        </p:spPr>
      </p:pic>
      <p:pic>
        <p:nvPicPr>
          <p:cNvPr id="92" name="Picture 91" descr="A picture containing shape&#10;&#10;Description automatically generated">
            <a:extLst>
              <a:ext uri="{FF2B5EF4-FFF2-40B4-BE49-F238E27FC236}">
                <a16:creationId xmlns:a16="http://schemas.microsoft.com/office/drawing/2014/main" id="{EDAD3C98-8F35-5AFE-51B7-A7FA52086155}"/>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4691075"/>
            <a:ext cx="93163" cy="93163"/>
          </a:xfrm>
          <a:prstGeom prst="rect">
            <a:avLst/>
          </a:prstGeom>
          <a:solidFill>
            <a:schemeClr val="tx1"/>
          </a:solidFill>
        </p:spPr>
      </p:pic>
      <p:sp>
        <p:nvSpPr>
          <p:cNvPr id="95" name="TextBox 94">
            <a:extLst>
              <a:ext uri="{FF2B5EF4-FFF2-40B4-BE49-F238E27FC236}">
                <a16:creationId xmlns:a16="http://schemas.microsoft.com/office/drawing/2014/main" id="{079697DE-4BBD-A9B9-5759-44A478BBBC0E}"/>
              </a:ext>
            </a:extLst>
          </p:cNvPr>
          <p:cNvSpPr txBox="1"/>
          <p:nvPr/>
        </p:nvSpPr>
        <p:spPr>
          <a:xfrm>
            <a:off x="6685121" y="5232538"/>
            <a:ext cx="10613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Customer support</a:t>
            </a:r>
          </a:p>
        </p:txBody>
      </p:sp>
      <p:sp>
        <p:nvSpPr>
          <p:cNvPr id="98" name="Oval 97">
            <a:extLst>
              <a:ext uri="{FF2B5EF4-FFF2-40B4-BE49-F238E27FC236}">
                <a16:creationId xmlns:a16="http://schemas.microsoft.com/office/drawing/2014/main" id="{8A6FAAD7-770C-4753-938D-81E6E089B8C9}"/>
              </a:ext>
            </a:extLst>
          </p:cNvPr>
          <p:cNvSpPr/>
          <p:nvPr/>
        </p:nvSpPr>
        <p:spPr>
          <a:xfrm flipH="1">
            <a:off x="6218892" y="521454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1" name="Picture 100" descr="A picture containing shape&#10;&#10;Description automatically generated">
            <a:extLst>
              <a:ext uri="{FF2B5EF4-FFF2-40B4-BE49-F238E27FC236}">
                <a16:creationId xmlns:a16="http://schemas.microsoft.com/office/drawing/2014/main" id="{9E2AA841-E7A1-4A2F-1392-A160D101811B}"/>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6267431" y="5263083"/>
            <a:ext cx="93163" cy="93163"/>
          </a:xfrm>
          <a:prstGeom prst="rect">
            <a:avLst/>
          </a:prstGeom>
          <a:solidFill>
            <a:schemeClr val="tx1"/>
          </a:solidFill>
          <a:ln>
            <a:noFill/>
          </a:ln>
        </p:spPr>
      </p:pic>
      <p:sp>
        <p:nvSpPr>
          <p:cNvPr id="103" name="Oval 102">
            <a:extLst>
              <a:ext uri="{FF2B5EF4-FFF2-40B4-BE49-F238E27FC236}">
                <a16:creationId xmlns:a16="http://schemas.microsoft.com/office/drawing/2014/main" id="{EF882AB1-207D-F706-E8B4-89F7569887C4}"/>
              </a:ext>
            </a:extLst>
          </p:cNvPr>
          <p:cNvSpPr/>
          <p:nvPr/>
        </p:nvSpPr>
        <p:spPr>
          <a:xfrm flipH="1">
            <a:off x="6218892" y="5437172"/>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12" name="Picture 111" descr="A picture containing shape&#10;&#10;Description automatically generated">
            <a:extLst>
              <a:ext uri="{FF2B5EF4-FFF2-40B4-BE49-F238E27FC236}">
                <a16:creationId xmlns:a16="http://schemas.microsoft.com/office/drawing/2014/main" id="{6A382949-A75C-A552-D3E7-5CAC276DEF9F}"/>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6267431" y="5485711"/>
            <a:ext cx="93163" cy="93163"/>
          </a:xfrm>
          <a:prstGeom prst="rect">
            <a:avLst/>
          </a:prstGeom>
          <a:solidFill>
            <a:schemeClr val="tx1"/>
          </a:solidFill>
          <a:ln>
            <a:noFill/>
          </a:ln>
        </p:spPr>
      </p:pic>
      <p:sp>
        <p:nvSpPr>
          <p:cNvPr id="113" name="Oval 112">
            <a:extLst>
              <a:ext uri="{FF2B5EF4-FFF2-40B4-BE49-F238E27FC236}">
                <a16:creationId xmlns:a16="http://schemas.microsoft.com/office/drawing/2014/main" id="{9D76E834-0721-92FD-9CEA-6A4398FDE950}"/>
              </a:ext>
            </a:extLst>
          </p:cNvPr>
          <p:cNvSpPr/>
          <p:nvPr/>
        </p:nvSpPr>
        <p:spPr>
          <a:xfrm flipH="1">
            <a:off x="6452116" y="521454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14" name="Picture 113" descr="A picture containing shape&#10;&#10;Description automatically generated">
            <a:extLst>
              <a:ext uri="{FF2B5EF4-FFF2-40B4-BE49-F238E27FC236}">
                <a16:creationId xmlns:a16="http://schemas.microsoft.com/office/drawing/2014/main" id="{1954DCEE-1C9B-3321-52CF-69C2640FA514}"/>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6500655" y="5263083"/>
            <a:ext cx="93163" cy="93163"/>
          </a:xfrm>
          <a:prstGeom prst="rect">
            <a:avLst/>
          </a:prstGeom>
          <a:solidFill>
            <a:schemeClr val="tx1"/>
          </a:solidFill>
          <a:ln>
            <a:noFill/>
          </a:ln>
        </p:spPr>
      </p:pic>
      <p:cxnSp>
        <p:nvCxnSpPr>
          <p:cNvPr id="118" name="Straight Connector 117">
            <a:extLst>
              <a:ext uri="{FF2B5EF4-FFF2-40B4-BE49-F238E27FC236}">
                <a16:creationId xmlns:a16="http://schemas.microsoft.com/office/drawing/2014/main" id="{2E8B23A4-89E3-6187-592A-8CACAB664CB0}"/>
              </a:ext>
            </a:extLst>
          </p:cNvPr>
          <p:cNvCxnSpPr/>
          <p:nvPr/>
        </p:nvCxnSpPr>
        <p:spPr>
          <a:xfrm>
            <a:off x="2340885" y="2548973"/>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655C2DE-D8DE-1A84-C1CE-B23CAF8A517A}"/>
              </a:ext>
            </a:extLst>
          </p:cNvPr>
          <p:cNvCxnSpPr/>
          <p:nvPr/>
        </p:nvCxnSpPr>
        <p:spPr>
          <a:xfrm>
            <a:off x="4213414"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AC5053D-4E09-57D3-7046-AF5A4FFE998D}"/>
              </a:ext>
            </a:extLst>
          </p:cNvPr>
          <p:cNvCxnSpPr/>
          <p:nvPr/>
        </p:nvCxnSpPr>
        <p:spPr>
          <a:xfrm>
            <a:off x="6102445" y="2561449"/>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B971632-5333-070C-47D9-C103511BDAC3}"/>
              </a:ext>
            </a:extLst>
          </p:cNvPr>
          <p:cNvCxnSpPr/>
          <p:nvPr/>
        </p:nvCxnSpPr>
        <p:spPr>
          <a:xfrm>
            <a:off x="7958311"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B649448-19FC-E873-11BB-526AE4C12E0B}"/>
              </a:ext>
            </a:extLst>
          </p:cNvPr>
          <p:cNvCxnSpPr/>
          <p:nvPr/>
        </p:nvCxnSpPr>
        <p:spPr>
          <a:xfrm>
            <a:off x="9829929"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4" name="Footer Placeholder 2">
            <a:extLst>
              <a:ext uri="{FF2B5EF4-FFF2-40B4-BE49-F238E27FC236}">
                <a16:creationId xmlns:a16="http://schemas.microsoft.com/office/drawing/2014/main" id="{50B13DBD-3603-B1B1-FF13-1711D3B654A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25" name="Text Placeholder 16">
            <a:extLst>
              <a:ext uri="{FF2B5EF4-FFF2-40B4-BE49-F238E27FC236}">
                <a16:creationId xmlns:a16="http://schemas.microsoft.com/office/drawing/2014/main" id="{EE7A6B5F-3468-6D43-885F-4F1F4A7F8442}"/>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3412873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3197098"/>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2" name="Text Placeholder 16">
            <a:extLst>
              <a:ext uri="{FF2B5EF4-FFF2-40B4-BE49-F238E27FC236}">
                <a16:creationId xmlns:a16="http://schemas.microsoft.com/office/drawing/2014/main" id="{46E4ADD8-2C4B-8D2E-1C9C-D664DEFA8C92}"/>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2035287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F7AF3CD-4688-3EFC-0930-0120AE979244}"/>
              </a:ext>
            </a:extLst>
          </p:cNvPr>
          <p:cNvSpPr>
            <a:spLocks noGrp="1"/>
          </p:cNvSpPr>
          <p:nvPr>
            <p:ph type="title"/>
          </p:nvPr>
        </p:nvSpPr>
        <p:spPr/>
        <p:txBody>
          <a:bodyPr/>
          <a:lstStyle/>
          <a:p>
            <a:r>
              <a:rPr lang="en-US" dirty="0"/>
              <a:t>Digital Venture business model will build on a positive loop of attractive prices and services combined with membership</a:t>
            </a:r>
          </a:p>
        </p:txBody>
      </p:sp>
      <p:sp>
        <p:nvSpPr>
          <p:cNvPr id="6" name="Rectangle 5">
            <a:extLst>
              <a:ext uri="{FF2B5EF4-FFF2-40B4-BE49-F238E27FC236}">
                <a16:creationId xmlns:a16="http://schemas.microsoft.com/office/drawing/2014/main" id="{86C96693-8D29-0A4F-9C66-DB3CAB68129A}"/>
              </a:ext>
            </a:extLst>
          </p:cNvPr>
          <p:cNvSpPr/>
          <p:nvPr/>
        </p:nvSpPr>
        <p:spPr>
          <a:xfrm>
            <a:off x="583192" y="3130445"/>
            <a:ext cx="3090672" cy="142646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bg1"/>
                </a:solidFill>
              </a:rPr>
              <a:t>Membership fee </a:t>
            </a:r>
            <a:r>
              <a:rPr lang="en-US" sz="1400" dirty="0">
                <a:solidFill>
                  <a:schemeClr val="bg1"/>
                </a:solidFill>
              </a:rPr>
              <a:t>gives customers access…</a:t>
            </a:r>
          </a:p>
        </p:txBody>
      </p:sp>
      <p:sp>
        <p:nvSpPr>
          <p:cNvPr id="7" name="Rectangle 6">
            <a:extLst>
              <a:ext uri="{FF2B5EF4-FFF2-40B4-BE49-F238E27FC236}">
                <a16:creationId xmlns:a16="http://schemas.microsoft.com/office/drawing/2014/main" id="{713DE038-2B19-8979-FBD3-EBEB5335CA9A}"/>
              </a:ext>
            </a:extLst>
          </p:cNvPr>
          <p:cNvSpPr/>
          <p:nvPr/>
        </p:nvSpPr>
        <p:spPr>
          <a:xfrm>
            <a:off x="4228531" y="3130445"/>
            <a:ext cx="3090672" cy="142646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…to </a:t>
            </a:r>
            <a:r>
              <a:rPr lang="en-US" sz="1400" b="1" dirty="0">
                <a:solidFill>
                  <a:schemeClr val="bg1"/>
                </a:solidFill>
              </a:rPr>
              <a:t>low prices </a:t>
            </a:r>
            <a:r>
              <a:rPr lang="en-US" sz="1400" dirty="0">
                <a:solidFill>
                  <a:schemeClr val="bg1"/>
                </a:solidFill>
              </a:rPr>
              <a:t>for curated selection…</a:t>
            </a:r>
          </a:p>
        </p:txBody>
      </p:sp>
      <p:sp>
        <p:nvSpPr>
          <p:cNvPr id="8" name="Rectangle 7">
            <a:extLst>
              <a:ext uri="{FF2B5EF4-FFF2-40B4-BE49-F238E27FC236}">
                <a16:creationId xmlns:a16="http://schemas.microsoft.com/office/drawing/2014/main" id="{D23AE584-60D4-72CB-C24A-7794B14F3864}"/>
              </a:ext>
            </a:extLst>
          </p:cNvPr>
          <p:cNvSpPr/>
          <p:nvPr/>
        </p:nvSpPr>
        <p:spPr>
          <a:xfrm>
            <a:off x="7873870" y="2098094"/>
            <a:ext cx="3092744" cy="142646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…which can be kept even lower by </a:t>
            </a:r>
            <a:r>
              <a:rPr lang="en-US" sz="1400" b="1" dirty="0">
                <a:solidFill>
                  <a:schemeClr val="bg1"/>
                </a:solidFill>
              </a:rPr>
              <a:t>increased bargaining power</a:t>
            </a:r>
            <a:r>
              <a:rPr lang="en-US" sz="1400" dirty="0">
                <a:solidFill>
                  <a:schemeClr val="bg1"/>
                </a:solidFill>
              </a:rPr>
              <a:t> (and leveraging [Group])…</a:t>
            </a:r>
          </a:p>
        </p:txBody>
      </p:sp>
      <p:sp>
        <p:nvSpPr>
          <p:cNvPr id="9" name="Rectangle 8">
            <a:extLst>
              <a:ext uri="{FF2B5EF4-FFF2-40B4-BE49-F238E27FC236}">
                <a16:creationId xmlns:a16="http://schemas.microsoft.com/office/drawing/2014/main" id="{F7470320-0FB2-45FA-F6F2-DDCE543E4E1C}"/>
              </a:ext>
            </a:extLst>
          </p:cNvPr>
          <p:cNvSpPr/>
          <p:nvPr/>
        </p:nvSpPr>
        <p:spPr>
          <a:xfrm>
            <a:off x="7873870" y="4162795"/>
            <a:ext cx="3092744" cy="1424880"/>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…as well as supplemented by </a:t>
            </a:r>
            <a:r>
              <a:rPr lang="en-US" sz="1400" b="1" dirty="0">
                <a:solidFill>
                  <a:schemeClr val="bg1"/>
                </a:solidFill>
              </a:rPr>
              <a:t>revenue-split</a:t>
            </a:r>
            <a:r>
              <a:rPr lang="en-US" sz="1400" dirty="0">
                <a:solidFill>
                  <a:schemeClr val="bg1"/>
                </a:solidFill>
              </a:rPr>
              <a:t> with Digital Venture </a:t>
            </a:r>
            <a:r>
              <a:rPr lang="en-US" sz="1400" b="1" dirty="0">
                <a:solidFill>
                  <a:schemeClr val="bg1"/>
                </a:solidFill>
              </a:rPr>
              <a:t>partner services</a:t>
            </a:r>
          </a:p>
        </p:txBody>
      </p:sp>
      <p:sp>
        <p:nvSpPr>
          <p:cNvPr id="13" name="Oval 12">
            <a:extLst>
              <a:ext uri="{FF2B5EF4-FFF2-40B4-BE49-F238E27FC236}">
                <a16:creationId xmlns:a16="http://schemas.microsoft.com/office/drawing/2014/main" id="{D770C57C-87E3-9DC4-3E76-C1DF28ADB0D9}"/>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4</a:t>
            </a:r>
          </a:p>
        </p:txBody>
      </p:sp>
      <p:cxnSp>
        <p:nvCxnSpPr>
          <p:cNvPr id="15" name="Straight Arrow Connector 14">
            <a:extLst>
              <a:ext uri="{FF2B5EF4-FFF2-40B4-BE49-F238E27FC236}">
                <a16:creationId xmlns:a16="http://schemas.microsoft.com/office/drawing/2014/main" id="{8B0D1A0E-F859-419F-8B74-629B586ECA8A}"/>
              </a:ext>
            </a:extLst>
          </p:cNvPr>
          <p:cNvCxnSpPr>
            <a:stCxn id="6" idx="3"/>
            <a:endCxn id="7" idx="1"/>
          </p:cNvCxnSpPr>
          <p:nvPr/>
        </p:nvCxnSpPr>
        <p:spPr>
          <a:xfrm>
            <a:off x="3673864" y="3843677"/>
            <a:ext cx="554667" cy="0"/>
          </a:xfrm>
          <a:prstGeom prst="straightConnector1">
            <a:avLst/>
          </a:prstGeom>
          <a:ln w="4445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291E7E-12F8-B1DD-4EE3-D7E82073749F}"/>
              </a:ext>
            </a:extLst>
          </p:cNvPr>
          <p:cNvCxnSpPr>
            <a:cxnSpLocks/>
            <a:stCxn id="8" idx="2"/>
            <a:endCxn id="9" idx="0"/>
          </p:cNvCxnSpPr>
          <p:nvPr/>
        </p:nvCxnSpPr>
        <p:spPr>
          <a:xfrm>
            <a:off x="9420242" y="3524558"/>
            <a:ext cx="0" cy="638237"/>
          </a:xfrm>
          <a:prstGeom prst="straightConnector1">
            <a:avLst/>
          </a:prstGeom>
          <a:ln w="44450" cap="sq">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28EDCA2-04C4-5C4C-A0EB-F8028A36F77B}"/>
              </a:ext>
            </a:extLst>
          </p:cNvPr>
          <p:cNvCxnSpPr>
            <a:stCxn id="7" idx="3"/>
            <a:endCxn id="8" idx="1"/>
          </p:cNvCxnSpPr>
          <p:nvPr/>
        </p:nvCxnSpPr>
        <p:spPr>
          <a:xfrm flipV="1">
            <a:off x="7319203" y="2811326"/>
            <a:ext cx="554667" cy="1032351"/>
          </a:xfrm>
          <a:prstGeom prst="bentConnector3">
            <a:avLst/>
          </a:prstGeom>
          <a:ln w="4445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83F9ED1-27D0-9E78-D0F4-7B2B9AF89C10}"/>
              </a:ext>
            </a:extLst>
          </p:cNvPr>
          <p:cNvCxnSpPr>
            <a:stCxn id="9" idx="2"/>
            <a:endCxn id="6" idx="2"/>
          </p:cNvCxnSpPr>
          <p:nvPr/>
        </p:nvCxnSpPr>
        <p:spPr>
          <a:xfrm rot="5400000" flipH="1">
            <a:off x="5259002" y="1426435"/>
            <a:ext cx="1030766" cy="7291714"/>
          </a:xfrm>
          <a:prstGeom prst="bentConnector3">
            <a:avLst>
              <a:gd name="adj1" fmla="val -22178"/>
            </a:avLst>
          </a:prstGeom>
          <a:ln w="4445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1B41A3-1EC4-728B-5634-BA3C66538DC3}"/>
              </a:ext>
            </a:extLst>
          </p:cNvPr>
          <p:cNvSpPr txBox="1"/>
          <p:nvPr/>
        </p:nvSpPr>
        <p:spPr>
          <a:xfrm>
            <a:off x="2128528" y="5896172"/>
            <a:ext cx="7015396" cy="404734"/>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dirty="0">
                <a:solidFill>
                  <a:schemeClr val="bg1"/>
                </a:solidFill>
              </a:rPr>
              <a:t>…leading to even more attractive value proposition and </a:t>
            </a:r>
            <a:r>
              <a:rPr lang="en-US" sz="1400" b="1" dirty="0">
                <a:solidFill>
                  <a:schemeClr val="bg1"/>
                </a:solidFill>
              </a:rPr>
              <a:t>higher stickiness</a:t>
            </a:r>
          </a:p>
        </p:txBody>
      </p:sp>
      <p:sp>
        <p:nvSpPr>
          <p:cNvPr id="27" name="Oval 26">
            <a:extLst>
              <a:ext uri="{FF2B5EF4-FFF2-40B4-BE49-F238E27FC236}">
                <a16:creationId xmlns:a16="http://schemas.microsoft.com/office/drawing/2014/main" id="{5932E7D3-9DAB-486B-C7F2-14C8EFFA9BC8}"/>
              </a:ext>
            </a:extLst>
          </p:cNvPr>
          <p:cNvSpPr>
            <a:spLocks noChangeAspect="1"/>
          </p:cNvSpPr>
          <p:nvPr/>
        </p:nvSpPr>
        <p:spPr>
          <a:xfrm>
            <a:off x="421192" y="2980407"/>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1</a:t>
            </a:r>
          </a:p>
        </p:txBody>
      </p:sp>
      <p:sp>
        <p:nvSpPr>
          <p:cNvPr id="28" name="Oval 27">
            <a:extLst>
              <a:ext uri="{FF2B5EF4-FFF2-40B4-BE49-F238E27FC236}">
                <a16:creationId xmlns:a16="http://schemas.microsoft.com/office/drawing/2014/main" id="{F652BD19-EB6D-061D-F2E7-767538B7895D}"/>
              </a:ext>
            </a:extLst>
          </p:cNvPr>
          <p:cNvSpPr>
            <a:spLocks noChangeAspect="1"/>
          </p:cNvSpPr>
          <p:nvPr/>
        </p:nvSpPr>
        <p:spPr>
          <a:xfrm>
            <a:off x="4123050" y="2980407"/>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2</a:t>
            </a:r>
          </a:p>
        </p:txBody>
      </p:sp>
      <p:sp>
        <p:nvSpPr>
          <p:cNvPr id="29" name="TextBox 28">
            <a:extLst>
              <a:ext uri="{FF2B5EF4-FFF2-40B4-BE49-F238E27FC236}">
                <a16:creationId xmlns:a16="http://schemas.microsoft.com/office/drawing/2014/main" id="{825DF3A6-8361-DCDE-9B97-81102E74C70B}"/>
              </a:ext>
            </a:extLst>
          </p:cNvPr>
          <p:cNvSpPr txBox="1"/>
          <p:nvPr/>
        </p:nvSpPr>
        <p:spPr>
          <a:xfrm>
            <a:off x="3962400" y="2766646"/>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30" name="Oval 29">
            <a:extLst>
              <a:ext uri="{FF2B5EF4-FFF2-40B4-BE49-F238E27FC236}">
                <a16:creationId xmlns:a16="http://schemas.microsoft.com/office/drawing/2014/main" id="{DD4BEA21-9CFF-07FA-AA07-7BA841886BB1}"/>
              </a:ext>
            </a:extLst>
          </p:cNvPr>
          <p:cNvSpPr>
            <a:spLocks noChangeAspect="1"/>
          </p:cNvSpPr>
          <p:nvPr/>
        </p:nvSpPr>
        <p:spPr>
          <a:xfrm>
            <a:off x="7711870" y="198519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3</a:t>
            </a:r>
          </a:p>
        </p:txBody>
      </p:sp>
      <p:sp>
        <p:nvSpPr>
          <p:cNvPr id="31" name="Oval 30">
            <a:extLst>
              <a:ext uri="{FF2B5EF4-FFF2-40B4-BE49-F238E27FC236}">
                <a16:creationId xmlns:a16="http://schemas.microsoft.com/office/drawing/2014/main" id="{FDAF2FC3-3F3D-4001-70BE-66959F707D3C}"/>
              </a:ext>
            </a:extLst>
          </p:cNvPr>
          <p:cNvSpPr>
            <a:spLocks noChangeAspect="1"/>
          </p:cNvSpPr>
          <p:nvPr/>
        </p:nvSpPr>
        <p:spPr>
          <a:xfrm>
            <a:off x="7711870" y="4038293"/>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4</a:t>
            </a:r>
          </a:p>
        </p:txBody>
      </p:sp>
      <p:sp>
        <p:nvSpPr>
          <p:cNvPr id="32" name="Oval 31">
            <a:extLst>
              <a:ext uri="{FF2B5EF4-FFF2-40B4-BE49-F238E27FC236}">
                <a16:creationId xmlns:a16="http://schemas.microsoft.com/office/drawing/2014/main" id="{E0B608CA-2D24-D447-8DED-A37BD70C6475}"/>
              </a:ext>
            </a:extLst>
          </p:cNvPr>
          <p:cNvSpPr>
            <a:spLocks noChangeAspect="1"/>
          </p:cNvSpPr>
          <p:nvPr/>
        </p:nvSpPr>
        <p:spPr>
          <a:xfrm>
            <a:off x="1710551" y="5852720"/>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5</a:t>
            </a:r>
          </a:p>
        </p:txBody>
      </p:sp>
      <p:sp>
        <p:nvSpPr>
          <p:cNvPr id="33" name="TextBox 32">
            <a:extLst>
              <a:ext uri="{FF2B5EF4-FFF2-40B4-BE49-F238E27FC236}">
                <a16:creationId xmlns:a16="http://schemas.microsoft.com/office/drawing/2014/main" id="{60758CC8-37F1-F1A3-6EE8-82739D753F25}"/>
              </a:ext>
            </a:extLst>
          </p:cNvPr>
          <p:cNvSpPr txBox="1"/>
          <p:nvPr/>
        </p:nvSpPr>
        <p:spPr>
          <a:xfrm>
            <a:off x="554736" y="1746002"/>
            <a:ext cx="3119128" cy="27699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600" b="1" dirty="0">
                <a:solidFill>
                  <a:schemeClr val="bg1"/>
                </a:solidFill>
              </a:rPr>
              <a:t>Preliminary business model:</a:t>
            </a:r>
          </a:p>
        </p:txBody>
      </p:sp>
      <p:sp>
        <p:nvSpPr>
          <p:cNvPr id="34" name="Footer Placeholder 2">
            <a:extLst>
              <a:ext uri="{FF2B5EF4-FFF2-40B4-BE49-F238E27FC236}">
                <a16:creationId xmlns:a16="http://schemas.microsoft.com/office/drawing/2014/main" id="{8A674EF4-CAF4-D1D2-0350-F9E98853B07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5" name="Text Placeholder 16">
            <a:extLst>
              <a:ext uri="{FF2B5EF4-FFF2-40B4-BE49-F238E27FC236}">
                <a16:creationId xmlns:a16="http://schemas.microsoft.com/office/drawing/2014/main" id="{B25FECBB-3B1B-D0C0-2FA1-CF9804F0D5D1}"/>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40551664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F7AF3CD-4688-3EFC-0930-0120AE979244}"/>
              </a:ext>
            </a:extLst>
          </p:cNvPr>
          <p:cNvSpPr>
            <a:spLocks noGrp="1"/>
          </p:cNvSpPr>
          <p:nvPr>
            <p:ph type="title"/>
          </p:nvPr>
        </p:nvSpPr>
        <p:spPr/>
        <p:txBody>
          <a:bodyPr/>
          <a:lstStyle/>
          <a:p>
            <a:r>
              <a:rPr lang="en-US" dirty="0">
                <a:solidFill>
                  <a:schemeClr val="accent1"/>
                </a:solidFill>
              </a:rPr>
              <a:t>Details: </a:t>
            </a:r>
            <a:r>
              <a:rPr lang="en-US" dirty="0"/>
              <a:t>Business case</a:t>
            </a:r>
          </a:p>
        </p:txBody>
      </p:sp>
      <p:sp>
        <p:nvSpPr>
          <p:cNvPr id="13" name="Oval 12">
            <a:extLst>
              <a:ext uri="{FF2B5EF4-FFF2-40B4-BE49-F238E27FC236}">
                <a16:creationId xmlns:a16="http://schemas.microsoft.com/office/drawing/2014/main" id="{D770C57C-87E3-9DC4-3E76-C1DF28ADB0D9}"/>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4</a:t>
            </a:r>
          </a:p>
        </p:txBody>
      </p:sp>
      <p:pic>
        <p:nvPicPr>
          <p:cNvPr id="17" name="Picture 16" descr="Graphical user interface, application, table&#10;&#10;Description automatically generated">
            <a:extLst>
              <a:ext uri="{FF2B5EF4-FFF2-40B4-BE49-F238E27FC236}">
                <a16:creationId xmlns:a16="http://schemas.microsoft.com/office/drawing/2014/main" id="{3A80F8BD-3AEA-95E4-81D4-11EDE546D4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0522" y="1218053"/>
            <a:ext cx="9544947" cy="5196948"/>
          </a:xfrm>
          <a:prstGeom prst="rect">
            <a:avLst/>
          </a:prstGeom>
        </p:spPr>
      </p:pic>
      <p:sp>
        <p:nvSpPr>
          <p:cNvPr id="18" name="Rectangle 17">
            <a:extLst>
              <a:ext uri="{FF2B5EF4-FFF2-40B4-BE49-F238E27FC236}">
                <a16:creationId xmlns:a16="http://schemas.microsoft.com/office/drawing/2014/main" id="{F533DBDF-0105-C648-70C1-2ED45120C800}"/>
              </a:ext>
            </a:extLst>
          </p:cNvPr>
          <p:cNvSpPr/>
          <p:nvPr/>
        </p:nvSpPr>
        <p:spPr>
          <a:xfrm>
            <a:off x="7146783" y="1555240"/>
            <a:ext cx="2948686" cy="150923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36576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Revenue uncertainty driven by: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Market dynamics and segment's reaction to a new player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Possible emerging competitors in same segments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Actual </a:t>
            </a:r>
            <a:r>
              <a:rPr lang="en-GB" sz="1000" dirty="0">
                <a:solidFill>
                  <a:schemeClr val="bg1"/>
                </a:solidFill>
                <a:latin typeface="Arial" panose="020B0604020202020204" pitchFamily="34" charset="0"/>
                <a:cs typeface="Arial" panose="020B0604020202020204" pitchFamily="34" charset="0"/>
              </a:rPr>
              <a:t>average revenue </a:t>
            </a: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and distribution for these segments</a:t>
            </a:r>
          </a:p>
        </p:txBody>
      </p:sp>
      <p:sp>
        <p:nvSpPr>
          <p:cNvPr id="21" name="Rectangle 20">
            <a:extLst>
              <a:ext uri="{FF2B5EF4-FFF2-40B4-BE49-F238E27FC236}">
                <a16:creationId xmlns:a16="http://schemas.microsoft.com/office/drawing/2014/main" id="{3F9782D3-51E0-1775-FB8C-B41FE4794C7D}"/>
              </a:ext>
            </a:extLst>
          </p:cNvPr>
          <p:cNvSpPr/>
          <p:nvPr/>
        </p:nvSpPr>
        <p:spPr>
          <a:xfrm>
            <a:off x="7146781" y="3299254"/>
            <a:ext cx="2948687" cy="2718487"/>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36576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Cost uncertainty driven by: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Customer acquisition cost for a new digital player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Strategic choice on growth scenario (especially driving more marketing and bigger team size)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Amount of customers needing manual support</a:t>
            </a:r>
          </a:p>
        </p:txBody>
      </p:sp>
      <p:sp>
        <p:nvSpPr>
          <p:cNvPr id="24" name="Rectangle 23">
            <a:extLst>
              <a:ext uri="{FF2B5EF4-FFF2-40B4-BE49-F238E27FC236}">
                <a16:creationId xmlns:a16="http://schemas.microsoft.com/office/drawing/2014/main" id="{E91662C8-3AC5-0AF2-0F90-FD155769D512}"/>
              </a:ext>
            </a:extLst>
          </p:cNvPr>
          <p:cNvSpPr/>
          <p:nvPr/>
        </p:nvSpPr>
        <p:spPr>
          <a:xfrm>
            <a:off x="9796889" y="5448011"/>
            <a:ext cx="1840375" cy="93754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i="1" dirty="0" err="1">
                <a:solidFill>
                  <a:schemeClr val="bg1"/>
                </a:solidFill>
              </a:rPr>
              <a:t>ConsultingToolkit</a:t>
            </a:r>
            <a:r>
              <a:rPr lang="en-US" sz="1200" i="1" dirty="0">
                <a:solidFill>
                  <a:schemeClr val="bg1"/>
                </a:solidFill>
              </a:rPr>
              <a:t> comment: These numbers have been randomized due to confidentiality concerns</a:t>
            </a:r>
          </a:p>
        </p:txBody>
      </p:sp>
      <p:sp>
        <p:nvSpPr>
          <p:cNvPr id="25" name="Rectangle 24">
            <a:extLst>
              <a:ext uri="{FF2B5EF4-FFF2-40B4-BE49-F238E27FC236}">
                <a16:creationId xmlns:a16="http://schemas.microsoft.com/office/drawing/2014/main" id="{7ECB3A59-F8E0-3A4B-1099-295D35D62899}"/>
              </a:ext>
            </a:extLst>
          </p:cNvPr>
          <p:cNvSpPr/>
          <p:nvPr/>
        </p:nvSpPr>
        <p:spPr>
          <a:xfrm>
            <a:off x="5027153" y="689192"/>
            <a:ext cx="6610111" cy="397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b="1" dirty="0">
                <a:solidFill>
                  <a:schemeClr val="bg1"/>
                </a:solidFill>
                <a:latin typeface="Arial" panose="020B0604020202020204" pitchFamily="34" charset="0"/>
                <a:cs typeface="Arial" panose="020B0604020202020204" pitchFamily="34" charset="0"/>
              </a:rPr>
              <a:t>Note: </a:t>
            </a:r>
            <a:r>
              <a:rPr lang="en-US" sz="1200" dirty="0">
                <a:solidFill>
                  <a:schemeClr val="bg1"/>
                </a:solidFill>
                <a:latin typeface="Arial" panose="020B0604020202020204" pitchFamily="34" charset="0"/>
                <a:cs typeface="Arial" panose="020B0604020202020204" pitchFamily="34" charset="0"/>
              </a:rPr>
              <a:t>See full business case in attached Excel</a:t>
            </a:r>
            <a:endParaRPr lang="en-US" sz="1200" b="1" dirty="0">
              <a:solidFill>
                <a:schemeClr val="bg1"/>
              </a:solidFill>
              <a:latin typeface="Arial" panose="020B0604020202020204" pitchFamily="34" charset="0"/>
              <a:cs typeface="Arial" panose="020B0604020202020204" pitchFamily="34" charset="0"/>
            </a:endParaRPr>
          </a:p>
        </p:txBody>
      </p:sp>
      <p:sp>
        <p:nvSpPr>
          <p:cNvPr id="26" name="Footer Placeholder 2">
            <a:extLst>
              <a:ext uri="{FF2B5EF4-FFF2-40B4-BE49-F238E27FC236}">
                <a16:creationId xmlns:a16="http://schemas.microsoft.com/office/drawing/2014/main" id="{A7F59C07-AFEC-D115-D598-A881210DCFD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4" name="Text Placeholder 16">
            <a:extLst>
              <a:ext uri="{FF2B5EF4-FFF2-40B4-BE49-F238E27FC236}">
                <a16:creationId xmlns:a16="http://schemas.microsoft.com/office/drawing/2014/main" id="{ED20135A-6CA5-F140-96BD-9B3BAA2B9173}"/>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8728345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3664481"/>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2" name="Text Placeholder 16">
            <a:extLst>
              <a:ext uri="{FF2B5EF4-FFF2-40B4-BE49-F238E27FC236}">
                <a16:creationId xmlns:a16="http://schemas.microsoft.com/office/drawing/2014/main" id="{8B2956BA-800B-5851-2FA5-03401B639977}"/>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855496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In past five years, market dominance has shifted from [xx] to [xx]</a:t>
            </a:r>
            <a:endParaRPr lang="en-DK"/>
          </a:p>
        </p:txBody>
      </p:sp>
      <p:sp>
        <p:nvSpPr>
          <p:cNvPr id="5" name="Subtitle 4">
            <a:extLst>
              <a:ext uri="{FF2B5EF4-FFF2-40B4-BE49-F238E27FC236}">
                <a16:creationId xmlns:a16="http://schemas.microsoft.com/office/drawing/2014/main" id="{090A0169-5EC6-94DB-B8F9-7AA22369F0EA}"/>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DC18623E-C11C-3FBC-E481-BF2017622A94}"/>
              </a:ext>
            </a:extLst>
          </p:cNvPr>
          <p:cNvSpPr>
            <a:spLocks noGrp="1"/>
          </p:cNvSpPr>
          <p:nvPr>
            <p:ph type="body" sz="quarter" idx="17"/>
          </p:nvPr>
        </p:nvSpPr>
        <p:spPr/>
        <p:txBody>
          <a:bodyPr/>
          <a:lstStyle/>
          <a:p>
            <a:r>
              <a:rPr lang="en-US" sz="800" dirty="0"/>
              <a:t>Point of departure and rationale</a:t>
            </a:r>
            <a:endParaRPr lang="en-US" dirty="0"/>
          </a:p>
        </p:txBody>
      </p:sp>
      <p:sp>
        <p:nvSpPr>
          <p:cNvPr id="80" name="Footer Placeholder 2">
            <a:extLst>
              <a:ext uri="{FF2B5EF4-FFF2-40B4-BE49-F238E27FC236}">
                <a16:creationId xmlns:a16="http://schemas.microsoft.com/office/drawing/2014/main" id="{FD032A2B-8288-6042-AA14-86F6CB749E1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[x] has caused [parameter 2] to grow aggressively but this is expected to decline going forward</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Due to [x] [Group 1] have been gaining market share from [Group 2] over the past [x] years</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[Key takeaways on market development,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[Key takeaways on market development, ideally 2-3 points]</a:t>
            </a:r>
          </a:p>
        </p:txBody>
      </p:sp>
      <p:graphicFrame>
        <p:nvGraphicFramePr>
          <p:cNvPr id="107" name="Chart 106">
            <a:extLst>
              <a:ext uri="{FF2B5EF4-FFF2-40B4-BE49-F238E27FC236}">
                <a16:creationId xmlns:a16="http://schemas.microsoft.com/office/drawing/2014/main" id="{A8285847-F262-174C-A858-1D812842A104}"/>
              </a:ext>
            </a:extLst>
          </p:cNvPr>
          <p:cNvGraphicFramePr/>
          <p:nvPr>
            <p:custDataLst>
              <p:tags r:id="rId1"/>
            </p:custDataLst>
            <p:extLst>
              <p:ext uri="{D42A27DB-BD31-4B8C-83A1-F6EECF244321}">
                <p14:modId xmlns:p14="http://schemas.microsoft.com/office/powerpoint/2010/main" val="1822097572"/>
              </p:ext>
            </p:extLst>
          </p:nvPr>
        </p:nvGraphicFramePr>
        <p:xfrm>
          <a:off x="487258" y="3037753"/>
          <a:ext cx="5259689" cy="2342420"/>
        </p:xfrm>
        <a:graphic>
          <a:graphicData uri="http://schemas.openxmlformats.org/drawingml/2006/chart">
            <c:chart xmlns:c="http://schemas.openxmlformats.org/drawingml/2006/chart" xmlns:r="http://schemas.openxmlformats.org/officeDocument/2006/relationships" r:id="rId26"/>
          </a:graphicData>
        </a:graphic>
      </p:graphicFrame>
      <p:sp>
        <p:nvSpPr>
          <p:cNvPr id="108" name="Text Placeholder 2">
            <a:extLst>
              <a:ext uri="{FF2B5EF4-FFF2-40B4-BE49-F238E27FC236}">
                <a16:creationId xmlns:a16="http://schemas.microsoft.com/office/drawing/2014/main" id="{709EF4CE-05BC-7C44-B9EC-AEDA174F7C34}"/>
              </a:ext>
            </a:extLst>
          </p:cNvPr>
          <p:cNvSpPr>
            <a:spLocks noGrp="1"/>
          </p:cNvSpPr>
          <p:nvPr>
            <p:custDataLst>
              <p:tags r:id="rId2"/>
            </p:custDataLst>
          </p:nvPr>
        </p:nvSpPr>
        <p:spPr bwMode="auto">
          <a:xfrm>
            <a:off x="66183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09" name="Text Placeholder 2">
            <a:extLst>
              <a:ext uri="{FF2B5EF4-FFF2-40B4-BE49-F238E27FC236}">
                <a16:creationId xmlns:a16="http://schemas.microsoft.com/office/drawing/2014/main" id="{10997972-86A1-5B4C-BEF9-E12FD3AEAC6F}"/>
              </a:ext>
            </a:extLst>
          </p:cNvPr>
          <p:cNvSpPr>
            <a:spLocks noGrp="1"/>
          </p:cNvSpPr>
          <p:nvPr>
            <p:custDataLst>
              <p:tags r:id="rId3"/>
            </p:custDataLst>
          </p:nvPr>
        </p:nvSpPr>
        <p:spPr bwMode="auto">
          <a:xfrm>
            <a:off x="2979149"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0" name="Text Placeholder 2">
            <a:extLst>
              <a:ext uri="{FF2B5EF4-FFF2-40B4-BE49-F238E27FC236}">
                <a16:creationId xmlns:a16="http://schemas.microsoft.com/office/drawing/2014/main" id="{5594907B-8026-A54B-AEC0-1D3F49649F3D}"/>
              </a:ext>
            </a:extLst>
          </p:cNvPr>
          <p:cNvSpPr>
            <a:spLocks noGrp="1"/>
          </p:cNvSpPr>
          <p:nvPr>
            <p:custDataLst>
              <p:tags r:id="rId4"/>
            </p:custDataLst>
          </p:nvPr>
        </p:nvSpPr>
        <p:spPr bwMode="auto">
          <a:xfrm>
            <a:off x="2515686"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1" name="Text Placeholder 2">
            <a:extLst>
              <a:ext uri="{FF2B5EF4-FFF2-40B4-BE49-F238E27FC236}">
                <a16:creationId xmlns:a16="http://schemas.microsoft.com/office/drawing/2014/main" id="{AE1F348B-FB32-CC4D-B360-AE8D69DE602D}"/>
              </a:ext>
            </a:extLst>
          </p:cNvPr>
          <p:cNvSpPr>
            <a:spLocks noGrp="1"/>
          </p:cNvSpPr>
          <p:nvPr>
            <p:custDataLst>
              <p:tags r:id="rId5"/>
            </p:custDataLst>
          </p:nvPr>
        </p:nvSpPr>
        <p:spPr bwMode="auto">
          <a:xfrm>
            <a:off x="2052223"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0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112" name="Text Placeholder 2">
            <a:extLst>
              <a:ext uri="{FF2B5EF4-FFF2-40B4-BE49-F238E27FC236}">
                <a16:creationId xmlns:a16="http://schemas.microsoft.com/office/drawing/2014/main" id="{34EE9534-20D8-8A41-87EF-C7317A4E8B53}"/>
              </a:ext>
            </a:extLst>
          </p:cNvPr>
          <p:cNvSpPr>
            <a:spLocks noGrp="1"/>
          </p:cNvSpPr>
          <p:nvPr>
            <p:custDataLst>
              <p:tags r:id="rId6"/>
            </p:custDataLst>
          </p:nvPr>
        </p:nvSpPr>
        <p:spPr bwMode="auto">
          <a:xfrm>
            <a:off x="112529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3" name="Text Placeholder 2">
            <a:extLst>
              <a:ext uri="{FF2B5EF4-FFF2-40B4-BE49-F238E27FC236}">
                <a16:creationId xmlns:a16="http://schemas.microsoft.com/office/drawing/2014/main" id="{9DAC21EC-92C8-4D4E-9C17-23109283DAF0}"/>
              </a:ext>
            </a:extLst>
          </p:cNvPr>
          <p:cNvSpPr>
            <a:spLocks noGrp="1"/>
          </p:cNvSpPr>
          <p:nvPr>
            <p:custDataLst>
              <p:tags r:id="rId7"/>
            </p:custDataLst>
          </p:nvPr>
        </p:nvSpPr>
        <p:spPr bwMode="auto">
          <a:xfrm>
            <a:off x="1588760"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4" name="Text Placeholder 2">
            <a:extLst>
              <a:ext uri="{FF2B5EF4-FFF2-40B4-BE49-F238E27FC236}">
                <a16:creationId xmlns:a16="http://schemas.microsoft.com/office/drawing/2014/main" id="{0B516609-2078-D840-A582-4EC4ADBC94AD}"/>
              </a:ext>
            </a:extLst>
          </p:cNvPr>
          <p:cNvSpPr>
            <a:spLocks noGrp="1"/>
          </p:cNvSpPr>
          <p:nvPr>
            <p:custDataLst>
              <p:tags r:id="rId8"/>
            </p:custDataLst>
          </p:nvPr>
        </p:nvSpPr>
        <p:spPr bwMode="auto">
          <a:xfrm>
            <a:off x="3442612"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5" name="Text Placeholder 2">
            <a:extLst>
              <a:ext uri="{FF2B5EF4-FFF2-40B4-BE49-F238E27FC236}">
                <a16:creationId xmlns:a16="http://schemas.microsoft.com/office/drawing/2014/main" id="{159B25B0-D6F7-A64F-8073-E0D99C73ED7B}"/>
              </a:ext>
            </a:extLst>
          </p:cNvPr>
          <p:cNvSpPr>
            <a:spLocks noGrp="1"/>
          </p:cNvSpPr>
          <p:nvPr>
            <p:custDataLst>
              <p:tags r:id="rId9"/>
            </p:custDataLst>
          </p:nvPr>
        </p:nvSpPr>
        <p:spPr bwMode="auto">
          <a:xfrm>
            <a:off x="39060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6" name="Text Placeholder 2">
            <a:extLst>
              <a:ext uri="{FF2B5EF4-FFF2-40B4-BE49-F238E27FC236}">
                <a16:creationId xmlns:a16="http://schemas.microsoft.com/office/drawing/2014/main" id="{DBD191F7-1F18-5F4F-90D7-A4F5FBB93C3C}"/>
              </a:ext>
            </a:extLst>
          </p:cNvPr>
          <p:cNvSpPr>
            <a:spLocks noGrp="1"/>
          </p:cNvSpPr>
          <p:nvPr>
            <p:custDataLst>
              <p:tags r:id="rId10"/>
            </p:custDataLst>
          </p:nvPr>
        </p:nvSpPr>
        <p:spPr bwMode="auto">
          <a:xfrm>
            <a:off x="4369538"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7" name="Text Placeholder 2">
            <a:extLst>
              <a:ext uri="{FF2B5EF4-FFF2-40B4-BE49-F238E27FC236}">
                <a16:creationId xmlns:a16="http://schemas.microsoft.com/office/drawing/2014/main" id="{D37B6FED-3E9F-9F48-ACB1-2ACCA13BA1D3}"/>
              </a:ext>
            </a:extLst>
          </p:cNvPr>
          <p:cNvSpPr>
            <a:spLocks noGrp="1"/>
          </p:cNvSpPr>
          <p:nvPr>
            <p:custDataLst>
              <p:tags r:id="rId11"/>
            </p:custDataLst>
          </p:nvPr>
        </p:nvSpPr>
        <p:spPr bwMode="auto">
          <a:xfrm>
            <a:off x="4833001"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8" name="Text Placeholder 2">
            <a:extLst>
              <a:ext uri="{FF2B5EF4-FFF2-40B4-BE49-F238E27FC236}">
                <a16:creationId xmlns:a16="http://schemas.microsoft.com/office/drawing/2014/main" id="{2F5080FC-BF19-DC47-9D37-A16550429BC0}"/>
              </a:ext>
            </a:extLst>
          </p:cNvPr>
          <p:cNvSpPr>
            <a:spLocks noGrp="1"/>
          </p:cNvSpPr>
          <p:nvPr>
            <p:custDataLst>
              <p:tags r:id="rId12"/>
            </p:custDataLst>
          </p:nvPr>
        </p:nvSpPr>
        <p:spPr bwMode="auto">
          <a:xfrm>
            <a:off x="529646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dirty="0">
                <a:ln>
                  <a:noFill/>
                </a:ln>
                <a:solidFill>
                  <a:srgbClr val="08A6F6"/>
                </a:solidFill>
                <a:effectLst/>
                <a:uLnTx/>
                <a:uFillTx/>
                <a:latin typeface="Arial" panose="020B0604020202020204"/>
                <a:ea typeface="+mn-ea"/>
                <a:cs typeface="+mn-cs"/>
              </a:rPr>
              <a:t>Forecasted growth</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13"/>
            </p:custDataLst>
          </p:nvPr>
        </p:nvCxnSpPr>
        <p:spPr bwMode="auto">
          <a:xfrm flipV="1">
            <a:off x="699412" y="2986780"/>
            <a:ext cx="2910322" cy="674860"/>
          </a:xfrm>
          <a:prstGeom prst="line">
            <a:avLst/>
          </a:prstGeom>
          <a:ln w="9525" cap="flat" cmpd="sng" algn="ctr">
            <a:solidFill>
              <a:schemeClr val="bg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14"/>
            </p:custDataLst>
          </p:nvPr>
        </p:nvCxnSpPr>
        <p:spPr bwMode="auto">
          <a:xfrm>
            <a:off x="3689147" y="2976634"/>
            <a:ext cx="1759115" cy="203924"/>
          </a:xfrm>
          <a:prstGeom prst="line">
            <a:avLst/>
          </a:prstGeom>
          <a:ln w="9525" cap="flat" cmpd="sng" algn="ctr">
            <a:solidFill>
              <a:schemeClr val="bg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15"/>
            </p:custDataLst>
          </p:nvPr>
        </p:nvSpPr>
        <p:spPr bwMode="auto">
          <a:xfrm>
            <a:off x="1888449" y="3280640"/>
            <a:ext cx="365125"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16"/>
            </p:custDataLst>
          </p:nvPr>
        </p:nvSpPr>
        <p:spPr bwMode="auto">
          <a:xfrm>
            <a:off x="4370221" y="2945440"/>
            <a:ext cx="319088"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2],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17"/>
            </p:custDataLst>
            <p:extLst>
              <p:ext uri="{D42A27DB-BD31-4B8C-83A1-F6EECF244321}">
                <p14:modId xmlns:p14="http://schemas.microsoft.com/office/powerpoint/2010/main" val="1585978087"/>
              </p:ext>
            </p:ext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27"/>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18"/>
            </p:custDataLst>
          </p:nvPr>
        </p:nvCxnSpPr>
        <p:spPr bwMode="auto">
          <a:xfrm>
            <a:off x="8173428" y="3008475"/>
            <a:ext cx="1658938" cy="142875"/>
          </a:xfrm>
          <a:prstGeom prst="line">
            <a:avLst/>
          </a:prstGeom>
          <a:ln w="9525" cap="flat" cmpd="sng" algn="ctr">
            <a:solidFill>
              <a:schemeClr val="bg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19"/>
            </p:custDataLst>
          </p:nvPr>
        </p:nvSpPr>
        <p:spPr bwMode="auto">
          <a:xfrm>
            <a:off x="804703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20"/>
            </p:custDataLst>
          </p:nvPr>
        </p:nvSpPr>
        <p:spPr bwMode="auto">
          <a:xfrm>
            <a:off x="97059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21"/>
            </p:custDataLst>
          </p:nvPr>
        </p:nvSpPr>
        <p:spPr bwMode="gray">
          <a:xfrm>
            <a:off x="8088312" y="3086424"/>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22"/>
            </p:custDataLst>
          </p:nvPr>
        </p:nvSpPr>
        <p:spPr bwMode="gray">
          <a:xfrm>
            <a:off x="9747250" y="3229299"/>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23"/>
            </p:custDataLst>
          </p:nvPr>
        </p:nvSpPr>
        <p:spPr bwMode="auto">
          <a:xfrm>
            <a:off x="8843353" y="2971962"/>
            <a:ext cx="319088" cy="215900"/>
          </a:xfrm>
          <a:prstGeom prst="ellipse">
            <a:avLst/>
          </a:prstGeom>
          <a:solidFill>
            <a:srgbClr val="FFFFFF"/>
          </a:solidFill>
          <a:ln w="9525" algn="ctr">
            <a:solidFill>
              <a:schemeClr val="bg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3, e.g. sales],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spTree>
    <p:extLst>
      <p:ext uri="{BB962C8B-B14F-4D97-AF65-F5344CB8AC3E}">
        <p14:creationId xmlns:p14="http://schemas.microsoft.com/office/powerpoint/2010/main" val="4265175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form 108">
            <a:extLst>
              <a:ext uri="{FF2B5EF4-FFF2-40B4-BE49-F238E27FC236}">
                <a16:creationId xmlns:a16="http://schemas.microsoft.com/office/drawing/2014/main" id="{8EE12AEA-B6BC-3C40-A0EA-5581004A3D9B}"/>
              </a:ext>
            </a:extLst>
          </p:cNvPr>
          <p:cNvSpPr/>
          <p:nvPr/>
        </p:nvSpPr>
        <p:spPr>
          <a:xfrm>
            <a:off x="4037365" y="1356573"/>
            <a:ext cx="9362166" cy="4229999"/>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33911"/>
              <a:gd name="connsiteY0" fmla="*/ 1170878 h 1170878"/>
              <a:gd name="connsiteX1" fmla="*/ 443179 w 7133911"/>
              <a:gd name="connsiteY1" fmla="*/ 78058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443179 w 7133911"/>
              <a:gd name="connsiteY1" fmla="*/ 78058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402184 w 7133911"/>
              <a:gd name="connsiteY2" fmla="*/ 546409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071257 w 7133911"/>
              <a:gd name="connsiteY3" fmla="*/ 434897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503835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503835 h 1170878"/>
              <a:gd name="connsiteX4" fmla="*/ 7133911 w 7133911"/>
              <a:gd name="connsiteY4" fmla="*/ 0 h 1170878"/>
              <a:gd name="connsiteX5" fmla="*/ 7133911 w 7133911"/>
              <a:gd name="connsiteY5" fmla="*/ 0 h 1170878"/>
              <a:gd name="connsiteX0" fmla="*/ 0 w 7133911"/>
              <a:gd name="connsiteY0" fmla="*/ 1170878 h 1170878"/>
              <a:gd name="connsiteX1" fmla="*/ 583870 w 7133911"/>
              <a:gd name="connsiteY1" fmla="*/ 826545 h 1170878"/>
              <a:gd name="connsiteX2" fmla="*/ 1530641 w 7133911"/>
              <a:gd name="connsiteY2" fmla="*/ 655561 h 1170878"/>
              <a:gd name="connsiteX3" fmla="*/ 2713541 w 7133911"/>
              <a:gd name="connsiteY3" fmla="*/ 452131 h 1170878"/>
              <a:gd name="connsiteX4" fmla="*/ 7133911 w 7133911"/>
              <a:gd name="connsiteY4" fmla="*/ 0 h 1170878"/>
              <a:gd name="connsiteX5" fmla="*/ 7133911 w 7133911"/>
              <a:gd name="connsiteY5" fmla="*/ 0 h 1170878"/>
              <a:gd name="connsiteX0" fmla="*/ 0 w 7133911"/>
              <a:gd name="connsiteY0" fmla="*/ 1400094 h 1400094"/>
              <a:gd name="connsiteX1" fmla="*/ 583870 w 7133911"/>
              <a:gd name="connsiteY1" fmla="*/ 1055761 h 1400094"/>
              <a:gd name="connsiteX2" fmla="*/ 1530641 w 7133911"/>
              <a:gd name="connsiteY2" fmla="*/ 884777 h 1400094"/>
              <a:gd name="connsiteX3" fmla="*/ 2713541 w 7133911"/>
              <a:gd name="connsiteY3" fmla="*/ 681347 h 1400094"/>
              <a:gd name="connsiteX4" fmla="*/ 5568477 w 7133911"/>
              <a:gd name="connsiteY4" fmla="*/ 11318 h 1400094"/>
              <a:gd name="connsiteX5" fmla="*/ 7133911 w 7133911"/>
              <a:gd name="connsiteY5" fmla="*/ 229216 h 1400094"/>
              <a:gd name="connsiteX6" fmla="*/ 7133911 w 7133911"/>
              <a:gd name="connsiteY6" fmla="*/ 229216 h 1400094"/>
              <a:gd name="connsiteX0" fmla="*/ 0 w 7133911"/>
              <a:gd name="connsiteY0" fmla="*/ 1390153 h 1390153"/>
              <a:gd name="connsiteX1" fmla="*/ 583870 w 7133911"/>
              <a:gd name="connsiteY1" fmla="*/ 1045820 h 1390153"/>
              <a:gd name="connsiteX2" fmla="*/ 1530641 w 7133911"/>
              <a:gd name="connsiteY2" fmla="*/ 874836 h 1390153"/>
              <a:gd name="connsiteX3" fmla="*/ 2713541 w 7133911"/>
              <a:gd name="connsiteY3" fmla="*/ 671406 h 1390153"/>
              <a:gd name="connsiteX4" fmla="*/ 4094282 w 7133911"/>
              <a:gd name="connsiteY4" fmla="*/ 506928 h 1390153"/>
              <a:gd name="connsiteX5" fmla="*/ 5568477 w 7133911"/>
              <a:gd name="connsiteY5" fmla="*/ 1377 h 1390153"/>
              <a:gd name="connsiteX6" fmla="*/ 7133911 w 7133911"/>
              <a:gd name="connsiteY6" fmla="*/ 219275 h 1390153"/>
              <a:gd name="connsiteX7" fmla="*/ 7133911 w 7133911"/>
              <a:gd name="connsiteY7" fmla="*/ 219275 h 1390153"/>
              <a:gd name="connsiteX0" fmla="*/ 0 w 7133911"/>
              <a:gd name="connsiteY0" fmla="*/ 1584924 h 1584924"/>
              <a:gd name="connsiteX1" fmla="*/ 583870 w 7133911"/>
              <a:gd name="connsiteY1" fmla="*/ 1240591 h 1584924"/>
              <a:gd name="connsiteX2" fmla="*/ 1530641 w 7133911"/>
              <a:gd name="connsiteY2" fmla="*/ 1069607 h 1584924"/>
              <a:gd name="connsiteX3" fmla="*/ 2713541 w 7133911"/>
              <a:gd name="connsiteY3" fmla="*/ 866177 h 1584924"/>
              <a:gd name="connsiteX4" fmla="*/ 4094282 w 7133911"/>
              <a:gd name="connsiteY4" fmla="*/ 701699 h 1584924"/>
              <a:gd name="connsiteX5" fmla="*/ 5348264 w 7133911"/>
              <a:gd name="connsiteY5" fmla="*/ 821 h 1584924"/>
              <a:gd name="connsiteX6" fmla="*/ 7133911 w 7133911"/>
              <a:gd name="connsiteY6" fmla="*/ 414046 h 1584924"/>
              <a:gd name="connsiteX7" fmla="*/ 7133911 w 7133911"/>
              <a:gd name="connsiteY7" fmla="*/ 414046 h 1584924"/>
              <a:gd name="connsiteX0" fmla="*/ 0 w 7133911"/>
              <a:gd name="connsiteY0" fmla="*/ 2589864 h 2589864"/>
              <a:gd name="connsiteX1" fmla="*/ 583870 w 7133911"/>
              <a:gd name="connsiteY1" fmla="*/ 2245531 h 2589864"/>
              <a:gd name="connsiteX2" fmla="*/ 1530641 w 7133911"/>
              <a:gd name="connsiteY2" fmla="*/ 2074547 h 2589864"/>
              <a:gd name="connsiteX3" fmla="*/ 2713541 w 7133911"/>
              <a:gd name="connsiteY3" fmla="*/ 1871117 h 2589864"/>
              <a:gd name="connsiteX4" fmla="*/ 4094282 w 7133911"/>
              <a:gd name="connsiteY4" fmla="*/ 1706639 h 2589864"/>
              <a:gd name="connsiteX5" fmla="*/ 5348264 w 7133911"/>
              <a:gd name="connsiteY5" fmla="*/ 1005761 h 2589864"/>
              <a:gd name="connsiteX6" fmla="*/ 7133911 w 7133911"/>
              <a:gd name="connsiteY6" fmla="*/ 1418986 h 2589864"/>
              <a:gd name="connsiteX7" fmla="*/ 6889231 w 7133911"/>
              <a:gd name="connsiteY7" fmla="*/ 0 h 2589864"/>
              <a:gd name="connsiteX0" fmla="*/ 0 w 6889231"/>
              <a:gd name="connsiteY0" fmla="*/ 2589864 h 2589864"/>
              <a:gd name="connsiteX1" fmla="*/ 583870 w 6889231"/>
              <a:gd name="connsiteY1" fmla="*/ 2245531 h 2589864"/>
              <a:gd name="connsiteX2" fmla="*/ 1530641 w 6889231"/>
              <a:gd name="connsiteY2" fmla="*/ 2074547 h 2589864"/>
              <a:gd name="connsiteX3" fmla="*/ 2713541 w 6889231"/>
              <a:gd name="connsiteY3" fmla="*/ 1871117 h 2589864"/>
              <a:gd name="connsiteX4" fmla="*/ 4094282 w 6889231"/>
              <a:gd name="connsiteY4" fmla="*/ 1706639 h 2589864"/>
              <a:gd name="connsiteX5" fmla="*/ 5348264 w 6889231"/>
              <a:gd name="connsiteY5" fmla="*/ 1005761 h 2589864"/>
              <a:gd name="connsiteX6" fmla="*/ 6100139 w 6889231"/>
              <a:gd name="connsiteY6" fmla="*/ 40214 h 2589864"/>
              <a:gd name="connsiteX7" fmla="*/ 6889231 w 6889231"/>
              <a:gd name="connsiteY7" fmla="*/ 0 h 2589864"/>
              <a:gd name="connsiteX0" fmla="*/ 0 w 6889231"/>
              <a:gd name="connsiteY0" fmla="*/ 2589864 h 2589864"/>
              <a:gd name="connsiteX1" fmla="*/ 583870 w 6889231"/>
              <a:gd name="connsiteY1" fmla="*/ 2245531 h 2589864"/>
              <a:gd name="connsiteX2" fmla="*/ 1530641 w 6889231"/>
              <a:gd name="connsiteY2" fmla="*/ 2074547 h 2589864"/>
              <a:gd name="connsiteX3" fmla="*/ 2713541 w 6889231"/>
              <a:gd name="connsiteY3" fmla="*/ 1871117 h 2589864"/>
              <a:gd name="connsiteX4" fmla="*/ 4094282 w 6889231"/>
              <a:gd name="connsiteY4" fmla="*/ 1706639 h 2589864"/>
              <a:gd name="connsiteX5" fmla="*/ 5017946 w 6889231"/>
              <a:gd name="connsiteY5" fmla="*/ 1310240 h 2589864"/>
              <a:gd name="connsiteX6" fmla="*/ 6100139 w 6889231"/>
              <a:gd name="connsiteY6" fmla="*/ 40214 h 2589864"/>
              <a:gd name="connsiteX7" fmla="*/ 6889231 w 6889231"/>
              <a:gd name="connsiteY7" fmla="*/ 0 h 2589864"/>
              <a:gd name="connsiteX0" fmla="*/ 0 w 6889231"/>
              <a:gd name="connsiteY0" fmla="*/ 2670293 h 2670293"/>
              <a:gd name="connsiteX1" fmla="*/ 583870 w 6889231"/>
              <a:gd name="connsiteY1" fmla="*/ 2325960 h 2670293"/>
              <a:gd name="connsiteX2" fmla="*/ 1530641 w 6889231"/>
              <a:gd name="connsiteY2" fmla="*/ 2154976 h 2670293"/>
              <a:gd name="connsiteX3" fmla="*/ 2713541 w 6889231"/>
              <a:gd name="connsiteY3" fmla="*/ 1951546 h 2670293"/>
              <a:gd name="connsiteX4" fmla="*/ 4094282 w 6889231"/>
              <a:gd name="connsiteY4" fmla="*/ 1787068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4094282 w 6889231"/>
              <a:gd name="connsiteY4" fmla="*/ 1787068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5017946 w 6889231"/>
              <a:gd name="connsiteY5" fmla="*/ 1390669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697039 w 6889231"/>
              <a:gd name="connsiteY5" fmla="*/ 1079561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697039 w 6889231"/>
              <a:gd name="connsiteY5" fmla="*/ 1079561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980413 w 6889231"/>
              <a:gd name="connsiteY4" fmla="*/ 1495405 h 2670293"/>
              <a:gd name="connsiteX5" fmla="*/ 4572816 w 6889231"/>
              <a:gd name="connsiteY5" fmla="*/ 875396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866543 w 6889231"/>
              <a:gd name="connsiteY4" fmla="*/ 1320407 h 2670293"/>
              <a:gd name="connsiteX5" fmla="*/ 4572816 w 6889231"/>
              <a:gd name="connsiteY5" fmla="*/ 875396 h 2670293"/>
              <a:gd name="connsiteX6" fmla="*/ 5751470 w 6889231"/>
              <a:gd name="connsiteY6" fmla="*/ 0 h 2670293"/>
              <a:gd name="connsiteX7" fmla="*/ 6889231 w 6889231"/>
              <a:gd name="connsiteY7" fmla="*/ 80429 h 2670293"/>
              <a:gd name="connsiteX0" fmla="*/ 0 w 6889231"/>
              <a:gd name="connsiteY0" fmla="*/ 2670293 h 2670293"/>
              <a:gd name="connsiteX1" fmla="*/ 583870 w 6889231"/>
              <a:gd name="connsiteY1" fmla="*/ 2325960 h 2670293"/>
              <a:gd name="connsiteX2" fmla="*/ 1530641 w 6889231"/>
              <a:gd name="connsiteY2" fmla="*/ 2154976 h 2670293"/>
              <a:gd name="connsiteX3" fmla="*/ 2692837 w 6889231"/>
              <a:gd name="connsiteY3" fmla="*/ 1854325 h 2670293"/>
              <a:gd name="connsiteX4" fmla="*/ 3866543 w 6889231"/>
              <a:gd name="connsiteY4" fmla="*/ 1320407 h 2670293"/>
              <a:gd name="connsiteX5" fmla="*/ 4634927 w 6889231"/>
              <a:gd name="connsiteY5" fmla="*/ 787897 h 2670293"/>
              <a:gd name="connsiteX6" fmla="*/ 5751470 w 6889231"/>
              <a:gd name="connsiteY6" fmla="*/ 0 h 2670293"/>
              <a:gd name="connsiteX7" fmla="*/ 6889231 w 6889231"/>
              <a:gd name="connsiteY7" fmla="*/ 80429 h 2670293"/>
              <a:gd name="connsiteX0" fmla="*/ 0 w 6889231"/>
              <a:gd name="connsiteY0" fmla="*/ 2942512 h 2942512"/>
              <a:gd name="connsiteX1" fmla="*/ 583870 w 6889231"/>
              <a:gd name="connsiteY1" fmla="*/ 2598179 h 2942512"/>
              <a:gd name="connsiteX2" fmla="*/ 1530641 w 6889231"/>
              <a:gd name="connsiteY2" fmla="*/ 2427195 h 2942512"/>
              <a:gd name="connsiteX3" fmla="*/ 2692837 w 6889231"/>
              <a:gd name="connsiteY3" fmla="*/ 2126544 h 2942512"/>
              <a:gd name="connsiteX4" fmla="*/ 3866543 w 6889231"/>
              <a:gd name="connsiteY4" fmla="*/ 1592626 h 2942512"/>
              <a:gd name="connsiteX5" fmla="*/ 4634927 w 6889231"/>
              <a:gd name="connsiteY5" fmla="*/ 1060116 h 2942512"/>
              <a:gd name="connsiteX6" fmla="*/ 5088953 w 6889231"/>
              <a:gd name="connsiteY6" fmla="*/ 0 h 2942512"/>
              <a:gd name="connsiteX7" fmla="*/ 6889231 w 6889231"/>
              <a:gd name="connsiteY7" fmla="*/ 352648 h 2942512"/>
              <a:gd name="connsiteX0" fmla="*/ 0 w 6889231"/>
              <a:gd name="connsiteY0" fmla="*/ 2874457 h 2874457"/>
              <a:gd name="connsiteX1" fmla="*/ 583870 w 6889231"/>
              <a:gd name="connsiteY1" fmla="*/ 2530124 h 2874457"/>
              <a:gd name="connsiteX2" fmla="*/ 1530641 w 6889231"/>
              <a:gd name="connsiteY2" fmla="*/ 2359140 h 2874457"/>
              <a:gd name="connsiteX3" fmla="*/ 2692837 w 6889231"/>
              <a:gd name="connsiteY3" fmla="*/ 2058489 h 2874457"/>
              <a:gd name="connsiteX4" fmla="*/ 3866543 w 6889231"/>
              <a:gd name="connsiteY4" fmla="*/ 1524571 h 2874457"/>
              <a:gd name="connsiteX5" fmla="*/ 4634927 w 6889231"/>
              <a:gd name="connsiteY5" fmla="*/ 992061 h 2874457"/>
              <a:gd name="connsiteX6" fmla="*/ 5368452 w 6889231"/>
              <a:gd name="connsiteY6" fmla="*/ 0 h 2874457"/>
              <a:gd name="connsiteX7" fmla="*/ 6889231 w 6889231"/>
              <a:gd name="connsiteY7" fmla="*/ 284593 h 2874457"/>
              <a:gd name="connsiteX0" fmla="*/ 0 w 6889231"/>
              <a:gd name="connsiteY0" fmla="*/ 2855013 h 2855013"/>
              <a:gd name="connsiteX1" fmla="*/ 583870 w 6889231"/>
              <a:gd name="connsiteY1" fmla="*/ 2510680 h 2855013"/>
              <a:gd name="connsiteX2" fmla="*/ 1530641 w 6889231"/>
              <a:gd name="connsiteY2" fmla="*/ 2339696 h 2855013"/>
              <a:gd name="connsiteX3" fmla="*/ 2692837 w 6889231"/>
              <a:gd name="connsiteY3" fmla="*/ 2039045 h 2855013"/>
              <a:gd name="connsiteX4" fmla="*/ 3866543 w 6889231"/>
              <a:gd name="connsiteY4" fmla="*/ 1505127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583870 w 6889231"/>
              <a:gd name="connsiteY1" fmla="*/ 2510680 h 2855013"/>
              <a:gd name="connsiteX2" fmla="*/ 1530641 w 6889231"/>
              <a:gd name="connsiteY2" fmla="*/ 2339696 h 2855013"/>
              <a:gd name="connsiteX3" fmla="*/ 2692837 w 6889231"/>
              <a:gd name="connsiteY3" fmla="*/ 2039045 h 2855013"/>
              <a:gd name="connsiteX4" fmla="*/ 3731969 w 6889231"/>
              <a:gd name="connsiteY4" fmla="*/ 1650958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956676 w 6889231"/>
              <a:gd name="connsiteY1" fmla="*/ 2476521 h 2855013"/>
              <a:gd name="connsiteX2" fmla="*/ 1530641 w 6889231"/>
              <a:gd name="connsiteY2" fmla="*/ 2339696 h 2855013"/>
              <a:gd name="connsiteX3" fmla="*/ 2692837 w 6889231"/>
              <a:gd name="connsiteY3" fmla="*/ 2039045 h 2855013"/>
              <a:gd name="connsiteX4" fmla="*/ 3731969 w 6889231"/>
              <a:gd name="connsiteY4" fmla="*/ 1650958 h 2855013"/>
              <a:gd name="connsiteX5" fmla="*/ 4634927 w 6889231"/>
              <a:gd name="connsiteY5" fmla="*/ 972617 h 2855013"/>
              <a:gd name="connsiteX6" fmla="*/ 5461619 w 6889231"/>
              <a:gd name="connsiteY6" fmla="*/ 0 h 2855013"/>
              <a:gd name="connsiteX7" fmla="*/ 6889231 w 6889231"/>
              <a:gd name="connsiteY7"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692837 w 6889231"/>
              <a:gd name="connsiteY4" fmla="*/ 2039045 h 2855013"/>
              <a:gd name="connsiteX5" fmla="*/ 3731969 w 6889231"/>
              <a:gd name="connsiteY5" fmla="*/ 1650958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650958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599720 h 2855013"/>
              <a:gd name="connsiteX6" fmla="*/ 4634927 w 6889231"/>
              <a:gd name="connsiteY6" fmla="*/ 972617 h 2855013"/>
              <a:gd name="connsiteX7" fmla="*/ 5461619 w 6889231"/>
              <a:gd name="connsiteY7" fmla="*/ 0 h 2855013"/>
              <a:gd name="connsiteX8" fmla="*/ 6889231 w 6889231"/>
              <a:gd name="connsiteY8" fmla="*/ 265149 h 2855013"/>
              <a:gd name="connsiteX0" fmla="*/ 0 w 6889231"/>
              <a:gd name="connsiteY0" fmla="*/ 2855013 h 2855013"/>
              <a:gd name="connsiteX1" fmla="*/ 293395 w 6889231"/>
              <a:gd name="connsiteY1" fmla="*/ 2752844 h 2855013"/>
              <a:gd name="connsiteX2" fmla="*/ 956676 w 6889231"/>
              <a:gd name="connsiteY2" fmla="*/ 2476521 h 2855013"/>
              <a:gd name="connsiteX3" fmla="*/ 1530641 w 6889231"/>
              <a:gd name="connsiteY3" fmla="*/ 2339696 h 2855013"/>
              <a:gd name="connsiteX4" fmla="*/ 2738302 w 6889231"/>
              <a:gd name="connsiteY4" fmla="*/ 2064665 h 2855013"/>
              <a:gd name="connsiteX5" fmla="*/ 3731969 w 6889231"/>
              <a:gd name="connsiteY5" fmla="*/ 1599720 h 2855013"/>
              <a:gd name="connsiteX6" fmla="*/ 4553092 w 6889231"/>
              <a:gd name="connsiteY6" fmla="*/ 938458 h 2855013"/>
              <a:gd name="connsiteX7" fmla="*/ 5461619 w 6889231"/>
              <a:gd name="connsiteY7" fmla="*/ 0 h 2855013"/>
              <a:gd name="connsiteX8" fmla="*/ 6889231 w 6889231"/>
              <a:gd name="connsiteY8" fmla="*/ 265149 h 2855013"/>
              <a:gd name="connsiteX0" fmla="*/ 0 w 6889231"/>
              <a:gd name="connsiteY0" fmla="*/ 2923331 h 2923331"/>
              <a:gd name="connsiteX1" fmla="*/ 293395 w 6889231"/>
              <a:gd name="connsiteY1" fmla="*/ 2821162 h 2923331"/>
              <a:gd name="connsiteX2" fmla="*/ 956676 w 6889231"/>
              <a:gd name="connsiteY2" fmla="*/ 2544839 h 2923331"/>
              <a:gd name="connsiteX3" fmla="*/ 1530641 w 6889231"/>
              <a:gd name="connsiteY3" fmla="*/ 2408014 h 2923331"/>
              <a:gd name="connsiteX4" fmla="*/ 2738302 w 6889231"/>
              <a:gd name="connsiteY4" fmla="*/ 2132983 h 2923331"/>
              <a:gd name="connsiteX5" fmla="*/ 3731969 w 6889231"/>
              <a:gd name="connsiteY5" fmla="*/ 1668038 h 2923331"/>
              <a:gd name="connsiteX6" fmla="*/ 4553092 w 6889231"/>
              <a:gd name="connsiteY6" fmla="*/ 1006776 h 2923331"/>
              <a:gd name="connsiteX7" fmla="*/ 5234298 w 6889231"/>
              <a:gd name="connsiteY7" fmla="*/ 0 h 2923331"/>
              <a:gd name="connsiteX8" fmla="*/ 6889231 w 6889231"/>
              <a:gd name="connsiteY8" fmla="*/ 333467 h 29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89231" h="2923331">
                <a:moveTo>
                  <a:pt x="0" y="2923331"/>
                </a:moveTo>
                <a:cubicBezTo>
                  <a:pt x="42837" y="2896340"/>
                  <a:pt x="133949" y="2884244"/>
                  <a:pt x="293395" y="2821162"/>
                </a:cubicBezTo>
                <a:cubicBezTo>
                  <a:pt x="452841" y="2758080"/>
                  <a:pt x="750468" y="2613697"/>
                  <a:pt x="956676" y="2544839"/>
                </a:cubicBezTo>
                <a:cubicBezTo>
                  <a:pt x="1162884" y="2475981"/>
                  <a:pt x="1233703" y="2476657"/>
                  <a:pt x="1530641" y="2408014"/>
                </a:cubicBezTo>
                <a:cubicBezTo>
                  <a:pt x="1827579" y="2339371"/>
                  <a:pt x="2371414" y="2256312"/>
                  <a:pt x="2738302" y="2132983"/>
                </a:cubicBezTo>
                <a:cubicBezTo>
                  <a:pt x="3105190" y="2009654"/>
                  <a:pt x="3429504" y="1855739"/>
                  <a:pt x="3731969" y="1668038"/>
                </a:cubicBezTo>
                <a:cubicBezTo>
                  <a:pt x="4034434" y="1480337"/>
                  <a:pt x="4302704" y="1284782"/>
                  <a:pt x="4553092" y="1006776"/>
                </a:cubicBezTo>
                <a:cubicBezTo>
                  <a:pt x="4803480" y="728770"/>
                  <a:pt x="4972373" y="33580"/>
                  <a:pt x="5234298" y="0"/>
                </a:cubicBezTo>
                <a:lnTo>
                  <a:pt x="6889231" y="333467"/>
                </a:lnTo>
              </a:path>
            </a:pathLst>
          </a:custGeom>
          <a:noFill/>
          <a:ln w="254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rPr>
              <a:t>z</a:t>
            </a:r>
          </a:p>
        </p:txBody>
      </p:sp>
      <p:sp>
        <p:nvSpPr>
          <p:cNvPr id="135" name="Rectangle 134">
            <a:extLst>
              <a:ext uri="{FF2B5EF4-FFF2-40B4-BE49-F238E27FC236}">
                <a16:creationId xmlns:a16="http://schemas.microsoft.com/office/drawing/2014/main" id="{84F6E73D-7603-184B-9DEF-F8E987F80B2D}"/>
              </a:ext>
            </a:extLst>
          </p:cNvPr>
          <p:cNvSpPr/>
          <p:nvPr/>
        </p:nvSpPr>
        <p:spPr>
          <a:xfrm rot="5400000">
            <a:off x="9699791" y="-495357"/>
            <a:ext cx="725422" cy="4258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abic Typesetting" panose="03020402040406030203" pitchFamily="66" charset="-78"/>
              <a:ea typeface="Helvetica Neue" panose="02000503000000020004" pitchFamily="2" charset="0"/>
              <a:cs typeface="Arabic Typesetting" panose="03020402040406030203" pitchFamily="66" charset="-78"/>
              <a:sym typeface="Helvetica Now Display" panose="020B0504030202020204" pitchFamily="34" charset="77"/>
            </a:endParaRPr>
          </a:p>
        </p:txBody>
      </p:sp>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US" dirty="0"/>
              <a:t>Different ambition scenarios exist for the Digital Venture</a:t>
            </a:r>
            <a:endParaRPr lang="en-GB" dirty="0"/>
          </a:p>
        </p:txBody>
      </p:sp>
      <p:sp>
        <p:nvSpPr>
          <p:cNvPr id="107" name="Rectangle 106">
            <a:extLst>
              <a:ext uri="{FF2B5EF4-FFF2-40B4-BE49-F238E27FC236}">
                <a16:creationId xmlns:a16="http://schemas.microsoft.com/office/drawing/2014/main" id="{65B65D8F-48EE-D241-991D-278CDD10CB42}"/>
              </a:ext>
            </a:extLst>
          </p:cNvPr>
          <p:cNvSpPr/>
          <p:nvPr/>
        </p:nvSpPr>
        <p:spPr>
          <a:xfrm>
            <a:off x="1675805" y="1817233"/>
            <a:ext cx="2340082" cy="405174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7999"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First 12-18 months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and grow digital-first brand and prove the case</a:t>
            </a:r>
          </a:p>
        </p:txBody>
      </p:sp>
      <p:sp>
        <p:nvSpPr>
          <p:cNvPr id="111" name="Freeform 110">
            <a:extLst>
              <a:ext uri="{FF2B5EF4-FFF2-40B4-BE49-F238E27FC236}">
                <a16:creationId xmlns:a16="http://schemas.microsoft.com/office/drawing/2014/main" id="{A06915DB-399C-3C43-A7EE-32924B139C92}"/>
              </a:ext>
            </a:extLst>
          </p:cNvPr>
          <p:cNvSpPr/>
          <p:nvPr/>
        </p:nvSpPr>
        <p:spPr>
          <a:xfrm>
            <a:off x="4002727" y="4382552"/>
            <a:ext cx="9673433" cy="1231800"/>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48967 w 7103327"/>
              <a:gd name="connsiteY1" fmla="*/ 94412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124835 w 7103327"/>
              <a:gd name="connsiteY1" fmla="*/ 1095197 h 1170878"/>
              <a:gd name="connsiteX2" fmla="*/ 448967 w 7103327"/>
              <a:gd name="connsiteY2" fmla="*/ 944125 h 1170878"/>
              <a:gd name="connsiteX3" fmla="*/ 1371600 w 7103327"/>
              <a:gd name="connsiteY3" fmla="*/ 546409 h 1170878"/>
              <a:gd name="connsiteX4" fmla="*/ 2040673 w 7103327"/>
              <a:gd name="connsiteY4" fmla="*/ 434897 h 1170878"/>
              <a:gd name="connsiteX5" fmla="*/ 7103327 w 7103327"/>
              <a:gd name="connsiteY5" fmla="*/ 0 h 1170878"/>
              <a:gd name="connsiteX6" fmla="*/ 7103327 w 7103327"/>
              <a:gd name="connsiteY6" fmla="*/ 0 h 1170878"/>
              <a:gd name="connsiteX0" fmla="*/ 0 w 7118280"/>
              <a:gd name="connsiteY0" fmla="*/ 1164475 h 1164475"/>
              <a:gd name="connsiteX1" fmla="*/ 139788 w 7118280"/>
              <a:gd name="connsiteY1" fmla="*/ 1095197 h 1164475"/>
              <a:gd name="connsiteX2" fmla="*/ 463920 w 7118280"/>
              <a:gd name="connsiteY2" fmla="*/ 944125 h 1164475"/>
              <a:gd name="connsiteX3" fmla="*/ 1386553 w 7118280"/>
              <a:gd name="connsiteY3" fmla="*/ 546409 h 1164475"/>
              <a:gd name="connsiteX4" fmla="*/ 2055626 w 7118280"/>
              <a:gd name="connsiteY4" fmla="*/ 434897 h 1164475"/>
              <a:gd name="connsiteX5" fmla="*/ 7118280 w 7118280"/>
              <a:gd name="connsiteY5" fmla="*/ 0 h 1164475"/>
              <a:gd name="connsiteX6" fmla="*/ 7118280 w 7118280"/>
              <a:gd name="connsiteY6" fmla="*/ 0 h 116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8280" h="1164475">
                <a:moveTo>
                  <a:pt x="0" y="1164475"/>
                </a:moveTo>
                <a:cubicBezTo>
                  <a:pt x="18314" y="1146526"/>
                  <a:pt x="64960" y="1132989"/>
                  <a:pt x="139788" y="1095197"/>
                </a:cubicBezTo>
                <a:cubicBezTo>
                  <a:pt x="214616" y="1057405"/>
                  <a:pt x="256126" y="1035590"/>
                  <a:pt x="463920" y="944125"/>
                </a:cubicBezTo>
                <a:cubicBezTo>
                  <a:pt x="671714" y="852660"/>
                  <a:pt x="1121269" y="631280"/>
                  <a:pt x="1386553" y="546409"/>
                </a:cubicBezTo>
                <a:cubicBezTo>
                  <a:pt x="1651837" y="461538"/>
                  <a:pt x="2055626" y="434897"/>
                  <a:pt x="2055626" y="434897"/>
                </a:cubicBezTo>
                <a:cubicBezTo>
                  <a:pt x="3743177" y="289931"/>
                  <a:pt x="5330368" y="345688"/>
                  <a:pt x="7118280" y="0"/>
                </a:cubicBezTo>
                <a:lnTo>
                  <a:pt x="7118280" y="0"/>
                </a:lnTo>
              </a:path>
            </a:pathLst>
          </a:cu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endParaRPr>
          </a:p>
        </p:txBody>
      </p:sp>
      <p:cxnSp>
        <p:nvCxnSpPr>
          <p:cNvPr id="112" name="Shape 294">
            <a:extLst>
              <a:ext uri="{FF2B5EF4-FFF2-40B4-BE49-F238E27FC236}">
                <a16:creationId xmlns:a16="http://schemas.microsoft.com/office/drawing/2014/main" id="{4D26624B-F764-A74D-A1AC-D6C24B3F75B6}"/>
              </a:ext>
            </a:extLst>
          </p:cNvPr>
          <p:cNvCxnSpPr>
            <a:cxnSpLocks/>
          </p:cNvCxnSpPr>
          <p:nvPr/>
        </p:nvCxnSpPr>
        <p:spPr>
          <a:xfrm flipH="1" flipV="1">
            <a:off x="4023047" y="1817233"/>
            <a:ext cx="7158" cy="4051750"/>
          </a:xfrm>
          <a:prstGeom prst="straightConnector1">
            <a:avLst/>
          </a:prstGeom>
          <a:ln>
            <a:solidFill>
              <a:schemeClr val="bg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9D6D2D9-52B4-6E4D-B53B-2F3EC88FCFA5}"/>
              </a:ext>
            </a:extLst>
          </p:cNvPr>
          <p:cNvCxnSpPr/>
          <p:nvPr/>
        </p:nvCxnSpPr>
        <p:spPr>
          <a:xfrm flipV="1">
            <a:off x="1675804" y="1592668"/>
            <a:ext cx="0" cy="4287520"/>
          </a:xfrm>
          <a:prstGeom prst="straightConnector1">
            <a:avLst/>
          </a:prstGeom>
          <a:ln w="63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E5112BD-B051-BB42-AF1F-42DCCA6FF019}"/>
              </a:ext>
            </a:extLst>
          </p:cNvPr>
          <p:cNvCxnSpPr>
            <a:cxnSpLocks/>
          </p:cNvCxnSpPr>
          <p:nvPr/>
        </p:nvCxnSpPr>
        <p:spPr>
          <a:xfrm>
            <a:off x="1675804" y="5880188"/>
            <a:ext cx="9836432" cy="0"/>
          </a:xfrm>
          <a:prstGeom prst="straightConnector1">
            <a:avLst/>
          </a:prstGeom>
          <a:ln w="635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C71E170A-E290-4740-9FF5-358E19982814}"/>
              </a:ext>
            </a:extLst>
          </p:cNvPr>
          <p:cNvSpPr txBox="1"/>
          <p:nvPr/>
        </p:nvSpPr>
        <p:spPr>
          <a:xfrm>
            <a:off x="9095915" y="5936267"/>
            <a:ext cx="2246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tx1">
                    <a:lumMod val="50000"/>
                  </a:scheme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Time</a:t>
            </a:r>
          </a:p>
        </p:txBody>
      </p:sp>
      <p:sp>
        <p:nvSpPr>
          <p:cNvPr id="116" name="TextBox 115">
            <a:extLst>
              <a:ext uri="{FF2B5EF4-FFF2-40B4-BE49-F238E27FC236}">
                <a16:creationId xmlns:a16="http://schemas.microsoft.com/office/drawing/2014/main" id="{60476DAD-E770-A94A-B7D8-E18C98119DB9}"/>
              </a:ext>
            </a:extLst>
          </p:cNvPr>
          <p:cNvSpPr txBox="1"/>
          <p:nvPr/>
        </p:nvSpPr>
        <p:spPr>
          <a:xfrm>
            <a:off x="4439481" y="1884262"/>
            <a:ext cx="3762824"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1: Expand to regional markets</a:t>
            </a:r>
          </a:p>
          <a:p>
            <a:pPr lvl="0">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Expand to Ireland and grow in UK.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cost drivers are added support + marketing.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17" name="TextBox 116">
            <a:extLst>
              <a:ext uri="{FF2B5EF4-FFF2-40B4-BE49-F238E27FC236}">
                <a16:creationId xmlns:a16="http://schemas.microsoft.com/office/drawing/2014/main" id="{A2B0C31B-C2A4-9447-BF7C-049591CFFCBC}"/>
              </a:ext>
            </a:extLst>
          </p:cNvPr>
          <p:cNvSpPr txBox="1"/>
          <p:nvPr/>
        </p:nvSpPr>
        <p:spPr>
          <a:xfrm>
            <a:off x="4439481" y="3590368"/>
            <a:ext cx="3858816"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3: Fastest way to break-even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Focus on sustainable growth with limited product portfolio.</a:t>
            </a:r>
          </a:p>
        </p:txBody>
      </p:sp>
      <p:sp>
        <p:nvSpPr>
          <p:cNvPr id="118" name="TextBox 117">
            <a:extLst>
              <a:ext uri="{FF2B5EF4-FFF2-40B4-BE49-F238E27FC236}">
                <a16:creationId xmlns:a16="http://schemas.microsoft.com/office/drawing/2014/main" id="{926D6B55-9480-E149-9FCA-6540BFBD7011}"/>
              </a:ext>
            </a:extLst>
          </p:cNvPr>
          <p:cNvSpPr txBox="1"/>
          <p:nvPr/>
        </p:nvSpPr>
        <p:spPr>
          <a:xfrm>
            <a:off x="552398"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0</a:t>
            </a:r>
          </a:p>
        </p:txBody>
      </p:sp>
      <p:sp>
        <p:nvSpPr>
          <p:cNvPr id="119" name="TextBox 118">
            <a:extLst>
              <a:ext uri="{FF2B5EF4-FFF2-40B4-BE49-F238E27FC236}">
                <a16:creationId xmlns:a16="http://schemas.microsoft.com/office/drawing/2014/main" id="{FE86D2F9-FD4B-334F-A30D-B49B384677DE}"/>
              </a:ext>
            </a:extLst>
          </p:cNvPr>
          <p:cNvSpPr txBox="1"/>
          <p:nvPr/>
        </p:nvSpPr>
        <p:spPr>
          <a:xfrm>
            <a:off x="7186685"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5</a:t>
            </a:r>
          </a:p>
        </p:txBody>
      </p:sp>
      <p:sp>
        <p:nvSpPr>
          <p:cNvPr id="120" name="TextBox 119">
            <a:extLst>
              <a:ext uri="{FF2B5EF4-FFF2-40B4-BE49-F238E27FC236}">
                <a16:creationId xmlns:a16="http://schemas.microsoft.com/office/drawing/2014/main" id="{8D0FDEF9-E5BE-D14A-86CF-7FF839FE0E8D}"/>
              </a:ext>
            </a:extLst>
          </p:cNvPr>
          <p:cNvSpPr txBox="1"/>
          <p:nvPr/>
        </p:nvSpPr>
        <p:spPr>
          <a:xfrm>
            <a:off x="3949861" y="5936267"/>
            <a:ext cx="22468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3</a:t>
            </a:r>
          </a:p>
        </p:txBody>
      </p:sp>
      <p:sp>
        <p:nvSpPr>
          <p:cNvPr id="121" name="Freeform 120">
            <a:extLst>
              <a:ext uri="{FF2B5EF4-FFF2-40B4-BE49-F238E27FC236}">
                <a16:creationId xmlns:a16="http://schemas.microsoft.com/office/drawing/2014/main" id="{EE24139E-23E7-574D-A608-D3088383F214}"/>
              </a:ext>
            </a:extLst>
          </p:cNvPr>
          <p:cNvSpPr/>
          <p:nvPr/>
        </p:nvSpPr>
        <p:spPr>
          <a:xfrm>
            <a:off x="2226577" y="3437129"/>
            <a:ext cx="10661515" cy="2439238"/>
          </a:xfrm>
          <a:custGeom>
            <a:avLst/>
            <a:gdLst>
              <a:gd name="connsiteX0" fmla="*/ 0 w 8030818"/>
              <a:gd name="connsiteY0" fmla="*/ 3816626 h 3816626"/>
              <a:gd name="connsiteX1" fmla="*/ 914400 w 8030818"/>
              <a:gd name="connsiteY1" fmla="*/ 3021495 h 3816626"/>
              <a:gd name="connsiteX2" fmla="*/ 1669774 w 8030818"/>
              <a:gd name="connsiteY2" fmla="*/ 1232452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967094 w 8030818"/>
              <a:gd name="connsiteY2" fmla="*/ 174043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1967094 w 8030818"/>
              <a:gd name="connsiteY2" fmla="*/ 1740435 h 3816626"/>
              <a:gd name="connsiteX3" fmla="*/ 5498899 w 8030818"/>
              <a:gd name="connsiteY3" fmla="*/ 637764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203653 w 8030818"/>
              <a:gd name="connsiteY1" fmla="*/ 3096965 h 3816626"/>
              <a:gd name="connsiteX2" fmla="*/ 2075251 w 8030818"/>
              <a:gd name="connsiteY2" fmla="*/ 1740435 h 3816626"/>
              <a:gd name="connsiteX3" fmla="*/ 5498899 w 8030818"/>
              <a:gd name="connsiteY3" fmla="*/ 637764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4378180 h 4378180"/>
              <a:gd name="connsiteX1" fmla="*/ 1203653 w 8030818"/>
              <a:gd name="connsiteY1" fmla="*/ 3658519 h 4378180"/>
              <a:gd name="connsiteX2" fmla="*/ 2075251 w 8030818"/>
              <a:gd name="connsiteY2" fmla="*/ 2301989 h 4378180"/>
              <a:gd name="connsiteX3" fmla="*/ 5498899 w 8030818"/>
              <a:gd name="connsiteY3" fmla="*/ 1199318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8030818 w 8030818"/>
              <a:gd name="connsiteY4" fmla="*/ 561554 h 4378180"/>
              <a:gd name="connsiteX5" fmla="*/ 8030818 w 8030818"/>
              <a:gd name="connsiteY5" fmla="*/ 561554 h 4378180"/>
              <a:gd name="connsiteX6" fmla="*/ 7922661 w 8030818"/>
              <a:gd name="connsiteY6" fmla="*/ 0 h 4378180"/>
              <a:gd name="connsiteX0" fmla="*/ 0 w 8030818"/>
              <a:gd name="connsiteY0" fmla="*/ 4378180 h 4378180"/>
              <a:gd name="connsiteX1" fmla="*/ 1203653 w 8030818"/>
              <a:gd name="connsiteY1" fmla="*/ 3658519 h 4378180"/>
              <a:gd name="connsiteX2" fmla="*/ 2075251 w 8030818"/>
              <a:gd name="connsiteY2" fmla="*/ 2301989 h 4378180"/>
              <a:gd name="connsiteX3" fmla="*/ 5560703 w 8030818"/>
              <a:gd name="connsiteY3" fmla="*/ 1188723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5560703 w 8030818"/>
              <a:gd name="connsiteY3" fmla="*/ 1188723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5321212 w 8030818"/>
              <a:gd name="connsiteY3" fmla="*/ 1125150 h 4378180"/>
              <a:gd name="connsiteX4" fmla="*/ 6893061 w 8030818"/>
              <a:gd name="connsiteY4" fmla="*/ 513323 h 4378180"/>
              <a:gd name="connsiteX5" fmla="*/ 8030818 w 8030818"/>
              <a:gd name="connsiteY5" fmla="*/ 561554 h 4378180"/>
              <a:gd name="connsiteX6" fmla="*/ 8030818 w 8030818"/>
              <a:gd name="connsiteY6" fmla="*/ 561554 h 4378180"/>
              <a:gd name="connsiteX7" fmla="*/ 7922661 w 8030818"/>
              <a:gd name="connsiteY7"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321212 w 8030818"/>
              <a:gd name="connsiteY4" fmla="*/ 1125150 h 4378180"/>
              <a:gd name="connsiteX5" fmla="*/ 6893061 w 8030818"/>
              <a:gd name="connsiteY5" fmla="*/ 513323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93061 w 8030818"/>
              <a:gd name="connsiteY5" fmla="*/ 513323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46709 w 8030818"/>
              <a:gd name="connsiteY5" fmla="*/ 312012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846709 w 8030818"/>
              <a:gd name="connsiteY5" fmla="*/ 312012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081721 w 8030818"/>
              <a:gd name="connsiteY4" fmla="*/ 1040388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252937 w 8030818"/>
              <a:gd name="connsiteY2" fmla="*/ 2111272 h 4378180"/>
              <a:gd name="connsiteX3" fmla="*/ 3887834 w 8030818"/>
              <a:gd name="connsiteY3" fmla="*/ 1572859 h 4378180"/>
              <a:gd name="connsiteX4" fmla="*/ 5132234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424682 w 8030818"/>
              <a:gd name="connsiteY2" fmla="*/ 2249827 h 4378180"/>
              <a:gd name="connsiteX3" fmla="*/ 3887834 w 8030818"/>
              <a:gd name="connsiteY3" fmla="*/ 1572859 h 4378180"/>
              <a:gd name="connsiteX4" fmla="*/ 5132234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03653 w 8030818"/>
              <a:gd name="connsiteY1" fmla="*/ 3658519 h 4378180"/>
              <a:gd name="connsiteX2" fmla="*/ 2424682 w 8030818"/>
              <a:gd name="connsiteY2" fmla="*/ 2249827 h 4378180"/>
              <a:gd name="connsiteX3" fmla="*/ 3887834 w 8030818"/>
              <a:gd name="connsiteY3" fmla="*/ 1572859 h 4378180"/>
              <a:gd name="connsiteX4" fmla="*/ 5384799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4378180 h 4378180"/>
              <a:gd name="connsiteX1" fmla="*/ 1246479 w 8030818"/>
              <a:gd name="connsiteY1" fmla="*/ 3707466 h 4378180"/>
              <a:gd name="connsiteX2" fmla="*/ 2424682 w 8030818"/>
              <a:gd name="connsiteY2" fmla="*/ 2249827 h 4378180"/>
              <a:gd name="connsiteX3" fmla="*/ 3887834 w 8030818"/>
              <a:gd name="connsiteY3" fmla="*/ 1572859 h 4378180"/>
              <a:gd name="connsiteX4" fmla="*/ 5384799 w 8030818"/>
              <a:gd name="connsiteY4" fmla="*/ 1178942 h 4378180"/>
              <a:gd name="connsiteX5" fmla="*/ 6937632 w 8030818"/>
              <a:gd name="connsiteY5" fmla="*/ 519844 h 4378180"/>
              <a:gd name="connsiteX6" fmla="*/ 8030818 w 8030818"/>
              <a:gd name="connsiteY6" fmla="*/ 561554 h 4378180"/>
              <a:gd name="connsiteX7" fmla="*/ 8030818 w 8030818"/>
              <a:gd name="connsiteY7" fmla="*/ 561554 h 4378180"/>
              <a:gd name="connsiteX8" fmla="*/ 7922661 w 8030818"/>
              <a:gd name="connsiteY8" fmla="*/ 0 h 4378180"/>
              <a:gd name="connsiteX0" fmla="*/ 0 w 8030818"/>
              <a:gd name="connsiteY0" fmla="*/ 5618605 h 5618605"/>
              <a:gd name="connsiteX1" fmla="*/ 1246479 w 8030818"/>
              <a:gd name="connsiteY1" fmla="*/ 4947891 h 5618605"/>
              <a:gd name="connsiteX2" fmla="*/ 2424682 w 8030818"/>
              <a:gd name="connsiteY2" fmla="*/ 3490252 h 5618605"/>
              <a:gd name="connsiteX3" fmla="*/ 3887834 w 8030818"/>
              <a:gd name="connsiteY3" fmla="*/ 2813284 h 5618605"/>
              <a:gd name="connsiteX4" fmla="*/ 5384799 w 8030818"/>
              <a:gd name="connsiteY4" fmla="*/ 2419367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46479 w 8030818"/>
              <a:gd name="connsiteY1" fmla="*/ 4947891 h 5618605"/>
              <a:gd name="connsiteX2" fmla="*/ 2424682 w 8030818"/>
              <a:gd name="connsiteY2" fmla="*/ 34902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46479 w 8030818"/>
              <a:gd name="connsiteY1" fmla="*/ 4947891 h 5618605"/>
              <a:gd name="connsiteX2" fmla="*/ 2545683 w 8030818"/>
              <a:gd name="connsiteY2" fmla="*/ 36274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545683 w 8030818"/>
              <a:gd name="connsiteY2" fmla="*/ 362745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887834 w 8030818"/>
              <a:gd name="connsiteY3" fmla="*/ 2813284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385215 w 8030818"/>
              <a:gd name="connsiteY3" fmla="*/ 2868166 h 5618605"/>
              <a:gd name="connsiteX4" fmla="*/ 5235875 w 8030818"/>
              <a:gd name="connsiteY4" fmla="*/ 222728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5618605 h 5618605"/>
              <a:gd name="connsiteX1" fmla="*/ 1274402 w 8030818"/>
              <a:gd name="connsiteY1" fmla="*/ 5057652 h 5618605"/>
              <a:gd name="connsiteX2" fmla="*/ 2489837 w 8030818"/>
              <a:gd name="connsiteY2" fmla="*/ 3407932 h 5618605"/>
              <a:gd name="connsiteX3" fmla="*/ 3385215 w 8030818"/>
              <a:gd name="connsiteY3" fmla="*/ 2868166 h 5618605"/>
              <a:gd name="connsiteX4" fmla="*/ 4481946 w 8030818"/>
              <a:gd name="connsiteY4" fmla="*/ 2337045 h 5618605"/>
              <a:gd name="connsiteX5" fmla="*/ 6891093 w 8030818"/>
              <a:gd name="connsiteY5" fmla="*/ 4108 h 5618605"/>
              <a:gd name="connsiteX6" fmla="*/ 8030818 w 8030818"/>
              <a:gd name="connsiteY6" fmla="*/ 1801979 h 5618605"/>
              <a:gd name="connsiteX7" fmla="*/ 8030818 w 8030818"/>
              <a:gd name="connsiteY7" fmla="*/ 1801979 h 5618605"/>
              <a:gd name="connsiteX8" fmla="*/ 7922661 w 8030818"/>
              <a:gd name="connsiteY8" fmla="*/ 1240425 h 5618605"/>
              <a:gd name="connsiteX0" fmla="*/ 0 w 8030818"/>
              <a:gd name="connsiteY0" fmla="*/ 4962075 h 4962075"/>
              <a:gd name="connsiteX1" fmla="*/ 1274402 w 8030818"/>
              <a:gd name="connsiteY1" fmla="*/ 4401122 h 4962075"/>
              <a:gd name="connsiteX2" fmla="*/ 2489837 w 8030818"/>
              <a:gd name="connsiteY2" fmla="*/ 2751402 h 4962075"/>
              <a:gd name="connsiteX3" fmla="*/ 3385215 w 8030818"/>
              <a:gd name="connsiteY3" fmla="*/ 2211636 h 4962075"/>
              <a:gd name="connsiteX4" fmla="*/ 4481946 w 8030818"/>
              <a:gd name="connsiteY4" fmla="*/ 1680515 h 4962075"/>
              <a:gd name="connsiteX5" fmla="*/ 5830007 w 8030818"/>
              <a:gd name="connsiteY5" fmla="*/ 6138 h 4962075"/>
              <a:gd name="connsiteX6" fmla="*/ 8030818 w 8030818"/>
              <a:gd name="connsiteY6" fmla="*/ 1145449 h 4962075"/>
              <a:gd name="connsiteX7" fmla="*/ 8030818 w 8030818"/>
              <a:gd name="connsiteY7" fmla="*/ 1145449 h 4962075"/>
              <a:gd name="connsiteX8" fmla="*/ 7922661 w 8030818"/>
              <a:gd name="connsiteY8" fmla="*/ 583895 h 4962075"/>
              <a:gd name="connsiteX0" fmla="*/ 0 w 8030818"/>
              <a:gd name="connsiteY0" fmla="*/ 5270945 h 5270945"/>
              <a:gd name="connsiteX1" fmla="*/ 1274402 w 8030818"/>
              <a:gd name="connsiteY1" fmla="*/ 4709992 h 5270945"/>
              <a:gd name="connsiteX2" fmla="*/ 2489837 w 8030818"/>
              <a:gd name="connsiteY2" fmla="*/ 3060272 h 5270945"/>
              <a:gd name="connsiteX3" fmla="*/ 3385215 w 8030818"/>
              <a:gd name="connsiteY3" fmla="*/ 2520506 h 5270945"/>
              <a:gd name="connsiteX4" fmla="*/ 4481946 w 8030818"/>
              <a:gd name="connsiteY4" fmla="*/ 1989385 h 5270945"/>
              <a:gd name="connsiteX5" fmla="*/ 5830007 w 8030818"/>
              <a:gd name="connsiteY5" fmla="*/ 315008 h 5270945"/>
              <a:gd name="connsiteX6" fmla="*/ 8030818 w 8030818"/>
              <a:gd name="connsiteY6" fmla="*/ 1454319 h 5270945"/>
              <a:gd name="connsiteX7" fmla="*/ 7779509 w 8030818"/>
              <a:gd name="connsiteY7" fmla="*/ 0 h 5270945"/>
              <a:gd name="connsiteX8" fmla="*/ 7922661 w 8030818"/>
              <a:gd name="connsiteY8" fmla="*/ 892765 h 5270945"/>
              <a:gd name="connsiteX0" fmla="*/ 0 w 8030818"/>
              <a:gd name="connsiteY0" fmla="*/ 5883007 h 5883007"/>
              <a:gd name="connsiteX1" fmla="*/ 1274402 w 8030818"/>
              <a:gd name="connsiteY1" fmla="*/ 5322054 h 5883007"/>
              <a:gd name="connsiteX2" fmla="*/ 2489837 w 8030818"/>
              <a:gd name="connsiteY2" fmla="*/ 3672334 h 5883007"/>
              <a:gd name="connsiteX3" fmla="*/ 3385215 w 8030818"/>
              <a:gd name="connsiteY3" fmla="*/ 3132568 h 5883007"/>
              <a:gd name="connsiteX4" fmla="*/ 4481946 w 8030818"/>
              <a:gd name="connsiteY4" fmla="*/ 2601447 h 5883007"/>
              <a:gd name="connsiteX5" fmla="*/ 5830007 w 8030818"/>
              <a:gd name="connsiteY5" fmla="*/ 927070 h 5883007"/>
              <a:gd name="connsiteX6" fmla="*/ 6997660 w 8030818"/>
              <a:gd name="connsiteY6" fmla="*/ 26864 h 5883007"/>
              <a:gd name="connsiteX7" fmla="*/ 8030818 w 8030818"/>
              <a:gd name="connsiteY7" fmla="*/ 2066381 h 5883007"/>
              <a:gd name="connsiteX8" fmla="*/ 7779509 w 8030818"/>
              <a:gd name="connsiteY8" fmla="*/ 612062 h 5883007"/>
              <a:gd name="connsiteX9" fmla="*/ 7922661 w 8030818"/>
              <a:gd name="connsiteY9" fmla="*/ 1504827 h 5883007"/>
              <a:gd name="connsiteX0" fmla="*/ 0 w 8030818"/>
              <a:gd name="connsiteY0" fmla="*/ 5879809 h 5879809"/>
              <a:gd name="connsiteX1" fmla="*/ 1274402 w 8030818"/>
              <a:gd name="connsiteY1" fmla="*/ 5318856 h 5879809"/>
              <a:gd name="connsiteX2" fmla="*/ 2489837 w 8030818"/>
              <a:gd name="connsiteY2" fmla="*/ 3669136 h 5879809"/>
              <a:gd name="connsiteX3" fmla="*/ 3385215 w 8030818"/>
              <a:gd name="connsiteY3" fmla="*/ 3129370 h 5879809"/>
              <a:gd name="connsiteX4" fmla="*/ 4481946 w 8030818"/>
              <a:gd name="connsiteY4" fmla="*/ 2598249 h 5879809"/>
              <a:gd name="connsiteX5" fmla="*/ 5913777 w 8030818"/>
              <a:gd name="connsiteY5" fmla="*/ 1061072 h 5879809"/>
              <a:gd name="connsiteX6" fmla="*/ 6997660 w 8030818"/>
              <a:gd name="connsiteY6" fmla="*/ 23666 h 5879809"/>
              <a:gd name="connsiteX7" fmla="*/ 8030818 w 8030818"/>
              <a:gd name="connsiteY7" fmla="*/ 2063183 h 5879809"/>
              <a:gd name="connsiteX8" fmla="*/ 7779509 w 8030818"/>
              <a:gd name="connsiteY8" fmla="*/ 608864 h 5879809"/>
              <a:gd name="connsiteX9" fmla="*/ 7922661 w 8030818"/>
              <a:gd name="connsiteY9" fmla="*/ 1501629 h 5879809"/>
              <a:gd name="connsiteX0" fmla="*/ 0 w 8030818"/>
              <a:gd name="connsiteY0" fmla="*/ 5879465 h 5879465"/>
              <a:gd name="connsiteX1" fmla="*/ 1274402 w 8030818"/>
              <a:gd name="connsiteY1" fmla="*/ 5318512 h 5879465"/>
              <a:gd name="connsiteX2" fmla="*/ 2489837 w 8030818"/>
              <a:gd name="connsiteY2" fmla="*/ 3668792 h 5879465"/>
              <a:gd name="connsiteX3" fmla="*/ 3385215 w 8030818"/>
              <a:gd name="connsiteY3" fmla="*/ 3129026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129026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028613 h 5879465"/>
              <a:gd name="connsiteX4" fmla="*/ 4481946 w 8030818"/>
              <a:gd name="connsiteY4" fmla="*/ 2597905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79465 h 5879465"/>
              <a:gd name="connsiteX1" fmla="*/ 1274402 w 8030818"/>
              <a:gd name="connsiteY1" fmla="*/ 5318512 h 5879465"/>
              <a:gd name="connsiteX2" fmla="*/ 2474700 w 8030818"/>
              <a:gd name="connsiteY2" fmla="*/ 3546066 h 5879465"/>
              <a:gd name="connsiteX3" fmla="*/ 3385215 w 8030818"/>
              <a:gd name="connsiteY3" fmla="*/ 3028613 h 5879465"/>
              <a:gd name="connsiteX4" fmla="*/ 4550068 w 8030818"/>
              <a:gd name="connsiteY4" fmla="*/ 2508648 h 5879465"/>
              <a:gd name="connsiteX5" fmla="*/ 5461879 w 8030818"/>
              <a:gd name="connsiteY5" fmla="*/ 1587404 h 5879465"/>
              <a:gd name="connsiteX6" fmla="*/ 5913777 w 8030818"/>
              <a:gd name="connsiteY6" fmla="*/ 1060728 h 5879465"/>
              <a:gd name="connsiteX7" fmla="*/ 6997660 w 8030818"/>
              <a:gd name="connsiteY7" fmla="*/ 23322 h 5879465"/>
              <a:gd name="connsiteX8" fmla="*/ 8030818 w 8030818"/>
              <a:gd name="connsiteY8" fmla="*/ 2062839 h 5879465"/>
              <a:gd name="connsiteX9" fmla="*/ 7779509 w 8030818"/>
              <a:gd name="connsiteY9" fmla="*/ 608520 h 5879465"/>
              <a:gd name="connsiteX10" fmla="*/ 7922661 w 8030818"/>
              <a:gd name="connsiteY10" fmla="*/ 1501285 h 5879465"/>
              <a:gd name="connsiteX0" fmla="*/ 0 w 8030818"/>
              <a:gd name="connsiteY0" fmla="*/ 5867469 h 5867469"/>
              <a:gd name="connsiteX1" fmla="*/ 1274402 w 8030818"/>
              <a:gd name="connsiteY1" fmla="*/ 5306516 h 5867469"/>
              <a:gd name="connsiteX2" fmla="*/ 2474700 w 8030818"/>
              <a:gd name="connsiteY2" fmla="*/ 3534070 h 5867469"/>
              <a:gd name="connsiteX3" fmla="*/ 3385215 w 8030818"/>
              <a:gd name="connsiteY3" fmla="*/ 3016617 h 5867469"/>
              <a:gd name="connsiteX4" fmla="*/ 4550068 w 8030818"/>
              <a:gd name="connsiteY4" fmla="*/ 2496652 h 5867469"/>
              <a:gd name="connsiteX5" fmla="*/ 5461879 w 8030818"/>
              <a:gd name="connsiteY5" fmla="*/ 1575408 h 5867469"/>
              <a:gd name="connsiteX6" fmla="*/ 5962976 w 8030818"/>
              <a:gd name="connsiteY6" fmla="*/ 1227243 h 5867469"/>
              <a:gd name="connsiteX7" fmla="*/ 6997660 w 8030818"/>
              <a:gd name="connsiteY7" fmla="*/ 11326 h 5867469"/>
              <a:gd name="connsiteX8" fmla="*/ 8030818 w 8030818"/>
              <a:gd name="connsiteY8" fmla="*/ 2050843 h 5867469"/>
              <a:gd name="connsiteX9" fmla="*/ 7779509 w 8030818"/>
              <a:gd name="connsiteY9" fmla="*/ 596524 h 5867469"/>
              <a:gd name="connsiteX10" fmla="*/ 7922661 w 8030818"/>
              <a:gd name="connsiteY10" fmla="*/ 1489289 h 5867469"/>
              <a:gd name="connsiteX0" fmla="*/ 0 w 8030818"/>
              <a:gd name="connsiteY0" fmla="*/ 5868260 h 5868260"/>
              <a:gd name="connsiteX1" fmla="*/ 1274402 w 8030818"/>
              <a:gd name="connsiteY1" fmla="*/ 5307307 h 5868260"/>
              <a:gd name="connsiteX2" fmla="*/ 2474700 w 8030818"/>
              <a:gd name="connsiteY2" fmla="*/ 3534861 h 5868260"/>
              <a:gd name="connsiteX3" fmla="*/ 3385215 w 8030818"/>
              <a:gd name="connsiteY3" fmla="*/ 3017408 h 5868260"/>
              <a:gd name="connsiteX4" fmla="*/ 4550068 w 8030818"/>
              <a:gd name="connsiteY4" fmla="*/ 2497443 h 5868260"/>
              <a:gd name="connsiteX5" fmla="*/ 5484586 w 8030818"/>
              <a:gd name="connsiteY5" fmla="*/ 1721238 h 5868260"/>
              <a:gd name="connsiteX6" fmla="*/ 5962976 w 8030818"/>
              <a:gd name="connsiteY6" fmla="*/ 1228034 h 5868260"/>
              <a:gd name="connsiteX7" fmla="*/ 6997660 w 8030818"/>
              <a:gd name="connsiteY7" fmla="*/ 12117 h 5868260"/>
              <a:gd name="connsiteX8" fmla="*/ 8030818 w 8030818"/>
              <a:gd name="connsiteY8" fmla="*/ 2051634 h 5868260"/>
              <a:gd name="connsiteX9" fmla="*/ 7779509 w 8030818"/>
              <a:gd name="connsiteY9" fmla="*/ 597315 h 5868260"/>
              <a:gd name="connsiteX10" fmla="*/ 7922661 w 8030818"/>
              <a:gd name="connsiteY10" fmla="*/ 1490080 h 5868260"/>
              <a:gd name="connsiteX0" fmla="*/ 0 w 8030818"/>
              <a:gd name="connsiteY0" fmla="*/ 5416689 h 5416689"/>
              <a:gd name="connsiteX1" fmla="*/ 1274402 w 8030818"/>
              <a:gd name="connsiteY1" fmla="*/ 4855736 h 5416689"/>
              <a:gd name="connsiteX2" fmla="*/ 2474700 w 8030818"/>
              <a:gd name="connsiteY2" fmla="*/ 3083290 h 5416689"/>
              <a:gd name="connsiteX3" fmla="*/ 3385215 w 8030818"/>
              <a:gd name="connsiteY3" fmla="*/ 2565837 h 5416689"/>
              <a:gd name="connsiteX4" fmla="*/ 4550068 w 8030818"/>
              <a:gd name="connsiteY4" fmla="*/ 2045872 h 5416689"/>
              <a:gd name="connsiteX5" fmla="*/ 5484586 w 8030818"/>
              <a:gd name="connsiteY5" fmla="*/ 1269667 h 5416689"/>
              <a:gd name="connsiteX6" fmla="*/ 5962976 w 8030818"/>
              <a:gd name="connsiteY6" fmla="*/ 776463 h 5416689"/>
              <a:gd name="connsiteX7" fmla="*/ 7118763 w 8030818"/>
              <a:gd name="connsiteY7" fmla="*/ 17981 h 5416689"/>
              <a:gd name="connsiteX8" fmla="*/ 8030818 w 8030818"/>
              <a:gd name="connsiteY8" fmla="*/ 1600063 h 5416689"/>
              <a:gd name="connsiteX9" fmla="*/ 7779509 w 8030818"/>
              <a:gd name="connsiteY9" fmla="*/ 145744 h 5416689"/>
              <a:gd name="connsiteX10" fmla="*/ 7922661 w 8030818"/>
              <a:gd name="connsiteY10" fmla="*/ 1038509 h 541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30818" h="5416689">
                <a:moveTo>
                  <a:pt x="0" y="5416689"/>
                </a:moveTo>
                <a:cubicBezTo>
                  <a:pt x="318052" y="5234471"/>
                  <a:pt x="861952" y="5244636"/>
                  <a:pt x="1274402" y="4855736"/>
                </a:cubicBezTo>
                <a:cubicBezTo>
                  <a:pt x="1686852" y="4466836"/>
                  <a:pt x="2122898" y="3464940"/>
                  <a:pt x="2474700" y="3083290"/>
                </a:cubicBezTo>
                <a:cubicBezTo>
                  <a:pt x="2826502" y="2701640"/>
                  <a:pt x="3039320" y="2738740"/>
                  <a:pt x="3385215" y="2565837"/>
                </a:cubicBezTo>
                <a:cubicBezTo>
                  <a:pt x="3731110" y="2392934"/>
                  <a:pt x="4200173" y="2261900"/>
                  <a:pt x="4550068" y="2045872"/>
                </a:cubicBezTo>
                <a:cubicBezTo>
                  <a:pt x="4899963" y="1829844"/>
                  <a:pt x="5249101" y="1481235"/>
                  <a:pt x="5484586" y="1269667"/>
                </a:cubicBezTo>
                <a:cubicBezTo>
                  <a:pt x="5720071" y="1058099"/>
                  <a:pt x="5690613" y="985077"/>
                  <a:pt x="5962976" y="776463"/>
                </a:cubicBezTo>
                <a:cubicBezTo>
                  <a:pt x="6235339" y="567849"/>
                  <a:pt x="6774123" y="-119286"/>
                  <a:pt x="7118763" y="17981"/>
                </a:cubicBezTo>
                <a:cubicBezTo>
                  <a:pt x="7463403" y="155248"/>
                  <a:pt x="7874138" y="1712903"/>
                  <a:pt x="8030818" y="1600063"/>
                </a:cubicBezTo>
                <a:lnTo>
                  <a:pt x="7779509" y="145744"/>
                </a:lnTo>
                <a:lnTo>
                  <a:pt x="7922661" y="1038509"/>
                </a:lnTo>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mn-cs"/>
              <a:sym typeface="Helvetica Now Display" panose="020B0504030202020204" pitchFamily="34" charset="77"/>
            </a:endParaRPr>
          </a:p>
        </p:txBody>
      </p:sp>
      <p:sp>
        <p:nvSpPr>
          <p:cNvPr id="122" name="TextBox 121">
            <a:extLst>
              <a:ext uri="{FF2B5EF4-FFF2-40B4-BE49-F238E27FC236}">
                <a16:creationId xmlns:a16="http://schemas.microsoft.com/office/drawing/2014/main" id="{CC147AD0-7952-B046-9097-5974E1E61D6A}"/>
              </a:ext>
            </a:extLst>
          </p:cNvPr>
          <p:cNvSpPr txBox="1"/>
          <p:nvPr/>
        </p:nvSpPr>
        <p:spPr>
          <a:xfrm>
            <a:off x="4439481" y="2737315"/>
            <a:ext cx="373794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2: Grow aggressively in Europe</a:t>
            </a:r>
          </a:p>
          <a:p>
            <a:pPr lvl="0">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Expand product portfolio and segments.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Main cost drivers are new country teams + marketing. </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3" name="Ellipse 40">
            <a:extLst>
              <a:ext uri="{FF2B5EF4-FFF2-40B4-BE49-F238E27FC236}">
                <a16:creationId xmlns:a16="http://schemas.microsoft.com/office/drawing/2014/main" id="{FAE80EC8-4F44-9844-8FED-C2E69DC57D11}"/>
              </a:ext>
            </a:extLst>
          </p:cNvPr>
          <p:cNvSpPr/>
          <p:nvPr/>
        </p:nvSpPr>
        <p:spPr>
          <a:xfrm>
            <a:off x="4124101" y="1874905"/>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124" name="Ellipse 40">
            <a:extLst>
              <a:ext uri="{FF2B5EF4-FFF2-40B4-BE49-F238E27FC236}">
                <a16:creationId xmlns:a16="http://schemas.microsoft.com/office/drawing/2014/main" id="{EB03857F-5E2E-5040-96B6-9471EDFAFBE2}"/>
              </a:ext>
            </a:extLst>
          </p:cNvPr>
          <p:cNvSpPr/>
          <p:nvPr/>
        </p:nvSpPr>
        <p:spPr>
          <a:xfrm>
            <a:off x="4124101" y="273703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125" name="Ellipse 40">
            <a:extLst>
              <a:ext uri="{FF2B5EF4-FFF2-40B4-BE49-F238E27FC236}">
                <a16:creationId xmlns:a16="http://schemas.microsoft.com/office/drawing/2014/main" id="{4644DE19-5EC9-D140-9308-585540A02805}"/>
              </a:ext>
            </a:extLst>
          </p:cNvPr>
          <p:cNvSpPr/>
          <p:nvPr/>
        </p:nvSpPr>
        <p:spPr>
          <a:xfrm>
            <a:off x="4124101" y="3585521"/>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26" name="Ellipse 40">
            <a:extLst>
              <a:ext uri="{FF2B5EF4-FFF2-40B4-BE49-F238E27FC236}">
                <a16:creationId xmlns:a16="http://schemas.microsoft.com/office/drawing/2014/main" id="{78439FE0-C098-924B-991A-3DC21B3A01A5}"/>
              </a:ext>
            </a:extLst>
          </p:cNvPr>
          <p:cNvSpPr/>
          <p:nvPr/>
        </p:nvSpPr>
        <p:spPr>
          <a:xfrm>
            <a:off x="10899977" y="2890964"/>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127" name="Ellipse 40">
            <a:extLst>
              <a:ext uri="{FF2B5EF4-FFF2-40B4-BE49-F238E27FC236}">
                <a16:creationId xmlns:a16="http://schemas.microsoft.com/office/drawing/2014/main" id="{A5BBBC3D-140D-0642-AC79-3637DC848866}"/>
              </a:ext>
            </a:extLst>
          </p:cNvPr>
          <p:cNvSpPr/>
          <p:nvPr/>
        </p:nvSpPr>
        <p:spPr>
          <a:xfrm>
            <a:off x="10304767" y="1762171"/>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128" name="Ellipse 40">
            <a:extLst>
              <a:ext uri="{FF2B5EF4-FFF2-40B4-BE49-F238E27FC236}">
                <a16:creationId xmlns:a16="http://schemas.microsoft.com/office/drawing/2014/main" id="{174C2359-91EF-3F43-9B68-C1787472F099}"/>
              </a:ext>
            </a:extLst>
          </p:cNvPr>
          <p:cNvSpPr/>
          <p:nvPr/>
        </p:nvSpPr>
        <p:spPr>
          <a:xfrm>
            <a:off x="10937141" y="427638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33" name="TextBox 132">
            <a:extLst>
              <a:ext uri="{FF2B5EF4-FFF2-40B4-BE49-F238E27FC236}">
                <a16:creationId xmlns:a16="http://schemas.microsoft.com/office/drawing/2014/main" id="{57660945-E07A-D64D-AB3A-48592317C88F}"/>
              </a:ext>
            </a:extLst>
          </p:cNvPr>
          <p:cNvSpPr txBox="1"/>
          <p:nvPr/>
        </p:nvSpPr>
        <p:spPr>
          <a:xfrm>
            <a:off x="-647753" y="1833562"/>
            <a:ext cx="2246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a-DK" sz="1200" u="none" strike="noStrike" kern="1200" cap="none" spc="0" normalizeH="0" baseline="0" noProof="0" dirty="0">
                <a:ln>
                  <a:noFill/>
                </a:ln>
                <a:solidFill>
                  <a:schemeClr val="tx1">
                    <a:lumMod val="50000"/>
                  </a:scheme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Customers</a:t>
            </a:r>
          </a:p>
        </p:txBody>
      </p:sp>
      <p:sp>
        <p:nvSpPr>
          <p:cNvPr id="134" name="Rectangle 133">
            <a:extLst>
              <a:ext uri="{FF2B5EF4-FFF2-40B4-BE49-F238E27FC236}">
                <a16:creationId xmlns:a16="http://schemas.microsoft.com/office/drawing/2014/main" id="{83280775-B5BC-3B43-A2D5-7ACEDE61081A}"/>
              </a:ext>
            </a:extLst>
          </p:cNvPr>
          <p:cNvSpPr/>
          <p:nvPr/>
        </p:nvSpPr>
        <p:spPr>
          <a:xfrm>
            <a:off x="11267478" y="1252436"/>
            <a:ext cx="2724062" cy="3832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8" name="Rectangle 137">
            <a:extLst>
              <a:ext uri="{FF2B5EF4-FFF2-40B4-BE49-F238E27FC236}">
                <a16:creationId xmlns:a16="http://schemas.microsoft.com/office/drawing/2014/main" id="{4356544A-3465-7F42-B3BE-C1FA5EB4A717}"/>
              </a:ext>
            </a:extLst>
          </p:cNvPr>
          <p:cNvSpPr/>
          <p:nvPr/>
        </p:nvSpPr>
        <p:spPr>
          <a:xfrm>
            <a:off x="10560392" y="1430439"/>
            <a:ext cx="1080745" cy="307777"/>
          </a:xfrm>
          <a:prstGeom prst="rect">
            <a:avLst/>
          </a:prstGeom>
        </p:spPr>
        <p:txBody>
          <a:bodyPr wrap="none">
            <a:noAutofit/>
          </a:bodyPr>
          <a:lstStyle/>
          <a:p>
            <a:pPr lvl="0" algn="r" fontAlgn="base">
              <a:spcBef>
                <a:spcPct val="0"/>
              </a:spcBef>
              <a:spcAft>
                <a:spcPct val="0"/>
              </a:spcAft>
              <a:defRPr/>
            </a:pPr>
            <a:r>
              <a:rPr lang="en-US" sz="1400" dirty="0">
                <a:solidFill>
                  <a:schemeClr val="tx1">
                    <a:lumMod val="50000"/>
                  </a:schemeClr>
                </a:solidFill>
                <a:latin typeface="Arial" panose="020B0604020202020204" pitchFamily="34" charset="0"/>
                <a:cs typeface="Arial" panose="020B0604020202020204" pitchFamily="34" charset="0"/>
                <a:sym typeface="Arial" panose="020B0604020202020204" pitchFamily="34" charset="0"/>
              </a:rPr>
              <a:t>Illustrative</a:t>
            </a:r>
            <a:endParaRPr kumimoji="0" lang="en-US" sz="1400" b="0" u="none" strike="noStrike" kern="1200" cap="none" spc="0" normalizeH="0" baseline="0" noProof="0" dirty="0">
              <a:ln>
                <a:noFill/>
              </a:ln>
              <a:solidFill>
                <a:schemeClr val="tx1">
                  <a:lumMod val="50000"/>
                </a:schemeClr>
              </a:solidFill>
              <a:effectLst/>
              <a:uLnTx/>
              <a:uFillTx/>
              <a:latin typeface="Arial" panose="020B0604020202020204" pitchFamily="34" charset="0"/>
              <a:ea typeface="ＭＳ Ｐゴシック"/>
              <a:cs typeface="Arial" panose="020B0604020202020204" pitchFamily="34" charset="0"/>
            </a:endParaRPr>
          </a:p>
        </p:txBody>
      </p:sp>
      <p:sp>
        <p:nvSpPr>
          <p:cNvPr id="5" name="Oval 4">
            <a:extLst>
              <a:ext uri="{FF2B5EF4-FFF2-40B4-BE49-F238E27FC236}">
                <a16:creationId xmlns:a16="http://schemas.microsoft.com/office/drawing/2014/main" id="{03AAE030-E111-ED77-05D2-8C8D373198C7}"/>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5</a:t>
            </a:r>
          </a:p>
        </p:txBody>
      </p:sp>
      <p:sp>
        <p:nvSpPr>
          <p:cNvPr id="6" name="Footer Placeholder 2">
            <a:extLst>
              <a:ext uri="{FF2B5EF4-FFF2-40B4-BE49-F238E27FC236}">
                <a16:creationId xmlns:a16="http://schemas.microsoft.com/office/drawing/2014/main" id="{DF535FD1-C3A6-7791-9BE6-94241CF650E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16">
            <a:extLst>
              <a:ext uri="{FF2B5EF4-FFF2-40B4-BE49-F238E27FC236}">
                <a16:creationId xmlns:a16="http://schemas.microsoft.com/office/drawing/2014/main" id="{CF204537-B266-0F8B-34AD-87D3F464949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7845358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5" name="Rectangle 34">
            <a:extLst>
              <a:ext uri="{FF2B5EF4-FFF2-40B4-BE49-F238E27FC236}">
                <a16:creationId xmlns:a16="http://schemas.microsoft.com/office/drawing/2014/main" id="{161584C7-3B95-2949-8E08-A227DA382B07}"/>
              </a:ext>
            </a:extLst>
          </p:cNvPr>
          <p:cNvSpPr/>
          <p:nvPr/>
        </p:nvSpPr>
        <p:spPr>
          <a:xfrm>
            <a:off x="3434110" y="4208315"/>
            <a:ext cx="2684933" cy="170359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027903D-CCF2-9B45-A9BA-6BFEAE37730D}"/>
              </a:ext>
            </a:extLst>
          </p:cNvPr>
          <p:cNvSpPr/>
          <p:nvPr/>
        </p:nvSpPr>
        <p:spPr>
          <a:xfrm>
            <a:off x="519759" y="4187338"/>
            <a:ext cx="2766682" cy="170359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a:xfrm>
            <a:off x="554736" y="355092"/>
            <a:ext cx="11082528" cy="731520"/>
          </a:xfrm>
        </p:spPr>
        <p:txBody>
          <a:bodyPr>
            <a:noAutofit/>
          </a:bodyPr>
          <a:lstStyle/>
          <a:p>
            <a:r>
              <a:rPr lang="en-US" dirty="0"/>
              <a:t>Digital Venture case is expected to be proven within two years for [sanitized #], after which further investment depends on strategy</a:t>
            </a:r>
            <a:endParaRPr lang="en-US" b="0" dirty="0">
              <a:latin typeface="Arial" panose="020B0604020202020204" pitchFamily="34" charset="0"/>
              <a:sym typeface="Helvetica Now Display" panose="020B0504030202020204" pitchFamily="34" charset="77"/>
            </a:endParaRPr>
          </a:p>
        </p:txBody>
      </p:sp>
      <p:cxnSp>
        <p:nvCxnSpPr>
          <p:cNvPr id="3" name="Straight Connector 2">
            <a:extLst>
              <a:ext uri="{FF2B5EF4-FFF2-40B4-BE49-F238E27FC236}">
                <a16:creationId xmlns:a16="http://schemas.microsoft.com/office/drawing/2014/main" id="{763931D7-0DCB-264C-BAB6-F5FA1AF523BD}"/>
              </a:ext>
            </a:extLst>
          </p:cNvPr>
          <p:cNvCxnSpPr>
            <a:cxnSpLocks/>
          </p:cNvCxnSpPr>
          <p:nvPr/>
        </p:nvCxnSpPr>
        <p:spPr>
          <a:xfrm>
            <a:off x="522226" y="4197402"/>
            <a:ext cx="6804000" cy="0"/>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19EBFE-2481-4543-9B3F-F336F655B4D2}"/>
              </a:ext>
            </a:extLst>
          </p:cNvPr>
          <p:cNvCxnSpPr>
            <a:cxnSpLocks/>
          </p:cNvCxnSpPr>
          <p:nvPr/>
        </p:nvCxnSpPr>
        <p:spPr>
          <a:xfrm flipV="1">
            <a:off x="6197124" y="3010596"/>
            <a:ext cx="1054797" cy="1194072"/>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F6D9F7-19AB-C64F-ABF4-6651EC587092}"/>
              </a:ext>
            </a:extLst>
          </p:cNvPr>
          <p:cNvCxnSpPr>
            <a:cxnSpLocks/>
          </p:cNvCxnSpPr>
          <p:nvPr/>
        </p:nvCxnSpPr>
        <p:spPr>
          <a:xfrm>
            <a:off x="6197124" y="4204667"/>
            <a:ext cx="1014501" cy="1232465"/>
          </a:xfrm>
          <a:prstGeom prst="line">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AEAC48-7428-B14A-B145-585192B7E75F}"/>
              </a:ext>
            </a:extLst>
          </p:cNvPr>
          <p:cNvCxnSpPr>
            <a:cxnSpLocks/>
          </p:cNvCxnSpPr>
          <p:nvPr/>
        </p:nvCxnSpPr>
        <p:spPr>
          <a:xfrm>
            <a:off x="6123660" y="2120607"/>
            <a:ext cx="0" cy="4038573"/>
          </a:xfrm>
          <a:prstGeom prst="line">
            <a:avLst/>
          </a:prstGeom>
          <a:ln w="254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3775241-FD77-744E-B6A7-241E05D52C0E}"/>
              </a:ext>
            </a:extLst>
          </p:cNvPr>
          <p:cNvSpPr/>
          <p:nvPr/>
        </p:nvSpPr>
        <p:spPr>
          <a:xfrm>
            <a:off x="5052833" y="1647756"/>
            <a:ext cx="2141652"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accent6"/>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Strategic decision</a:t>
            </a:r>
          </a:p>
        </p:txBody>
      </p:sp>
      <p:sp>
        <p:nvSpPr>
          <p:cNvPr id="24" name="TextBox 23">
            <a:extLst>
              <a:ext uri="{FF2B5EF4-FFF2-40B4-BE49-F238E27FC236}">
                <a16:creationId xmlns:a16="http://schemas.microsoft.com/office/drawing/2014/main" id="{21DB5262-DABA-5148-BCF1-3D04B0544A1D}"/>
              </a:ext>
            </a:extLst>
          </p:cNvPr>
          <p:cNvSpPr txBox="1"/>
          <p:nvPr/>
        </p:nvSpPr>
        <p:spPr>
          <a:xfrm>
            <a:off x="7795367" y="2166214"/>
            <a:ext cx="3874407"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1: Expand to regional markets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Expand to Ireland and grow in UK.</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5:	[sanitized]</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10:	[sanitized]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[sanitized]</a:t>
            </a:r>
          </a:p>
        </p:txBody>
      </p:sp>
      <p:sp>
        <p:nvSpPr>
          <p:cNvPr id="25" name="TextBox 24">
            <a:extLst>
              <a:ext uri="{FF2B5EF4-FFF2-40B4-BE49-F238E27FC236}">
                <a16:creationId xmlns:a16="http://schemas.microsoft.com/office/drawing/2014/main" id="{CF147F87-E000-BA44-A88F-E90E7B4BEBA2}"/>
              </a:ext>
            </a:extLst>
          </p:cNvPr>
          <p:cNvSpPr txBox="1"/>
          <p:nvPr/>
        </p:nvSpPr>
        <p:spPr>
          <a:xfrm>
            <a:off x="7795367" y="5035215"/>
            <a:ext cx="3839090"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3: Fastest way to break-even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Focus on sustainable growth with limited product portfolio.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5:	[sanitized]</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10:	[sanitized]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[sanitized]</a:t>
            </a:r>
          </a:p>
        </p:txBody>
      </p:sp>
      <p:sp>
        <p:nvSpPr>
          <p:cNvPr id="26" name="TextBox 25">
            <a:extLst>
              <a:ext uri="{FF2B5EF4-FFF2-40B4-BE49-F238E27FC236}">
                <a16:creationId xmlns:a16="http://schemas.microsoft.com/office/drawing/2014/main" id="{F85D4DDF-AC58-D445-9FEF-963398079F13}"/>
              </a:ext>
            </a:extLst>
          </p:cNvPr>
          <p:cNvSpPr txBox="1"/>
          <p:nvPr/>
        </p:nvSpPr>
        <p:spPr>
          <a:xfrm>
            <a:off x="7795367" y="3600714"/>
            <a:ext cx="3848793"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Scenario 2: Grow aggressively in Europe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Expand product portfolio and segments.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5:	[sanitized]</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outcome in year 10:	[sanitized]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Est. funding need:	[sanitized]</a:t>
            </a:r>
          </a:p>
        </p:txBody>
      </p:sp>
      <p:sp>
        <p:nvSpPr>
          <p:cNvPr id="27" name="Ellipse 40">
            <a:extLst>
              <a:ext uri="{FF2B5EF4-FFF2-40B4-BE49-F238E27FC236}">
                <a16:creationId xmlns:a16="http://schemas.microsoft.com/office/drawing/2014/main" id="{D5456762-04BD-8E40-9F9F-AEC13B824849}"/>
              </a:ext>
            </a:extLst>
          </p:cNvPr>
          <p:cNvSpPr/>
          <p:nvPr/>
        </p:nvSpPr>
        <p:spPr>
          <a:xfrm>
            <a:off x="7414055" y="2645348"/>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28" name="Ellipse 40">
            <a:extLst>
              <a:ext uri="{FF2B5EF4-FFF2-40B4-BE49-F238E27FC236}">
                <a16:creationId xmlns:a16="http://schemas.microsoft.com/office/drawing/2014/main" id="{D21DA931-F0F7-FE4A-8C54-9D1C5B6CADD8}"/>
              </a:ext>
            </a:extLst>
          </p:cNvPr>
          <p:cNvSpPr/>
          <p:nvPr/>
        </p:nvSpPr>
        <p:spPr>
          <a:xfrm>
            <a:off x="7414055" y="4051407"/>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29" name="Ellipse 40">
            <a:extLst>
              <a:ext uri="{FF2B5EF4-FFF2-40B4-BE49-F238E27FC236}">
                <a16:creationId xmlns:a16="http://schemas.microsoft.com/office/drawing/2014/main" id="{17B3EAB7-68EB-784D-BC19-5246C814B4A1}"/>
              </a:ext>
            </a:extLst>
          </p:cNvPr>
          <p:cNvSpPr/>
          <p:nvPr/>
        </p:nvSpPr>
        <p:spPr>
          <a:xfrm>
            <a:off x="7414055" y="5382735"/>
            <a:ext cx="324000" cy="32400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19" name="TextBox 18">
            <a:extLst>
              <a:ext uri="{FF2B5EF4-FFF2-40B4-BE49-F238E27FC236}">
                <a16:creationId xmlns:a16="http://schemas.microsoft.com/office/drawing/2014/main" id="{4EC397D4-1650-7B4D-A0BC-D28FE52DE628}"/>
              </a:ext>
            </a:extLst>
          </p:cNvPr>
          <p:cNvSpPr txBox="1"/>
          <p:nvPr/>
        </p:nvSpPr>
        <p:spPr>
          <a:xfrm>
            <a:off x="542104" y="2081009"/>
            <a:ext cx="528241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Outcome in year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 in sales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Scalable customer acquisition cost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Proof that we can build a business that drives new customers and topline growth for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Evaluation of growth options going forward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Suggestion of how Digital Venture should partner with [company] going forward</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200" b="0" i="0" u="sng"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[sanitized #]</a:t>
            </a:r>
          </a:p>
        </p:txBody>
      </p:sp>
      <p:sp>
        <p:nvSpPr>
          <p:cNvPr id="53" name="Rectangle 52">
            <a:extLst>
              <a:ext uri="{FF2B5EF4-FFF2-40B4-BE49-F238E27FC236}">
                <a16:creationId xmlns:a16="http://schemas.microsoft.com/office/drawing/2014/main" id="{A37FD5B7-DF8C-5D4D-A0DF-AC2E53C1C8C3}"/>
              </a:ext>
            </a:extLst>
          </p:cNvPr>
          <p:cNvSpPr/>
          <p:nvPr/>
        </p:nvSpPr>
        <p:spPr>
          <a:xfrm>
            <a:off x="7354421" y="1651836"/>
            <a:ext cx="3484322"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3 onwards: Growth scenarios</a:t>
            </a:r>
          </a:p>
        </p:txBody>
      </p:sp>
      <p:sp>
        <p:nvSpPr>
          <p:cNvPr id="56" name="Rectangle 55">
            <a:extLst>
              <a:ext uri="{FF2B5EF4-FFF2-40B4-BE49-F238E27FC236}">
                <a16:creationId xmlns:a16="http://schemas.microsoft.com/office/drawing/2014/main" id="{ACD14BA4-44AE-0B4E-A688-5F42ADA20017}"/>
              </a:ext>
            </a:extLst>
          </p:cNvPr>
          <p:cNvSpPr/>
          <p:nvPr/>
        </p:nvSpPr>
        <p:spPr>
          <a:xfrm>
            <a:off x="533767" y="1651836"/>
            <a:ext cx="2855404" cy="472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Year 0-2: Prove the case</a:t>
            </a:r>
          </a:p>
        </p:txBody>
      </p:sp>
      <p:sp>
        <p:nvSpPr>
          <p:cNvPr id="32" name="Rectangle 31">
            <a:extLst>
              <a:ext uri="{FF2B5EF4-FFF2-40B4-BE49-F238E27FC236}">
                <a16:creationId xmlns:a16="http://schemas.microsoft.com/office/drawing/2014/main" id="{014ABF4C-558B-0F4B-A382-7FA1ECAA2892}"/>
              </a:ext>
            </a:extLst>
          </p:cNvPr>
          <p:cNvSpPr/>
          <p:nvPr/>
        </p:nvSpPr>
        <p:spPr>
          <a:xfrm>
            <a:off x="495982" y="4285639"/>
            <a:ext cx="2516733" cy="90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Tranche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Guiding KPIs for decision: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Attractive investment case with a realistic ROI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[sanitized]</a:t>
            </a:r>
          </a:p>
        </p:txBody>
      </p:sp>
      <p:cxnSp>
        <p:nvCxnSpPr>
          <p:cNvPr id="33" name="Shape 294">
            <a:extLst>
              <a:ext uri="{FF2B5EF4-FFF2-40B4-BE49-F238E27FC236}">
                <a16:creationId xmlns:a16="http://schemas.microsoft.com/office/drawing/2014/main" id="{DA7C70E3-5542-CD49-85BF-F9D52B842BEB}"/>
              </a:ext>
            </a:extLst>
          </p:cNvPr>
          <p:cNvCxnSpPr>
            <a:cxnSpLocks/>
            <a:stCxn id="34" idx="0"/>
          </p:cNvCxnSpPr>
          <p:nvPr/>
        </p:nvCxnSpPr>
        <p:spPr>
          <a:xfrm flipV="1">
            <a:off x="3378986" y="4229211"/>
            <a:ext cx="862" cy="1829074"/>
          </a:xfrm>
          <a:prstGeom prst="straightConnector1">
            <a:avLst/>
          </a:prstGeom>
          <a:ln>
            <a:solidFill>
              <a:schemeClr val="bg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E6505C7-22BB-3A40-BDDF-9C026E7E300F}"/>
              </a:ext>
            </a:extLst>
          </p:cNvPr>
          <p:cNvSpPr txBox="1"/>
          <p:nvPr/>
        </p:nvSpPr>
        <p:spPr>
          <a:xfrm>
            <a:off x="2689870" y="6058285"/>
            <a:ext cx="13782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Go/no-go on </a:t>
            </a:r>
            <a:b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second funding tranche</a:t>
            </a:r>
          </a:p>
        </p:txBody>
      </p:sp>
      <p:sp>
        <p:nvSpPr>
          <p:cNvPr id="36" name="Rectangle 35">
            <a:extLst>
              <a:ext uri="{FF2B5EF4-FFF2-40B4-BE49-F238E27FC236}">
                <a16:creationId xmlns:a16="http://schemas.microsoft.com/office/drawing/2014/main" id="{5322B5D4-56F5-2244-AC4E-F60A47AC01BC}"/>
              </a:ext>
            </a:extLst>
          </p:cNvPr>
          <p:cNvSpPr/>
          <p:nvPr/>
        </p:nvSpPr>
        <p:spPr>
          <a:xfrm>
            <a:off x="3368335" y="4285639"/>
            <a:ext cx="2651167" cy="901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Tranche 2</a:t>
            </a:r>
            <a:b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Guiding KPIs for decision: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Functional product with good indications of product-market fit (e.g. measured by retention rate)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Acquisition cost significantly below customer lifetime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Funding need: [sanitized]</a:t>
            </a:r>
          </a:p>
        </p:txBody>
      </p:sp>
      <p:sp>
        <p:nvSpPr>
          <p:cNvPr id="8" name="Rectangle 7">
            <a:extLst>
              <a:ext uri="{FF2B5EF4-FFF2-40B4-BE49-F238E27FC236}">
                <a16:creationId xmlns:a16="http://schemas.microsoft.com/office/drawing/2014/main" id="{6FA6146C-3040-DDD3-C77B-EF82F755BACB}"/>
              </a:ext>
            </a:extLst>
          </p:cNvPr>
          <p:cNvSpPr/>
          <p:nvPr/>
        </p:nvSpPr>
        <p:spPr>
          <a:xfrm>
            <a:off x="10560392" y="1323759"/>
            <a:ext cx="1080745" cy="307777"/>
          </a:xfrm>
          <a:prstGeom prst="rect">
            <a:avLst/>
          </a:prstGeom>
        </p:spPr>
        <p:txBody>
          <a:bodyPr wrap="none">
            <a:noAutofit/>
          </a:bodyPr>
          <a:lstStyle/>
          <a:p>
            <a:pPr lvl="0" algn="r" fontAlgn="base">
              <a:spcBef>
                <a:spcPct val="0"/>
              </a:spcBef>
              <a:spcAft>
                <a:spcPct val="0"/>
              </a:spcAft>
              <a:defRPr/>
            </a:pPr>
            <a:r>
              <a:rPr lang="en-US" sz="1400" dirty="0">
                <a:solidFill>
                  <a:schemeClr val="tx1">
                    <a:lumMod val="50000"/>
                  </a:schemeClr>
                </a:solidFill>
                <a:latin typeface="Arial" panose="020B0604020202020204" pitchFamily="34" charset="0"/>
                <a:cs typeface="Arial" panose="020B0604020202020204" pitchFamily="34" charset="0"/>
                <a:sym typeface="Arial" panose="020B0604020202020204" pitchFamily="34" charset="0"/>
              </a:rPr>
              <a:t>Indicative numbers</a:t>
            </a:r>
            <a:endParaRPr kumimoji="0" lang="en-US" sz="1400" b="0" u="none" strike="noStrike" kern="1200" cap="none" spc="0" normalizeH="0" baseline="0" noProof="0" dirty="0">
              <a:ln>
                <a:noFill/>
              </a:ln>
              <a:solidFill>
                <a:schemeClr val="tx1">
                  <a:lumMod val="50000"/>
                </a:schemeClr>
              </a:solidFill>
              <a:effectLst/>
              <a:uLnTx/>
              <a:uFillTx/>
              <a:latin typeface="Arial" panose="020B0604020202020204" pitchFamily="34" charset="0"/>
              <a:ea typeface="ＭＳ Ｐゴシック"/>
              <a:cs typeface="Arial" panose="020B0604020202020204" pitchFamily="34" charset="0"/>
            </a:endParaRPr>
          </a:p>
        </p:txBody>
      </p:sp>
      <p:cxnSp>
        <p:nvCxnSpPr>
          <p:cNvPr id="9" name="Straight Connector 8">
            <a:extLst>
              <a:ext uri="{FF2B5EF4-FFF2-40B4-BE49-F238E27FC236}">
                <a16:creationId xmlns:a16="http://schemas.microsoft.com/office/drawing/2014/main" id="{42BF34E0-7785-64C5-A52B-16FCB044CF9F}"/>
              </a:ext>
            </a:extLst>
          </p:cNvPr>
          <p:cNvCxnSpPr>
            <a:cxnSpLocks/>
          </p:cNvCxnSpPr>
          <p:nvPr/>
        </p:nvCxnSpPr>
        <p:spPr>
          <a:xfrm>
            <a:off x="610055" y="2081009"/>
            <a:ext cx="5447232" cy="0"/>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8CF21AE-27F9-F018-62DA-ED606356AD2F}"/>
              </a:ext>
            </a:extLst>
          </p:cNvPr>
          <p:cNvCxnSpPr>
            <a:cxnSpLocks/>
          </p:cNvCxnSpPr>
          <p:nvPr/>
        </p:nvCxnSpPr>
        <p:spPr>
          <a:xfrm>
            <a:off x="6190032" y="2081009"/>
            <a:ext cx="5447232" cy="0"/>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EE146CA-39B2-FCC4-A6D2-940DDCA03AE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5</a:t>
            </a:r>
          </a:p>
        </p:txBody>
      </p:sp>
      <p:sp>
        <p:nvSpPr>
          <p:cNvPr id="38" name="Footer Placeholder 2">
            <a:extLst>
              <a:ext uri="{FF2B5EF4-FFF2-40B4-BE49-F238E27FC236}">
                <a16:creationId xmlns:a16="http://schemas.microsoft.com/office/drawing/2014/main" id="{14BF2BCD-9A9E-2A40-3C46-33C090F20E3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9" name="Text Placeholder 16">
            <a:extLst>
              <a:ext uri="{FF2B5EF4-FFF2-40B4-BE49-F238E27FC236}">
                <a16:creationId xmlns:a16="http://schemas.microsoft.com/office/drawing/2014/main" id="{DFACC031-D36D-F336-084D-44E76FE8F186}"/>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16477582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F7AF3CD-4688-3EFC-0930-0120AE979244}"/>
              </a:ext>
            </a:extLst>
          </p:cNvPr>
          <p:cNvSpPr>
            <a:spLocks noGrp="1"/>
          </p:cNvSpPr>
          <p:nvPr>
            <p:ph type="title"/>
          </p:nvPr>
        </p:nvSpPr>
        <p:spPr/>
        <p:txBody>
          <a:bodyPr/>
          <a:lstStyle/>
          <a:p>
            <a:r>
              <a:rPr lang="en-US" dirty="0"/>
              <a:t>Digital Venture ROI and total costs highly dependent on chosen growth strategy and ambition</a:t>
            </a:r>
          </a:p>
        </p:txBody>
      </p:sp>
      <p:sp>
        <p:nvSpPr>
          <p:cNvPr id="13" name="Oval 12">
            <a:extLst>
              <a:ext uri="{FF2B5EF4-FFF2-40B4-BE49-F238E27FC236}">
                <a16:creationId xmlns:a16="http://schemas.microsoft.com/office/drawing/2014/main" id="{D770C57C-87E3-9DC4-3E76-C1DF28ADB0D9}"/>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Arial"/>
                <a:ea typeface="+mn-ea"/>
                <a:cs typeface="+mn-cs"/>
              </a:rPr>
              <a:t>4</a:t>
            </a:r>
          </a:p>
        </p:txBody>
      </p:sp>
      <p:pic>
        <p:nvPicPr>
          <p:cNvPr id="9" name="Picture 8" descr="Table&#10;&#10;Description automatically generated">
            <a:extLst>
              <a:ext uri="{FF2B5EF4-FFF2-40B4-BE49-F238E27FC236}">
                <a16:creationId xmlns:a16="http://schemas.microsoft.com/office/drawing/2014/main" id="{E30E35F6-7D84-1D8B-E416-A81DDC98D7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736" y="1987669"/>
            <a:ext cx="11071089" cy="2882661"/>
          </a:xfrm>
          <a:prstGeom prst="rect">
            <a:avLst/>
          </a:prstGeom>
        </p:spPr>
      </p:pic>
      <p:sp>
        <p:nvSpPr>
          <p:cNvPr id="11" name="Rectangle 10">
            <a:extLst>
              <a:ext uri="{FF2B5EF4-FFF2-40B4-BE49-F238E27FC236}">
                <a16:creationId xmlns:a16="http://schemas.microsoft.com/office/drawing/2014/main" id="{0F6BF767-FB4F-F5CE-1DE2-FEACAE0D7A0D}"/>
              </a:ext>
            </a:extLst>
          </p:cNvPr>
          <p:cNvSpPr/>
          <p:nvPr/>
        </p:nvSpPr>
        <p:spPr>
          <a:xfrm>
            <a:off x="10560392" y="1368884"/>
            <a:ext cx="1080745" cy="307777"/>
          </a:xfrm>
          <a:prstGeom prst="rect">
            <a:avLst/>
          </a:prstGeom>
        </p:spPr>
        <p:txBody>
          <a:bodyPr wrap="none">
            <a:noAutofit/>
          </a:bodyPr>
          <a:lstStyle/>
          <a:p>
            <a:pPr lvl="0" algn="r" fontAlgn="base">
              <a:spcBef>
                <a:spcPct val="0"/>
              </a:spcBef>
              <a:spcAft>
                <a:spcPct val="0"/>
              </a:spcAft>
              <a:defRPr/>
            </a:pPr>
            <a:r>
              <a:rPr lang="en-US" sz="1400" i="1"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See more details on funding need and financial scenarios in attached Excel</a:t>
            </a:r>
            <a:endParaRPr kumimoji="0" lang="en-US" sz="1400" b="0" i="1"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4" name="Rectangle 13">
            <a:extLst>
              <a:ext uri="{FF2B5EF4-FFF2-40B4-BE49-F238E27FC236}">
                <a16:creationId xmlns:a16="http://schemas.microsoft.com/office/drawing/2014/main" id="{6870C33B-7220-3558-1024-7014A105E3F7}"/>
              </a:ext>
            </a:extLst>
          </p:cNvPr>
          <p:cNvSpPr/>
          <p:nvPr/>
        </p:nvSpPr>
        <p:spPr>
          <a:xfrm>
            <a:off x="9796889" y="5448011"/>
            <a:ext cx="1840375" cy="93754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i="1" dirty="0" err="1">
                <a:solidFill>
                  <a:schemeClr val="bg1"/>
                </a:solidFill>
              </a:rPr>
              <a:t>ConsultingToolkit</a:t>
            </a:r>
            <a:r>
              <a:rPr lang="en-US" sz="1200" i="1" dirty="0">
                <a:solidFill>
                  <a:schemeClr val="bg1"/>
                </a:solidFill>
              </a:rPr>
              <a:t> comment: These numbers have been randomized due to confidentiality concerns</a:t>
            </a:r>
          </a:p>
        </p:txBody>
      </p:sp>
      <p:sp>
        <p:nvSpPr>
          <p:cNvPr id="15" name="Footer Placeholder 2">
            <a:extLst>
              <a:ext uri="{FF2B5EF4-FFF2-40B4-BE49-F238E27FC236}">
                <a16:creationId xmlns:a16="http://schemas.microsoft.com/office/drawing/2014/main" id="{8401A0A7-172A-9BBD-A0D9-7181286A208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6" name="Text Placeholder 16">
            <a:extLst>
              <a:ext uri="{FF2B5EF4-FFF2-40B4-BE49-F238E27FC236}">
                <a16:creationId xmlns:a16="http://schemas.microsoft.com/office/drawing/2014/main" id="{6B31C22C-714B-30A0-72CF-28D9FDA023C6}"/>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64098286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4131864"/>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 </a:t>
            </a:r>
            <a:r>
              <a:rPr lang="en-US" dirty="0"/>
              <a:t>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3" name="Text Placeholder 16">
            <a:extLst>
              <a:ext uri="{FF2B5EF4-FFF2-40B4-BE49-F238E27FC236}">
                <a16:creationId xmlns:a16="http://schemas.microsoft.com/office/drawing/2014/main" id="{D8BD5EF2-8AB4-7651-765A-D511D74658E6}"/>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17406431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066A6-FCB9-FEF2-E2F8-C1D85353FCF8}"/>
              </a:ext>
            </a:extLst>
          </p:cNvPr>
          <p:cNvSpPr>
            <a:spLocks noGrp="1"/>
          </p:cNvSpPr>
          <p:nvPr>
            <p:ph type="title"/>
          </p:nvPr>
        </p:nvSpPr>
        <p:spPr>
          <a:xfrm>
            <a:off x="554736" y="355092"/>
            <a:ext cx="11082528" cy="731520"/>
          </a:xfrm>
        </p:spPr>
        <p:txBody>
          <a:bodyPr/>
          <a:lstStyle/>
          <a:p>
            <a:r>
              <a:rPr lang="en-US" dirty="0"/>
              <a:t>The Digital Venture will evolve through four main phases</a:t>
            </a:r>
          </a:p>
        </p:txBody>
      </p:sp>
      <p:sp>
        <p:nvSpPr>
          <p:cNvPr id="2" name="Pentagon 1">
            <a:extLst>
              <a:ext uri="{FF2B5EF4-FFF2-40B4-BE49-F238E27FC236}">
                <a16:creationId xmlns:a16="http://schemas.microsoft.com/office/drawing/2014/main" id="{9A852880-53BA-5130-2C53-B11491A08FBE}"/>
              </a:ext>
            </a:extLst>
          </p:cNvPr>
          <p:cNvSpPr/>
          <p:nvPr/>
        </p:nvSpPr>
        <p:spPr>
          <a:xfrm>
            <a:off x="2194860" y="1917778"/>
            <a:ext cx="2514331" cy="585216"/>
          </a:xfrm>
          <a:prstGeom prst="homePlat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Explore Digital Venture opportunity in depth</a:t>
            </a:r>
          </a:p>
        </p:txBody>
      </p:sp>
      <p:sp>
        <p:nvSpPr>
          <p:cNvPr id="8" name="Chevron 7">
            <a:extLst>
              <a:ext uri="{FF2B5EF4-FFF2-40B4-BE49-F238E27FC236}">
                <a16:creationId xmlns:a16="http://schemas.microsoft.com/office/drawing/2014/main" id="{D0BA6521-0D24-E51D-BEF8-C85845D89DFB}"/>
              </a:ext>
            </a:extLst>
          </p:cNvPr>
          <p:cNvSpPr/>
          <p:nvPr/>
        </p:nvSpPr>
        <p:spPr>
          <a:xfrm>
            <a:off x="6813576"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Build MVP for Digital Venture</a:t>
            </a:r>
          </a:p>
        </p:txBody>
      </p:sp>
      <p:sp>
        <p:nvSpPr>
          <p:cNvPr id="9" name="Chevron 8">
            <a:extLst>
              <a:ext uri="{FF2B5EF4-FFF2-40B4-BE49-F238E27FC236}">
                <a16:creationId xmlns:a16="http://schemas.microsoft.com/office/drawing/2014/main" id="{853E7A68-6FA9-2EB0-FF05-4805C59137DF}"/>
              </a:ext>
            </a:extLst>
          </p:cNvPr>
          <p:cNvSpPr/>
          <p:nvPr/>
        </p:nvSpPr>
        <p:spPr>
          <a:xfrm>
            <a:off x="9122933"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Scale Digital Venture</a:t>
            </a:r>
          </a:p>
        </p:txBody>
      </p:sp>
      <p:sp>
        <p:nvSpPr>
          <p:cNvPr id="10" name="Rectangle 9">
            <a:extLst>
              <a:ext uri="{FF2B5EF4-FFF2-40B4-BE49-F238E27FC236}">
                <a16:creationId xmlns:a16="http://schemas.microsoft.com/office/drawing/2014/main" id="{3D6976F1-F013-3F06-D091-428F91489AF7}"/>
              </a:ext>
            </a:extLst>
          </p:cNvPr>
          <p:cNvSpPr/>
          <p:nvPr/>
        </p:nvSpPr>
        <p:spPr>
          <a:xfrm>
            <a:off x="554736" y="2605034"/>
            <a:ext cx="1589374" cy="48873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meetings</a:t>
            </a:r>
          </a:p>
        </p:txBody>
      </p:sp>
      <p:sp>
        <p:nvSpPr>
          <p:cNvPr id="11" name="Rectangle 10">
            <a:extLst>
              <a:ext uri="{FF2B5EF4-FFF2-40B4-BE49-F238E27FC236}">
                <a16:creationId xmlns:a16="http://schemas.microsoft.com/office/drawing/2014/main" id="{43FBAE5C-4A2C-3898-88E6-F637F61334A8}"/>
              </a:ext>
            </a:extLst>
          </p:cNvPr>
          <p:cNvSpPr/>
          <p:nvPr/>
        </p:nvSpPr>
        <p:spPr>
          <a:xfrm>
            <a:off x="554736" y="5369943"/>
            <a:ext cx="1589374" cy="100584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Responsible leads and participants</a:t>
            </a:r>
          </a:p>
        </p:txBody>
      </p:sp>
      <p:sp>
        <p:nvSpPr>
          <p:cNvPr id="13" name="Rectangle 12">
            <a:extLst>
              <a:ext uri="{FF2B5EF4-FFF2-40B4-BE49-F238E27FC236}">
                <a16:creationId xmlns:a16="http://schemas.microsoft.com/office/drawing/2014/main" id="{4B39ABEC-1E38-5400-D193-EA5DA5E30BC3}"/>
              </a:ext>
            </a:extLst>
          </p:cNvPr>
          <p:cNvSpPr/>
          <p:nvPr/>
        </p:nvSpPr>
        <p:spPr>
          <a:xfrm>
            <a:off x="554735" y="3181931"/>
            <a:ext cx="777240" cy="2099846"/>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err="1">
                <a:solidFill>
                  <a:schemeClr val="tx1"/>
                </a:solidFill>
              </a:rPr>
              <a:t>Delive-rables</a:t>
            </a:r>
            <a:endParaRPr lang="en-US" sz="1200" b="1" dirty="0">
              <a:solidFill>
                <a:schemeClr val="tx1"/>
              </a:solidFill>
            </a:endParaRPr>
          </a:p>
        </p:txBody>
      </p:sp>
      <p:sp>
        <p:nvSpPr>
          <p:cNvPr id="14" name="Rectangle 13">
            <a:extLst>
              <a:ext uri="{FF2B5EF4-FFF2-40B4-BE49-F238E27FC236}">
                <a16:creationId xmlns:a16="http://schemas.microsoft.com/office/drawing/2014/main" id="{9FCD1C05-9982-988D-A29D-E7CBDEB3FAAD}"/>
              </a:ext>
            </a:extLst>
          </p:cNvPr>
          <p:cNvSpPr/>
          <p:nvPr/>
        </p:nvSpPr>
        <p:spPr>
          <a:xfrm>
            <a:off x="1366870" y="4275937"/>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Build business</a:t>
            </a:r>
          </a:p>
        </p:txBody>
      </p:sp>
      <p:sp>
        <p:nvSpPr>
          <p:cNvPr id="15" name="Rectangle 14">
            <a:extLst>
              <a:ext uri="{FF2B5EF4-FFF2-40B4-BE49-F238E27FC236}">
                <a16:creationId xmlns:a16="http://schemas.microsoft.com/office/drawing/2014/main" id="{55AADBCD-CA4A-3746-1CD5-66FFFDB9D2CC}"/>
              </a:ext>
            </a:extLst>
          </p:cNvPr>
          <p:cNvSpPr/>
          <p:nvPr/>
        </p:nvSpPr>
        <p:spPr>
          <a:xfrm>
            <a:off x="1366870" y="3181931"/>
            <a:ext cx="777240" cy="1005840"/>
          </a:xfrm>
          <a:prstGeom prst="rect">
            <a:avLst/>
          </a:prstGeom>
          <a:solidFill>
            <a:schemeClr val="bg1">
              <a:alpha val="5768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Build product</a:t>
            </a:r>
          </a:p>
        </p:txBody>
      </p:sp>
      <p:cxnSp>
        <p:nvCxnSpPr>
          <p:cNvPr id="16" name="Straight Connector 15">
            <a:extLst>
              <a:ext uri="{FF2B5EF4-FFF2-40B4-BE49-F238E27FC236}">
                <a16:creationId xmlns:a16="http://schemas.microsoft.com/office/drawing/2014/main" id="{9E3C13B2-C0F1-C972-2ABB-0C7A854FA397}"/>
              </a:ext>
            </a:extLst>
          </p:cNvPr>
          <p:cNvCxnSpPr>
            <a:cxnSpLocks/>
          </p:cNvCxnSpPr>
          <p:nvPr/>
        </p:nvCxnSpPr>
        <p:spPr>
          <a:xfrm flipH="1">
            <a:off x="554736" y="3137848"/>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8DCA8C-9B92-961A-BD9A-4782681E2FD9}"/>
              </a:ext>
            </a:extLst>
          </p:cNvPr>
          <p:cNvCxnSpPr>
            <a:cxnSpLocks/>
          </p:cNvCxnSpPr>
          <p:nvPr/>
        </p:nvCxnSpPr>
        <p:spPr>
          <a:xfrm>
            <a:off x="2194860"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326F987-FE90-B686-EFE4-02343DBA4540}"/>
              </a:ext>
            </a:extLst>
          </p:cNvPr>
          <p:cNvSpPr txBox="1"/>
          <p:nvPr/>
        </p:nvSpPr>
        <p:spPr>
          <a:xfrm>
            <a:off x="2733755" y="1650809"/>
            <a:ext cx="1154624" cy="153888"/>
          </a:xfrm>
          <a:prstGeom prst="rect">
            <a:avLst/>
          </a:prstGeom>
          <a:solidFill>
            <a:schemeClr val="tx1"/>
          </a:solidFill>
        </p:spPr>
        <p:txBody>
          <a:bodyPr wrap="square" tIns="0" bIns="0" rtlCol="0" anchor="ctr">
            <a:spAutoFit/>
          </a:bodyPr>
          <a:lstStyle/>
          <a:p>
            <a:pPr algn="ctr"/>
            <a:r>
              <a:rPr lang="en-US" sz="1000">
                <a:solidFill>
                  <a:schemeClr val="bg1"/>
                </a:solidFill>
                <a:latin typeface="Arial" panose="020B0604020202020204" pitchFamily="34" charset="0"/>
                <a:cs typeface="Arial" panose="020B0604020202020204" pitchFamily="34" charset="0"/>
              </a:rPr>
              <a:t>Jun-Aug 20xx</a:t>
            </a:r>
          </a:p>
        </p:txBody>
      </p:sp>
      <p:cxnSp>
        <p:nvCxnSpPr>
          <p:cNvPr id="24" name="Straight Arrow Connector 23">
            <a:extLst>
              <a:ext uri="{FF2B5EF4-FFF2-40B4-BE49-F238E27FC236}">
                <a16:creationId xmlns:a16="http://schemas.microsoft.com/office/drawing/2014/main" id="{2E657E00-6BC9-D88B-F571-7885E1A04A9C}"/>
              </a:ext>
            </a:extLst>
          </p:cNvPr>
          <p:cNvCxnSpPr>
            <a:cxnSpLocks/>
          </p:cNvCxnSpPr>
          <p:nvPr/>
        </p:nvCxnSpPr>
        <p:spPr>
          <a:xfrm>
            <a:off x="6813576"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086507F-7DAF-9839-41A6-331B5278AB81}"/>
              </a:ext>
            </a:extLst>
          </p:cNvPr>
          <p:cNvCxnSpPr>
            <a:cxnSpLocks/>
          </p:cNvCxnSpPr>
          <p:nvPr/>
        </p:nvCxnSpPr>
        <p:spPr>
          <a:xfrm>
            <a:off x="9122933"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4610A29-CD48-AA63-FF8C-571972B78671}"/>
              </a:ext>
            </a:extLst>
          </p:cNvPr>
          <p:cNvSpPr txBox="1"/>
          <p:nvPr/>
        </p:nvSpPr>
        <p:spPr>
          <a:xfrm>
            <a:off x="7352471" y="1650809"/>
            <a:ext cx="1154624" cy="153888"/>
          </a:xfrm>
          <a:prstGeom prst="rect">
            <a:avLst/>
          </a:prstGeom>
          <a:solidFill>
            <a:schemeClr val="tx1"/>
          </a:solidFill>
        </p:spPr>
        <p:txBody>
          <a:bodyPr wrap="square" tIns="0" bIns="0" rtlCol="0" anchor="ctr">
            <a:spAutoFit/>
          </a:bodyPr>
          <a:lstStyle/>
          <a:p>
            <a:pPr algn="ctr"/>
            <a:r>
              <a:rPr lang="en-US" sz="1000">
                <a:solidFill>
                  <a:schemeClr val="bg1"/>
                </a:solidFill>
                <a:latin typeface="Arial" panose="020B0604020202020204" pitchFamily="34" charset="0"/>
                <a:cs typeface="Arial" panose="020B0604020202020204" pitchFamily="34" charset="0"/>
              </a:rPr>
              <a:t>Q1 – Q3 20xx</a:t>
            </a:r>
          </a:p>
        </p:txBody>
      </p:sp>
      <p:sp>
        <p:nvSpPr>
          <p:cNvPr id="28" name="TextBox 27">
            <a:extLst>
              <a:ext uri="{FF2B5EF4-FFF2-40B4-BE49-F238E27FC236}">
                <a16:creationId xmlns:a16="http://schemas.microsoft.com/office/drawing/2014/main" id="{4C0A97BC-9F05-7141-CBA9-55DFBF66ABC8}"/>
              </a:ext>
            </a:extLst>
          </p:cNvPr>
          <p:cNvSpPr txBox="1"/>
          <p:nvPr/>
        </p:nvSpPr>
        <p:spPr>
          <a:xfrm>
            <a:off x="9523783" y="1650809"/>
            <a:ext cx="1430715" cy="153888"/>
          </a:xfrm>
          <a:prstGeom prst="rect">
            <a:avLst/>
          </a:prstGeom>
          <a:solidFill>
            <a:schemeClr val="tx1"/>
          </a:solidFill>
        </p:spPr>
        <p:txBody>
          <a:bodyPr wrap="square" tIns="0" bIns="0" rtlCol="0" anchor="ctr">
            <a:spAutoFit/>
          </a:bodyPr>
          <a:lstStyle/>
          <a:p>
            <a:pPr algn="ctr"/>
            <a:r>
              <a:rPr lang="en-US" sz="1000">
                <a:solidFill>
                  <a:schemeClr val="bg1"/>
                </a:solidFill>
                <a:latin typeface="Arial" panose="020B0604020202020204" pitchFamily="34" charset="0"/>
                <a:cs typeface="Arial" panose="020B0604020202020204" pitchFamily="34" charset="0"/>
              </a:rPr>
              <a:t>End-20xx and onward</a:t>
            </a:r>
          </a:p>
        </p:txBody>
      </p:sp>
      <p:cxnSp>
        <p:nvCxnSpPr>
          <p:cNvPr id="32" name="Straight Connector 31">
            <a:extLst>
              <a:ext uri="{FF2B5EF4-FFF2-40B4-BE49-F238E27FC236}">
                <a16:creationId xmlns:a16="http://schemas.microsoft.com/office/drawing/2014/main" id="{3553D7A0-978E-45DA-ED9F-BC890CEFCEB8}"/>
              </a:ext>
            </a:extLst>
          </p:cNvPr>
          <p:cNvCxnSpPr>
            <a:cxnSpLocks/>
          </p:cNvCxnSpPr>
          <p:nvPr/>
        </p:nvCxnSpPr>
        <p:spPr>
          <a:xfrm flipH="1">
            <a:off x="554736" y="5325860"/>
            <a:ext cx="11082528" cy="1"/>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50BBEE-E850-72E6-7946-068060D4B1DD}"/>
              </a:ext>
            </a:extLst>
          </p:cNvPr>
          <p:cNvCxnSpPr>
            <a:cxnSpLocks/>
          </p:cNvCxnSpPr>
          <p:nvPr/>
        </p:nvCxnSpPr>
        <p:spPr>
          <a:xfrm flipH="1">
            <a:off x="1366870" y="4231853"/>
            <a:ext cx="10270394"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9CFBD59-FD58-B57F-06E1-EED3A35F86F3}"/>
              </a:ext>
            </a:extLst>
          </p:cNvPr>
          <p:cNvSpPr/>
          <p:nvPr/>
        </p:nvSpPr>
        <p:spPr>
          <a:xfrm>
            <a:off x="2194860"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Build </a:t>
            </a:r>
            <a:r>
              <a:rPr lang="en-US" sz="1000" b="1" dirty="0">
                <a:solidFill>
                  <a:schemeClr val="bg1"/>
                </a:solidFill>
              </a:rPr>
              <a:t>design framework </a:t>
            </a:r>
            <a:r>
              <a:rPr lang="en-US" sz="1000" dirty="0">
                <a:solidFill>
                  <a:schemeClr val="bg1"/>
                </a:solidFill>
              </a:rPr>
              <a:t>(go-to-market and operating model)</a:t>
            </a:r>
            <a:endParaRPr lang="en-US" sz="1000" b="1" dirty="0">
              <a:solidFill>
                <a:schemeClr val="bg1"/>
              </a:solidFill>
            </a:endParaRPr>
          </a:p>
          <a:p>
            <a:pPr marL="285750" indent="-285750">
              <a:spcBef>
                <a:spcPts val="300"/>
              </a:spcBef>
              <a:spcAft>
                <a:spcPts val="300"/>
              </a:spcAft>
              <a:buFont typeface="Arial" panose="020B0604020202020204" pitchFamily="34" charset="0"/>
              <a:buChar char="•"/>
            </a:pPr>
            <a:r>
              <a:rPr lang="en-US" sz="1000" dirty="0">
                <a:solidFill>
                  <a:schemeClr val="bg1"/>
                </a:solidFill>
              </a:rPr>
              <a:t>Map, analyze, and evaluate </a:t>
            </a:r>
            <a:r>
              <a:rPr lang="en-US" sz="1000" b="1" dirty="0">
                <a:solidFill>
                  <a:schemeClr val="bg1"/>
                </a:solidFill>
              </a:rPr>
              <a:t>options for each parameter</a:t>
            </a:r>
          </a:p>
        </p:txBody>
      </p:sp>
      <p:sp>
        <p:nvSpPr>
          <p:cNvPr id="38" name="Rectangle 37">
            <a:extLst>
              <a:ext uri="{FF2B5EF4-FFF2-40B4-BE49-F238E27FC236}">
                <a16:creationId xmlns:a16="http://schemas.microsoft.com/office/drawing/2014/main" id="{833466FB-34FE-0AAD-78C1-BC10BAC171CC}"/>
              </a:ext>
            </a:extLst>
          </p:cNvPr>
          <p:cNvSpPr/>
          <p:nvPr/>
        </p:nvSpPr>
        <p:spPr>
          <a:xfrm>
            <a:off x="2194860"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Detail </a:t>
            </a:r>
            <a:r>
              <a:rPr lang="en-US" sz="1000" b="1" dirty="0">
                <a:solidFill>
                  <a:schemeClr val="bg1"/>
                </a:solidFill>
              </a:rPr>
              <a:t>Digital Venture team</a:t>
            </a:r>
          </a:p>
          <a:p>
            <a:pPr marL="285750" indent="-285750">
              <a:spcBef>
                <a:spcPts val="300"/>
              </a:spcBef>
              <a:spcAft>
                <a:spcPts val="300"/>
              </a:spcAft>
              <a:buFont typeface="Arial" panose="020B0604020202020204" pitchFamily="34" charset="0"/>
              <a:buChar char="•"/>
            </a:pPr>
            <a:r>
              <a:rPr lang="en-US" sz="1000" dirty="0">
                <a:solidFill>
                  <a:schemeClr val="bg1"/>
                </a:solidFill>
              </a:rPr>
              <a:t>Outline </a:t>
            </a:r>
            <a:r>
              <a:rPr lang="en-US" sz="1000" b="1" dirty="0">
                <a:solidFill>
                  <a:schemeClr val="bg1"/>
                </a:solidFill>
              </a:rPr>
              <a:t>high-level hypothesis </a:t>
            </a:r>
            <a:r>
              <a:rPr lang="en-US" sz="1000" dirty="0">
                <a:solidFill>
                  <a:schemeClr val="bg1"/>
                </a:solidFill>
              </a:rPr>
              <a:t>on </a:t>
            </a:r>
            <a:r>
              <a:rPr lang="en-US" sz="1000" b="1" dirty="0">
                <a:solidFill>
                  <a:schemeClr val="bg1"/>
                </a:solidFill>
              </a:rPr>
              <a:t>governance </a:t>
            </a:r>
            <a:r>
              <a:rPr lang="en-US" sz="1000" dirty="0">
                <a:solidFill>
                  <a:schemeClr val="bg1"/>
                </a:solidFill>
              </a:rPr>
              <a:t>and </a:t>
            </a:r>
            <a:r>
              <a:rPr lang="en-US" sz="1000" b="1" dirty="0">
                <a:solidFill>
                  <a:schemeClr val="bg1"/>
                </a:solidFill>
              </a:rPr>
              <a:t>legal</a:t>
            </a:r>
            <a:endParaRPr lang="en-US" sz="1000" dirty="0">
              <a:solidFill>
                <a:schemeClr val="bg1"/>
              </a:solidFill>
            </a:endParaRPr>
          </a:p>
          <a:p>
            <a:pPr marL="285750" indent="-285750">
              <a:spcBef>
                <a:spcPts val="300"/>
              </a:spcBef>
              <a:spcAft>
                <a:spcPts val="300"/>
              </a:spcAft>
              <a:buFont typeface="Arial" panose="020B0604020202020204" pitchFamily="34" charset="0"/>
              <a:buChar char="•"/>
            </a:pPr>
            <a:r>
              <a:rPr lang="en-US" sz="1000" dirty="0">
                <a:solidFill>
                  <a:schemeClr val="bg1"/>
                </a:solidFill>
              </a:rPr>
              <a:t>Establish </a:t>
            </a:r>
            <a:r>
              <a:rPr lang="en-US" sz="1000" b="1" dirty="0">
                <a:solidFill>
                  <a:schemeClr val="bg1"/>
                </a:solidFill>
              </a:rPr>
              <a:t>high-level investment case</a:t>
            </a:r>
            <a:r>
              <a:rPr lang="en-US" sz="1000" dirty="0">
                <a:solidFill>
                  <a:schemeClr val="bg1"/>
                </a:solidFill>
              </a:rPr>
              <a:t> and costs</a:t>
            </a:r>
          </a:p>
        </p:txBody>
      </p:sp>
      <p:sp>
        <p:nvSpPr>
          <p:cNvPr id="39" name="Rectangle 38">
            <a:extLst>
              <a:ext uri="{FF2B5EF4-FFF2-40B4-BE49-F238E27FC236}">
                <a16:creationId xmlns:a16="http://schemas.microsoft.com/office/drawing/2014/main" id="{ECF9CA1E-A38B-6AD1-A6FB-7B2CB88E0D2A}"/>
              </a:ext>
            </a:extLst>
          </p:cNvPr>
          <p:cNvSpPr/>
          <p:nvPr/>
        </p:nvSpPr>
        <p:spPr>
          <a:xfrm>
            <a:off x="2194860"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[Name sanitized]</a:t>
            </a:r>
          </a:p>
          <a:p>
            <a:pPr marL="285750" indent="-285750">
              <a:spcBef>
                <a:spcPts val="300"/>
              </a:spcBef>
              <a:buFont typeface="Arial" panose="020B0604020202020204" pitchFamily="34" charset="0"/>
              <a:buChar char="•"/>
            </a:pPr>
            <a:r>
              <a:rPr lang="en-US" sz="1000" dirty="0">
                <a:solidFill>
                  <a:schemeClr val="bg1"/>
                </a:solidFill>
              </a:rPr>
              <a:t>Digital Venture Steering Committee</a:t>
            </a:r>
          </a:p>
          <a:p>
            <a:pPr marL="285750" indent="-285750">
              <a:spcBef>
                <a:spcPts val="300"/>
              </a:spcBef>
              <a:buFont typeface="Arial" panose="020B0604020202020204" pitchFamily="34" charset="0"/>
              <a:buChar char="•"/>
            </a:pPr>
            <a:r>
              <a:rPr lang="en-US" sz="1000" dirty="0">
                <a:solidFill>
                  <a:schemeClr val="bg1"/>
                </a:solidFill>
              </a:rPr>
              <a:t>Core team</a:t>
            </a:r>
          </a:p>
        </p:txBody>
      </p:sp>
      <p:sp>
        <p:nvSpPr>
          <p:cNvPr id="40" name="TextBox 39">
            <a:extLst>
              <a:ext uri="{FF2B5EF4-FFF2-40B4-BE49-F238E27FC236}">
                <a16:creationId xmlns:a16="http://schemas.microsoft.com/office/drawing/2014/main" id="{27A10671-F6B6-49D8-8D11-74C54D748051}"/>
              </a:ext>
            </a:extLst>
          </p:cNvPr>
          <p:cNvSpPr txBox="1"/>
          <p:nvPr/>
        </p:nvSpPr>
        <p:spPr>
          <a:xfrm>
            <a:off x="3424687" y="36748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44" name="Rectangle 43">
            <a:extLst>
              <a:ext uri="{FF2B5EF4-FFF2-40B4-BE49-F238E27FC236}">
                <a16:creationId xmlns:a16="http://schemas.microsoft.com/office/drawing/2014/main" id="{03C5DA8A-CCD9-901C-3714-C0B55AD74ECF}"/>
              </a:ext>
            </a:extLst>
          </p:cNvPr>
          <p:cNvSpPr/>
          <p:nvPr/>
        </p:nvSpPr>
        <p:spPr>
          <a:xfrm>
            <a:off x="6813576"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Build </a:t>
            </a:r>
            <a:r>
              <a:rPr lang="en-US" sz="1000" b="1" dirty="0">
                <a:solidFill>
                  <a:schemeClr val="bg1"/>
                </a:solidFill>
              </a:rPr>
              <a:t>MVP</a:t>
            </a:r>
          </a:p>
          <a:p>
            <a:pPr marL="285750" indent="-285750">
              <a:spcBef>
                <a:spcPts val="300"/>
              </a:spcBef>
              <a:spcAft>
                <a:spcPts val="300"/>
              </a:spcAft>
              <a:buFont typeface="Arial" panose="020B0604020202020204" pitchFamily="34" charset="0"/>
              <a:buChar char="•"/>
            </a:pPr>
            <a:r>
              <a:rPr lang="en-US" sz="1000" dirty="0">
                <a:solidFill>
                  <a:schemeClr val="bg1"/>
                </a:solidFill>
              </a:rPr>
              <a:t>Detail </a:t>
            </a:r>
            <a:r>
              <a:rPr lang="en-US" sz="1000" b="1" dirty="0">
                <a:solidFill>
                  <a:schemeClr val="bg1"/>
                </a:solidFill>
              </a:rPr>
              <a:t>product roadmap</a:t>
            </a:r>
            <a:r>
              <a:rPr lang="en-US" sz="1000" dirty="0">
                <a:solidFill>
                  <a:schemeClr val="bg1"/>
                </a:solidFill>
              </a:rPr>
              <a:t> with expansion path across products, customers, markets</a:t>
            </a:r>
          </a:p>
          <a:p>
            <a:pPr marL="285750" indent="-285750">
              <a:spcBef>
                <a:spcPts val="300"/>
              </a:spcBef>
              <a:spcAft>
                <a:spcPts val="300"/>
              </a:spcAft>
              <a:buFont typeface="Arial" panose="020B0604020202020204" pitchFamily="34" charset="0"/>
              <a:buChar char="•"/>
            </a:pPr>
            <a:r>
              <a:rPr lang="en-US" sz="1000" dirty="0">
                <a:solidFill>
                  <a:schemeClr val="bg1"/>
                </a:solidFill>
              </a:rPr>
              <a:t>Launch </a:t>
            </a:r>
            <a:r>
              <a:rPr lang="en-US" sz="1000" b="1" dirty="0">
                <a:solidFill>
                  <a:schemeClr val="bg1"/>
                </a:solidFill>
              </a:rPr>
              <a:t>hype campaign</a:t>
            </a:r>
            <a:endParaRPr lang="en-US" sz="1000" dirty="0">
              <a:solidFill>
                <a:schemeClr val="bg1"/>
              </a:solidFill>
            </a:endParaRPr>
          </a:p>
        </p:txBody>
      </p:sp>
      <p:sp>
        <p:nvSpPr>
          <p:cNvPr id="45" name="Rectangle 44">
            <a:extLst>
              <a:ext uri="{FF2B5EF4-FFF2-40B4-BE49-F238E27FC236}">
                <a16:creationId xmlns:a16="http://schemas.microsoft.com/office/drawing/2014/main" id="{4AD70C50-2B2E-A4DF-7332-42408BFD3733}"/>
              </a:ext>
            </a:extLst>
          </p:cNvPr>
          <p:cNvSpPr/>
          <p:nvPr/>
        </p:nvSpPr>
        <p:spPr>
          <a:xfrm>
            <a:off x="6813576"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Ramp up </a:t>
            </a:r>
            <a:r>
              <a:rPr lang="en-US" sz="1000" b="1" dirty="0">
                <a:solidFill>
                  <a:schemeClr val="bg1"/>
                </a:solidFill>
              </a:rPr>
              <a:t>full team</a:t>
            </a:r>
            <a:endParaRPr lang="en-US" sz="1000" dirty="0">
              <a:solidFill>
                <a:schemeClr val="bg1"/>
              </a:solidFill>
            </a:endParaRPr>
          </a:p>
          <a:p>
            <a:pPr marL="285750" indent="-285750">
              <a:spcBef>
                <a:spcPts val="300"/>
              </a:spcBef>
              <a:spcAft>
                <a:spcPts val="300"/>
              </a:spcAft>
              <a:buFont typeface="Arial" panose="020B0604020202020204" pitchFamily="34" charset="0"/>
              <a:buChar char="•"/>
            </a:pPr>
            <a:r>
              <a:rPr lang="en-US" sz="1000" dirty="0">
                <a:solidFill>
                  <a:schemeClr val="bg1"/>
                </a:solidFill>
              </a:rPr>
              <a:t>Start integration with </a:t>
            </a:r>
            <a:r>
              <a:rPr lang="en-US" sz="1000" b="1" dirty="0">
                <a:solidFill>
                  <a:schemeClr val="bg1"/>
                </a:solidFill>
              </a:rPr>
              <a:t>[Group] functions and processes </a:t>
            </a:r>
            <a:r>
              <a:rPr lang="en-US" sz="1000" dirty="0">
                <a:solidFill>
                  <a:schemeClr val="bg1"/>
                </a:solidFill>
              </a:rPr>
              <a:t>where needed</a:t>
            </a:r>
          </a:p>
        </p:txBody>
      </p:sp>
      <p:sp>
        <p:nvSpPr>
          <p:cNvPr id="46" name="Rectangle 45">
            <a:extLst>
              <a:ext uri="{FF2B5EF4-FFF2-40B4-BE49-F238E27FC236}">
                <a16:creationId xmlns:a16="http://schemas.microsoft.com/office/drawing/2014/main" id="{C597CF0A-C5EB-9762-9358-0B111CAB2EFB}"/>
              </a:ext>
            </a:extLst>
          </p:cNvPr>
          <p:cNvSpPr/>
          <p:nvPr/>
        </p:nvSpPr>
        <p:spPr>
          <a:xfrm>
            <a:off x="6813576"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Digital Venture team</a:t>
            </a:r>
          </a:p>
          <a:p>
            <a:pPr marL="285750" indent="-285750">
              <a:spcBef>
                <a:spcPts val="300"/>
              </a:spcBef>
              <a:buFont typeface="Arial" panose="020B0604020202020204" pitchFamily="34" charset="0"/>
              <a:buChar char="•"/>
            </a:pPr>
            <a:r>
              <a:rPr lang="en-US" sz="1000" dirty="0">
                <a:solidFill>
                  <a:schemeClr val="bg1"/>
                </a:solidFill>
              </a:rPr>
              <a:t>Executive Board</a:t>
            </a:r>
          </a:p>
          <a:p>
            <a:pPr marL="285750" indent="-285750">
              <a:spcBef>
                <a:spcPts val="300"/>
              </a:spcBef>
              <a:buFont typeface="Arial" panose="020B0604020202020204" pitchFamily="34" charset="0"/>
              <a:buChar char="•"/>
            </a:pPr>
            <a:r>
              <a:rPr lang="en-US" sz="1000" dirty="0" err="1">
                <a:solidFill>
                  <a:schemeClr val="bg1"/>
                </a:solidFill>
              </a:rPr>
              <a:t>SteerCo</a:t>
            </a:r>
            <a:endParaRPr lang="en-US" sz="1000" dirty="0">
              <a:solidFill>
                <a:schemeClr val="bg1"/>
              </a:solidFill>
            </a:endParaRPr>
          </a:p>
          <a:p>
            <a:pPr marL="285750" indent="-285750">
              <a:spcBef>
                <a:spcPts val="300"/>
              </a:spcBef>
              <a:buFont typeface="Arial" panose="020B0604020202020204" pitchFamily="34" charset="0"/>
              <a:buChar char="•"/>
            </a:pPr>
            <a:r>
              <a:rPr lang="en-US" sz="1000" dirty="0">
                <a:solidFill>
                  <a:schemeClr val="bg1"/>
                </a:solidFill>
              </a:rPr>
              <a:t>Core team</a:t>
            </a:r>
          </a:p>
          <a:p>
            <a:pPr marL="285750" indent="-285750">
              <a:spcBef>
                <a:spcPts val="300"/>
              </a:spcBef>
              <a:buFont typeface="Arial" panose="020B0604020202020204" pitchFamily="34" charset="0"/>
              <a:buChar char="•"/>
            </a:pPr>
            <a:r>
              <a:rPr lang="en-US" sz="1000" dirty="0">
                <a:solidFill>
                  <a:schemeClr val="bg1"/>
                </a:solidFill>
              </a:rPr>
              <a:t>Subject matter experts</a:t>
            </a:r>
          </a:p>
          <a:p>
            <a:pPr marL="285750" indent="-285750">
              <a:spcBef>
                <a:spcPts val="300"/>
              </a:spcBef>
              <a:buFont typeface="Arial" panose="020B0604020202020204" pitchFamily="34" charset="0"/>
              <a:buChar char="•"/>
            </a:pPr>
            <a:endParaRPr lang="en-US" sz="1000" dirty="0">
              <a:solidFill>
                <a:schemeClr val="bg1"/>
              </a:solidFill>
            </a:endParaRPr>
          </a:p>
        </p:txBody>
      </p:sp>
      <p:sp>
        <p:nvSpPr>
          <p:cNvPr id="47" name="Rectangle 46">
            <a:extLst>
              <a:ext uri="{FF2B5EF4-FFF2-40B4-BE49-F238E27FC236}">
                <a16:creationId xmlns:a16="http://schemas.microsoft.com/office/drawing/2014/main" id="{AFACACAF-DFAB-0572-418C-F3DEFA1FB8DF}"/>
              </a:ext>
            </a:extLst>
          </p:cNvPr>
          <p:cNvSpPr/>
          <p:nvPr/>
        </p:nvSpPr>
        <p:spPr>
          <a:xfrm>
            <a:off x="9122933"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Continuously test and optimize </a:t>
            </a:r>
            <a:r>
              <a:rPr lang="en-US" sz="1000" b="1" dirty="0">
                <a:solidFill>
                  <a:schemeClr val="bg1"/>
                </a:solidFill>
              </a:rPr>
              <a:t>product and features</a:t>
            </a:r>
          </a:p>
          <a:p>
            <a:pPr marL="285750" indent="-285750">
              <a:spcBef>
                <a:spcPts val="300"/>
              </a:spcBef>
              <a:spcAft>
                <a:spcPts val="300"/>
              </a:spcAft>
              <a:buFont typeface="Arial" panose="020B0604020202020204" pitchFamily="34" charset="0"/>
              <a:buChar char="•"/>
            </a:pPr>
            <a:r>
              <a:rPr lang="en-US" sz="1000" dirty="0">
                <a:solidFill>
                  <a:schemeClr val="bg1"/>
                </a:solidFill>
              </a:rPr>
              <a:t>Expand </a:t>
            </a:r>
            <a:r>
              <a:rPr lang="en-US" sz="1000" b="1" dirty="0">
                <a:solidFill>
                  <a:schemeClr val="bg1"/>
                </a:solidFill>
              </a:rPr>
              <a:t>scope of offering </a:t>
            </a:r>
            <a:r>
              <a:rPr lang="en-US" sz="1000" dirty="0">
                <a:solidFill>
                  <a:schemeClr val="bg1"/>
                </a:solidFill>
              </a:rPr>
              <a:t>and reach across markets etc.</a:t>
            </a:r>
          </a:p>
          <a:p>
            <a:pPr marL="285750" indent="-285750">
              <a:spcBef>
                <a:spcPts val="300"/>
              </a:spcBef>
              <a:spcAft>
                <a:spcPts val="300"/>
              </a:spcAft>
              <a:buFont typeface="Arial" panose="020B0604020202020204" pitchFamily="34" charset="0"/>
              <a:buChar char="•"/>
            </a:pPr>
            <a:r>
              <a:rPr lang="en-US" sz="1000" dirty="0">
                <a:solidFill>
                  <a:schemeClr val="bg1"/>
                </a:solidFill>
              </a:rPr>
              <a:t>Refine </a:t>
            </a:r>
            <a:r>
              <a:rPr lang="en-US" sz="1000" b="1" dirty="0">
                <a:solidFill>
                  <a:schemeClr val="bg1"/>
                </a:solidFill>
              </a:rPr>
              <a:t>roadmap </a:t>
            </a:r>
            <a:r>
              <a:rPr lang="en-US" sz="1000" dirty="0">
                <a:solidFill>
                  <a:schemeClr val="bg1"/>
                </a:solidFill>
              </a:rPr>
              <a:t>ongoing</a:t>
            </a:r>
          </a:p>
        </p:txBody>
      </p:sp>
      <p:sp>
        <p:nvSpPr>
          <p:cNvPr id="48" name="Rectangle 47">
            <a:extLst>
              <a:ext uri="{FF2B5EF4-FFF2-40B4-BE49-F238E27FC236}">
                <a16:creationId xmlns:a16="http://schemas.microsoft.com/office/drawing/2014/main" id="{D5711B61-4B51-4933-A49E-A83ACECA07BF}"/>
              </a:ext>
            </a:extLst>
          </p:cNvPr>
          <p:cNvSpPr/>
          <p:nvPr/>
        </p:nvSpPr>
        <p:spPr>
          <a:xfrm>
            <a:off x="9122933"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Optimize </a:t>
            </a:r>
            <a:r>
              <a:rPr lang="en-US" sz="1000" b="1" dirty="0">
                <a:solidFill>
                  <a:schemeClr val="bg1"/>
                </a:solidFill>
              </a:rPr>
              <a:t>processes</a:t>
            </a:r>
          </a:p>
          <a:p>
            <a:pPr marL="285750" indent="-285750">
              <a:spcBef>
                <a:spcPts val="300"/>
              </a:spcBef>
              <a:spcAft>
                <a:spcPts val="300"/>
              </a:spcAft>
              <a:buFont typeface="Arial" panose="020B0604020202020204" pitchFamily="34" charset="0"/>
              <a:buChar char="•"/>
            </a:pPr>
            <a:r>
              <a:rPr lang="en-US" sz="1000" dirty="0">
                <a:solidFill>
                  <a:schemeClr val="bg1"/>
                </a:solidFill>
              </a:rPr>
              <a:t>Calibrate </a:t>
            </a:r>
            <a:r>
              <a:rPr lang="en-US" sz="1000" b="1" dirty="0">
                <a:solidFill>
                  <a:schemeClr val="bg1"/>
                </a:solidFill>
              </a:rPr>
              <a:t>resource composition </a:t>
            </a:r>
            <a:r>
              <a:rPr lang="en-US" sz="1000" dirty="0">
                <a:solidFill>
                  <a:schemeClr val="bg1"/>
                </a:solidFill>
              </a:rPr>
              <a:t>of team ongoing</a:t>
            </a:r>
          </a:p>
          <a:p>
            <a:pPr marL="285750" indent="-285750">
              <a:spcBef>
                <a:spcPts val="300"/>
              </a:spcBef>
              <a:spcAft>
                <a:spcPts val="300"/>
              </a:spcAft>
              <a:buFont typeface="Arial" panose="020B0604020202020204" pitchFamily="34" charset="0"/>
              <a:buChar char="•"/>
            </a:pPr>
            <a:r>
              <a:rPr lang="en-US" sz="1000" dirty="0">
                <a:solidFill>
                  <a:schemeClr val="bg1"/>
                </a:solidFill>
              </a:rPr>
              <a:t>Test, develop, and codify </a:t>
            </a:r>
            <a:r>
              <a:rPr lang="en-US" sz="1000" b="1" dirty="0">
                <a:solidFill>
                  <a:schemeClr val="bg1"/>
                </a:solidFill>
              </a:rPr>
              <a:t>ways-of-working</a:t>
            </a:r>
            <a:endParaRPr lang="en-US" sz="1000" dirty="0">
              <a:solidFill>
                <a:schemeClr val="bg1"/>
              </a:solidFill>
            </a:endParaRPr>
          </a:p>
        </p:txBody>
      </p:sp>
      <p:sp>
        <p:nvSpPr>
          <p:cNvPr id="49" name="Rectangle 48">
            <a:extLst>
              <a:ext uri="{FF2B5EF4-FFF2-40B4-BE49-F238E27FC236}">
                <a16:creationId xmlns:a16="http://schemas.microsoft.com/office/drawing/2014/main" id="{C8499D55-CB3B-2F50-CCC9-3E0F9016BF89}"/>
              </a:ext>
            </a:extLst>
          </p:cNvPr>
          <p:cNvSpPr/>
          <p:nvPr/>
        </p:nvSpPr>
        <p:spPr>
          <a:xfrm>
            <a:off x="9122933"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Digital Venture team</a:t>
            </a:r>
          </a:p>
          <a:p>
            <a:pPr marL="285750" indent="-285750">
              <a:spcBef>
                <a:spcPts val="300"/>
              </a:spcBef>
              <a:buFont typeface="Arial" panose="020B0604020202020204" pitchFamily="34" charset="0"/>
              <a:buChar char="•"/>
            </a:pPr>
            <a:r>
              <a:rPr lang="en-US" sz="1000" dirty="0">
                <a:solidFill>
                  <a:schemeClr val="bg1"/>
                </a:solidFill>
              </a:rPr>
              <a:t>Executive Board</a:t>
            </a:r>
          </a:p>
          <a:p>
            <a:pPr marL="285750" indent="-285750">
              <a:spcBef>
                <a:spcPts val="300"/>
              </a:spcBef>
              <a:buFont typeface="Arial" panose="020B0604020202020204" pitchFamily="34" charset="0"/>
              <a:buChar char="•"/>
            </a:pPr>
            <a:r>
              <a:rPr lang="en-US" sz="1000" dirty="0" err="1">
                <a:solidFill>
                  <a:schemeClr val="bg1"/>
                </a:solidFill>
              </a:rPr>
              <a:t>SteerCo</a:t>
            </a:r>
            <a:endParaRPr lang="en-US" sz="1000" dirty="0">
              <a:solidFill>
                <a:schemeClr val="bg1"/>
              </a:solidFill>
            </a:endParaRPr>
          </a:p>
          <a:p>
            <a:pPr marL="285750" indent="-285750">
              <a:spcBef>
                <a:spcPts val="300"/>
              </a:spcBef>
              <a:buFont typeface="Arial" panose="020B0604020202020204" pitchFamily="34" charset="0"/>
              <a:buChar char="•"/>
            </a:pPr>
            <a:r>
              <a:rPr lang="en-US" sz="1000" dirty="0">
                <a:solidFill>
                  <a:schemeClr val="bg1"/>
                </a:solidFill>
              </a:rPr>
              <a:t>Subject matter experts</a:t>
            </a:r>
          </a:p>
          <a:p>
            <a:pPr marL="285750" indent="-285750">
              <a:spcBef>
                <a:spcPts val="300"/>
              </a:spcBef>
              <a:buFont typeface="Arial" panose="020B0604020202020204" pitchFamily="34" charset="0"/>
              <a:buChar char="•"/>
            </a:pPr>
            <a:endParaRPr lang="en-US" sz="1000" dirty="0">
              <a:solidFill>
                <a:schemeClr val="bg1"/>
              </a:solidFill>
            </a:endParaRPr>
          </a:p>
        </p:txBody>
      </p:sp>
      <p:sp>
        <p:nvSpPr>
          <p:cNvPr id="50" name="Triangle 49">
            <a:extLst>
              <a:ext uri="{FF2B5EF4-FFF2-40B4-BE49-F238E27FC236}">
                <a16:creationId xmlns:a16="http://schemas.microsoft.com/office/drawing/2014/main" id="{1EBC5710-C37B-E97F-55B5-DEFE66165E98}"/>
              </a:ext>
            </a:extLst>
          </p:cNvPr>
          <p:cNvSpPr/>
          <p:nvPr/>
        </p:nvSpPr>
        <p:spPr>
          <a:xfrm>
            <a:off x="282802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1" name="Triangle 50">
            <a:extLst>
              <a:ext uri="{FF2B5EF4-FFF2-40B4-BE49-F238E27FC236}">
                <a16:creationId xmlns:a16="http://schemas.microsoft.com/office/drawing/2014/main" id="{4EC7CB6E-F374-5C35-32AD-81AF949E65FE}"/>
              </a:ext>
            </a:extLst>
          </p:cNvPr>
          <p:cNvSpPr/>
          <p:nvPr/>
        </p:nvSpPr>
        <p:spPr>
          <a:xfrm>
            <a:off x="3582770"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5" name="Triangle 54">
            <a:extLst>
              <a:ext uri="{FF2B5EF4-FFF2-40B4-BE49-F238E27FC236}">
                <a16:creationId xmlns:a16="http://schemas.microsoft.com/office/drawing/2014/main" id="{86CF8F54-1FF9-4A3C-EE07-1B673638E985}"/>
              </a:ext>
            </a:extLst>
          </p:cNvPr>
          <p:cNvSpPr/>
          <p:nvPr/>
        </p:nvSpPr>
        <p:spPr>
          <a:xfrm>
            <a:off x="5626036"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6" name="Triangle 55">
            <a:extLst>
              <a:ext uri="{FF2B5EF4-FFF2-40B4-BE49-F238E27FC236}">
                <a16:creationId xmlns:a16="http://schemas.microsoft.com/office/drawing/2014/main" id="{AEFB755F-3907-59D6-A153-E4BEC6FBB253}"/>
              </a:ext>
            </a:extLst>
          </p:cNvPr>
          <p:cNvSpPr/>
          <p:nvPr/>
        </p:nvSpPr>
        <p:spPr>
          <a:xfrm>
            <a:off x="6352543"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7" name="Triangle 56">
            <a:extLst>
              <a:ext uri="{FF2B5EF4-FFF2-40B4-BE49-F238E27FC236}">
                <a16:creationId xmlns:a16="http://schemas.microsoft.com/office/drawing/2014/main" id="{258C5C3A-6362-9760-2DB7-4BE3FCF1C7C0}"/>
              </a:ext>
            </a:extLst>
          </p:cNvPr>
          <p:cNvSpPr/>
          <p:nvPr/>
        </p:nvSpPr>
        <p:spPr>
          <a:xfrm>
            <a:off x="6654672"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8" name="Triangle 57">
            <a:extLst>
              <a:ext uri="{FF2B5EF4-FFF2-40B4-BE49-F238E27FC236}">
                <a16:creationId xmlns:a16="http://schemas.microsoft.com/office/drawing/2014/main" id="{FAD9278F-E092-23C1-5084-590DF929EA6F}"/>
              </a:ext>
            </a:extLst>
          </p:cNvPr>
          <p:cNvSpPr/>
          <p:nvPr/>
        </p:nvSpPr>
        <p:spPr>
          <a:xfrm>
            <a:off x="8964029"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3" name="TextBox 62">
            <a:extLst>
              <a:ext uri="{FF2B5EF4-FFF2-40B4-BE49-F238E27FC236}">
                <a16:creationId xmlns:a16="http://schemas.microsoft.com/office/drawing/2014/main" id="{CBE478A8-F8A3-033A-87ED-7425F2B9021D}"/>
              </a:ext>
            </a:extLst>
          </p:cNvPr>
          <p:cNvSpPr txBox="1"/>
          <p:nvPr/>
        </p:nvSpPr>
        <p:spPr>
          <a:xfrm>
            <a:off x="7816645" y="557489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64" name="TextBox 63">
            <a:extLst>
              <a:ext uri="{FF2B5EF4-FFF2-40B4-BE49-F238E27FC236}">
                <a16:creationId xmlns:a16="http://schemas.microsoft.com/office/drawing/2014/main" id="{6F7A6B4A-ACD5-461E-A9B6-EE01D2E9B20D}"/>
              </a:ext>
            </a:extLst>
          </p:cNvPr>
          <p:cNvSpPr txBox="1"/>
          <p:nvPr/>
        </p:nvSpPr>
        <p:spPr>
          <a:xfrm>
            <a:off x="2645502"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5" name="TextBox 64">
            <a:extLst>
              <a:ext uri="{FF2B5EF4-FFF2-40B4-BE49-F238E27FC236}">
                <a16:creationId xmlns:a16="http://schemas.microsoft.com/office/drawing/2014/main" id="{A874248F-9957-42EE-A223-D175EBF448F8}"/>
              </a:ext>
            </a:extLst>
          </p:cNvPr>
          <p:cNvSpPr txBox="1"/>
          <p:nvPr/>
        </p:nvSpPr>
        <p:spPr>
          <a:xfrm>
            <a:off x="3400249"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9" name="TextBox 68">
            <a:extLst>
              <a:ext uri="{FF2B5EF4-FFF2-40B4-BE49-F238E27FC236}">
                <a16:creationId xmlns:a16="http://schemas.microsoft.com/office/drawing/2014/main" id="{52E4C62B-BDAD-41D5-8028-FE56CF028F07}"/>
              </a:ext>
            </a:extLst>
          </p:cNvPr>
          <p:cNvSpPr txBox="1"/>
          <p:nvPr/>
        </p:nvSpPr>
        <p:spPr>
          <a:xfrm>
            <a:off x="5443286"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0" name="TextBox 69">
            <a:extLst>
              <a:ext uri="{FF2B5EF4-FFF2-40B4-BE49-F238E27FC236}">
                <a16:creationId xmlns:a16="http://schemas.microsoft.com/office/drawing/2014/main" id="{7E891483-85DF-3768-41CC-D3D16330DA99}"/>
              </a:ext>
            </a:extLst>
          </p:cNvPr>
          <p:cNvSpPr txBox="1"/>
          <p:nvPr/>
        </p:nvSpPr>
        <p:spPr>
          <a:xfrm>
            <a:off x="6167214"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71" name="TextBox 70">
            <a:extLst>
              <a:ext uri="{FF2B5EF4-FFF2-40B4-BE49-F238E27FC236}">
                <a16:creationId xmlns:a16="http://schemas.microsoft.com/office/drawing/2014/main" id="{AEF5EA62-A8D3-DFA4-6F4B-59789A728400}"/>
              </a:ext>
            </a:extLst>
          </p:cNvPr>
          <p:cNvSpPr txBox="1"/>
          <p:nvPr/>
        </p:nvSpPr>
        <p:spPr>
          <a:xfrm>
            <a:off x="6478284" y="2931952"/>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Go/no-go</a:t>
            </a:r>
          </a:p>
        </p:txBody>
      </p:sp>
      <p:sp>
        <p:nvSpPr>
          <p:cNvPr id="72" name="TextBox 71">
            <a:extLst>
              <a:ext uri="{FF2B5EF4-FFF2-40B4-BE49-F238E27FC236}">
                <a16:creationId xmlns:a16="http://schemas.microsoft.com/office/drawing/2014/main" id="{2879D904-F980-4C8A-7931-2F9971DEB923}"/>
              </a:ext>
            </a:extLst>
          </p:cNvPr>
          <p:cNvSpPr txBox="1"/>
          <p:nvPr/>
        </p:nvSpPr>
        <p:spPr>
          <a:xfrm>
            <a:off x="8787641" y="2892099"/>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 live’</a:t>
            </a:r>
          </a:p>
        </p:txBody>
      </p:sp>
      <p:sp>
        <p:nvSpPr>
          <p:cNvPr id="73" name="Rectangle 72">
            <a:extLst>
              <a:ext uri="{FF2B5EF4-FFF2-40B4-BE49-F238E27FC236}">
                <a16:creationId xmlns:a16="http://schemas.microsoft.com/office/drawing/2014/main" id="{E683559A-1793-3870-4BCD-F3E74A15BAA9}"/>
              </a:ext>
            </a:extLst>
          </p:cNvPr>
          <p:cNvSpPr/>
          <p:nvPr/>
        </p:nvSpPr>
        <p:spPr>
          <a:xfrm>
            <a:off x="2194859" y="1218054"/>
            <a:ext cx="2704669" cy="5157730"/>
          </a:xfrm>
          <a:prstGeom prst="rect">
            <a:avLst/>
          </a:prstGeom>
          <a:solidFill>
            <a:schemeClr val="tx1">
              <a:alpha val="57515"/>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200" i="1" dirty="0">
                <a:solidFill>
                  <a:schemeClr val="bg1"/>
                </a:solidFill>
              </a:rPr>
              <a:t>Covered in this report</a:t>
            </a:r>
          </a:p>
        </p:txBody>
      </p:sp>
      <p:sp>
        <p:nvSpPr>
          <p:cNvPr id="3" name="Chevron 2">
            <a:extLst>
              <a:ext uri="{FF2B5EF4-FFF2-40B4-BE49-F238E27FC236}">
                <a16:creationId xmlns:a16="http://schemas.microsoft.com/office/drawing/2014/main" id="{25D4C780-7C50-026A-6659-AF9A72113620}"/>
              </a:ext>
            </a:extLst>
          </p:cNvPr>
          <p:cNvSpPr/>
          <p:nvPr/>
        </p:nvSpPr>
        <p:spPr>
          <a:xfrm>
            <a:off x="4504218" y="1917778"/>
            <a:ext cx="2514331" cy="583324"/>
          </a:xfrm>
          <a:prstGeom prst="chevron">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tx1"/>
                </a:solidFill>
              </a:rPr>
              <a:t>Detail design and MVP for Digital Venture</a:t>
            </a:r>
          </a:p>
        </p:txBody>
      </p:sp>
      <p:cxnSp>
        <p:nvCxnSpPr>
          <p:cNvPr id="23" name="Straight Arrow Connector 22">
            <a:extLst>
              <a:ext uri="{FF2B5EF4-FFF2-40B4-BE49-F238E27FC236}">
                <a16:creationId xmlns:a16="http://schemas.microsoft.com/office/drawing/2014/main" id="{9E8537E9-0B8D-0902-EABE-C15CD8731612}"/>
              </a:ext>
            </a:extLst>
          </p:cNvPr>
          <p:cNvCxnSpPr>
            <a:cxnSpLocks/>
          </p:cNvCxnSpPr>
          <p:nvPr/>
        </p:nvCxnSpPr>
        <p:spPr>
          <a:xfrm>
            <a:off x="4504218" y="1727672"/>
            <a:ext cx="2232415"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47A29E-3E29-BF10-CA9D-45BEB3FAD3FE}"/>
              </a:ext>
            </a:extLst>
          </p:cNvPr>
          <p:cNvSpPr txBox="1"/>
          <p:nvPr/>
        </p:nvSpPr>
        <p:spPr>
          <a:xfrm>
            <a:off x="5043113" y="1650809"/>
            <a:ext cx="1154624" cy="153888"/>
          </a:xfrm>
          <a:prstGeom prst="rect">
            <a:avLst/>
          </a:prstGeom>
          <a:solidFill>
            <a:schemeClr val="tx1"/>
          </a:solidFill>
        </p:spPr>
        <p:txBody>
          <a:bodyPr wrap="square" tIns="0" bIns="0" rtlCol="0" anchor="ctr">
            <a:spAutoFit/>
          </a:bodyPr>
          <a:lstStyle/>
          <a:p>
            <a:pPr algn="ctr"/>
            <a:r>
              <a:rPr lang="en-US" sz="1000">
                <a:solidFill>
                  <a:schemeClr val="bg1"/>
                </a:solidFill>
                <a:latin typeface="Arial" panose="020B0604020202020204" pitchFamily="34" charset="0"/>
                <a:cs typeface="Arial" panose="020B0604020202020204" pitchFamily="34" charset="0"/>
              </a:rPr>
              <a:t>Q3/Q4 20xx</a:t>
            </a:r>
          </a:p>
        </p:txBody>
      </p:sp>
      <p:sp>
        <p:nvSpPr>
          <p:cNvPr id="41" name="Rectangle 40">
            <a:extLst>
              <a:ext uri="{FF2B5EF4-FFF2-40B4-BE49-F238E27FC236}">
                <a16:creationId xmlns:a16="http://schemas.microsoft.com/office/drawing/2014/main" id="{9CBF513D-68D1-1AAF-2B9C-FE12C9615D67}"/>
              </a:ext>
            </a:extLst>
          </p:cNvPr>
          <p:cNvSpPr/>
          <p:nvPr/>
        </p:nvSpPr>
        <p:spPr>
          <a:xfrm>
            <a:off x="4504218" y="3181931"/>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Detail design for Digital Venture across </a:t>
            </a:r>
            <a:r>
              <a:rPr lang="en-US" sz="1000" b="1" dirty="0">
                <a:solidFill>
                  <a:schemeClr val="bg1"/>
                </a:solidFill>
              </a:rPr>
              <a:t>go-to-market </a:t>
            </a:r>
            <a:r>
              <a:rPr lang="en-US" sz="1000" dirty="0">
                <a:solidFill>
                  <a:schemeClr val="bg1"/>
                </a:solidFill>
              </a:rPr>
              <a:t>and </a:t>
            </a:r>
            <a:r>
              <a:rPr lang="en-US" sz="1000" b="1" dirty="0">
                <a:solidFill>
                  <a:schemeClr val="bg1"/>
                </a:solidFill>
              </a:rPr>
              <a:t>operating model</a:t>
            </a:r>
          </a:p>
          <a:p>
            <a:pPr marL="285750" indent="-285750">
              <a:spcBef>
                <a:spcPts val="300"/>
              </a:spcBef>
              <a:spcAft>
                <a:spcPts val="300"/>
              </a:spcAft>
              <a:buFont typeface="Arial" panose="020B0604020202020204" pitchFamily="34" charset="0"/>
              <a:buChar char="•"/>
            </a:pPr>
            <a:r>
              <a:rPr lang="en-US" sz="1000" dirty="0">
                <a:solidFill>
                  <a:schemeClr val="bg1"/>
                </a:solidFill>
              </a:rPr>
              <a:t>Build </a:t>
            </a:r>
            <a:r>
              <a:rPr lang="en-US" sz="1000" b="1" dirty="0">
                <a:solidFill>
                  <a:schemeClr val="bg1"/>
                </a:solidFill>
              </a:rPr>
              <a:t>clickable dummy </a:t>
            </a:r>
            <a:r>
              <a:rPr lang="en-US" sz="1000" dirty="0">
                <a:solidFill>
                  <a:schemeClr val="bg1"/>
                </a:solidFill>
              </a:rPr>
              <a:t>for product demonstration</a:t>
            </a:r>
          </a:p>
        </p:txBody>
      </p:sp>
      <p:sp>
        <p:nvSpPr>
          <p:cNvPr id="42" name="Rectangle 41">
            <a:extLst>
              <a:ext uri="{FF2B5EF4-FFF2-40B4-BE49-F238E27FC236}">
                <a16:creationId xmlns:a16="http://schemas.microsoft.com/office/drawing/2014/main" id="{5B8BD02B-B026-E647-5170-52BD2F237474}"/>
              </a:ext>
            </a:extLst>
          </p:cNvPr>
          <p:cNvSpPr/>
          <p:nvPr/>
        </p:nvSpPr>
        <p:spPr>
          <a:xfrm>
            <a:off x="4504218" y="4275939"/>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spcAft>
                <a:spcPts val="300"/>
              </a:spcAft>
              <a:buFont typeface="Arial" panose="020B0604020202020204" pitchFamily="34" charset="0"/>
              <a:buChar char="•"/>
            </a:pPr>
            <a:r>
              <a:rPr lang="en-US" sz="1000" dirty="0">
                <a:solidFill>
                  <a:schemeClr val="bg1"/>
                </a:solidFill>
              </a:rPr>
              <a:t>Detail </a:t>
            </a:r>
            <a:r>
              <a:rPr lang="en-US" sz="1000" b="1" dirty="0">
                <a:solidFill>
                  <a:schemeClr val="bg1"/>
                </a:solidFill>
              </a:rPr>
              <a:t>investment case</a:t>
            </a:r>
          </a:p>
          <a:p>
            <a:pPr marL="285750" indent="-285750">
              <a:spcBef>
                <a:spcPts val="300"/>
              </a:spcBef>
              <a:spcAft>
                <a:spcPts val="300"/>
              </a:spcAft>
              <a:buFont typeface="Arial" panose="020B0604020202020204" pitchFamily="34" charset="0"/>
              <a:buChar char="•"/>
            </a:pPr>
            <a:r>
              <a:rPr lang="en-US" sz="1000" dirty="0">
                <a:solidFill>
                  <a:schemeClr val="bg1"/>
                </a:solidFill>
              </a:rPr>
              <a:t>Detail </a:t>
            </a:r>
            <a:r>
              <a:rPr lang="en-US" sz="1000" b="1" dirty="0">
                <a:solidFill>
                  <a:schemeClr val="bg1"/>
                </a:solidFill>
              </a:rPr>
              <a:t>cross-collaboration </a:t>
            </a:r>
            <a:r>
              <a:rPr lang="en-US" sz="1000" dirty="0">
                <a:solidFill>
                  <a:schemeClr val="bg1"/>
                </a:solidFill>
              </a:rPr>
              <a:t>with</a:t>
            </a:r>
            <a:r>
              <a:rPr lang="en-US" sz="1000" b="1" dirty="0">
                <a:solidFill>
                  <a:schemeClr val="bg1"/>
                </a:solidFill>
              </a:rPr>
              <a:t> [Group] functions</a:t>
            </a:r>
            <a:endParaRPr lang="en-US" sz="1000" dirty="0">
              <a:solidFill>
                <a:schemeClr val="bg1"/>
              </a:solidFill>
            </a:endParaRPr>
          </a:p>
          <a:p>
            <a:pPr marL="285750" indent="-285750">
              <a:spcBef>
                <a:spcPts val="300"/>
              </a:spcBef>
              <a:spcAft>
                <a:spcPts val="300"/>
              </a:spcAft>
              <a:buFont typeface="Arial" panose="020B0604020202020204" pitchFamily="34" charset="0"/>
              <a:buChar char="•"/>
            </a:pPr>
            <a:r>
              <a:rPr lang="en-US" sz="1000" dirty="0">
                <a:solidFill>
                  <a:schemeClr val="bg1"/>
                </a:solidFill>
              </a:rPr>
              <a:t>Initiate </a:t>
            </a:r>
            <a:r>
              <a:rPr lang="en-US" sz="1000" b="1" dirty="0">
                <a:solidFill>
                  <a:schemeClr val="bg1"/>
                </a:solidFill>
              </a:rPr>
              <a:t>recruitment </a:t>
            </a:r>
            <a:r>
              <a:rPr lang="en-US" sz="1000" dirty="0">
                <a:solidFill>
                  <a:schemeClr val="bg1"/>
                </a:solidFill>
              </a:rPr>
              <a:t>of team</a:t>
            </a:r>
          </a:p>
          <a:p>
            <a:pPr marL="285750" indent="-285750">
              <a:spcBef>
                <a:spcPts val="300"/>
              </a:spcBef>
              <a:spcAft>
                <a:spcPts val="300"/>
              </a:spcAft>
              <a:buFont typeface="Arial" panose="020B0604020202020204" pitchFamily="34" charset="0"/>
              <a:buChar char="•"/>
            </a:pPr>
            <a:endParaRPr lang="en-US" sz="1000" b="1" dirty="0">
              <a:solidFill>
                <a:schemeClr val="bg1"/>
              </a:solidFill>
            </a:endParaRPr>
          </a:p>
        </p:txBody>
      </p:sp>
      <p:sp>
        <p:nvSpPr>
          <p:cNvPr id="43" name="Rectangle 42">
            <a:extLst>
              <a:ext uri="{FF2B5EF4-FFF2-40B4-BE49-F238E27FC236}">
                <a16:creationId xmlns:a16="http://schemas.microsoft.com/office/drawing/2014/main" id="{CFD5BA6E-9709-D714-2CFF-06CA33E4E726}"/>
              </a:ext>
            </a:extLst>
          </p:cNvPr>
          <p:cNvSpPr/>
          <p:nvPr/>
        </p:nvSpPr>
        <p:spPr>
          <a:xfrm>
            <a:off x="4504218" y="5369945"/>
            <a:ext cx="2232415" cy="100583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300"/>
              </a:spcBef>
              <a:buFont typeface="Arial" panose="020B0604020202020204" pitchFamily="34" charset="0"/>
              <a:buChar char="•"/>
            </a:pPr>
            <a:r>
              <a:rPr lang="en-US" sz="1000" dirty="0">
                <a:solidFill>
                  <a:schemeClr val="bg1"/>
                </a:solidFill>
              </a:rPr>
              <a:t>Executive Board</a:t>
            </a:r>
          </a:p>
          <a:p>
            <a:pPr marL="285750" indent="-285750">
              <a:spcBef>
                <a:spcPts val="300"/>
              </a:spcBef>
              <a:buFont typeface="Arial" panose="020B0604020202020204" pitchFamily="34" charset="0"/>
              <a:buChar char="•"/>
            </a:pPr>
            <a:r>
              <a:rPr lang="en-US" sz="1000" dirty="0" err="1">
                <a:solidFill>
                  <a:schemeClr val="bg1"/>
                </a:solidFill>
              </a:rPr>
              <a:t>SteerCo</a:t>
            </a:r>
            <a:endParaRPr lang="en-US" sz="1000" dirty="0">
              <a:solidFill>
                <a:schemeClr val="bg1"/>
              </a:solidFill>
            </a:endParaRPr>
          </a:p>
          <a:p>
            <a:pPr marL="285750" indent="-285750">
              <a:spcBef>
                <a:spcPts val="300"/>
              </a:spcBef>
              <a:buFont typeface="Arial" panose="020B0604020202020204" pitchFamily="34" charset="0"/>
              <a:buChar char="•"/>
            </a:pPr>
            <a:r>
              <a:rPr lang="en-US" sz="1000" dirty="0">
                <a:solidFill>
                  <a:schemeClr val="bg1"/>
                </a:solidFill>
              </a:rPr>
              <a:t>Core team</a:t>
            </a:r>
          </a:p>
          <a:p>
            <a:pPr marL="285750" indent="-285750">
              <a:spcBef>
                <a:spcPts val="300"/>
              </a:spcBef>
              <a:buFont typeface="Arial" panose="020B0604020202020204" pitchFamily="34" charset="0"/>
              <a:buChar char="•"/>
            </a:pPr>
            <a:r>
              <a:rPr lang="en-US" sz="1000" dirty="0">
                <a:solidFill>
                  <a:schemeClr val="bg1"/>
                </a:solidFill>
              </a:rPr>
              <a:t>Subject matter experts</a:t>
            </a:r>
          </a:p>
        </p:txBody>
      </p:sp>
      <p:sp>
        <p:nvSpPr>
          <p:cNvPr id="52" name="Triangle 51">
            <a:extLst>
              <a:ext uri="{FF2B5EF4-FFF2-40B4-BE49-F238E27FC236}">
                <a16:creationId xmlns:a16="http://schemas.microsoft.com/office/drawing/2014/main" id="{EA58DDF4-8C28-FE34-FA5E-A7A3BB6BB39D}"/>
              </a:ext>
            </a:extLst>
          </p:cNvPr>
          <p:cNvSpPr/>
          <p:nvPr/>
        </p:nvSpPr>
        <p:spPr>
          <a:xfrm>
            <a:off x="4337517" y="2532916"/>
            <a:ext cx="228600" cy="225824"/>
          </a:xfrm>
          <a:prstGeom prst="triangle">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3" name="Triangle 52">
            <a:extLst>
              <a:ext uri="{FF2B5EF4-FFF2-40B4-BE49-F238E27FC236}">
                <a16:creationId xmlns:a16="http://schemas.microsoft.com/office/drawing/2014/main" id="{4F0520C9-57B2-70D1-2857-01B85797C7C8}"/>
              </a:ext>
            </a:extLst>
          </p:cNvPr>
          <p:cNvSpPr/>
          <p:nvPr/>
        </p:nvSpPr>
        <p:spPr>
          <a:xfrm>
            <a:off x="4899529" y="2532916"/>
            <a:ext cx="228600" cy="225824"/>
          </a:xfrm>
          <a:prstGeom prst="triangle">
            <a:avLst/>
          </a:prstGeom>
          <a:solidFill>
            <a:schemeClr val="accent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6" name="TextBox 65">
            <a:extLst>
              <a:ext uri="{FF2B5EF4-FFF2-40B4-BE49-F238E27FC236}">
                <a16:creationId xmlns:a16="http://schemas.microsoft.com/office/drawing/2014/main" id="{12822819-8D13-0AC8-3BB4-BE659A47EE7D}"/>
              </a:ext>
            </a:extLst>
          </p:cNvPr>
          <p:cNvSpPr txBox="1"/>
          <p:nvPr/>
        </p:nvSpPr>
        <p:spPr>
          <a:xfrm>
            <a:off x="4719358" y="2760565"/>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dirty="0" err="1">
                <a:solidFill>
                  <a:schemeClr val="bg1"/>
                </a:solidFill>
              </a:rPr>
              <a:t>SteerCo</a:t>
            </a:r>
            <a:endParaRPr lang="en-US" sz="1000" dirty="0">
              <a:solidFill>
                <a:schemeClr val="bg1"/>
              </a:solidFill>
            </a:endParaRPr>
          </a:p>
        </p:txBody>
      </p:sp>
      <p:sp>
        <p:nvSpPr>
          <p:cNvPr id="67" name="TextBox 66">
            <a:extLst>
              <a:ext uri="{FF2B5EF4-FFF2-40B4-BE49-F238E27FC236}">
                <a16:creationId xmlns:a16="http://schemas.microsoft.com/office/drawing/2014/main" id="{B64581A0-046E-5027-8A7B-1F05CA9DFD10}"/>
              </a:ext>
            </a:extLst>
          </p:cNvPr>
          <p:cNvSpPr txBox="1"/>
          <p:nvPr/>
        </p:nvSpPr>
        <p:spPr>
          <a:xfrm>
            <a:off x="4154996" y="2931952"/>
            <a:ext cx="593642" cy="22582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US" sz="1000" b="1" dirty="0">
                <a:solidFill>
                  <a:schemeClr val="bg1"/>
                </a:solidFill>
              </a:rPr>
              <a:t>Go/no-go</a:t>
            </a:r>
          </a:p>
        </p:txBody>
      </p:sp>
      <p:sp>
        <p:nvSpPr>
          <p:cNvPr id="74" name="Oval 73">
            <a:extLst>
              <a:ext uri="{FF2B5EF4-FFF2-40B4-BE49-F238E27FC236}">
                <a16:creationId xmlns:a16="http://schemas.microsoft.com/office/drawing/2014/main" id="{FE91FB44-A419-9B11-5ACE-3E95B9765A9A}"/>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6</a:t>
            </a:r>
          </a:p>
        </p:txBody>
      </p:sp>
      <p:sp>
        <p:nvSpPr>
          <p:cNvPr id="75" name="Footer Placeholder 2">
            <a:extLst>
              <a:ext uri="{FF2B5EF4-FFF2-40B4-BE49-F238E27FC236}">
                <a16:creationId xmlns:a16="http://schemas.microsoft.com/office/drawing/2014/main" id="{EC996166-9C4C-73A7-0DCF-B5177E39992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6" name="Text Placeholder 16">
            <a:extLst>
              <a:ext uri="{FF2B5EF4-FFF2-40B4-BE49-F238E27FC236}">
                <a16:creationId xmlns:a16="http://schemas.microsoft.com/office/drawing/2014/main" id="{368BB71E-AC2C-A9D4-DF6A-3454F5839626}"/>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0552756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4599247"/>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t>Discuss </a:t>
            </a:r>
            <a:r>
              <a:rPr lang="en-US" b="1" dirty="0"/>
              <a:t>ambition</a:t>
            </a:r>
            <a:r>
              <a:rPr lang="en-US" dirty="0"/>
              <a:t> and </a:t>
            </a:r>
            <a:r>
              <a:rPr lang="en-US" b="1" dirty="0"/>
              <a:t>vision</a:t>
            </a:r>
          </a:p>
          <a:p>
            <a:r>
              <a:rPr lang="en-US" dirty="0"/>
              <a:t>Align on overarching </a:t>
            </a:r>
            <a:r>
              <a:rPr lang="en-US" b="1" dirty="0"/>
              <a:t>design framework </a:t>
            </a:r>
            <a:r>
              <a:rPr lang="en-US" dirty="0"/>
              <a:t>and </a:t>
            </a:r>
            <a:r>
              <a:rPr lang="en-US" b="1" dirty="0"/>
              <a:t>hypotheses</a:t>
            </a:r>
          </a:p>
          <a:p>
            <a:r>
              <a:rPr lang="en-US" dirty="0"/>
              <a:t>Outline </a:t>
            </a:r>
            <a:r>
              <a:rPr lang="en-US" b="1" dirty="0"/>
              <a:t>business model </a:t>
            </a:r>
            <a:r>
              <a:rPr lang="en-US" dirty="0"/>
              <a:t>and detailed </a:t>
            </a:r>
            <a:r>
              <a:rPr lang="en-US" b="1" dirty="0"/>
              <a:t>business case</a:t>
            </a:r>
          </a:p>
          <a:p>
            <a:r>
              <a:rPr lang="en-US" dirty="0"/>
              <a:t>Discuss </a:t>
            </a:r>
            <a:r>
              <a:rPr lang="en-US" b="1" dirty="0"/>
              <a:t>financial projections </a:t>
            </a:r>
            <a:r>
              <a:rPr lang="en-US" dirty="0"/>
              <a:t>and </a:t>
            </a:r>
            <a:r>
              <a:rPr lang="en-US" b="1" dirty="0"/>
              <a:t>scenarios</a:t>
            </a:r>
          </a:p>
          <a:p>
            <a:r>
              <a:rPr lang="en-US" dirty="0"/>
              <a:t>Outline </a:t>
            </a:r>
            <a:r>
              <a:rPr lang="en-US" b="1" dirty="0"/>
              <a:t>high-level timeline</a:t>
            </a:r>
            <a:r>
              <a:rPr lang="en-US" dirty="0"/>
              <a:t> and </a:t>
            </a:r>
            <a:r>
              <a:rPr lang="en-US" b="1" dirty="0"/>
              <a:t>roadmap</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2" name="Text Placeholder 16">
            <a:extLst>
              <a:ext uri="{FF2B5EF4-FFF2-40B4-BE49-F238E27FC236}">
                <a16:creationId xmlns:a16="http://schemas.microsoft.com/office/drawing/2014/main" id="{D3E73E9D-1BC3-59B0-F2AC-46C248E073EA}"/>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62071155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p:txBody>
          <a:bodyPr>
            <a:noAutofit/>
          </a:bodyPr>
          <a:lstStyle/>
          <a:p>
            <a:r>
              <a:rPr lang="en-GB" dirty="0"/>
              <a:t>Majority of risks can be actively managed or avoided based on design choices </a:t>
            </a:r>
            <a:endParaRPr lang="en-DK" dirty="0">
              <a:solidFill>
                <a:schemeClr val="bg2">
                  <a:lumMod val="10000"/>
                </a:schemeClr>
              </a:solidFill>
            </a:endParaRPr>
          </a:p>
        </p:txBody>
      </p:sp>
      <p:sp>
        <p:nvSpPr>
          <p:cNvPr id="9" name="Rectangle 8">
            <a:extLst>
              <a:ext uri="{FF2B5EF4-FFF2-40B4-BE49-F238E27FC236}">
                <a16:creationId xmlns:a16="http://schemas.microsoft.com/office/drawing/2014/main" id="{3715BFE7-0443-8F4E-8E29-145E47C7216E}"/>
              </a:ext>
            </a:extLst>
          </p:cNvPr>
          <p:cNvSpPr/>
          <p:nvPr/>
        </p:nvSpPr>
        <p:spPr>
          <a:xfrm>
            <a:off x="7287210" y="2167130"/>
            <a:ext cx="4350374" cy="391084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960EAF1-C4C6-A945-94A0-B4193D63713B}"/>
              </a:ext>
            </a:extLst>
          </p:cNvPr>
          <p:cNvSpPr/>
          <p:nvPr/>
        </p:nvSpPr>
        <p:spPr>
          <a:xfrm>
            <a:off x="457264" y="2130909"/>
            <a:ext cx="1624754" cy="537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Cannibalization</a:t>
            </a:r>
          </a:p>
        </p:txBody>
      </p:sp>
      <p:sp>
        <p:nvSpPr>
          <p:cNvPr id="11" name="Rectangle 10">
            <a:extLst>
              <a:ext uri="{FF2B5EF4-FFF2-40B4-BE49-F238E27FC236}">
                <a16:creationId xmlns:a16="http://schemas.microsoft.com/office/drawing/2014/main" id="{536A2C15-E027-3F46-8F12-90C69A676297}"/>
              </a:ext>
            </a:extLst>
          </p:cNvPr>
          <p:cNvSpPr/>
          <p:nvPr/>
        </p:nvSpPr>
        <p:spPr>
          <a:xfrm>
            <a:off x="2154449" y="213091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bg1"/>
                </a:solidFill>
              </a:rPr>
              <a:t>Cannibalization of existing Group brands due to migration of [sanitized] customers to digital offering and associated [sanitized]</a:t>
            </a:r>
          </a:p>
        </p:txBody>
      </p:sp>
      <p:cxnSp>
        <p:nvCxnSpPr>
          <p:cNvPr id="12" name="Straight Connector 11">
            <a:extLst>
              <a:ext uri="{FF2B5EF4-FFF2-40B4-BE49-F238E27FC236}">
                <a16:creationId xmlns:a16="http://schemas.microsoft.com/office/drawing/2014/main" id="{C275CD54-C16F-4343-BFDC-D98A2DC10C7E}"/>
              </a:ext>
            </a:extLst>
          </p:cNvPr>
          <p:cNvCxnSpPr>
            <a:cxnSpLocks/>
          </p:cNvCxnSpPr>
          <p:nvPr/>
        </p:nvCxnSpPr>
        <p:spPr>
          <a:xfrm>
            <a:off x="457264" y="2707043"/>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AA2FDF-6AAA-AA4D-8CA3-F415300780C9}"/>
              </a:ext>
            </a:extLst>
          </p:cNvPr>
          <p:cNvCxnSpPr>
            <a:cxnSpLocks/>
          </p:cNvCxnSpPr>
          <p:nvPr/>
        </p:nvCxnSpPr>
        <p:spPr>
          <a:xfrm flipH="1">
            <a:off x="2164991" y="2025404"/>
            <a:ext cx="347961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4054A6D-3D38-7C43-B52B-6834DE9822A2}"/>
              </a:ext>
            </a:extLst>
          </p:cNvPr>
          <p:cNvSpPr txBox="1"/>
          <p:nvPr/>
        </p:nvSpPr>
        <p:spPr>
          <a:xfrm>
            <a:off x="2164990" y="1712828"/>
            <a:ext cx="3479614" cy="276999"/>
          </a:xfrm>
          <a:prstGeom prst="rect">
            <a:avLst/>
          </a:prstGeom>
          <a:noFill/>
        </p:spPr>
        <p:txBody>
          <a:bodyPr wrap="square" rtlCol="0" anchor="b">
            <a:spAutoFit/>
          </a:bodyPr>
          <a:lstStyle/>
          <a:p>
            <a:r>
              <a:rPr lang="en-GB" sz="1200" b="1" dirty="0">
                <a:solidFill>
                  <a:schemeClr val="bg1"/>
                </a:solidFill>
              </a:rPr>
              <a:t>Description</a:t>
            </a:r>
          </a:p>
        </p:txBody>
      </p:sp>
      <p:sp>
        <p:nvSpPr>
          <p:cNvPr id="15" name="TextBox 14">
            <a:extLst>
              <a:ext uri="{FF2B5EF4-FFF2-40B4-BE49-F238E27FC236}">
                <a16:creationId xmlns:a16="http://schemas.microsoft.com/office/drawing/2014/main" id="{3C65FE0F-88FA-A242-9AD7-A86267A9D922}"/>
              </a:ext>
            </a:extLst>
          </p:cNvPr>
          <p:cNvSpPr txBox="1"/>
          <p:nvPr/>
        </p:nvSpPr>
        <p:spPr>
          <a:xfrm>
            <a:off x="6555783" y="1708094"/>
            <a:ext cx="5081801" cy="276999"/>
          </a:xfrm>
          <a:prstGeom prst="rect">
            <a:avLst/>
          </a:prstGeom>
          <a:noFill/>
        </p:spPr>
        <p:txBody>
          <a:bodyPr wrap="square" rtlCol="0" anchor="b">
            <a:spAutoFit/>
          </a:bodyPr>
          <a:lstStyle/>
          <a:p>
            <a:r>
              <a:rPr lang="en-GB" sz="1200" b="1" dirty="0">
                <a:solidFill>
                  <a:schemeClr val="bg1"/>
                </a:solidFill>
              </a:rPr>
              <a:t>Assessment of identified risks</a:t>
            </a:r>
          </a:p>
        </p:txBody>
      </p:sp>
      <p:cxnSp>
        <p:nvCxnSpPr>
          <p:cNvPr id="18" name="Straight Connector 17">
            <a:extLst>
              <a:ext uri="{FF2B5EF4-FFF2-40B4-BE49-F238E27FC236}">
                <a16:creationId xmlns:a16="http://schemas.microsoft.com/office/drawing/2014/main" id="{E89A1FB2-D4B8-4E4A-B6A3-147AFEB477F5}"/>
              </a:ext>
            </a:extLst>
          </p:cNvPr>
          <p:cNvCxnSpPr>
            <a:cxnSpLocks/>
          </p:cNvCxnSpPr>
          <p:nvPr/>
        </p:nvCxnSpPr>
        <p:spPr>
          <a:xfrm flipH="1">
            <a:off x="6555783" y="2025404"/>
            <a:ext cx="5176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6F5449B-1082-8D42-9EB5-2532C5C4D9F7}"/>
              </a:ext>
            </a:extLst>
          </p:cNvPr>
          <p:cNvSpPr txBox="1"/>
          <p:nvPr/>
        </p:nvSpPr>
        <p:spPr>
          <a:xfrm>
            <a:off x="467804" y="1712828"/>
            <a:ext cx="1614216" cy="276999"/>
          </a:xfrm>
          <a:prstGeom prst="rect">
            <a:avLst/>
          </a:prstGeom>
          <a:noFill/>
        </p:spPr>
        <p:txBody>
          <a:bodyPr wrap="square" rtlCol="0" anchor="b">
            <a:spAutoFit/>
          </a:bodyPr>
          <a:lstStyle/>
          <a:p>
            <a:r>
              <a:rPr lang="en-GB" sz="1200" b="1" dirty="0">
                <a:solidFill>
                  <a:schemeClr val="bg1"/>
                </a:solidFill>
              </a:rPr>
              <a:t>Risks</a:t>
            </a:r>
          </a:p>
        </p:txBody>
      </p:sp>
      <p:cxnSp>
        <p:nvCxnSpPr>
          <p:cNvPr id="25" name="Straight Connector 24">
            <a:extLst>
              <a:ext uri="{FF2B5EF4-FFF2-40B4-BE49-F238E27FC236}">
                <a16:creationId xmlns:a16="http://schemas.microsoft.com/office/drawing/2014/main" id="{0D3F4204-3BE9-044A-BEC8-DB373D8A945B}"/>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458E34-9653-444B-B973-C5A29F660F63}"/>
              </a:ext>
            </a:extLst>
          </p:cNvPr>
          <p:cNvCxnSpPr>
            <a:cxnSpLocks/>
          </p:cNvCxnSpPr>
          <p:nvPr/>
        </p:nvCxnSpPr>
        <p:spPr>
          <a:xfrm>
            <a:off x="7287210" y="6070028"/>
            <a:ext cx="4350374"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58175E-9605-1545-BF07-3A0F8D297C06}"/>
              </a:ext>
            </a:extLst>
          </p:cNvPr>
          <p:cNvCxnSpPr>
            <a:cxnSpLocks/>
          </p:cNvCxnSpPr>
          <p:nvPr/>
        </p:nvCxnSpPr>
        <p:spPr>
          <a:xfrm flipV="1">
            <a:off x="7287210" y="2159181"/>
            <a:ext cx="0" cy="39108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427DCA1-F1B1-114C-837A-3F280E1740BA}"/>
              </a:ext>
            </a:extLst>
          </p:cNvPr>
          <p:cNvSpPr txBox="1"/>
          <p:nvPr/>
        </p:nvSpPr>
        <p:spPr>
          <a:xfrm>
            <a:off x="6426502" y="2187332"/>
            <a:ext cx="864041" cy="461665"/>
          </a:xfrm>
          <a:prstGeom prst="rect">
            <a:avLst/>
          </a:prstGeom>
          <a:noFill/>
        </p:spPr>
        <p:txBody>
          <a:bodyPr wrap="square" rtlCol="0">
            <a:spAutoFit/>
          </a:bodyPr>
          <a:lstStyle/>
          <a:p>
            <a:pPr algn="r"/>
            <a:r>
              <a:rPr lang="en-GB" sz="1200" dirty="0">
                <a:solidFill>
                  <a:schemeClr val="bg1"/>
                </a:solidFill>
              </a:rPr>
              <a:t>Likelihood of risk</a:t>
            </a:r>
          </a:p>
        </p:txBody>
      </p:sp>
      <p:sp>
        <p:nvSpPr>
          <p:cNvPr id="37" name="TextBox 36">
            <a:extLst>
              <a:ext uri="{FF2B5EF4-FFF2-40B4-BE49-F238E27FC236}">
                <a16:creationId xmlns:a16="http://schemas.microsoft.com/office/drawing/2014/main" id="{2BADD94D-0E6C-3945-8306-5F0950F3EFE6}"/>
              </a:ext>
            </a:extLst>
          </p:cNvPr>
          <p:cNvSpPr txBox="1"/>
          <p:nvPr/>
        </p:nvSpPr>
        <p:spPr>
          <a:xfrm>
            <a:off x="7695134" y="6109017"/>
            <a:ext cx="3391185" cy="276999"/>
          </a:xfrm>
          <a:prstGeom prst="rect">
            <a:avLst/>
          </a:prstGeom>
          <a:noFill/>
        </p:spPr>
        <p:txBody>
          <a:bodyPr wrap="square" rtlCol="0">
            <a:spAutoFit/>
          </a:bodyPr>
          <a:lstStyle/>
          <a:p>
            <a:pPr algn="ctr"/>
            <a:r>
              <a:rPr lang="en-GB" sz="1200" dirty="0">
                <a:solidFill>
                  <a:schemeClr val="bg1"/>
                </a:solidFill>
              </a:rPr>
              <a:t>Impact of risk</a:t>
            </a:r>
          </a:p>
        </p:txBody>
      </p:sp>
      <p:sp>
        <p:nvSpPr>
          <p:cNvPr id="38" name="TextBox 37">
            <a:extLst>
              <a:ext uri="{FF2B5EF4-FFF2-40B4-BE49-F238E27FC236}">
                <a16:creationId xmlns:a16="http://schemas.microsoft.com/office/drawing/2014/main" id="{69FAF56C-A53B-CC46-ADAA-71CF63CA020E}"/>
              </a:ext>
            </a:extLst>
          </p:cNvPr>
          <p:cNvSpPr txBox="1"/>
          <p:nvPr/>
        </p:nvSpPr>
        <p:spPr>
          <a:xfrm>
            <a:off x="7287210" y="6109017"/>
            <a:ext cx="1000888" cy="246221"/>
          </a:xfrm>
          <a:prstGeom prst="rect">
            <a:avLst/>
          </a:prstGeom>
          <a:noFill/>
        </p:spPr>
        <p:txBody>
          <a:bodyPr wrap="square" rtlCol="0">
            <a:spAutoFit/>
          </a:bodyPr>
          <a:lstStyle/>
          <a:p>
            <a:pPr lvl="0"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39" name="TextBox 38">
            <a:extLst>
              <a:ext uri="{FF2B5EF4-FFF2-40B4-BE49-F238E27FC236}">
                <a16:creationId xmlns:a16="http://schemas.microsoft.com/office/drawing/2014/main" id="{9C4B51C8-3EC0-5F40-AA98-85D760E73798}"/>
              </a:ext>
            </a:extLst>
          </p:cNvPr>
          <p:cNvSpPr txBox="1"/>
          <p:nvPr/>
        </p:nvSpPr>
        <p:spPr>
          <a:xfrm>
            <a:off x="10636696" y="610901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0" name="TextBox 39">
            <a:extLst>
              <a:ext uri="{FF2B5EF4-FFF2-40B4-BE49-F238E27FC236}">
                <a16:creationId xmlns:a16="http://schemas.microsoft.com/office/drawing/2014/main" id="{15A0698C-073D-2F4C-B6FA-E5E05C050986}"/>
              </a:ext>
            </a:extLst>
          </p:cNvPr>
          <p:cNvSpPr txBox="1"/>
          <p:nvPr/>
        </p:nvSpPr>
        <p:spPr>
          <a:xfrm>
            <a:off x="6289655" y="5812396"/>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Low</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1" name="TextBox 40">
            <a:extLst>
              <a:ext uri="{FF2B5EF4-FFF2-40B4-BE49-F238E27FC236}">
                <a16:creationId xmlns:a16="http://schemas.microsoft.com/office/drawing/2014/main" id="{046BE9F5-15CF-3247-A302-23E48C2080F6}"/>
              </a:ext>
            </a:extLst>
          </p:cNvPr>
          <p:cNvSpPr txBox="1"/>
          <p:nvPr/>
        </p:nvSpPr>
        <p:spPr>
          <a:xfrm>
            <a:off x="6289655" y="2595207"/>
            <a:ext cx="1000888" cy="246221"/>
          </a:xfrm>
          <a:prstGeom prst="rect">
            <a:avLst/>
          </a:prstGeom>
          <a:noFill/>
        </p:spPr>
        <p:txBody>
          <a:bodyPr wrap="square" rtlCol="0">
            <a:spAutoFit/>
          </a:bodyPr>
          <a:lstStyle/>
          <a:p>
            <a:pPr lvl="0" algn="r" fontAlgn="base">
              <a:spcBef>
                <a:spcPct val="0"/>
              </a:spcBef>
              <a:spcAft>
                <a:spcPct val="0"/>
              </a:spcAft>
              <a:defRPr/>
            </a:pPr>
            <a:r>
              <a:rPr lang="en-US" sz="10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High</a:t>
            </a:r>
            <a:endParaRPr lang="en-US" sz="10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1C443635-63B3-B24B-B23B-ADFF1BE1BAAF}"/>
              </a:ext>
            </a:extLst>
          </p:cNvPr>
          <p:cNvSpPr/>
          <p:nvPr/>
        </p:nvSpPr>
        <p:spPr>
          <a:xfrm>
            <a:off x="457264" y="2745480"/>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Reputational damage</a:t>
            </a:r>
          </a:p>
        </p:txBody>
      </p:sp>
      <p:sp>
        <p:nvSpPr>
          <p:cNvPr id="44" name="Rectangle 43">
            <a:extLst>
              <a:ext uri="{FF2B5EF4-FFF2-40B4-BE49-F238E27FC236}">
                <a16:creationId xmlns:a16="http://schemas.microsoft.com/office/drawing/2014/main" id="{C6E26189-4A8F-9C48-AE1A-CE0B4707B6D3}"/>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Erosion of margin</a:t>
            </a:r>
          </a:p>
        </p:txBody>
      </p:sp>
      <p:sp>
        <p:nvSpPr>
          <p:cNvPr id="46" name="Rectangle 45">
            <a:extLst>
              <a:ext uri="{FF2B5EF4-FFF2-40B4-BE49-F238E27FC236}">
                <a16:creationId xmlns:a16="http://schemas.microsoft.com/office/drawing/2014/main" id="{844B6921-F87D-034B-B223-38D693FC7431}"/>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New digital entrants</a:t>
            </a:r>
          </a:p>
        </p:txBody>
      </p:sp>
      <p:cxnSp>
        <p:nvCxnSpPr>
          <p:cNvPr id="48" name="Straight Connector 47">
            <a:extLst>
              <a:ext uri="{FF2B5EF4-FFF2-40B4-BE49-F238E27FC236}">
                <a16:creationId xmlns:a16="http://schemas.microsoft.com/office/drawing/2014/main" id="{BDB54CF1-14D4-7D47-81EA-F1F16C90E825}"/>
              </a:ext>
            </a:extLst>
          </p:cNvPr>
          <p:cNvCxnSpPr>
            <a:cxnSpLocks/>
          </p:cNvCxnSpPr>
          <p:nvPr/>
        </p:nvCxnSpPr>
        <p:spPr>
          <a:xfrm>
            <a:off x="457264" y="3320317"/>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6F10C2-621D-9A4E-AB46-AC9840A62380}"/>
              </a:ext>
            </a:extLst>
          </p:cNvPr>
          <p:cNvCxnSpPr>
            <a:cxnSpLocks/>
          </p:cNvCxnSpPr>
          <p:nvPr/>
        </p:nvCxnSpPr>
        <p:spPr>
          <a:xfrm>
            <a:off x="457264" y="393359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3E4BABE-7C3B-6940-A9AA-1CFDDDAC16C2}"/>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9" name="Oval 58">
            <a:extLst>
              <a:ext uri="{FF2B5EF4-FFF2-40B4-BE49-F238E27FC236}">
                <a16:creationId xmlns:a16="http://schemas.microsoft.com/office/drawing/2014/main" id="{5A7FD6F8-EAB4-5E49-B755-5FCE35DC2254}"/>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0" name="Oval 59">
            <a:extLst>
              <a:ext uri="{FF2B5EF4-FFF2-40B4-BE49-F238E27FC236}">
                <a16:creationId xmlns:a16="http://schemas.microsoft.com/office/drawing/2014/main" id="{E739347C-8492-DB43-9CEE-885F08AF772B}"/>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57" name="TextBox 56">
            <a:extLst>
              <a:ext uri="{FF2B5EF4-FFF2-40B4-BE49-F238E27FC236}">
                <a16:creationId xmlns:a16="http://schemas.microsoft.com/office/drawing/2014/main" id="{E0828194-7E4F-BB40-882D-48C296C083E3}"/>
              </a:ext>
            </a:extLst>
          </p:cNvPr>
          <p:cNvSpPr txBox="1"/>
          <p:nvPr/>
        </p:nvSpPr>
        <p:spPr>
          <a:xfrm>
            <a:off x="10488022" y="1271302"/>
            <a:ext cx="1172993" cy="400110"/>
          </a:xfrm>
          <a:prstGeom prst="rect">
            <a:avLst/>
          </a:prstGeom>
          <a:noFill/>
        </p:spPr>
        <p:txBody>
          <a:bodyPr wrap="square" rtlCol="0" anchor="ctr">
            <a:spAutoFit/>
          </a:bodyPr>
          <a:lstStyle/>
          <a:p>
            <a:r>
              <a:rPr lang="en-GB" sz="1000" dirty="0">
                <a:solidFill>
                  <a:schemeClr val="bg1"/>
                </a:solidFill>
              </a:rPr>
              <a:t>Risk beyond control</a:t>
            </a:r>
          </a:p>
        </p:txBody>
      </p:sp>
      <p:sp>
        <p:nvSpPr>
          <p:cNvPr id="62" name="TextBox 61">
            <a:extLst>
              <a:ext uri="{FF2B5EF4-FFF2-40B4-BE49-F238E27FC236}">
                <a16:creationId xmlns:a16="http://schemas.microsoft.com/office/drawing/2014/main" id="{8C02CFC0-B8DE-614D-BD4D-018E3E092D87}"/>
              </a:ext>
            </a:extLst>
          </p:cNvPr>
          <p:cNvSpPr txBox="1"/>
          <p:nvPr/>
        </p:nvSpPr>
        <p:spPr>
          <a:xfrm>
            <a:off x="8373359" y="1271302"/>
            <a:ext cx="1894455" cy="400110"/>
          </a:xfrm>
          <a:prstGeom prst="rect">
            <a:avLst/>
          </a:prstGeom>
          <a:noFill/>
        </p:spPr>
        <p:txBody>
          <a:bodyPr wrap="square" rtlCol="0" anchor="ctr">
            <a:spAutoFit/>
          </a:bodyPr>
          <a:lstStyle/>
          <a:p>
            <a:r>
              <a:rPr lang="en-GB" sz="1000" dirty="0">
                <a:solidFill>
                  <a:schemeClr val="bg1"/>
                </a:solidFill>
              </a:rPr>
              <a:t>Risk that can be managed </a:t>
            </a:r>
            <a:br>
              <a:rPr lang="en-GB" sz="1000" dirty="0">
                <a:solidFill>
                  <a:schemeClr val="bg1"/>
                </a:solidFill>
              </a:rPr>
            </a:br>
            <a:r>
              <a:rPr lang="en-GB" sz="1000" dirty="0">
                <a:solidFill>
                  <a:schemeClr val="bg1"/>
                </a:solidFill>
              </a:rPr>
              <a:t>or mitigated</a:t>
            </a:r>
          </a:p>
        </p:txBody>
      </p:sp>
      <p:sp>
        <p:nvSpPr>
          <p:cNvPr id="63" name="TextBox 62">
            <a:extLst>
              <a:ext uri="{FF2B5EF4-FFF2-40B4-BE49-F238E27FC236}">
                <a16:creationId xmlns:a16="http://schemas.microsoft.com/office/drawing/2014/main" id="{12C2CFCF-007C-914A-9DB3-5656AB981094}"/>
              </a:ext>
            </a:extLst>
          </p:cNvPr>
          <p:cNvSpPr txBox="1"/>
          <p:nvPr/>
        </p:nvSpPr>
        <p:spPr>
          <a:xfrm>
            <a:off x="6011616" y="1271302"/>
            <a:ext cx="2141533" cy="400110"/>
          </a:xfrm>
          <a:prstGeom prst="rect">
            <a:avLst/>
          </a:prstGeom>
          <a:noFill/>
        </p:spPr>
        <p:txBody>
          <a:bodyPr wrap="square" rtlCol="0" anchor="ctr">
            <a:spAutoFit/>
          </a:bodyPr>
          <a:lstStyle/>
          <a:p>
            <a:r>
              <a:rPr lang="en-GB" sz="1000" dirty="0">
                <a:solidFill>
                  <a:schemeClr val="bg1"/>
                </a:solidFill>
              </a:rPr>
              <a:t>Risk that can be controlled </a:t>
            </a:r>
            <a:br>
              <a:rPr lang="en-GB" sz="1000" dirty="0">
                <a:solidFill>
                  <a:schemeClr val="bg1"/>
                </a:solidFill>
              </a:rPr>
            </a:br>
            <a:r>
              <a:rPr lang="en-GB" sz="1000" dirty="0">
                <a:solidFill>
                  <a:schemeClr val="bg1"/>
                </a:solidFill>
              </a:rPr>
              <a:t>directly / avoided</a:t>
            </a:r>
          </a:p>
        </p:txBody>
      </p:sp>
      <p:cxnSp>
        <p:nvCxnSpPr>
          <p:cNvPr id="66" name="Straight Connector 65">
            <a:extLst>
              <a:ext uri="{FF2B5EF4-FFF2-40B4-BE49-F238E27FC236}">
                <a16:creationId xmlns:a16="http://schemas.microsoft.com/office/drawing/2014/main" id="{F3014B9C-8DA7-B04A-BBEC-C3891B4E465E}"/>
              </a:ext>
            </a:extLst>
          </p:cNvPr>
          <p:cNvCxnSpPr>
            <a:cxnSpLocks/>
          </p:cNvCxnSpPr>
          <p:nvPr/>
        </p:nvCxnSpPr>
        <p:spPr>
          <a:xfrm>
            <a:off x="6150872" y="2130770"/>
            <a:ext cx="0" cy="4176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EF84FB-322D-4B47-85E7-1BAA1305657F}"/>
              </a:ext>
            </a:extLst>
          </p:cNvPr>
          <p:cNvGrpSpPr/>
          <p:nvPr/>
        </p:nvGrpSpPr>
        <p:grpSpPr>
          <a:xfrm>
            <a:off x="5945672" y="4013030"/>
            <a:ext cx="410399" cy="411480"/>
            <a:chOff x="5945672" y="4205532"/>
            <a:chExt cx="410399" cy="411480"/>
          </a:xfrm>
        </p:grpSpPr>
        <p:sp>
          <p:nvSpPr>
            <p:cNvPr id="67" name="Oval 66">
              <a:extLst>
                <a:ext uri="{FF2B5EF4-FFF2-40B4-BE49-F238E27FC236}">
                  <a16:creationId xmlns:a16="http://schemas.microsoft.com/office/drawing/2014/main" id="{BBE98526-E52D-4E4C-876B-0512816CA01E}"/>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Triangle 67">
              <a:extLst>
                <a:ext uri="{FF2B5EF4-FFF2-40B4-BE49-F238E27FC236}">
                  <a16:creationId xmlns:a16="http://schemas.microsoft.com/office/drawing/2014/main" id="{D76888AC-9E76-8042-9DD2-27CEFFC2FD0F}"/>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7FEA05F7-1E98-BD40-9314-9CFBD1886F2E}"/>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Oval 72">
            <a:extLst>
              <a:ext uri="{FF2B5EF4-FFF2-40B4-BE49-F238E27FC236}">
                <a16:creationId xmlns:a16="http://schemas.microsoft.com/office/drawing/2014/main" id="{2F1ADA37-DA19-FF4B-98C9-2E34D3CD0298}"/>
              </a:ext>
            </a:extLst>
          </p:cNvPr>
          <p:cNvSpPr>
            <a:spLocks noChangeAspect="1"/>
          </p:cNvSpPr>
          <p:nvPr/>
        </p:nvSpPr>
        <p:spPr>
          <a:xfrm>
            <a:off x="327383" y="2281754"/>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75" name="Oval 74">
            <a:extLst>
              <a:ext uri="{FF2B5EF4-FFF2-40B4-BE49-F238E27FC236}">
                <a16:creationId xmlns:a16="http://schemas.microsoft.com/office/drawing/2014/main" id="{684AE153-B3EB-5641-A008-C8A0ADC8A357}"/>
              </a:ext>
            </a:extLst>
          </p:cNvPr>
          <p:cNvSpPr>
            <a:spLocks noChangeAspect="1"/>
          </p:cNvSpPr>
          <p:nvPr/>
        </p:nvSpPr>
        <p:spPr>
          <a:xfrm>
            <a:off x="327383" y="2895677"/>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6" name="Oval 75">
            <a:extLst>
              <a:ext uri="{FF2B5EF4-FFF2-40B4-BE49-F238E27FC236}">
                <a16:creationId xmlns:a16="http://schemas.microsoft.com/office/drawing/2014/main" id="{A13DC46E-36A6-9142-B150-2F91FC267E02}"/>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7" name="Oval 76">
            <a:extLst>
              <a:ext uri="{FF2B5EF4-FFF2-40B4-BE49-F238E27FC236}">
                <a16:creationId xmlns:a16="http://schemas.microsoft.com/office/drawing/2014/main" id="{2853F7F1-0CD0-3442-B97E-A29AF2E8BEDB}"/>
              </a:ext>
            </a:extLst>
          </p:cNvPr>
          <p:cNvSpPr>
            <a:spLocks noChangeAspect="1"/>
          </p:cNvSpPr>
          <p:nvPr/>
        </p:nvSpPr>
        <p:spPr>
          <a:xfrm>
            <a:off x="10667100" y="3151580"/>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78" name="Oval 77">
            <a:extLst>
              <a:ext uri="{FF2B5EF4-FFF2-40B4-BE49-F238E27FC236}">
                <a16:creationId xmlns:a16="http://schemas.microsoft.com/office/drawing/2014/main" id="{A533FB48-5A15-8B4F-A4CC-35F0CC14CFB6}"/>
              </a:ext>
            </a:extLst>
          </p:cNvPr>
          <p:cNvSpPr>
            <a:spLocks noChangeAspect="1"/>
          </p:cNvSpPr>
          <p:nvPr/>
        </p:nvSpPr>
        <p:spPr>
          <a:xfrm>
            <a:off x="9232023" y="461532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79" name="Oval 78">
            <a:extLst>
              <a:ext uri="{FF2B5EF4-FFF2-40B4-BE49-F238E27FC236}">
                <a16:creationId xmlns:a16="http://schemas.microsoft.com/office/drawing/2014/main" id="{EFC32970-A2F6-AD4B-A57E-40C1BAB1D241}"/>
              </a:ext>
            </a:extLst>
          </p:cNvPr>
          <p:cNvSpPr>
            <a:spLocks noChangeAspect="1"/>
          </p:cNvSpPr>
          <p:nvPr/>
        </p:nvSpPr>
        <p:spPr>
          <a:xfrm>
            <a:off x="8195563" y="2528957"/>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80" name="Oval 79">
            <a:extLst>
              <a:ext uri="{FF2B5EF4-FFF2-40B4-BE49-F238E27FC236}">
                <a16:creationId xmlns:a16="http://schemas.microsoft.com/office/drawing/2014/main" id="{3FF6A860-5765-174E-85BE-A14F878CB498}"/>
              </a:ext>
            </a:extLst>
          </p:cNvPr>
          <p:cNvSpPr>
            <a:spLocks noChangeAspect="1"/>
          </p:cNvSpPr>
          <p:nvPr/>
        </p:nvSpPr>
        <p:spPr>
          <a:xfrm>
            <a:off x="10588669" y="4114605"/>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81" name="Oval 80">
            <a:extLst>
              <a:ext uri="{FF2B5EF4-FFF2-40B4-BE49-F238E27FC236}">
                <a16:creationId xmlns:a16="http://schemas.microsoft.com/office/drawing/2014/main" id="{1A451477-35E6-0945-A72E-66FB5A65FA73}"/>
              </a:ext>
            </a:extLst>
          </p:cNvPr>
          <p:cNvSpPr>
            <a:spLocks noChangeAspect="1"/>
          </p:cNvSpPr>
          <p:nvPr/>
        </p:nvSpPr>
        <p:spPr>
          <a:xfrm>
            <a:off x="9070023" y="4122225"/>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82" name="Oval 81">
            <a:extLst>
              <a:ext uri="{FF2B5EF4-FFF2-40B4-BE49-F238E27FC236}">
                <a16:creationId xmlns:a16="http://schemas.microsoft.com/office/drawing/2014/main" id="{14487DF4-D456-254F-873F-9BD69CD12DF0}"/>
              </a:ext>
            </a:extLst>
          </p:cNvPr>
          <p:cNvSpPr>
            <a:spLocks noChangeAspect="1"/>
          </p:cNvSpPr>
          <p:nvPr/>
        </p:nvSpPr>
        <p:spPr>
          <a:xfrm>
            <a:off x="9390726" y="3845404"/>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83" name="Rectangle 82">
            <a:extLst>
              <a:ext uri="{FF2B5EF4-FFF2-40B4-BE49-F238E27FC236}">
                <a16:creationId xmlns:a16="http://schemas.microsoft.com/office/drawing/2014/main" id="{0ADBA61F-9CB4-4644-A9C2-61CD0965B80A}"/>
              </a:ext>
            </a:extLst>
          </p:cNvPr>
          <p:cNvSpPr/>
          <p:nvPr/>
        </p:nvSpPr>
        <p:spPr>
          <a:xfrm>
            <a:off x="2154449" y="2745480"/>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rPr>
              <a:t>Negative impact on existing brands and especially Group Executive Team if launch of digital-first is unsuccessful</a:t>
            </a:r>
          </a:p>
        </p:txBody>
      </p:sp>
      <p:sp>
        <p:nvSpPr>
          <p:cNvPr id="85" name="Rectangle 84">
            <a:extLst>
              <a:ext uri="{FF2B5EF4-FFF2-40B4-BE49-F238E27FC236}">
                <a16:creationId xmlns:a16="http://schemas.microsoft.com/office/drawing/2014/main" id="{8A3D4B37-5E37-EE41-ABD1-54405E4EBE15}"/>
              </a:ext>
            </a:extLst>
          </p:cNvPr>
          <p:cNvSpPr/>
          <p:nvPr/>
        </p:nvSpPr>
        <p:spPr>
          <a:xfrm>
            <a:off x="2154449" y="3358754"/>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bg1"/>
                </a:solidFill>
              </a:rPr>
              <a:t>Price pressure stemming from direct comparison to e-products and more simple product offering and limited offline support</a:t>
            </a:r>
          </a:p>
        </p:txBody>
      </p:sp>
      <p:sp>
        <p:nvSpPr>
          <p:cNvPr id="70" name="Rectangle 69">
            <a:extLst>
              <a:ext uri="{FF2B5EF4-FFF2-40B4-BE49-F238E27FC236}">
                <a16:creationId xmlns:a16="http://schemas.microsoft.com/office/drawing/2014/main" id="{90717729-61E6-0E41-916F-3B8A0587CBE9}"/>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Market not ready for digital</a:t>
            </a:r>
          </a:p>
        </p:txBody>
      </p:sp>
      <p:sp>
        <p:nvSpPr>
          <p:cNvPr id="71" name="Rectangle 70">
            <a:extLst>
              <a:ext uri="{FF2B5EF4-FFF2-40B4-BE49-F238E27FC236}">
                <a16:creationId xmlns:a16="http://schemas.microsoft.com/office/drawing/2014/main" id="{0F08147C-6939-DD48-9918-2FB6BC507894}"/>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Brand damage to existing brands</a:t>
            </a:r>
          </a:p>
        </p:txBody>
      </p:sp>
      <p:sp>
        <p:nvSpPr>
          <p:cNvPr id="72" name="Rectangle 71">
            <a:extLst>
              <a:ext uri="{FF2B5EF4-FFF2-40B4-BE49-F238E27FC236}">
                <a16:creationId xmlns:a16="http://schemas.microsoft.com/office/drawing/2014/main" id="{9F0817F0-DC48-EC4D-908C-5245B59C4068}"/>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Increased fraud</a:t>
            </a:r>
          </a:p>
        </p:txBody>
      </p:sp>
      <p:cxnSp>
        <p:nvCxnSpPr>
          <p:cNvPr id="84" name="Straight Connector 83">
            <a:extLst>
              <a:ext uri="{FF2B5EF4-FFF2-40B4-BE49-F238E27FC236}">
                <a16:creationId xmlns:a16="http://schemas.microsoft.com/office/drawing/2014/main" id="{0BACF0C1-6ED7-0549-A9FE-99A5E34FA298}"/>
              </a:ext>
            </a:extLst>
          </p:cNvPr>
          <p:cNvCxnSpPr>
            <a:cxnSpLocks/>
          </p:cNvCxnSpPr>
          <p:nvPr/>
        </p:nvCxnSpPr>
        <p:spPr>
          <a:xfrm>
            <a:off x="457264" y="454686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95B92B1-B1F1-1244-ACE6-BF65B40C5A92}"/>
              </a:ext>
            </a:extLst>
          </p:cNvPr>
          <p:cNvCxnSpPr>
            <a:cxnSpLocks/>
          </p:cNvCxnSpPr>
          <p:nvPr/>
        </p:nvCxnSpPr>
        <p:spPr>
          <a:xfrm>
            <a:off x="457264" y="5160141"/>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6BA3165-9727-DC45-ADE8-52D1825C18AF}"/>
              </a:ext>
            </a:extLst>
          </p:cNvPr>
          <p:cNvCxnSpPr>
            <a:cxnSpLocks/>
          </p:cNvCxnSpPr>
          <p:nvPr/>
        </p:nvCxnSpPr>
        <p:spPr>
          <a:xfrm>
            <a:off x="457264" y="5773416"/>
            <a:ext cx="5176800"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09B699FA-F281-E143-A79B-BDC353E20412}"/>
              </a:ext>
            </a:extLst>
          </p:cNvPr>
          <p:cNvSpPr/>
          <p:nvPr/>
        </p:nvSpPr>
        <p:spPr>
          <a:xfrm>
            <a:off x="2154449" y="4585303"/>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bg1"/>
                </a:solidFill>
              </a:rPr>
              <a:t>Existing Group brands are damaged (e.g. viewed as less trustworthy or more cumbersome) due to new simple, personalized entrant</a:t>
            </a:r>
          </a:p>
        </p:txBody>
      </p:sp>
      <p:sp>
        <p:nvSpPr>
          <p:cNvPr id="89" name="Rectangle 88">
            <a:extLst>
              <a:ext uri="{FF2B5EF4-FFF2-40B4-BE49-F238E27FC236}">
                <a16:creationId xmlns:a16="http://schemas.microsoft.com/office/drawing/2014/main" id="{52DD409C-9DE1-D24C-A79F-490A03961EB9}"/>
              </a:ext>
            </a:extLst>
          </p:cNvPr>
          <p:cNvSpPr/>
          <p:nvPr/>
        </p:nvSpPr>
        <p:spPr>
          <a:xfrm>
            <a:off x="2154449" y="519857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bg1"/>
                </a:solidFill>
              </a:rPr>
              <a:t>Increased level of fraud due to digital self-service with no “human” monitoring and intervention</a:t>
            </a:r>
          </a:p>
        </p:txBody>
      </p:sp>
      <p:sp>
        <p:nvSpPr>
          <p:cNvPr id="90" name="Rectangle 89">
            <a:extLst>
              <a:ext uri="{FF2B5EF4-FFF2-40B4-BE49-F238E27FC236}">
                <a16:creationId xmlns:a16="http://schemas.microsoft.com/office/drawing/2014/main" id="{B648DB4C-E10A-CD49-9C14-16EB5D3F6E78}"/>
              </a:ext>
            </a:extLst>
          </p:cNvPr>
          <p:cNvSpPr/>
          <p:nvPr/>
        </p:nvSpPr>
        <p:spPr>
          <a:xfrm>
            <a:off x="2154449" y="5811856"/>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chemeClr val="bg1"/>
                </a:solidFill>
              </a:rPr>
              <a:t>Customers are not as ready for a fully digital product as anticipated and sales need to be more handheld</a:t>
            </a:r>
          </a:p>
        </p:txBody>
      </p:sp>
      <p:sp>
        <p:nvSpPr>
          <p:cNvPr id="91" name="Rectangle 90">
            <a:extLst>
              <a:ext uri="{FF2B5EF4-FFF2-40B4-BE49-F238E27FC236}">
                <a16:creationId xmlns:a16="http://schemas.microsoft.com/office/drawing/2014/main" id="{15C71104-F95A-0347-A6C7-42350DAB812F}"/>
              </a:ext>
            </a:extLst>
          </p:cNvPr>
          <p:cNvSpPr/>
          <p:nvPr/>
        </p:nvSpPr>
        <p:spPr>
          <a:xfrm>
            <a:off x="2154449" y="3972028"/>
            <a:ext cx="3479614"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bg1"/>
                </a:solidFill>
              </a:rPr>
              <a:t>‘Hot’ space with increasing competition and attention from VC and startup environments</a:t>
            </a:r>
          </a:p>
        </p:txBody>
      </p:sp>
      <p:sp>
        <p:nvSpPr>
          <p:cNvPr id="92" name="Oval 91">
            <a:extLst>
              <a:ext uri="{FF2B5EF4-FFF2-40B4-BE49-F238E27FC236}">
                <a16:creationId xmlns:a16="http://schemas.microsoft.com/office/drawing/2014/main" id="{9DD3737D-C15A-E647-8004-A3C5551D04A6}"/>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93" name="Oval 92">
            <a:extLst>
              <a:ext uri="{FF2B5EF4-FFF2-40B4-BE49-F238E27FC236}">
                <a16:creationId xmlns:a16="http://schemas.microsoft.com/office/drawing/2014/main" id="{94CE72F2-9467-534E-A9EA-E67226767069}"/>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94" name="Oval 93">
            <a:extLst>
              <a:ext uri="{FF2B5EF4-FFF2-40B4-BE49-F238E27FC236}">
                <a16:creationId xmlns:a16="http://schemas.microsoft.com/office/drawing/2014/main" id="{A8ABD9C6-84E1-6649-B04D-367882816108}"/>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95" name="Oval 94">
            <a:extLst>
              <a:ext uri="{FF2B5EF4-FFF2-40B4-BE49-F238E27FC236}">
                <a16:creationId xmlns:a16="http://schemas.microsoft.com/office/drawing/2014/main" id="{E32017AE-9826-6447-9E7A-87F96BAE429F}"/>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sp>
        <p:nvSpPr>
          <p:cNvPr id="96" name="Oval 95">
            <a:extLst>
              <a:ext uri="{FF2B5EF4-FFF2-40B4-BE49-F238E27FC236}">
                <a16:creationId xmlns:a16="http://schemas.microsoft.com/office/drawing/2014/main" id="{41E9C4F8-A9B5-3141-93C6-DCFBFEB266CE}"/>
              </a:ext>
            </a:extLst>
          </p:cNvPr>
          <p:cNvSpPr>
            <a:spLocks noChangeAspect="1"/>
          </p:cNvSpPr>
          <p:nvPr/>
        </p:nvSpPr>
        <p:spPr>
          <a:xfrm>
            <a:off x="9858616" y="3075493"/>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8" name="Oval 7">
            <a:extLst>
              <a:ext uri="{FF2B5EF4-FFF2-40B4-BE49-F238E27FC236}">
                <a16:creationId xmlns:a16="http://schemas.microsoft.com/office/drawing/2014/main" id="{2CBE5F90-C070-93E1-035B-3BFFBDBF8631}"/>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7</a:t>
            </a:r>
          </a:p>
        </p:txBody>
      </p:sp>
      <p:sp>
        <p:nvSpPr>
          <p:cNvPr id="17" name="Footer Placeholder 2">
            <a:extLst>
              <a:ext uri="{FF2B5EF4-FFF2-40B4-BE49-F238E27FC236}">
                <a16:creationId xmlns:a16="http://schemas.microsoft.com/office/drawing/2014/main" id="{80C27A89-D6F2-6192-475D-98B5EDEAC5D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9" name="Text Placeholder 16">
            <a:extLst>
              <a:ext uri="{FF2B5EF4-FFF2-40B4-BE49-F238E27FC236}">
                <a16:creationId xmlns:a16="http://schemas.microsoft.com/office/drawing/2014/main" id="{2B7F1E38-0BB9-F160-39C2-BC01C095C973}"/>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42852611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For each of the identified risks, mitigating actions have been proposed to limit likelihood and impact</a:t>
            </a:r>
          </a:p>
        </p:txBody>
      </p:sp>
      <p:sp>
        <p:nvSpPr>
          <p:cNvPr id="2" name="Rectangle 1">
            <a:extLst>
              <a:ext uri="{FF2B5EF4-FFF2-40B4-BE49-F238E27FC236}">
                <a16:creationId xmlns:a16="http://schemas.microsoft.com/office/drawing/2014/main" id="{8D48EB47-CDFC-1A0B-0E46-A07B7E589683}"/>
              </a:ext>
            </a:extLst>
          </p:cNvPr>
          <p:cNvSpPr/>
          <p:nvPr/>
        </p:nvSpPr>
        <p:spPr>
          <a:xfrm>
            <a:off x="457264" y="2130909"/>
            <a:ext cx="1624754" cy="5376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Cannibalization</a:t>
            </a:r>
          </a:p>
        </p:txBody>
      </p:sp>
      <p:sp>
        <p:nvSpPr>
          <p:cNvPr id="3" name="Rectangle 2">
            <a:extLst>
              <a:ext uri="{FF2B5EF4-FFF2-40B4-BE49-F238E27FC236}">
                <a16:creationId xmlns:a16="http://schemas.microsoft.com/office/drawing/2014/main" id="{16ED0F1E-B068-79D6-6338-3B907417A4F8}"/>
              </a:ext>
            </a:extLst>
          </p:cNvPr>
          <p:cNvSpPr/>
          <p:nvPr/>
        </p:nvSpPr>
        <p:spPr>
          <a:xfrm>
            <a:off x="2154448" y="213091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000" dirty="0">
                <a:solidFill>
                  <a:schemeClr val="bg1"/>
                </a:solidFill>
              </a:rPr>
              <a:t>Differentiation of Digital Venture product offering and experience to avoid direct competition (e.g. [sanitized example])</a:t>
            </a:r>
          </a:p>
          <a:p>
            <a:pPr marL="171450" indent="-171450">
              <a:buFont typeface="Arial" panose="020B0604020202020204" pitchFamily="34" charset="0"/>
              <a:buChar char="•"/>
            </a:pPr>
            <a:r>
              <a:rPr lang="en-GB" sz="1000" dirty="0">
                <a:solidFill>
                  <a:schemeClr val="bg1"/>
                </a:solidFill>
              </a:rPr>
              <a:t>Targeting marketing towards new customers via sophisticated marketing tools and high-quality data from 3</a:t>
            </a:r>
            <a:r>
              <a:rPr lang="en-GB" sz="1000" baseline="30000" dirty="0">
                <a:solidFill>
                  <a:schemeClr val="bg1"/>
                </a:solidFill>
              </a:rPr>
              <a:t>rd</a:t>
            </a:r>
            <a:r>
              <a:rPr lang="en-GB" sz="1000" dirty="0">
                <a:solidFill>
                  <a:schemeClr val="bg1"/>
                </a:solidFill>
              </a:rPr>
              <a:t> parties</a:t>
            </a:r>
          </a:p>
        </p:txBody>
      </p:sp>
      <p:cxnSp>
        <p:nvCxnSpPr>
          <p:cNvPr id="7" name="Straight Connector 6">
            <a:extLst>
              <a:ext uri="{FF2B5EF4-FFF2-40B4-BE49-F238E27FC236}">
                <a16:creationId xmlns:a16="http://schemas.microsoft.com/office/drawing/2014/main" id="{FC6A74E3-E748-C26B-3AF0-8B8C7F147692}"/>
              </a:ext>
            </a:extLst>
          </p:cNvPr>
          <p:cNvCxnSpPr>
            <a:cxnSpLocks/>
          </p:cNvCxnSpPr>
          <p:nvPr/>
        </p:nvCxnSpPr>
        <p:spPr>
          <a:xfrm flipV="1">
            <a:off x="457264" y="2706719"/>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41857C-3DBE-D079-4EA1-90BCF8D80A77}"/>
              </a:ext>
            </a:extLst>
          </p:cNvPr>
          <p:cNvCxnSpPr>
            <a:cxnSpLocks/>
          </p:cNvCxnSpPr>
          <p:nvPr/>
        </p:nvCxnSpPr>
        <p:spPr>
          <a:xfrm flipH="1">
            <a:off x="2164989" y="2025404"/>
            <a:ext cx="948281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F89B56A-0BA7-5022-DC49-89395C3086CC}"/>
              </a:ext>
            </a:extLst>
          </p:cNvPr>
          <p:cNvSpPr txBox="1"/>
          <p:nvPr/>
        </p:nvSpPr>
        <p:spPr>
          <a:xfrm>
            <a:off x="2164989" y="1712828"/>
            <a:ext cx="9482815" cy="276999"/>
          </a:xfrm>
          <a:prstGeom prst="rect">
            <a:avLst/>
          </a:prstGeom>
          <a:noFill/>
        </p:spPr>
        <p:txBody>
          <a:bodyPr wrap="square" rtlCol="0" anchor="b">
            <a:spAutoFit/>
          </a:bodyPr>
          <a:lstStyle/>
          <a:p>
            <a:r>
              <a:rPr lang="en-GB" sz="1200" b="1" dirty="0">
                <a:solidFill>
                  <a:schemeClr val="bg1"/>
                </a:solidFill>
              </a:rPr>
              <a:t>Description</a:t>
            </a:r>
          </a:p>
        </p:txBody>
      </p:sp>
      <p:sp>
        <p:nvSpPr>
          <p:cNvPr id="11" name="TextBox 10">
            <a:extLst>
              <a:ext uri="{FF2B5EF4-FFF2-40B4-BE49-F238E27FC236}">
                <a16:creationId xmlns:a16="http://schemas.microsoft.com/office/drawing/2014/main" id="{EF4E852A-DD1F-4714-C823-6C02DC585239}"/>
              </a:ext>
            </a:extLst>
          </p:cNvPr>
          <p:cNvSpPr txBox="1"/>
          <p:nvPr/>
        </p:nvSpPr>
        <p:spPr>
          <a:xfrm>
            <a:off x="467804" y="1712828"/>
            <a:ext cx="1614216" cy="276999"/>
          </a:xfrm>
          <a:prstGeom prst="rect">
            <a:avLst/>
          </a:prstGeom>
          <a:noFill/>
        </p:spPr>
        <p:txBody>
          <a:bodyPr wrap="square" rtlCol="0" anchor="b">
            <a:spAutoFit/>
          </a:bodyPr>
          <a:lstStyle/>
          <a:p>
            <a:r>
              <a:rPr lang="en-GB" sz="1200" b="1" dirty="0">
                <a:solidFill>
                  <a:schemeClr val="bg1"/>
                </a:solidFill>
              </a:rPr>
              <a:t>Risks</a:t>
            </a:r>
          </a:p>
        </p:txBody>
      </p:sp>
      <p:cxnSp>
        <p:nvCxnSpPr>
          <p:cNvPr id="12" name="Straight Connector 11">
            <a:extLst>
              <a:ext uri="{FF2B5EF4-FFF2-40B4-BE49-F238E27FC236}">
                <a16:creationId xmlns:a16="http://schemas.microsoft.com/office/drawing/2014/main" id="{608B9C40-B286-1477-C634-2F36BE65EDE5}"/>
              </a:ext>
            </a:extLst>
          </p:cNvPr>
          <p:cNvCxnSpPr>
            <a:cxnSpLocks/>
          </p:cNvCxnSpPr>
          <p:nvPr/>
        </p:nvCxnSpPr>
        <p:spPr>
          <a:xfrm flipH="1">
            <a:off x="467803" y="2025404"/>
            <a:ext cx="1612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830D487-F32C-5B8B-626B-15EC512B3CC9}"/>
              </a:ext>
            </a:extLst>
          </p:cNvPr>
          <p:cNvSpPr/>
          <p:nvPr/>
        </p:nvSpPr>
        <p:spPr>
          <a:xfrm>
            <a:off x="457264" y="2745480"/>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Reputational damage</a:t>
            </a:r>
          </a:p>
        </p:txBody>
      </p:sp>
      <p:sp>
        <p:nvSpPr>
          <p:cNvPr id="14" name="Rectangle 13">
            <a:extLst>
              <a:ext uri="{FF2B5EF4-FFF2-40B4-BE49-F238E27FC236}">
                <a16:creationId xmlns:a16="http://schemas.microsoft.com/office/drawing/2014/main" id="{F95DE635-5981-4D1D-369E-046B4B492E47}"/>
              </a:ext>
            </a:extLst>
          </p:cNvPr>
          <p:cNvSpPr/>
          <p:nvPr/>
        </p:nvSpPr>
        <p:spPr>
          <a:xfrm>
            <a:off x="457264" y="3358754"/>
            <a:ext cx="1624754" cy="53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Erosion of margin</a:t>
            </a:r>
          </a:p>
        </p:txBody>
      </p:sp>
      <p:sp>
        <p:nvSpPr>
          <p:cNvPr id="15" name="Rectangle 14">
            <a:extLst>
              <a:ext uri="{FF2B5EF4-FFF2-40B4-BE49-F238E27FC236}">
                <a16:creationId xmlns:a16="http://schemas.microsoft.com/office/drawing/2014/main" id="{B7C69F03-8EAD-3733-26F0-41F8F936D5BF}"/>
              </a:ext>
            </a:extLst>
          </p:cNvPr>
          <p:cNvSpPr/>
          <p:nvPr/>
        </p:nvSpPr>
        <p:spPr>
          <a:xfrm>
            <a:off x="457264" y="3972028"/>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New digital entrants</a:t>
            </a:r>
          </a:p>
        </p:txBody>
      </p:sp>
      <p:sp>
        <p:nvSpPr>
          <p:cNvPr id="18" name="Oval 17">
            <a:extLst>
              <a:ext uri="{FF2B5EF4-FFF2-40B4-BE49-F238E27FC236}">
                <a16:creationId xmlns:a16="http://schemas.microsoft.com/office/drawing/2014/main" id="{1F341FBD-6FB5-A8B9-52C5-8ABAA99C6226}"/>
              </a:ext>
            </a:extLst>
          </p:cNvPr>
          <p:cNvSpPr/>
          <p:nvPr/>
        </p:nvSpPr>
        <p:spPr>
          <a:xfrm>
            <a:off x="8119254" y="13273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19" name="Oval 18">
            <a:extLst>
              <a:ext uri="{FF2B5EF4-FFF2-40B4-BE49-F238E27FC236}">
                <a16:creationId xmlns:a16="http://schemas.microsoft.com/office/drawing/2014/main" id="{03EF3811-CBD7-29A0-ADA4-612A683A183F}"/>
              </a:ext>
            </a:extLst>
          </p:cNvPr>
          <p:cNvSpPr/>
          <p:nvPr/>
        </p:nvSpPr>
        <p:spPr>
          <a:xfrm>
            <a:off x="5757511" y="1327357"/>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0" name="Oval 19">
            <a:extLst>
              <a:ext uri="{FF2B5EF4-FFF2-40B4-BE49-F238E27FC236}">
                <a16:creationId xmlns:a16="http://schemas.microsoft.com/office/drawing/2014/main" id="{3CF213B5-B7EA-71B2-38B4-CD5A3DC5D936}"/>
              </a:ext>
            </a:extLst>
          </p:cNvPr>
          <p:cNvSpPr/>
          <p:nvPr/>
        </p:nvSpPr>
        <p:spPr>
          <a:xfrm>
            <a:off x="10233919" y="13273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21" name="TextBox 20">
            <a:extLst>
              <a:ext uri="{FF2B5EF4-FFF2-40B4-BE49-F238E27FC236}">
                <a16:creationId xmlns:a16="http://schemas.microsoft.com/office/drawing/2014/main" id="{560C1FC8-491C-099A-4F84-2D87EF1C4FE6}"/>
              </a:ext>
            </a:extLst>
          </p:cNvPr>
          <p:cNvSpPr txBox="1"/>
          <p:nvPr/>
        </p:nvSpPr>
        <p:spPr>
          <a:xfrm>
            <a:off x="10488022" y="1271302"/>
            <a:ext cx="1172993" cy="400110"/>
          </a:xfrm>
          <a:prstGeom prst="rect">
            <a:avLst/>
          </a:prstGeom>
          <a:noFill/>
        </p:spPr>
        <p:txBody>
          <a:bodyPr wrap="square" rtlCol="0" anchor="ctr">
            <a:spAutoFit/>
          </a:bodyPr>
          <a:lstStyle/>
          <a:p>
            <a:r>
              <a:rPr lang="en-GB" sz="1000" dirty="0">
                <a:solidFill>
                  <a:schemeClr val="bg1"/>
                </a:solidFill>
              </a:rPr>
              <a:t>Risk beyond control</a:t>
            </a:r>
          </a:p>
        </p:txBody>
      </p:sp>
      <p:sp>
        <p:nvSpPr>
          <p:cNvPr id="22" name="TextBox 21">
            <a:extLst>
              <a:ext uri="{FF2B5EF4-FFF2-40B4-BE49-F238E27FC236}">
                <a16:creationId xmlns:a16="http://schemas.microsoft.com/office/drawing/2014/main" id="{F7B46E1B-D35F-93C3-BA97-5C18E22E423D}"/>
              </a:ext>
            </a:extLst>
          </p:cNvPr>
          <p:cNvSpPr txBox="1"/>
          <p:nvPr/>
        </p:nvSpPr>
        <p:spPr>
          <a:xfrm>
            <a:off x="8373359" y="1271302"/>
            <a:ext cx="1894455" cy="400110"/>
          </a:xfrm>
          <a:prstGeom prst="rect">
            <a:avLst/>
          </a:prstGeom>
          <a:noFill/>
        </p:spPr>
        <p:txBody>
          <a:bodyPr wrap="square" rtlCol="0" anchor="ctr">
            <a:spAutoFit/>
          </a:bodyPr>
          <a:lstStyle/>
          <a:p>
            <a:r>
              <a:rPr lang="en-GB" sz="1000" dirty="0">
                <a:solidFill>
                  <a:schemeClr val="bg1"/>
                </a:solidFill>
              </a:rPr>
              <a:t>Risk that can be managed </a:t>
            </a:r>
            <a:br>
              <a:rPr lang="en-GB" sz="1000" dirty="0">
                <a:solidFill>
                  <a:schemeClr val="bg1"/>
                </a:solidFill>
              </a:rPr>
            </a:br>
            <a:r>
              <a:rPr lang="en-GB" sz="1000" dirty="0">
                <a:solidFill>
                  <a:schemeClr val="bg1"/>
                </a:solidFill>
              </a:rPr>
              <a:t>or mitigated</a:t>
            </a:r>
          </a:p>
        </p:txBody>
      </p:sp>
      <p:sp>
        <p:nvSpPr>
          <p:cNvPr id="23" name="TextBox 22">
            <a:extLst>
              <a:ext uri="{FF2B5EF4-FFF2-40B4-BE49-F238E27FC236}">
                <a16:creationId xmlns:a16="http://schemas.microsoft.com/office/drawing/2014/main" id="{4E20AF1A-B70F-811F-B90E-ED0257F10638}"/>
              </a:ext>
            </a:extLst>
          </p:cNvPr>
          <p:cNvSpPr txBox="1"/>
          <p:nvPr/>
        </p:nvSpPr>
        <p:spPr>
          <a:xfrm>
            <a:off x="6011616" y="1271302"/>
            <a:ext cx="2141533" cy="400110"/>
          </a:xfrm>
          <a:prstGeom prst="rect">
            <a:avLst/>
          </a:prstGeom>
          <a:noFill/>
        </p:spPr>
        <p:txBody>
          <a:bodyPr wrap="square" rtlCol="0" anchor="ctr">
            <a:spAutoFit/>
          </a:bodyPr>
          <a:lstStyle/>
          <a:p>
            <a:r>
              <a:rPr lang="en-GB" sz="1000" dirty="0">
                <a:solidFill>
                  <a:schemeClr val="bg1"/>
                </a:solidFill>
              </a:rPr>
              <a:t>Risk that can be controlled </a:t>
            </a:r>
            <a:br>
              <a:rPr lang="en-GB" sz="1000" dirty="0">
                <a:solidFill>
                  <a:schemeClr val="bg1"/>
                </a:solidFill>
              </a:rPr>
            </a:br>
            <a:r>
              <a:rPr lang="en-GB" sz="1000" dirty="0">
                <a:solidFill>
                  <a:schemeClr val="bg1"/>
                </a:solidFill>
              </a:rPr>
              <a:t>directly / avoided</a:t>
            </a:r>
          </a:p>
        </p:txBody>
      </p:sp>
      <p:sp>
        <p:nvSpPr>
          <p:cNvPr id="24" name="Oval 23">
            <a:extLst>
              <a:ext uri="{FF2B5EF4-FFF2-40B4-BE49-F238E27FC236}">
                <a16:creationId xmlns:a16="http://schemas.microsoft.com/office/drawing/2014/main" id="{057CF9C5-545A-044E-4995-68621E2D0EEC}"/>
              </a:ext>
            </a:extLst>
          </p:cNvPr>
          <p:cNvSpPr>
            <a:spLocks noChangeAspect="1"/>
          </p:cNvSpPr>
          <p:nvPr/>
        </p:nvSpPr>
        <p:spPr>
          <a:xfrm>
            <a:off x="327383" y="2281754"/>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A</a:t>
            </a:r>
          </a:p>
        </p:txBody>
      </p:sp>
      <p:sp>
        <p:nvSpPr>
          <p:cNvPr id="25" name="Oval 24">
            <a:extLst>
              <a:ext uri="{FF2B5EF4-FFF2-40B4-BE49-F238E27FC236}">
                <a16:creationId xmlns:a16="http://schemas.microsoft.com/office/drawing/2014/main" id="{39611B74-C248-745B-D37D-AD7CFC9FCBB2}"/>
              </a:ext>
            </a:extLst>
          </p:cNvPr>
          <p:cNvSpPr>
            <a:spLocks noChangeAspect="1"/>
          </p:cNvSpPr>
          <p:nvPr/>
        </p:nvSpPr>
        <p:spPr>
          <a:xfrm>
            <a:off x="327383" y="2895677"/>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B</a:t>
            </a:r>
          </a:p>
        </p:txBody>
      </p:sp>
      <p:sp>
        <p:nvSpPr>
          <p:cNvPr id="26" name="Oval 25">
            <a:extLst>
              <a:ext uri="{FF2B5EF4-FFF2-40B4-BE49-F238E27FC236}">
                <a16:creationId xmlns:a16="http://schemas.microsoft.com/office/drawing/2014/main" id="{54650D9C-0F3D-BC32-7D57-DCCFF041E8FF}"/>
              </a:ext>
            </a:extLst>
          </p:cNvPr>
          <p:cNvSpPr>
            <a:spLocks noChangeAspect="1"/>
          </p:cNvSpPr>
          <p:nvPr/>
        </p:nvSpPr>
        <p:spPr>
          <a:xfrm>
            <a:off x="327383" y="3508951"/>
            <a:ext cx="236006" cy="23600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C</a:t>
            </a:r>
          </a:p>
        </p:txBody>
      </p:sp>
      <p:sp>
        <p:nvSpPr>
          <p:cNvPr id="27" name="Rectangle 26">
            <a:extLst>
              <a:ext uri="{FF2B5EF4-FFF2-40B4-BE49-F238E27FC236}">
                <a16:creationId xmlns:a16="http://schemas.microsoft.com/office/drawing/2014/main" id="{D4C1C39A-5DAB-0D2F-D15E-F6E979993E4A}"/>
              </a:ext>
            </a:extLst>
          </p:cNvPr>
          <p:cNvSpPr/>
          <p:nvPr/>
        </p:nvSpPr>
        <p:spPr>
          <a:xfrm>
            <a:off x="2154448" y="2745480"/>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bg1"/>
                </a:solidFill>
              </a:rPr>
              <a:t>Prepare communication plan framing Digital Venture as new, innovative experiment from [Group]</a:t>
            </a:r>
          </a:p>
          <a:p>
            <a:pPr marL="171450" indent="-171450">
              <a:buFont typeface="Arial" panose="020B0604020202020204" pitchFamily="34" charset="0"/>
              <a:buChar char="•"/>
            </a:pPr>
            <a:r>
              <a:rPr lang="en-US" sz="1000" dirty="0">
                <a:solidFill>
                  <a:schemeClr val="bg1"/>
                </a:solidFill>
              </a:rPr>
              <a:t>Monitor both press coverage and consumer sentiment and allocate PR FTE to act as ‘task force’</a:t>
            </a:r>
          </a:p>
        </p:txBody>
      </p:sp>
      <p:sp>
        <p:nvSpPr>
          <p:cNvPr id="28" name="Rectangle 27">
            <a:extLst>
              <a:ext uri="{FF2B5EF4-FFF2-40B4-BE49-F238E27FC236}">
                <a16:creationId xmlns:a16="http://schemas.microsoft.com/office/drawing/2014/main" id="{6C6B5FFE-7DF1-6842-E697-E4FC116C11E7}"/>
              </a:ext>
            </a:extLst>
          </p:cNvPr>
          <p:cNvSpPr/>
          <p:nvPr/>
        </p:nvSpPr>
        <p:spPr>
          <a:xfrm>
            <a:off x="2154448" y="3358754"/>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000" dirty="0">
                <a:solidFill>
                  <a:schemeClr val="bg1"/>
                </a:solidFill>
              </a:rPr>
              <a:t>Differentiation of Digital Venture product offering to minimize options for direct price comparisons</a:t>
            </a:r>
          </a:p>
          <a:p>
            <a:pPr marL="171450" indent="-171450">
              <a:buFont typeface="Arial" panose="020B0604020202020204" pitchFamily="34" charset="0"/>
              <a:buChar char="•"/>
            </a:pPr>
            <a:r>
              <a:rPr lang="en-GB" sz="1000" dirty="0">
                <a:solidFill>
                  <a:schemeClr val="bg1"/>
                </a:solidFill>
              </a:rPr>
              <a:t>Utilize bundling, offers, and product ‘drops’ to eliminate price comparison on a product-by-product level</a:t>
            </a:r>
          </a:p>
        </p:txBody>
      </p:sp>
      <p:sp>
        <p:nvSpPr>
          <p:cNvPr id="29" name="Rectangle 28">
            <a:extLst>
              <a:ext uri="{FF2B5EF4-FFF2-40B4-BE49-F238E27FC236}">
                <a16:creationId xmlns:a16="http://schemas.microsoft.com/office/drawing/2014/main" id="{DC8D6AD3-75C5-5E5D-F5E8-09AB6A08E93D}"/>
              </a:ext>
            </a:extLst>
          </p:cNvPr>
          <p:cNvSpPr/>
          <p:nvPr/>
        </p:nvSpPr>
        <p:spPr>
          <a:xfrm>
            <a:off x="457264" y="5811856"/>
            <a:ext cx="1624754" cy="53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Market not ready for digital</a:t>
            </a:r>
          </a:p>
        </p:txBody>
      </p:sp>
      <p:sp>
        <p:nvSpPr>
          <p:cNvPr id="30" name="Rectangle 29">
            <a:extLst>
              <a:ext uri="{FF2B5EF4-FFF2-40B4-BE49-F238E27FC236}">
                <a16:creationId xmlns:a16="http://schemas.microsoft.com/office/drawing/2014/main" id="{5100ED71-2B72-BDA1-6587-54CAD5A989C6}"/>
              </a:ext>
            </a:extLst>
          </p:cNvPr>
          <p:cNvSpPr/>
          <p:nvPr/>
        </p:nvSpPr>
        <p:spPr>
          <a:xfrm>
            <a:off x="457264" y="4585303"/>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Brand damage to existing brands</a:t>
            </a:r>
          </a:p>
        </p:txBody>
      </p:sp>
      <p:sp>
        <p:nvSpPr>
          <p:cNvPr id="31" name="Rectangle 30">
            <a:extLst>
              <a:ext uri="{FF2B5EF4-FFF2-40B4-BE49-F238E27FC236}">
                <a16:creationId xmlns:a16="http://schemas.microsoft.com/office/drawing/2014/main" id="{E4536424-B985-C520-46B1-2F237C5B08C9}"/>
              </a:ext>
            </a:extLst>
          </p:cNvPr>
          <p:cNvSpPr/>
          <p:nvPr/>
        </p:nvSpPr>
        <p:spPr>
          <a:xfrm>
            <a:off x="457264" y="5198578"/>
            <a:ext cx="1624754" cy="53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GB" sz="1200" b="1" dirty="0">
                <a:solidFill>
                  <a:schemeClr val="tx1"/>
                </a:solidFill>
              </a:rPr>
              <a:t>Increased fraud</a:t>
            </a:r>
          </a:p>
        </p:txBody>
      </p:sp>
      <p:sp>
        <p:nvSpPr>
          <p:cNvPr id="35" name="Rectangle 34">
            <a:extLst>
              <a:ext uri="{FF2B5EF4-FFF2-40B4-BE49-F238E27FC236}">
                <a16:creationId xmlns:a16="http://schemas.microsoft.com/office/drawing/2014/main" id="{61A92066-1DB8-658C-89CF-7533CFA710EB}"/>
              </a:ext>
            </a:extLst>
          </p:cNvPr>
          <p:cNvSpPr/>
          <p:nvPr/>
        </p:nvSpPr>
        <p:spPr>
          <a:xfrm>
            <a:off x="2154448" y="4585303"/>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000" dirty="0">
                <a:solidFill>
                  <a:schemeClr val="bg1"/>
                </a:solidFill>
              </a:rPr>
              <a:t>Conduct detailed assessment of brand overlap and perception</a:t>
            </a:r>
          </a:p>
          <a:p>
            <a:pPr marL="171450" indent="-171450">
              <a:buFont typeface="Arial" panose="020B0604020202020204" pitchFamily="34" charset="0"/>
              <a:buChar char="•"/>
            </a:pPr>
            <a:r>
              <a:rPr lang="en-GB" sz="1000" dirty="0">
                <a:solidFill>
                  <a:schemeClr val="bg1"/>
                </a:solidFill>
              </a:rPr>
              <a:t>Create mitigation plan with each brand head to manage potential risk areas or leverage opportunities for co-branding (e.g. [sanitized brand] x </a:t>
            </a:r>
            <a:r>
              <a:rPr lang="en-GB" sz="1000" dirty="0" err="1">
                <a:solidFill>
                  <a:schemeClr val="bg1"/>
                </a:solidFill>
              </a:rPr>
              <a:t>NewCo</a:t>
            </a:r>
            <a:r>
              <a:rPr lang="en-GB" sz="1000" dirty="0">
                <a:solidFill>
                  <a:schemeClr val="bg1"/>
                </a:solidFill>
              </a:rPr>
              <a:t> for [sanitized])</a:t>
            </a:r>
          </a:p>
        </p:txBody>
      </p:sp>
      <p:sp>
        <p:nvSpPr>
          <p:cNvPr id="36" name="Rectangle 35">
            <a:extLst>
              <a:ext uri="{FF2B5EF4-FFF2-40B4-BE49-F238E27FC236}">
                <a16:creationId xmlns:a16="http://schemas.microsoft.com/office/drawing/2014/main" id="{3404EF62-9655-0B04-D829-4C1388248CF8}"/>
              </a:ext>
            </a:extLst>
          </p:cNvPr>
          <p:cNvSpPr/>
          <p:nvPr/>
        </p:nvSpPr>
        <p:spPr>
          <a:xfrm>
            <a:off x="2154448" y="519857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000" dirty="0">
                <a:solidFill>
                  <a:schemeClr val="bg1"/>
                </a:solidFill>
              </a:rPr>
              <a:t>Create or buy fraud detection models (especially for high-risk goods) and set up analytics dashboard to monitor fraud cases</a:t>
            </a:r>
          </a:p>
          <a:p>
            <a:pPr marL="171450" indent="-171450">
              <a:buFont typeface="Arial" panose="020B0604020202020204" pitchFamily="34" charset="0"/>
              <a:buChar char="•"/>
            </a:pPr>
            <a:r>
              <a:rPr lang="en-GB" sz="1000" dirty="0">
                <a:solidFill>
                  <a:schemeClr val="bg1"/>
                </a:solidFill>
              </a:rPr>
              <a:t>Allocate FTE for fraud handling</a:t>
            </a:r>
          </a:p>
        </p:txBody>
      </p:sp>
      <p:sp>
        <p:nvSpPr>
          <p:cNvPr id="37" name="Rectangle 36">
            <a:extLst>
              <a:ext uri="{FF2B5EF4-FFF2-40B4-BE49-F238E27FC236}">
                <a16:creationId xmlns:a16="http://schemas.microsoft.com/office/drawing/2014/main" id="{EC34ED9C-2357-33EF-985A-0B91E4C064A5}"/>
              </a:ext>
            </a:extLst>
          </p:cNvPr>
          <p:cNvSpPr/>
          <p:nvPr/>
        </p:nvSpPr>
        <p:spPr>
          <a:xfrm>
            <a:off x="2154448" y="5811856"/>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1000" dirty="0">
                <a:solidFill>
                  <a:schemeClr val="bg1"/>
                </a:solidFill>
              </a:rPr>
              <a:t>Invest in marketing campaigns targeted specific segments and handling fears of digital shopping for [sanitized product group]</a:t>
            </a:r>
          </a:p>
          <a:p>
            <a:pPr marL="171450" indent="-171450">
              <a:buFont typeface="Arial" panose="020B0604020202020204" pitchFamily="34" charset="0"/>
              <a:buChar char="•"/>
            </a:pPr>
            <a:r>
              <a:rPr lang="en-GB" sz="1000" dirty="0">
                <a:solidFill>
                  <a:schemeClr val="bg1"/>
                </a:solidFill>
              </a:rPr>
              <a:t>Address customer pains as part of offering and communication approach in general</a:t>
            </a:r>
          </a:p>
          <a:p>
            <a:pPr marL="171450" indent="-171450">
              <a:buFont typeface="Arial" panose="020B0604020202020204" pitchFamily="34" charset="0"/>
              <a:buChar char="•"/>
            </a:pPr>
            <a:r>
              <a:rPr lang="en-GB" sz="1000" dirty="0">
                <a:solidFill>
                  <a:schemeClr val="bg1"/>
                </a:solidFill>
              </a:rPr>
              <a:t>Provide relevant phone support to ‘educate’ customers in self-service</a:t>
            </a:r>
          </a:p>
        </p:txBody>
      </p:sp>
      <p:sp>
        <p:nvSpPr>
          <p:cNvPr id="38" name="Rectangle 37">
            <a:extLst>
              <a:ext uri="{FF2B5EF4-FFF2-40B4-BE49-F238E27FC236}">
                <a16:creationId xmlns:a16="http://schemas.microsoft.com/office/drawing/2014/main" id="{0FA077FE-BF67-E909-AE8E-52A48E647F5E}"/>
              </a:ext>
            </a:extLst>
          </p:cNvPr>
          <p:cNvSpPr/>
          <p:nvPr/>
        </p:nvSpPr>
        <p:spPr>
          <a:xfrm>
            <a:off x="2154448" y="3972028"/>
            <a:ext cx="9482815" cy="53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00" dirty="0">
                <a:solidFill>
                  <a:schemeClr val="bg1"/>
                </a:solidFill>
              </a:rPr>
              <a:t>Leverage [Group] brand to increase trust</a:t>
            </a:r>
          </a:p>
          <a:p>
            <a:pPr marL="171450" indent="-171450">
              <a:buFont typeface="Arial" panose="020B0604020202020204" pitchFamily="34" charset="0"/>
              <a:buChar char="•"/>
            </a:pPr>
            <a:r>
              <a:rPr lang="en-US" sz="1000" dirty="0">
                <a:solidFill>
                  <a:schemeClr val="bg1"/>
                </a:solidFill>
              </a:rPr>
              <a:t>Set the right team with proven, best-in-class startup or entrepreneurial experience to continue being up-to-date with market and building an appealing offering tailored to [sanitized] segment’s preferences</a:t>
            </a:r>
          </a:p>
        </p:txBody>
      </p:sp>
      <p:sp>
        <p:nvSpPr>
          <p:cNvPr id="39" name="Oval 38">
            <a:extLst>
              <a:ext uri="{FF2B5EF4-FFF2-40B4-BE49-F238E27FC236}">
                <a16:creationId xmlns:a16="http://schemas.microsoft.com/office/drawing/2014/main" id="{B431DDB5-9413-6D6B-DC80-5E5AC507AD18}"/>
              </a:ext>
            </a:extLst>
          </p:cNvPr>
          <p:cNvSpPr>
            <a:spLocks noChangeAspect="1"/>
          </p:cNvSpPr>
          <p:nvPr/>
        </p:nvSpPr>
        <p:spPr>
          <a:xfrm>
            <a:off x="327383" y="4122225"/>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D</a:t>
            </a:r>
          </a:p>
        </p:txBody>
      </p:sp>
      <p:sp>
        <p:nvSpPr>
          <p:cNvPr id="40" name="Oval 39">
            <a:extLst>
              <a:ext uri="{FF2B5EF4-FFF2-40B4-BE49-F238E27FC236}">
                <a16:creationId xmlns:a16="http://schemas.microsoft.com/office/drawing/2014/main" id="{A9F3911D-B200-A405-6BB2-E1B97860061B}"/>
              </a:ext>
            </a:extLst>
          </p:cNvPr>
          <p:cNvSpPr>
            <a:spLocks noChangeAspect="1"/>
          </p:cNvSpPr>
          <p:nvPr/>
        </p:nvSpPr>
        <p:spPr>
          <a:xfrm>
            <a:off x="327383" y="4735500"/>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E</a:t>
            </a:r>
          </a:p>
        </p:txBody>
      </p:sp>
      <p:sp>
        <p:nvSpPr>
          <p:cNvPr id="41" name="Oval 40">
            <a:extLst>
              <a:ext uri="{FF2B5EF4-FFF2-40B4-BE49-F238E27FC236}">
                <a16:creationId xmlns:a16="http://schemas.microsoft.com/office/drawing/2014/main" id="{EAAC1664-E95E-F04B-7EED-D9A7B8886D36}"/>
              </a:ext>
            </a:extLst>
          </p:cNvPr>
          <p:cNvSpPr>
            <a:spLocks noChangeAspect="1"/>
          </p:cNvSpPr>
          <p:nvPr/>
        </p:nvSpPr>
        <p:spPr>
          <a:xfrm>
            <a:off x="327383" y="5348775"/>
            <a:ext cx="236006" cy="23600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F</a:t>
            </a:r>
          </a:p>
        </p:txBody>
      </p:sp>
      <p:sp>
        <p:nvSpPr>
          <p:cNvPr id="42" name="Oval 41">
            <a:extLst>
              <a:ext uri="{FF2B5EF4-FFF2-40B4-BE49-F238E27FC236}">
                <a16:creationId xmlns:a16="http://schemas.microsoft.com/office/drawing/2014/main" id="{D28EAEF1-EE58-3B6B-8470-BAB5A7785F6B}"/>
              </a:ext>
            </a:extLst>
          </p:cNvPr>
          <p:cNvSpPr>
            <a:spLocks noChangeAspect="1"/>
          </p:cNvSpPr>
          <p:nvPr/>
        </p:nvSpPr>
        <p:spPr>
          <a:xfrm>
            <a:off x="327383" y="5962053"/>
            <a:ext cx="236006" cy="236006"/>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G</a:t>
            </a:r>
          </a:p>
        </p:txBody>
      </p:sp>
      <p:cxnSp>
        <p:nvCxnSpPr>
          <p:cNvPr id="48" name="Straight Connector 47">
            <a:extLst>
              <a:ext uri="{FF2B5EF4-FFF2-40B4-BE49-F238E27FC236}">
                <a16:creationId xmlns:a16="http://schemas.microsoft.com/office/drawing/2014/main" id="{AECB9952-9261-62B0-20ED-4A614FD4841D}"/>
              </a:ext>
            </a:extLst>
          </p:cNvPr>
          <p:cNvCxnSpPr>
            <a:cxnSpLocks/>
          </p:cNvCxnSpPr>
          <p:nvPr/>
        </p:nvCxnSpPr>
        <p:spPr>
          <a:xfrm flipV="1">
            <a:off x="457264" y="33199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600449-61D8-ED2F-6137-70FC8E66CC5F}"/>
              </a:ext>
            </a:extLst>
          </p:cNvPr>
          <p:cNvCxnSpPr>
            <a:cxnSpLocks/>
          </p:cNvCxnSpPr>
          <p:nvPr/>
        </p:nvCxnSpPr>
        <p:spPr>
          <a:xfrm flipV="1">
            <a:off x="457264" y="3933267"/>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5E7AF3-0DD2-34E8-3D23-0D492781439F}"/>
              </a:ext>
            </a:extLst>
          </p:cNvPr>
          <p:cNvCxnSpPr>
            <a:cxnSpLocks/>
          </p:cNvCxnSpPr>
          <p:nvPr/>
        </p:nvCxnSpPr>
        <p:spPr>
          <a:xfrm flipV="1">
            <a:off x="457264" y="4546542"/>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84030-AD55-5D0F-2954-B15D1A56B9F5}"/>
              </a:ext>
            </a:extLst>
          </p:cNvPr>
          <p:cNvCxnSpPr>
            <a:cxnSpLocks/>
          </p:cNvCxnSpPr>
          <p:nvPr/>
        </p:nvCxnSpPr>
        <p:spPr>
          <a:xfrm flipV="1">
            <a:off x="457264" y="5159816"/>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E7DFEE-4B41-4DBC-653C-5C680055906E}"/>
              </a:ext>
            </a:extLst>
          </p:cNvPr>
          <p:cNvCxnSpPr>
            <a:cxnSpLocks/>
          </p:cNvCxnSpPr>
          <p:nvPr/>
        </p:nvCxnSpPr>
        <p:spPr>
          <a:xfrm flipV="1">
            <a:off x="457264" y="5773093"/>
            <a:ext cx="11179999" cy="64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57FAAC90-4860-AA0A-4849-2F419C914082}"/>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7</a:t>
            </a:r>
          </a:p>
        </p:txBody>
      </p:sp>
      <p:sp>
        <p:nvSpPr>
          <p:cNvPr id="54" name="Footer Placeholder 2">
            <a:extLst>
              <a:ext uri="{FF2B5EF4-FFF2-40B4-BE49-F238E27FC236}">
                <a16:creationId xmlns:a16="http://schemas.microsoft.com/office/drawing/2014/main" id="{C8707497-ABB3-B252-E93B-C8F42D3A2D4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5" name="Text Placeholder 16">
            <a:extLst>
              <a:ext uri="{FF2B5EF4-FFF2-40B4-BE49-F238E27FC236}">
                <a16:creationId xmlns:a16="http://schemas.microsoft.com/office/drawing/2014/main" id="{163489D9-FC16-DF65-B67C-7F46201847CB}"/>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3422601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97E043-21D2-7E76-EA78-746CBE02673D}"/>
              </a:ext>
            </a:extLst>
          </p:cNvPr>
          <p:cNvSpPr/>
          <p:nvPr/>
        </p:nvSpPr>
        <p:spPr>
          <a:xfrm>
            <a:off x="4917432" y="5066631"/>
            <a:ext cx="6723706" cy="46965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4">
            <a:extLst>
              <a:ext uri="{FF2B5EF4-FFF2-40B4-BE49-F238E27FC236}">
                <a16:creationId xmlns:a16="http://schemas.microsoft.com/office/drawing/2014/main" id="{7282D515-0C92-16DF-46C4-DFF2F29318FC}"/>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6FDCE0ED-C028-3368-AD22-11FEE7D712CF}"/>
              </a:ext>
            </a:extLst>
          </p:cNvPr>
          <p:cNvSpPr>
            <a:spLocks noGrp="1"/>
          </p:cNvSpPr>
          <p:nvPr>
            <p:ph type="body" idx="1"/>
          </p:nvPr>
        </p:nvSpPr>
        <p:spPr/>
        <p:txBody>
          <a:bodyPr>
            <a:normAutofit lnSpcReduction="10000"/>
          </a:bodyPr>
          <a:lstStyle/>
          <a:p>
            <a:r>
              <a:rPr lang="en-US" dirty="0">
                <a:solidFill>
                  <a:schemeClr val="bg1"/>
                </a:solidFill>
              </a:rPr>
              <a:t>Outline </a:t>
            </a:r>
            <a:r>
              <a:rPr lang="en-US" b="1" dirty="0">
                <a:solidFill>
                  <a:schemeClr val="bg1"/>
                </a:solidFill>
              </a:rPr>
              <a:t>point of departure </a:t>
            </a:r>
            <a:r>
              <a:rPr lang="en-US" dirty="0">
                <a:solidFill>
                  <a:schemeClr val="bg1"/>
                </a:solidFill>
              </a:rPr>
              <a:t>and </a:t>
            </a:r>
            <a:r>
              <a:rPr lang="en-US" b="1" dirty="0">
                <a:solidFill>
                  <a:schemeClr val="bg1"/>
                </a:solidFill>
              </a:rPr>
              <a:t>rationale</a:t>
            </a:r>
            <a:r>
              <a:rPr lang="en-US" dirty="0">
                <a:solidFill>
                  <a:schemeClr val="bg1"/>
                </a:solidFill>
              </a:rPr>
              <a:t> for a Digital Venture</a:t>
            </a:r>
          </a:p>
          <a:p>
            <a:r>
              <a:rPr lang="en-US" dirty="0">
                <a:solidFill>
                  <a:schemeClr val="bg1"/>
                </a:solidFill>
              </a:rPr>
              <a:t>Discuss </a:t>
            </a:r>
            <a:r>
              <a:rPr lang="en-US" b="1" dirty="0">
                <a:solidFill>
                  <a:schemeClr val="bg1"/>
                </a:solidFill>
              </a:rPr>
              <a:t>ambition</a:t>
            </a:r>
            <a:r>
              <a:rPr lang="en-US" dirty="0">
                <a:solidFill>
                  <a:schemeClr val="bg1"/>
                </a:solidFill>
              </a:rPr>
              <a:t> and </a:t>
            </a:r>
            <a:r>
              <a:rPr lang="en-US" b="1" dirty="0">
                <a:solidFill>
                  <a:schemeClr val="bg1"/>
                </a:solidFill>
              </a:rPr>
              <a:t>vision</a:t>
            </a:r>
          </a:p>
          <a:p>
            <a:r>
              <a:rPr lang="en-US" dirty="0"/>
              <a:t>Align on overarching </a:t>
            </a:r>
            <a:r>
              <a:rPr lang="en-US" b="1" dirty="0"/>
              <a:t>design framework </a:t>
            </a:r>
            <a:r>
              <a:rPr lang="en-US" dirty="0"/>
              <a:t>and </a:t>
            </a:r>
            <a:r>
              <a:rPr lang="en-US" b="1" dirty="0"/>
              <a:t>hypotheses</a:t>
            </a:r>
          </a:p>
          <a:p>
            <a:r>
              <a:rPr lang="en-US" dirty="0"/>
              <a:t>Discuss </a:t>
            </a:r>
            <a:r>
              <a:rPr lang="en-US" b="1" dirty="0"/>
              <a:t>financial projections </a:t>
            </a:r>
            <a:r>
              <a:rPr lang="en-US" dirty="0"/>
              <a:t>and </a:t>
            </a:r>
            <a:r>
              <a:rPr lang="en-US" b="1" dirty="0"/>
              <a:t>scenarios</a:t>
            </a:r>
          </a:p>
          <a:p>
            <a:r>
              <a:rPr lang="en-US" dirty="0"/>
              <a:t>Discuss detailed </a:t>
            </a:r>
            <a:r>
              <a:rPr lang="en-US" b="1" dirty="0"/>
              <a:t>business case </a:t>
            </a:r>
            <a:r>
              <a:rPr lang="en-US" dirty="0"/>
              <a:t>and </a:t>
            </a:r>
            <a:r>
              <a:rPr lang="en-US" b="1" dirty="0"/>
              <a:t>business model</a:t>
            </a:r>
          </a:p>
          <a:p>
            <a:r>
              <a:rPr lang="en-US" dirty="0"/>
              <a:t>Outline </a:t>
            </a:r>
            <a:r>
              <a:rPr lang="en-US" b="1" dirty="0"/>
              <a:t>high-level timeline</a:t>
            </a:r>
            <a:r>
              <a:rPr lang="en-US" dirty="0"/>
              <a:t> and </a:t>
            </a:r>
            <a:r>
              <a:rPr lang="en-US" b="1" dirty="0"/>
              <a:t>investment need</a:t>
            </a:r>
          </a:p>
          <a:p>
            <a:r>
              <a:rPr lang="en-US" dirty="0"/>
              <a:t>Discuss </a:t>
            </a:r>
            <a:r>
              <a:rPr lang="en-US" b="1" dirty="0"/>
              <a:t>key risks </a:t>
            </a:r>
            <a:r>
              <a:rPr lang="en-US" dirty="0"/>
              <a:t>and </a:t>
            </a:r>
            <a:r>
              <a:rPr lang="en-US" b="1" dirty="0"/>
              <a:t>approaches for mitigation</a:t>
            </a:r>
          </a:p>
          <a:p>
            <a:r>
              <a:rPr lang="en-US" dirty="0"/>
              <a:t>Outline </a:t>
            </a:r>
            <a:r>
              <a:rPr lang="en-US" b="1" dirty="0"/>
              <a:t>next steps</a:t>
            </a:r>
          </a:p>
          <a:p>
            <a:r>
              <a:rPr lang="en-US" dirty="0"/>
              <a:t>Appendix </a:t>
            </a:r>
            <a:r>
              <a:rPr lang="en-US" i="1" dirty="0"/>
              <a:t>(not included in this template)</a:t>
            </a:r>
          </a:p>
        </p:txBody>
      </p:sp>
      <p:sp>
        <p:nvSpPr>
          <p:cNvPr id="11" name="Oval 10">
            <a:extLst>
              <a:ext uri="{FF2B5EF4-FFF2-40B4-BE49-F238E27FC236}">
                <a16:creationId xmlns:a16="http://schemas.microsoft.com/office/drawing/2014/main" id="{F563B210-9401-B328-44CC-31B7660F484A}"/>
              </a:ext>
            </a:extLst>
          </p:cNvPr>
          <p:cNvSpPr>
            <a:spLocks noChangeAspect="1"/>
          </p:cNvSpPr>
          <p:nvPr/>
        </p:nvSpPr>
        <p:spPr>
          <a:xfrm>
            <a:off x="5073070" y="1846895"/>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1</a:t>
            </a:r>
          </a:p>
        </p:txBody>
      </p:sp>
      <p:sp>
        <p:nvSpPr>
          <p:cNvPr id="12" name="Oval 11">
            <a:extLst>
              <a:ext uri="{FF2B5EF4-FFF2-40B4-BE49-F238E27FC236}">
                <a16:creationId xmlns:a16="http://schemas.microsoft.com/office/drawing/2014/main" id="{555BEC36-1474-B1FB-AEF3-E7CCAF8141C5}"/>
              </a:ext>
            </a:extLst>
          </p:cNvPr>
          <p:cNvSpPr>
            <a:spLocks noChangeAspect="1"/>
          </p:cNvSpPr>
          <p:nvPr/>
        </p:nvSpPr>
        <p:spPr>
          <a:xfrm>
            <a:off x="5073070" y="231427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2</a:t>
            </a:r>
          </a:p>
        </p:txBody>
      </p:sp>
      <p:sp>
        <p:nvSpPr>
          <p:cNvPr id="13" name="Oval 12">
            <a:extLst>
              <a:ext uri="{FF2B5EF4-FFF2-40B4-BE49-F238E27FC236}">
                <a16:creationId xmlns:a16="http://schemas.microsoft.com/office/drawing/2014/main" id="{426A560F-D2F5-D005-94A5-3783B60FB5EC}"/>
              </a:ext>
            </a:extLst>
          </p:cNvPr>
          <p:cNvSpPr>
            <a:spLocks noChangeAspect="1"/>
          </p:cNvSpPr>
          <p:nvPr/>
        </p:nvSpPr>
        <p:spPr>
          <a:xfrm>
            <a:off x="5073070" y="27816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3</a:t>
            </a:r>
          </a:p>
        </p:txBody>
      </p:sp>
      <p:sp>
        <p:nvSpPr>
          <p:cNvPr id="14" name="Oval 13">
            <a:extLst>
              <a:ext uri="{FF2B5EF4-FFF2-40B4-BE49-F238E27FC236}">
                <a16:creationId xmlns:a16="http://schemas.microsoft.com/office/drawing/2014/main" id="{9CEEEAB1-E78F-D0DD-4615-1A27CEC8294C}"/>
              </a:ext>
            </a:extLst>
          </p:cNvPr>
          <p:cNvSpPr>
            <a:spLocks noChangeAspect="1"/>
          </p:cNvSpPr>
          <p:nvPr/>
        </p:nvSpPr>
        <p:spPr>
          <a:xfrm>
            <a:off x="5073070" y="3249044"/>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4</a:t>
            </a:r>
          </a:p>
        </p:txBody>
      </p:sp>
      <p:sp>
        <p:nvSpPr>
          <p:cNvPr id="15" name="Oval 14">
            <a:extLst>
              <a:ext uri="{FF2B5EF4-FFF2-40B4-BE49-F238E27FC236}">
                <a16:creationId xmlns:a16="http://schemas.microsoft.com/office/drawing/2014/main" id="{0C402193-7E9C-B791-8D13-8914D054301C}"/>
              </a:ext>
            </a:extLst>
          </p:cNvPr>
          <p:cNvSpPr>
            <a:spLocks noChangeAspect="1"/>
          </p:cNvSpPr>
          <p:nvPr/>
        </p:nvSpPr>
        <p:spPr>
          <a:xfrm>
            <a:off x="5073070" y="3716427"/>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5</a:t>
            </a:r>
          </a:p>
        </p:txBody>
      </p:sp>
      <p:sp>
        <p:nvSpPr>
          <p:cNvPr id="16" name="Oval 15">
            <a:extLst>
              <a:ext uri="{FF2B5EF4-FFF2-40B4-BE49-F238E27FC236}">
                <a16:creationId xmlns:a16="http://schemas.microsoft.com/office/drawing/2014/main" id="{71211373-8CA5-4316-28B1-2D82D2C2C3AD}"/>
              </a:ext>
            </a:extLst>
          </p:cNvPr>
          <p:cNvSpPr>
            <a:spLocks noChangeAspect="1"/>
          </p:cNvSpPr>
          <p:nvPr/>
        </p:nvSpPr>
        <p:spPr>
          <a:xfrm>
            <a:off x="5073070" y="418381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6</a:t>
            </a:r>
          </a:p>
        </p:txBody>
      </p:sp>
      <p:sp>
        <p:nvSpPr>
          <p:cNvPr id="17" name="Oval 16">
            <a:extLst>
              <a:ext uri="{FF2B5EF4-FFF2-40B4-BE49-F238E27FC236}">
                <a16:creationId xmlns:a16="http://schemas.microsoft.com/office/drawing/2014/main" id="{07CA9FE3-8836-93A8-203B-9EFCA707D178}"/>
              </a:ext>
            </a:extLst>
          </p:cNvPr>
          <p:cNvSpPr>
            <a:spLocks noChangeAspect="1"/>
          </p:cNvSpPr>
          <p:nvPr/>
        </p:nvSpPr>
        <p:spPr>
          <a:xfrm>
            <a:off x="5073070" y="465119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7</a:t>
            </a:r>
          </a:p>
        </p:txBody>
      </p:sp>
      <p:sp>
        <p:nvSpPr>
          <p:cNvPr id="18" name="Oval 17">
            <a:extLst>
              <a:ext uri="{FF2B5EF4-FFF2-40B4-BE49-F238E27FC236}">
                <a16:creationId xmlns:a16="http://schemas.microsoft.com/office/drawing/2014/main" id="{252A92F9-1FD1-7B84-8274-D057B9FA0B9A}"/>
              </a:ext>
            </a:extLst>
          </p:cNvPr>
          <p:cNvSpPr>
            <a:spLocks noChangeAspect="1"/>
          </p:cNvSpPr>
          <p:nvPr/>
        </p:nvSpPr>
        <p:spPr>
          <a:xfrm>
            <a:off x="5073070" y="5118576"/>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8</a:t>
            </a:r>
          </a:p>
        </p:txBody>
      </p:sp>
      <p:sp>
        <p:nvSpPr>
          <p:cNvPr id="19" name="Oval 18">
            <a:extLst>
              <a:ext uri="{FF2B5EF4-FFF2-40B4-BE49-F238E27FC236}">
                <a16:creationId xmlns:a16="http://schemas.microsoft.com/office/drawing/2014/main" id="{94AA0505-2F32-83B0-59D9-296975F5B577}"/>
              </a:ext>
            </a:extLst>
          </p:cNvPr>
          <p:cNvSpPr>
            <a:spLocks noChangeAspect="1"/>
          </p:cNvSpPr>
          <p:nvPr/>
        </p:nvSpPr>
        <p:spPr>
          <a:xfrm>
            <a:off x="5073070" y="558596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9</a:t>
            </a:r>
          </a:p>
        </p:txBody>
      </p:sp>
      <p:sp>
        <p:nvSpPr>
          <p:cNvPr id="2" name="Text Placeholder 16">
            <a:extLst>
              <a:ext uri="{FF2B5EF4-FFF2-40B4-BE49-F238E27FC236}">
                <a16:creationId xmlns:a16="http://schemas.microsoft.com/office/drawing/2014/main" id="{F10B6FAC-79D7-5C85-9A98-AC99F8C19B33}"/>
              </a:ext>
            </a:extLst>
          </p:cNvPr>
          <p:cNvSpPr>
            <a:spLocks noGrp="1"/>
          </p:cNvSpPr>
          <p:nvPr>
            <p:ph type="body" sz="quarter" idx="17"/>
          </p:nvPr>
        </p:nvSpPr>
        <p:spPr>
          <a:xfrm>
            <a:off x="7630160" y="100540"/>
            <a:ext cx="4007104" cy="123111"/>
          </a:xfrm>
        </p:spPr>
        <p:txBody>
          <a:bodyPr/>
          <a:lstStyle/>
          <a:p>
            <a:r>
              <a:rPr lang="en-US" dirty="0"/>
              <a:t>Case: Real-life sanitized example #1</a:t>
            </a:r>
          </a:p>
        </p:txBody>
      </p:sp>
    </p:spTree>
    <p:extLst>
      <p:ext uri="{BB962C8B-B14F-4D97-AF65-F5344CB8AC3E}">
        <p14:creationId xmlns:p14="http://schemas.microsoft.com/office/powerpoint/2010/main" val="11161496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0AEF1-BA89-19BA-CADE-01D6E88976DF}"/>
              </a:ext>
            </a:extLst>
          </p:cNvPr>
          <p:cNvSpPr>
            <a:spLocks noGrp="1"/>
          </p:cNvSpPr>
          <p:nvPr>
            <p:ph type="title"/>
          </p:nvPr>
        </p:nvSpPr>
        <p:spPr/>
        <p:txBody>
          <a:bodyPr/>
          <a:lstStyle/>
          <a:p>
            <a:r>
              <a:rPr lang="en-US" dirty="0"/>
              <a:t>Focus for next few weeks will be recruiting and onboarding Digital Venture leadership team and key roles</a:t>
            </a:r>
          </a:p>
        </p:txBody>
      </p:sp>
      <p:sp>
        <p:nvSpPr>
          <p:cNvPr id="2" name="Oval 1">
            <a:extLst>
              <a:ext uri="{FF2B5EF4-FFF2-40B4-BE49-F238E27FC236}">
                <a16:creationId xmlns:a16="http://schemas.microsoft.com/office/drawing/2014/main" id="{8BF34050-D832-16BC-E847-7452806095B4}"/>
              </a:ext>
            </a:extLst>
          </p:cNvPr>
          <p:cNvSpPr>
            <a:spLocks noChangeAspect="1"/>
          </p:cNvSpPr>
          <p:nvPr/>
        </p:nvSpPr>
        <p:spPr>
          <a:xfrm>
            <a:off x="0" y="0"/>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200" dirty="0">
                <a:solidFill>
                  <a:schemeClr val="tx1"/>
                </a:solidFill>
              </a:rPr>
              <a:t>8</a:t>
            </a:r>
          </a:p>
        </p:txBody>
      </p:sp>
      <p:cxnSp>
        <p:nvCxnSpPr>
          <p:cNvPr id="3" name="Google Shape;1229;p216">
            <a:extLst>
              <a:ext uri="{FF2B5EF4-FFF2-40B4-BE49-F238E27FC236}">
                <a16:creationId xmlns:a16="http://schemas.microsoft.com/office/drawing/2014/main" id="{097F9108-1014-EEAD-2D0B-F42E016F1C98}"/>
              </a:ext>
            </a:extLst>
          </p:cNvPr>
          <p:cNvCxnSpPr/>
          <p:nvPr/>
        </p:nvCxnSpPr>
        <p:spPr>
          <a:xfrm>
            <a:off x="-301129" y="3047051"/>
            <a:ext cx="12970400" cy="0"/>
          </a:xfrm>
          <a:prstGeom prst="straightConnector1">
            <a:avLst/>
          </a:prstGeom>
          <a:noFill/>
          <a:ln w="9525" cap="flat" cmpd="sng">
            <a:solidFill>
              <a:srgbClr val="000000"/>
            </a:solidFill>
            <a:prstDash val="solid"/>
            <a:miter lim="800000"/>
            <a:headEnd type="none" w="sm" len="sm"/>
            <a:tailEnd type="none" w="sm" len="sm"/>
          </a:ln>
        </p:spPr>
      </p:cxnSp>
      <p:sp>
        <p:nvSpPr>
          <p:cNvPr id="10" name="Google Shape;1230;p216">
            <a:extLst>
              <a:ext uri="{FF2B5EF4-FFF2-40B4-BE49-F238E27FC236}">
                <a16:creationId xmlns:a16="http://schemas.microsoft.com/office/drawing/2014/main" id="{10D5E108-FCB4-5737-EF2F-53F569ED3A84}"/>
              </a:ext>
            </a:extLst>
          </p:cNvPr>
          <p:cNvSpPr txBox="1"/>
          <p:nvPr/>
        </p:nvSpPr>
        <p:spPr>
          <a:xfrm>
            <a:off x="947300" y="2592747"/>
            <a:ext cx="1584800" cy="328400"/>
          </a:xfrm>
          <a:prstGeom prst="rect">
            <a:avLst/>
          </a:prstGeom>
          <a:noFill/>
          <a:ln>
            <a:noFill/>
          </a:ln>
        </p:spPr>
        <p:txBody>
          <a:bodyPr spcFirstLastPara="1" wrap="square" lIns="121900" tIns="60933" rIns="121900" bIns="60933" anchor="t" anchorCtr="0">
            <a:noAutofit/>
          </a:bodyPr>
          <a:lstStyle/>
          <a:p>
            <a:pPr algn="ctr"/>
            <a:r>
              <a:rPr lang="en"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sz="1400" dirty="0">
              <a:solidFill>
                <a:schemeClr val="tx1">
                  <a:lumMod val="50000"/>
                </a:schemeClr>
              </a:solidFill>
              <a:latin typeface="Arial" panose="020B0604020202020204" pitchFamily="34" charset="0"/>
              <a:cs typeface="Arial" panose="020B0604020202020204" pitchFamily="34" charset="0"/>
            </a:endParaRPr>
          </a:p>
        </p:txBody>
      </p:sp>
      <p:sp>
        <p:nvSpPr>
          <p:cNvPr id="11" name="Google Shape;1231;p216">
            <a:extLst>
              <a:ext uri="{FF2B5EF4-FFF2-40B4-BE49-F238E27FC236}">
                <a16:creationId xmlns:a16="http://schemas.microsoft.com/office/drawing/2014/main" id="{FF507ED8-F488-FD68-4D13-848E13ACD060}"/>
              </a:ext>
            </a:extLst>
          </p:cNvPr>
          <p:cNvSpPr txBox="1"/>
          <p:nvPr/>
        </p:nvSpPr>
        <p:spPr>
          <a:xfrm>
            <a:off x="3257587"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2" name="Google Shape;1232;p216">
            <a:extLst>
              <a:ext uri="{FF2B5EF4-FFF2-40B4-BE49-F238E27FC236}">
                <a16:creationId xmlns:a16="http://schemas.microsoft.com/office/drawing/2014/main" id="{31954DEA-FBCB-0D07-DD9B-054F462701E9}"/>
              </a:ext>
            </a:extLst>
          </p:cNvPr>
          <p:cNvSpPr txBox="1"/>
          <p:nvPr/>
        </p:nvSpPr>
        <p:spPr>
          <a:xfrm>
            <a:off x="5567874"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3" name="Google Shape;1233;p216">
            <a:extLst>
              <a:ext uri="{FF2B5EF4-FFF2-40B4-BE49-F238E27FC236}">
                <a16:creationId xmlns:a16="http://schemas.microsoft.com/office/drawing/2014/main" id="{8AF19680-2B80-D36E-1A75-CBFD2DC6CD89}"/>
              </a:ext>
            </a:extLst>
          </p:cNvPr>
          <p:cNvSpPr txBox="1"/>
          <p:nvPr/>
        </p:nvSpPr>
        <p:spPr>
          <a:xfrm>
            <a:off x="7878161"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4" name="Google Shape;1234;p216">
            <a:extLst>
              <a:ext uri="{FF2B5EF4-FFF2-40B4-BE49-F238E27FC236}">
                <a16:creationId xmlns:a16="http://schemas.microsoft.com/office/drawing/2014/main" id="{E0BD29F7-6759-EC5E-DECB-3685971DFC74}"/>
              </a:ext>
            </a:extLst>
          </p:cNvPr>
          <p:cNvSpPr txBox="1"/>
          <p:nvPr/>
        </p:nvSpPr>
        <p:spPr>
          <a:xfrm>
            <a:off x="10188448" y="2592747"/>
            <a:ext cx="1584800" cy="328400"/>
          </a:xfrm>
          <a:prstGeom prst="rect">
            <a:avLst/>
          </a:prstGeom>
          <a:noFill/>
          <a:ln>
            <a:noFill/>
          </a:ln>
        </p:spPr>
        <p:txBody>
          <a:bodyPr spcFirstLastPara="1" wrap="square" lIns="121900" tIns="60933" rIns="121900" bIns="60933" anchor="t" anchorCtr="0">
            <a:noAutofit/>
          </a:bodyPr>
          <a:lstStyle/>
          <a:p>
            <a:pPr algn="ctr"/>
            <a:r>
              <a:rPr lang="en-US" sz="1400" dirty="0">
                <a:solidFill>
                  <a:schemeClr val="tx1">
                    <a:lumMod val="50000"/>
                  </a:schemeClr>
                </a:solidFill>
                <a:latin typeface="Arial" panose="020B0604020202020204" pitchFamily="34" charset="0"/>
                <a:ea typeface="Helvetica Neue"/>
                <a:cs typeface="Arial" panose="020B0604020202020204" pitchFamily="34" charset="0"/>
                <a:sym typeface="Helvetica Neue"/>
              </a:rPr>
              <a:t>[Sanitized dates]</a:t>
            </a:r>
            <a:endParaRPr lang="en-US" sz="1400" dirty="0">
              <a:solidFill>
                <a:schemeClr val="tx1">
                  <a:lumMod val="50000"/>
                </a:schemeClr>
              </a:solidFill>
              <a:latin typeface="Arial" panose="020B0604020202020204" pitchFamily="34" charset="0"/>
              <a:cs typeface="Arial" panose="020B0604020202020204" pitchFamily="34" charset="0"/>
            </a:endParaRPr>
          </a:p>
        </p:txBody>
      </p:sp>
      <p:sp>
        <p:nvSpPr>
          <p:cNvPr id="15" name="Google Shape;1235;p216">
            <a:extLst>
              <a:ext uri="{FF2B5EF4-FFF2-40B4-BE49-F238E27FC236}">
                <a16:creationId xmlns:a16="http://schemas.microsoft.com/office/drawing/2014/main" id="{A6F837D0-8054-1CD7-762C-CE00CD7C6AE6}"/>
              </a:ext>
            </a:extLst>
          </p:cNvPr>
          <p:cNvSpPr txBox="1"/>
          <p:nvPr/>
        </p:nvSpPr>
        <p:spPr>
          <a:xfrm>
            <a:off x="1439309" y="1448275"/>
            <a:ext cx="21860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1"/>
                </a:solidFill>
                <a:latin typeface="Arial" panose="020B0604020202020204" pitchFamily="34" charset="0"/>
                <a:ea typeface="Helvetica Neue"/>
                <a:cs typeface="Arial" panose="020B0604020202020204" pitchFamily="34" charset="0"/>
                <a:sym typeface="Helvetica Neue"/>
              </a:rPr>
              <a:t>End-November</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Board decision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on GO</a:t>
            </a:r>
            <a:endParaRPr sz="1400" b="1" dirty="0">
              <a:latin typeface="Arial" panose="020B0604020202020204" pitchFamily="34" charset="0"/>
              <a:cs typeface="Arial" panose="020B0604020202020204" pitchFamily="34" charset="0"/>
            </a:endParaRPr>
          </a:p>
        </p:txBody>
      </p:sp>
      <p:sp>
        <p:nvSpPr>
          <p:cNvPr id="16" name="Google Shape;1236;p216">
            <a:extLst>
              <a:ext uri="{FF2B5EF4-FFF2-40B4-BE49-F238E27FC236}">
                <a16:creationId xmlns:a16="http://schemas.microsoft.com/office/drawing/2014/main" id="{4EA29B65-C8A5-69F5-5A8D-FE9D4D343D4C}"/>
              </a:ext>
            </a:extLst>
          </p:cNvPr>
          <p:cNvSpPr txBox="1"/>
          <p:nvPr/>
        </p:nvSpPr>
        <p:spPr>
          <a:xfrm>
            <a:off x="3868781" y="1448275"/>
            <a:ext cx="2672800" cy="9440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1"/>
                </a:solidFill>
                <a:latin typeface="Arial" panose="020B0604020202020204" pitchFamily="34" charset="0"/>
                <a:ea typeface="Helvetica Neue"/>
                <a:cs typeface="Arial" panose="020B0604020202020204" pitchFamily="34" charset="0"/>
                <a:sym typeface="Helvetica Neue"/>
              </a:rPr>
              <a:t>January 1</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First round of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funding allocated </a:t>
            </a:r>
            <a:endParaRPr sz="1400" b="1" dirty="0">
              <a:latin typeface="Arial" panose="020B0604020202020204" pitchFamily="34" charset="0"/>
              <a:cs typeface="Arial" panose="020B0604020202020204" pitchFamily="34" charset="0"/>
            </a:endParaRPr>
          </a:p>
        </p:txBody>
      </p:sp>
      <p:sp>
        <p:nvSpPr>
          <p:cNvPr id="17" name="Google Shape;1237;p216">
            <a:extLst>
              <a:ext uri="{FF2B5EF4-FFF2-40B4-BE49-F238E27FC236}">
                <a16:creationId xmlns:a16="http://schemas.microsoft.com/office/drawing/2014/main" id="{2BE7F9DB-9C21-616D-EDF5-7D45D4D0F62A}"/>
              </a:ext>
            </a:extLst>
          </p:cNvPr>
          <p:cNvSpPr txBox="1"/>
          <p:nvPr/>
        </p:nvSpPr>
        <p:spPr>
          <a:xfrm>
            <a:off x="5963143" y="1448275"/>
            <a:ext cx="3104800" cy="738800"/>
          </a:xfrm>
          <a:prstGeom prst="rect">
            <a:avLst/>
          </a:prstGeom>
          <a:noFill/>
          <a:ln>
            <a:noFill/>
          </a:ln>
        </p:spPr>
        <p:txBody>
          <a:bodyPr spcFirstLastPara="1" wrap="square" lIns="121900" tIns="60933" rIns="121900" bIns="60933" anchor="t" anchorCtr="0">
            <a:noAutofit/>
          </a:bodyPr>
          <a:lstStyle/>
          <a:p>
            <a:pPr algn="ctr"/>
            <a:r>
              <a:rPr lang="en" sz="1400" b="1" dirty="0">
                <a:solidFill>
                  <a:schemeClr val="accent1"/>
                </a:solidFill>
                <a:latin typeface="Arial" panose="020B0604020202020204" pitchFamily="34" charset="0"/>
                <a:ea typeface="Helvetica Neue"/>
                <a:cs typeface="Arial" panose="020B0604020202020204" pitchFamily="34" charset="0"/>
                <a:sym typeface="Helvetica Neue"/>
              </a:rPr>
              <a:t>February 1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Digital </a:t>
            </a:r>
            <a:r>
              <a:rPr lang="en-US" sz="1400" b="1" dirty="0">
                <a:solidFill>
                  <a:srgbClr val="000000"/>
                </a:solidFill>
                <a:latin typeface="Arial" panose="020B0604020202020204" pitchFamily="34" charset="0"/>
                <a:ea typeface="Helvetica Neue"/>
                <a:cs typeface="Arial" panose="020B0604020202020204" pitchFamily="34" charset="0"/>
                <a:sym typeface="Helvetica Neue"/>
              </a:rPr>
              <a:t>Venture</a:t>
            </a:r>
            <a:r>
              <a:rPr lang="en" sz="1400" b="1" dirty="0">
                <a:solidFill>
                  <a:srgbClr val="000000"/>
                </a:solidFill>
                <a:latin typeface="Arial" panose="020B0604020202020204" pitchFamily="34" charset="0"/>
                <a:ea typeface="Helvetica Neue"/>
                <a:cs typeface="Arial" panose="020B0604020202020204" pitchFamily="34" charset="0"/>
                <a:sym typeface="Helvetica Neue"/>
              </a:rPr>
              <a:t> team </a:t>
            </a:r>
            <a:br>
              <a:rPr lang="en" sz="1400" b="1" dirty="0">
                <a:solidFill>
                  <a:srgbClr val="000000"/>
                </a:solidFill>
                <a:latin typeface="Arial" panose="020B0604020202020204" pitchFamily="34" charset="0"/>
                <a:ea typeface="Helvetica Neue"/>
                <a:cs typeface="Arial" panose="020B0604020202020204" pitchFamily="34" charset="0"/>
                <a:sym typeface="Helvetica Neue"/>
              </a:rPr>
            </a:br>
            <a:r>
              <a:rPr lang="en" sz="1400" b="1" dirty="0">
                <a:solidFill>
                  <a:srgbClr val="000000"/>
                </a:solidFill>
                <a:latin typeface="Arial" panose="020B0604020202020204" pitchFamily="34" charset="0"/>
                <a:ea typeface="Helvetica Neue"/>
                <a:cs typeface="Arial" panose="020B0604020202020204" pitchFamily="34" charset="0"/>
                <a:sym typeface="Helvetica Neue"/>
              </a:rPr>
              <a:t>start date</a:t>
            </a:r>
            <a:endParaRPr sz="1400" b="1" dirty="0">
              <a:latin typeface="Arial" panose="020B0604020202020204" pitchFamily="34" charset="0"/>
              <a:cs typeface="Arial" panose="020B0604020202020204" pitchFamily="34" charset="0"/>
            </a:endParaRPr>
          </a:p>
        </p:txBody>
      </p:sp>
      <p:cxnSp>
        <p:nvCxnSpPr>
          <p:cNvPr id="18" name="Google Shape;1238;p216">
            <a:extLst>
              <a:ext uri="{FF2B5EF4-FFF2-40B4-BE49-F238E27FC236}">
                <a16:creationId xmlns:a16="http://schemas.microsoft.com/office/drawing/2014/main" id="{E45A24C9-DE5F-5A92-D66F-B2AF09728F68}"/>
              </a:ext>
            </a:extLst>
          </p:cNvPr>
          <p:cNvCxnSpPr/>
          <p:nvPr/>
        </p:nvCxnSpPr>
        <p:spPr>
          <a:xfrm>
            <a:off x="584636" y="2901119"/>
            <a:ext cx="0" cy="292000"/>
          </a:xfrm>
          <a:prstGeom prst="straightConnector1">
            <a:avLst/>
          </a:prstGeom>
          <a:noFill/>
          <a:ln w="9525" cap="flat" cmpd="sng">
            <a:solidFill>
              <a:schemeClr val="dk1"/>
            </a:solidFill>
            <a:prstDash val="solid"/>
            <a:round/>
            <a:headEnd type="none" w="sm" len="sm"/>
            <a:tailEnd type="none" w="sm" len="sm"/>
          </a:ln>
        </p:spPr>
      </p:cxnSp>
      <p:sp>
        <p:nvSpPr>
          <p:cNvPr id="19" name="Google Shape;1239;p216">
            <a:extLst>
              <a:ext uri="{FF2B5EF4-FFF2-40B4-BE49-F238E27FC236}">
                <a16:creationId xmlns:a16="http://schemas.microsoft.com/office/drawing/2014/main" id="{B7EC88C5-BB35-A2A1-2EED-4EBBB91F6155}"/>
              </a:ext>
            </a:extLst>
          </p:cNvPr>
          <p:cNvSpPr/>
          <p:nvPr/>
        </p:nvSpPr>
        <p:spPr>
          <a:xfrm>
            <a:off x="2572648" y="3341868"/>
            <a:ext cx="7200000"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20" name="Google Shape;1240;p216">
            <a:extLst>
              <a:ext uri="{FF2B5EF4-FFF2-40B4-BE49-F238E27FC236}">
                <a16:creationId xmlns:a16="http://schemas.microsoft.com/office/drawing/2014/main" id="{877DF763-3AF2-2A22-42D8-B85A0844189E}"/>
              </a:ext>
            </a:extLst>
          </p:cNvPr>
          <p:cNvSpPr/>
          <p:nvPr/>
        </p:nvSpPr>
        <p:spPr>
          <a:xfrm>
            <a:off x="9884336" y="3341868"/>
            <a:ext cx="2052000" cy="2980000"/>
          </a:xfrm>
          <a:prstGeom prst="homePlate">
            <a:avLst>
              <a:gd name="adj" fmla="val 14730"/>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21" name="Google Shape;1241;p216">
            <a:extLst>
              <a:ext uri="{FF2B5EF4-FFF2-40B4-BE49-F238E27FC236}">
                <a16:creationId xmlns:a16="http://schemas.microsoft.com/office/drawing/2014/main" id="{C3A4F94B-3F10-7F40-3C32-A686A4DF5ACC}"/>
              </a:ext>
            </a:extLst>
          </p:cNvPr>
          <p:cNvSpPr/>
          <p:nvPr/>
        </p:nvSpPr>
        <p:spPr>
          <a:xfrm>
            <a:off x="2572649" y="4047155"/>
            <a:ext cx="4884400"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22" name="Google Shape;1242;p216">
            <a:extLst>
              <a:ext uri="{FF2B5EF4-FFF2-40B4-BE49-F238E27FC236}">
                <a16:creationId xmlns:a16="http://schemas.microsoft.com/office/drawing/2014/main" id="{90A40EC1-FEF3-6630-B257-A0AD3E534261}"/>
              </a:ext>
            </a:extLst>
          </p:cNvPr>
          <p:cNvSpPr/>
          <p:nvPr/>
        </p:nvSpPr>
        <p:spPr>
          <a:xfrm>
            <a:off x="2572648" y="4752441"/>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23" name="Google Shape;1243;p216">
            <a:extLst>
              <a:ext uri="{FF2B5EF4-FFF2-40B4-BE49-F238E27FC236}">
                <a16:creationId xmlns:a16="http://schemas.microsoft.com/office/drawing/2014/main" id="{84F090BA-8045-0B16-B2AC-E71FAF92411D}"/>
              </a:ext>
            </a:extLst>
          </p:cNvPr>
          <p:cNvSpPr/>
          <p:nvPr/>
        </p:nvSpPr>
        <p:spPr>
          <a:xfrm>
            <a:off x="2572648" y="5601729"/>
            <a:ext cx="7200000" cy="720000"/>
          </a:xfrm>
          <a:prstGeom prst="rect">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cxnSp>
        <p:nvCxnSpPr>
          <p:cNvPr id="24" name="Google Shape;1244;p216">
            <a:extLst>
              <a:ext uri="{FF2B5EF4-FFF2-40B4-BE49-F238E27FC236}">
                <a16:creationId xmlns:a16="http://schemas.microsoft.com/office/drawing/2014/main" id="{C3143243-972B-3D5C-0984-0F3B78229FFA}"/>
              </a:ext>
            </a:extLst>
          </p:cNvPr>
          <p:cNvCxnSpPr/>
          <p:nvPr/>
        </p:nvCxnSpPr>
        <p:spPr>
          <a:xfrm>
            <a:off x="2894924"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5" name="Google Shape;1245;p216">
            <a:extLst>
              <a:ext uri="{FF2B5EF4-FFF2-40B4-BE49-F238E27FC236}">
                <a16:creationId xmlns:a16="http://schemas.microsoft.com/office/drawing/2014/main" id="{8153F7D7-72F2-4E85-71CA-ACAB7FFFA4EB}"/>
              </a:ext>
            </a:extLst>
          </p:cNvPr>
          <p:cNvCxnSpPr>
            <a:cxnSpLocks/>
          </p:cNvCxnSpPr>
          <p:nvPr/>
        </p:nvCxnSpPr>
        <p:spPr>
          <a:xfrm>
            <a:off x="5205212" y="2392123"/>
            <a:ext cx="0" cy="800800"/>
          </a:xfrm>
          <a:prstGeom prst="straightConnector1">
            <a:avLst/>
          </a:prstGeom>
          <a:noFill/>
          <a:ln w="19050" cap="flat" cmpd="sng">
            <a:solidFill>
              <a:schemeClr val="accent1"/>
            </a:solidFill>
            <a:prstDash val="dash"/>
            <a:round/>
            <a:headEnd type="none" w="sm" len="sm"/>
            <a:tailEnd type="none" w="sm" len="sm"/>
          </a:ln>
        </p:spPr>
      </p:cxnSp>
      <p:cxnSp>
        <p:nvCxnSpPr>
          <p:cNvPr id="26" name="Google Shape;1246;p216">
            <a:extLst>
              <a:ext uri="{FF2B5EF4-FFF2-40B4-BE49-F238E27FC236}">
                <a16:creationId xmlns:a16="http://schemas.microsoft.com/office/drawing/2014/main" id="{5DFE3EC0-756C-98FE-BA9A-067B04F8B476}"/>
              </a:ext>
            </a:extLst>
          </p:cNvPr>
          <p:cNvCxnSpPr/>
          <p:nvPr/>
        </p:nvCxnSpPr>
        <p:spPr>
          <a:xfrm>
            <a:off x="9825787"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7" name="Google Shape;1247;p216">
            <a:extLst>
              <a:ext uri="{FF2B5EF4-FFF2-40B4-BE49-F238E27FC236}">
                <a16:creationId xmlns:a16="http://schemas.microsoft.com/office/drawing/2014/main" id="{B5AD7196-8EF6-18A7-C420-2FF44660EB53}"/>
              </a:ext>
            </a:extLst>
          </p:cNvPr>
          <p:cNvCxnSpPr>
            <a:cxnSpLocks/>
            <a:stCxn id="17" idx="2"/>
          </p:cNvCxnSpPr>
          <p:nvPr/>
        </p:nvCxnSpPr>
        <p:spPr>
          <a:xfrm>
            <a:off x="7515543" y="2187075"/>
            <a:ext cx="0" cy="1006000"/>
          </a:xfrm>
          <a:prstGeom prst="straightConnector1">
            <a:avLst/>
          </a:prstGeom>
          <a:noFill/>
          <a:ln w="19050" cap="flat" cmpd="sng">
            <a:solidFill>
              <a:schemeClr val="accent1"/>
            </a:solidFill>
            <a:prstDash val="dash"/>
            <a:round/>
            <a:headEnd type="none" w="sm" len="sm"/>
            <a:tailEnd type="none" w="sm" len="sm"/>
          </a:ln>
        </p:spPr>
      </p:cxnSp>
      <p:sp>
        <p:nvSpPr>
          <p:cNvPr id="28" name="Google Shape;1248;p216">
            <a:extLst>
              <a:ext uri="{FF2B5EF4-FFF2-40B4-BE49-F238E27FC236}">
                <a16:creationId xmlns:a16="http://schemas.microsoft.com/office/drawing/2014/main" id="{C1C3C3C8-EE55-BB58-90D1-E8A9EC783013}"/>
              </a:ext>
            </a:extLst>
          </p:cNvPr>
          <p:cNvSpPr txBox="1"/>
          <p:nvPr/>
        </p:nvSpPr>
        <p:spPr>
          <a:xfrm>
            <a:off x="2572648" y="3363128"/>
            <a:ext cx="7139408" cy="533600"/>
          </a:xfrm>
          <a:prstGeom prst="rect">
            <a:avLst/>
          </a:prstGeom>
          <a:solidFill>
            <a:schemeClr val="tx1">
              <a:lumMod val="95000"/>
            </a:schemeClr>
          </a:solidFill>
          <a:ln>
            <a:noFill/>
          </a:ln>
        </p:spPr>
        <p:txBody>
          <a:bodyPr spcFirstLastPara="1" wrap="square" lIns="121900" tIns="60933" rIns="121900" bIns="60933" anchor="t"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[Sanitized]</a:t>
            </a:r>
            <a:br>
              <a:rPr lang="en-US" sz="1400" b="1"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[Sanitized]</a:t>
            </a:r>
            <a:endParaRPr lang="en-US" sz="1400" dirty="0">
              <a:latin typeface="Arial" panose="020B0604020202020204" pitchFamily="34" charset="0"/>
              <a:cs typeface="Arial" panose="020B0604020202020204" pitchFamily="34" charset="0"/>
            </a:endParaRPr>
          </a:p>
        </p:txBody>
      </p:sp>
      <p:sp>
        <p:nvSpPr>
          <p:cNvPr id="29" name="Google Shape;1249;p216">
            <a:extLst>
              <a:ext uri="{FF2B5EF4-FFF2-40B4-BE49-F238E27FC236}">
                <a16:creationId xmlns:a16="http://schemas.microsoft.com/office/drawing/2014/main" id="{64214319-06BD-7D4E-4B2B-9A481A7897E6}"/>
              </a:ext>
            </a:extLst>
          </p:cNvPr>
          <p:cNvSpPr txBox="1"/>
          <p:nvPr/>
        </p:nvSpPr>
        <p:spPr>
          <a:xfrm>
            <a:off x="2572648" y="4068415"/>
            <a:ext cx="4718000" cy="533600"/>
          </a:xfrm>
          <a:prstGeom prst="rect">
            <a:avLst/>
          </a:prstGeom>
          <a:solidFill>
            <a:schemeClr val="tx1">
              <a:lumMod val="95000"/>
            </a:schemeClr>
          </a:solidFill>
          <a:ln>
            <a:noFill/>
          </a:ln>
        </p:spPr>
        <p:txBody>
          <a:bodyPr spcFirstLastPara="1" wrap="square" lIns="121900" tIns="60933" rIns="121900" bIns="60933" anchor="t"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Digital Venture team recruitment</a:t>
            </a:r>
            <a:endParaRPr lang="en-US" sz="1400" b="1" dirty="0">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Recruitment of leadership team started asap.</a:t>
            </a:r>
            <a:endParaRPr lang="en-US" sz="1400" dirty="0">
              <a:latin typeface="Arial" panose="020B0604020202020204" pitchFamily="34" charset="0"/>
              <a:cs typeface="Arial" panose="020B0604020202020204" pitchFamily="34" charset="0"/>
            </a:endParaRPr>
          </a:p>
        </p:txBody>
      </p:sp>
      <p:sp>
        <p:nvSpPr>
          <p:cNvPr id="30" name="Google Shape;1250;p216">
            <a:extLst>
              <a:ext uri="{FF2B5EF4-FFF2-40B4-BE49-F238E27FC236}">
                <a16:creationId xmlns:a16="http://schemas.microsoft.com/office/drawing/2014/main" id="{C0BDD1A0-8DCD-DDCA-65AA-1936A334BB95}"/>
              </a:ext>
            </a:extLst>
          </p:cNvPr>
          <p:cNvSpPr txBox="1"/>
          <p:nvPr/>
        </p:nvSpPr>
        <p:spPr>
          <a:xfrm>
            <a:off x="2572648" y="4752441"/>
            <a:ext cx="7200000" cy="738800"/>
          </a:xfrm>
          <a:prstGeom prst="rect">
            <a:avLst/>
          </a:prstGeom>
          <a:solidFill>
            <a:schemeClr val="tx1">
              <a:lumMod val="95000"/>
            </a:schemeClr>
          </a:solidFill>
          <a:ln>
            <a:noFill/>
          </a:ln>
        </p:spPr>
        <p:txBody>
          <a:bodyPr spcFirstLastPara="1" wrap="square" lIns="121900" tIns="60933" rIns="121900" bIns="60933" anchor="t"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Review and detailing of investment case</a:t>
            </a:r>
            <a:endParaRPr lang="en-US" sz="1400" b="1" dirty="0">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Review of rudimentary investment case and assumptions, verify key question marks, initial ROI calculations to be done in parallel.</a:t>
            </a:r>
            <a:endParaRPr lang="en-US" sz="1400" dirty="0">
              <a:latin typeface="Arial" panose="020B0604020202020204" pitchFamily="34" charset="0"/>
              <a:cs typeface="Arial" panose="020B0604020202020204" pitchFamily="34" charset="0"/>
            </a:endParaRPr>
          </a:p>
        </p:txBody>
      </p:sp>
      <p:sp>
        <p:nvSpPr>
          <p:cNvPr id="31" name="Google Shape;1251;p216">
            <a:extLst>
              <a:ext uri="{FF2B5EF4-FFF2-40B4-BE49-F238E27FC236}">
                <a16:creationId xmlns:a16="http://schemas.microsoft.com/office/drawing/2014/main" id="{3BD03D8D-D628-B560-A4AA-76F031069EC6}"/>
              </a:ext>
            </a:extLst>
          </p:cNvPr>
          <p:cNvSpPr txBox="1"/>
          <p:nvPr/>
        </p:nvSpPr>
        <p:spPr>
          <a:xfrm>
            <a:off x="2572648" y="5601729"/>
            <a:ext cx="7200000" cy="738800"/>
          </a:xfrm>
          <a:prstGeom prst="rect">
            <a:avLst/>
          </a:prstGeom>
          <a:solidFill>
            <a:schemeClr val="tx1">
              <a:lumMod val="95000"/>
            </a:schemeClr>
          </a:solidFill>
          <a:ln>
            <a:noFill/>
          </a:ln>
        </p:spPr>
        <p:txBody>
          <a:bodyPr spcFirstLastPara="1" wrap="square" lIns="121900" tIns="60933" rIns="121900" bIns="60933" anchor="t"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[Group] preparation</a:t>
            </a:r>
            <a:endParaRPr lang="en-US" sz="1400" b="1" dirty="0">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Communicate Digital Venture plan to rest of [Group] and begin resource allocation and working relationships across key functions and teams.</a:t>
            </a:r>
            <a:endParaRPr lang="en-US" sz="1400" dirty="0">
              <a:latin typeface="Arial" panose="020B0604020202020204" pitchFamily="34" charset="0"/>
              <a:cs typeface="Arial" panose="020B0604020202020204" pitchFamily="34" charset="0"/>
            </a:endParaRPr>
          </a:p>
        </p:txBody>
      </p:sp>
      <p:sp>
        <p:nvSpPr>
          <p:cNvPr id="32" name="Google Shape;1252;p216">
            <a:extLst>
              <a:ext uri="{FF2B5EF4-FFF2-40B4-BE49-F238E27FC236}">
                <a16:creationId xmlns:a16="http://schemas.microsoft.com/office/drawing/2014/main" id="{5AD8C079-B2AB-E5B6-7E82-A2FFA4F919AC}"/>
              </a:ext>
            </a:extLst>
          </p:cNvPr>
          <p:cNvSpPr txBox="1"/>
          <p:nvPr/>
        </p:nvSpPr>
        <p:spPr>
          <a:xfrm>
            <a:off x="9884336" y="3846912"/>
            <a:ext cx="1765600" cy="19696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Detail design and MVP</a:t>
            </a:r>
            <a:endParaRPr lang="en-US" sz="1400" b="1" dirty="0">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Smooth transition from onboarding to design and build.</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endParaRPr lang="en-US" sz="1400" dirty="0">
              <a:solidFill>
                <a:srgbClr val="000000"/>
              </a:solidFill>
              <a:latin typeface="Arial" panose="020B0604020202020204" pitchFamily="34" charset="0"/>
              <a:ea typeface="Helvetica Neue"/>
              <a:cs typeface="Arial" panose="020B0604020202020204" pitchFamily="34" charset="0"/>
              <a:sym typeface="Helvetica Neue"/>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Digital Venture team and core [Group] team working in tandem.</a:t>
            </a:r>
            <a:endParaRPr lang="en-US" sz="1400" dirty="0">
              <a:latin typeface="Arial" panose="020B0604020202020204" pitchFamily="34" charset="0"/>
              <a:cs typeface="Arial" panose="020B0604020202020204" pitchFamily="34" charset="0"/>
            </a:endParaRPr>
          </a:p>
        </p:txBody>
      </p:sp>
      <p:sp>
        <p:nvSpPr>
          <p:cNvPr id="33" name="Google Shape;1253;p216">
            <a:extLst>
              <a:ext uri="{FF2B5EF4-FFF2-40B4-BE49-F238E27FC236}">
                <a16:creationId xmlns:a16="http://schemas.microsoft.com/office/drawing/2014/main" id="{59B22795-D906-45D9-5124-1093D79971F2}"/>
              </a:ext>
            </a:extLst>
          </p:cNvPr>
          <p:cNvSpPr/>
          <p:nvPr/>
        </p:nvSpPr>
        <p:spPr>
          <a:xfrm>
            <a:off x="7553056" y="4047155"/>
            <a:ext cx="2219600" cy="576000"/>
          </a:xfrm>
          <a:prstGeom prst="rect">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34" name="Google Shape;1254;p216">
            <a:extLst>
              <a:ext uri="{FF2B5EF4-FFF2-40B4-BE49-F238E27FC236}">
                <a16:creationId xmlns:a16="http://schemas.microsoft.com/office/drawing/2014/main" id="{14AC3755-494B-FBBB-A381-3761488DF766}"/>
              </a:ext>
            </a:extLst>
          </p:cNvPr>
          <p:cNvSpPr txBox="1"/>
          <p:nvPr/>
        </p:nvSpPr>
        <p:spPr>
          <a:xfrm>
            <a:off x="7553056" y="4068415"/>
            <a:ext cx="2219592" cy="533600"/>
          </a:xfrm>
          <a:prstGeom prst="rect">
            <a:avLst/>
          </a:prstGeom>
          <a:solidFill>
            <a:schemeClr val="tx1">
              <a:lumMod val="95000"/>
            </a:schemeClr>
          </a:solidFill>
          <a:ln>
            <a:noFill/>
          </a:ln>
        </p:spPr>
        <p:txBody>
          <a:bodyPr spcFirstLastPara="1" wrap="square" lIns="121900" tIns="60933" rIns="121900" bIns="60933" anchor="t"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Onboarding</a:t>
            </a:r>
            <a:endParaRPr lang="en-US" sz="1400" b="1" dirty="0">
              <a:latin typeface="Arial" panose="020B0604020202020204" pitchFamily="34" charset="0"/>
              <a:cs typeface="Arial" panose="020B0604020202020204" pitchFamily="34" charset="0"/>
            </a:endParaRPr>
          </a:p>
          <a:p>
            <a:r>
              <a:rPr lang="en-US" sz="1400" dirty="0">
                <a:solidFill>
                  <a:srgbClr val="000000"/>
                </a:solidFill>
                <a:latin typeface="Arial" panose="020B0604020202020204" pitchFamily="34" charset="0"/>
                <a:ea typeface="Helvetica Neue"/>
                <a:cs typeface="Arial" panose="020B0604020202020204" pitchFamily="34" charset="0"/>
                <a:sym typeface="Helvetica Neue"/>
              </a:rPr>
              <a:t>Team onboarded.</a:t>
            </a:r>
            <a:endParaRPr lang="en-US" sz="1400" dirty="0">
              <a:latin typeface="Arial" panose="020B0604020202020204" pitchFamily="34" charset="0"/>
              <a:cs typeface="Arial" panose="020B0604020202020204" pitchFamily="34" charset="0"/>
            </a:endParaRPr>
          </a:p>
        </p:txBody>
      </p:sp>
      <p:cxnSp>
        <p:nvCxnSpPr>
          <p:cNvPr id="35" name="Google Shape;1255;p216">
            <a:extLst>
              <a:ext uri="{FF2B5EF4-FFF2-40B4-BE49-F238E27FC236}">
                <a16:creationId xmlns:a16="http://schemas.microsoft.com/office/drawing/2014/main" id="{101EA6A9-120D-1203-4261-C7D414D34B0A}"/>
              </a:ext>
            </a:extLst>
          </p:cNvPr>
          <p:cNvCxnSpPr>
            <a:stCxn id="15" idx="2"/>
          </p:cNvCxnSpPr>
          <p:nvPr/>
        </p:nvCxnSpPr>
        <p:spPr>
          <a:xfrm>
            <a:off x="2532309" y="2187075"/>
            <a:ext cx="800" cy="1006000"/>
          </a:xfrm>
          <a:prstGeom prst="straightConnector1">
            <a:avLst/>
          </a:prstGeom>
          <a:noFill/>
          <a:ln w="19050" cap="flat" cmpd="sng">
            <a:solidFill>
              <a:schemeClr val="accent1"/>
            </a:solidFill>
            <a:prstDash val="dash"/>
            <a:round/>
            <a:headEnd type="none" w="sm" len="sm"/>
            <a:tailEnd type="none" w="sm" len="sm"/>
          </a:ln>
        </p:spPr>
      </p:cxnSp>
      <p:sp>
        <p:nvSpPr>
          <p:cNvPr id="36" name="Google Shape;1256;p216">
            <a:extLst>
              <a:ext uri="{FF2B5EF4-FFF2-40B4-BE49-F238E27FC236}">
                <a16:creationId xmlns:a16="http://schemas.microsoft.com/office/drawing/2014/main" id="{8EB59A87-F119-2ACF-2BAE-6133EF1EA0FE}"/>
              </a:ext>
            </a:extLst>
          </p:cNvPr>
          <p:cNvSpPr/>
          <p:nvPr/>
        </p:nvSpPr>
        <p:spPr>
          <a:xfrm>
            <a:off x="584636" y="3341868"/>
            <a:ext cx="1876400" cy="2972400"/>
          </a:xfrm>
          <a:prstGeom prst="rect">
            <a:avLst/>
          </a:prstGeom>
          <a:solidFill>
            <a:schemeClr val="tx1">
              <a:lumMod val="95000"/>
            </a:schemeClr>
          </a:solidFill>
          <a:ln>
            <a:noFill/>
          </a:ln>
        </p:spPr>
        <p:txBody>
          <a:bodyPr spcFirstLastPara="1" wrap="square" lIns="121900" tIns="60933" rIns="121900" bIns="60933" anchor="ctr" anchorCtr="0">
            <a:noAutofit/>
          </a:bodyPr>
          <a:lstStyle/>
          <a:p>
            <a:pPr algn="ctr"/>
            <a:endParaRPr lang="en-US" sz="1400">
              <a:solidFill>
                <a:schemeClr val="lt1"/>
              </a:solidFill>
              <a:latin typeface="Arial" panose="020B0604020202020204" pitchFamily="34" charset="0"/>
              <a:ea typeface="Arial"/>
              <a:cs typeface="Arial" panose="020B0604020202020204" pitchFamily="34" charset="0"/>
              <a:sym typeface="Arial"/>
            </a:endParaRPr>
          </a:p>
        </p:txBody>
      </p:sp>
      <p:sp>
        <p:nvSpPr>
          <p:cNvPr id="37" name="Google Shape;1257;p216">
            <a:extLst>
              <a:ext uri="{FF2B5EF4-FFF2-40B4-BE49-F238E27FC236}">
                <a16:creationId xmlns:a16="http://schemas.microsoft.com/office/drawing/2014/main" id="{A239CAE9-6A19-0333-9906-06C353E56775}"/>
              </a:ext>
            </a:extLst>
          </p:cNvPr>
          <p:cNvSpPr txBox="1"/>
          <p:nvPr/>
        </p:nvSpPr>
        <p:spPr>
          <a:xfrm>
            <a:off x="584636" y="4356064"/>
            <a:ext cx="1848000" cy="944000"/>
          </a:xfrm>
          <a:prstGeom prst="rect">
            <a:avLst/>
          </a:prstGeom>
          <a:solidFill>
            <a:schemeClr val="tx1">
              <a:lumMod val="95000"/>
            </a:schemeClr>
          </a:solidFill>
          <a:ln>
            <a:noFill/>
          </a:ln>
        </p:spPr>
        <p:txBody>
          <a:bodyPr spcFirstLastPara="1" wrap="square" lIns="121900" tIns="60933" rIns="121900" bIns="60933" anchor="ctr" anchorCtr="0">
            <a:noAutofit/>
          </a:bodyPr>
          <a:lstStyle/>
          <a:p>
            <a:r>
              <a:rPr lang="en-US" sz="1400" b="1" dirty="0">
                <a:solidFill>
                  <a:srgbClr val="000000"/>
                </a:solidFill>
                <a:latin typeface="Arial" panose="020B0604020202020204" pitchFamily="34" charset="0"/>
                <a:ea typeface="Helvetica Neue"/>
                <a:cs typeface="Arial" panose="020B0604020202020204" pitchFamily="34" charset="0"/>
                <a:sym typeface="Helvetica Neue"/>
              </a:rPr>
              <a:t>Final decision</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Board reviews high-level outline and main design parameters of </a:t>
            </a:r>
            <a:br>
              <a:rPr lang="en-US" sz="1400" dirty="0">
                <a:solidFill>
                  <a:srgbClr val="000000"/>
                </a:solidFill>
                <a:latin typeface="Arial" panose="020B0604020202020204" pitchFamily="34" charset="0"/>
                <a:ea typeface="Helvetica Neue"/>
                <a:cs typeface="Arial" panose="020B0604020202020204" pitchFamily="34" charset="0"/>
                <a:sym typeface="Helvetica Neue"/>
              </a:rPr>
            </a:br>
            <a:r>
              <a:rPr lang="en-US" sz="1400" dirty="0">
                <a:solidFill>
                  <a:srgbClr val="000000"/>
                </a:solidFill>
                <a:latin typeface="Arial" panose="020B0604020202020204" pitchFamily="34" charset="0"/>
                <a:ea typeface="Helvetica Neue"/>
                <a:cs typeface="Arial" panose="020B0604020202020204" pitchFamily="34" charset="0"/>
                <a:sym typeface="Helvetica Neue"/>
              </a:rPr>
              <a:t>Digital Venture</a:t>
            </a:r>
            <a:endParaRPr lang="en-US" sz="1400" dirty="0">
              <a:latin typeface="Arial" panose="020B0604020202020204" pitchFamily="34" charset="0"/>
              <a:cs typeface="Arial" panose="020B0604020202020204" pitchFamily="34" charset="0"/>
            </a:endParaRPr>
          </a:p>
        </p:txBody>
      </p:sp>
      <p:sp>
        <p:nvSpPr>
          <p:cNvPr id="44" name="Footer Placeholder 2">
            <a:extLst>
              <a:ext uri="{FF2B5EF4-FFF2-40B4-BE49-F238E27FC236}">
                <a16:creationId xmlns:a16="http://schemas.microsoft.com/office/drawing/2014/main" id="{E65CCCC7-B84B-DC4B-23E4-EE980D56EAE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5" name="Text Placeholder 16">
            <a:extLst>
              <a:ext uri="{FF2B5EF4-FFF2-40B4-BE49-F238E27FC236}">
                <a16:creationId xmlns:a16="http://schemas.microsoft.com/office/drawing/2014/main" id="{83757D91-B874-5D24-2CC2-D489BD4E84CC}"/>
              </a:ext>
            </a:extLst>
          </p:cNvPr>
          <p:cNvSpPr>
            <a:spLocks noGrp="1"/>
          </p:cNvSpPr>
          <p:nvPr>
            <p:ph type="body" sz="quarter" idx="17"/>
          </p:nvPr>
        </p:nvSpPr>
        <p:spPr/>
        <p:txBody>
          <a:bodyPr/>
          <a:lstStyle/>
          <a:p>
            <a:r>
              <a:rPr lang="en-US" dirty="0"/>
              <a:t>Case: Real-life sanitized example #1</a:t>
            </a:r>
          </a:p>
        </p:txBody>
      </p:sp>
    </p:spTree>
    <p:extLst>
      <p:ext uri="{BB962C8B-B14F-4D97-AF65-F5344CB8AC3E}">
        <p14:creationId xmlns:p14="http://schemas.microsoft.com/office/powerpoint/2010/main" val="23673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Objectives of this template</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7" name="TextBox 6">
            <a:extLst>
              <a:ext uri="{FF2B5EF4-FFF2-40B4-BE49-F238E27FC236}">
                <a16:creationId xmlns:a16="http://schemas.microsoft.com/office/drawing/2014/main" id="{161AAF1D-47D6-0326-3592-03C67BFD3AFB}"/>
              </a:ext>
            </a:extLst>
          </p:cNvPr>
          <p:cNvSpPr txBox="1"/>
          <p:nvPr/>
        </p:nvSpPr>
        <p:spPr>
          <a:xfrm>
            <a:off x="467805" y="1473242"/>
            <a:ext cx="11173331" cy="523220"/>
          </a:xfrm>
          <a:prstGeom prst="rect">
            <a:avLst/>
          </a:prstGeom>
          <a:noFill/>
        </p:spPr>
        <p:txBody>
          <a:bodyPr wrap="square" rtlCol="0">
            <a:spAutoFit/>
          </a:bodyPr>
          <a:lstStyle/>
          <a:p>
            <a:r>
              <a:rPr lang="en-US" sz="1400" b="1" dirty="0">
                <a:solidFill>
                  <a:schemeClr val="bg1"/>
                </a:solidFill>
              </a:rPr>
              <a:t>The Business Case template includes a fully structured storyline complete with ready-to-use slides, as well as frameworks, tools, real-life examples, and best practices to help you:</a:t>
            </a:r>
          </a:p>
        </p:txBody>
      </p:sp>
      <p:sp>
        <p:nvSpPr>
          <p:cNvPr id="8" name="TextBox 7">
            <a:extLst>
              <a:ext uri="{FF2B5EF4-FFF2-40B4-BE49-F238E27FC236}">
                <a16:creationId xmlns:a16="http://schemas.microsoft.com/office/drawing/2014/main" id="{629C3659-E0A8-6A8F-C244-41BAC3111B0D}"/>
              </a:ext>
            </a:extLst>
          </p:cNvPr>
          <p:cNvSpPr txBox="1"/>
          <p:nvPr/>
        </p:nvSpPr>
        <p:spPr>
          <a:xfrm>
            <a:off x="857250" y="2225717"/>
            <a:ext cx="10783886" cy="307777"/>
          </a:xfrm>
          <a:prstGeom prst="rect">
            <a:avLst/>
          </a:prstGeom>
          <a:noFill/>
        </p:spPr>
        <p:txBody>
          <a:bodyPr wrap="square" rtlCol="0">
            <a:spAutoFit/>
          </a:bodyPr>
          <a:lstStyle/>
          <a:p>
            <a:r>
              <a:rPr lang="en-US" sz="1400" dirty="0">
                <a:solidFill>
                  <a:schemeClr val="bg1"/>
                </a:solidFill>
              </a:rPr>
              <a:t>Create and present a full business case for a new product line, business unit, innovation area or completely stand-alone business</a:t>
            </a:r>
          </a:p>
        </p:txBody>
      </p:sp>
      <p:sp>
        <p:nvSpPr>
          <p:cNvPr id="9" name="TextBox 8">
            <a:extLst>
              <a:ext uri="{FF2B5EF4-FFF2-40B4-BE49-F238E27FC236}">
                <a16:creationId xmlns:a16="http://schemas.microsoft.com/office/drawing/2014/main" id="{F4E73E8F-DB83-0B3F-7525-C36B119DF846}"/>
              </a:ext>
            </a:extLst>
          </p:cNvPr>
          <p:cNvSpPr txBox="1"/>
          <p:nvPr/>
        </p:nvSpPr>
        <p:spPr>
          <a:xfrm>
            <a:off x="857250" y="2786361"/>
            <a:ext cx="10783886" cy="523220"/>
          </a:xfrm>
          <a:prstGeom prst="rect">
            <a:avLst/>
          </a:prstGeom>
          <a:noFill/>
        </p:spPr>
        <p:txBody>
          <a:bodyPr wrap="square" rtlCol="0">
            <a:spAutoFit/>
          </a:bodyPr>
          <a:lstStyle/>
          <a:p>
            <a:r>
              <a:rPr lang="en-US" sz="1400" dirty="0">
                <a:solidFill>
                  <a:schemeClr val="bg1"/>
                </a:solidFill>
              </a:rPr>
              <a:t>Analyze and describe all necessary areas with associated hypotheses for what this new product/business/innovation should look like including value proposition, customer segments, business model and price point, IT setup, brand, team structure etc.</a:t>
            </a:r>
          </a:p>
        </p:txBody>
      </p:sp>
      <p:sp>
        <p:nvSpPr>
          <p:cNvPr id="10" name="TextBox 9">
            <a:extLst>
              <a:ext uri="{FF2B5EF4-FFF2-40B4-BE49-F238E27FC236}">
                <a16:creationId xmlns:a16="http://schemas.microsoft.com/office/drawing/2014/main" id="{30F6A211-6686-DB45-BB1F-591BDF0751C9}"/>
              </a:ext>
            </a:extLst>
          </p:cNvPr>
          <p:cNvSpPr txBox="1"/>
          <p:nvPr/>
        </p:nvSpPr>
        <p:spPr>
          <a:xfrm>
            <a:off x="857250" y="3562448"/>
            <a:ext cx="10783886" cy="523220"/>
          </a:xfrm>
          <a:prstGeom prst="rect">
            <a:avLst/>
          </a:prstGeom>
          <a:noFill/>
        </p:spPr>
        <p:txBody>
          <a:bodyPr wrap="square" rtlCol="0">
            <a:spAutoFit/>
          </a:bodyPr>
          <a:lstStyle/>
          <a:p>
            <a:r>
              <a:rPr lang="en-US" sz="1400">
                <a:solidFill>
                  <a:schemeClr val="bg1"/>
                </a:solidFill>
              </a:rPr>
              <a:t>Discuss all necessary areas with associated hypotheses related to how this new product/business/innovation should interface and integrate with the Group or main business(es) including positioning, data system integrations, governance etc.</a:t>
            </a:r>
          </a:p>
        </p:txBody>
      </p:sp>
      <p:sp>
        <p:nvSpPr>
          <p:cNvPr id="11" name="TextBox 10">
            <a:extLst>
              <a:ext uri="{FF2B5EF4-FFF2-40B4-BE49-F238E27FC236}">
                <a16:creationId xmlns:a16="http://schemas.microsoft.com/office/drawing/2014/main" id="{94659E0A-0473-C795-EA93-EBA436C9452A}"/>
              </a:ext>
            </a:extLst>
          </p:cNvPr>
          <p:cNvSpPr txBox="1"/>
          <p:nvPr/>
        </p:nvSpPr>
        <p:spPr>
          <a:xfrm>
            <a:off x="857250" y="4338535"/>
            <a:ext cx="10783886" cy="523220"/>
          </a:xfrm>
          <a:prstGeom prst="rect">
            <a:avLst/>
          </a:prstGeom>
          <a:noFill/>
        </p:spPr>
        <p:txBody>
          <a:bodyPr wrap="square" rtlCol="0">
            <a:spAutoFit/>
          </a:bodyPr>
          <a:lstStyle/>
          <a:p>
            <a:r>
              <a:rPr lang="en-US" sz="1400">
                <a:solidFill>
                  <a:schemeClr val="bg1"/>
                </a:solidFill>
              </a:rPr>
              <a:t>Analyze potential risks and possible mitigation tactics related to building and launching this new product/business/innovation including cannibalization, brand value etc.</a:t>
            </a:r>
          </a:p>
        </p:txBody>
      </p:sp>
      <p:sp>
        <p:nvSpPr>
          <p:cNvPr id="12" name="TextBox 11">
            <a:extLst>
              <a:ext uri="{FF2B5EF4-FFF2-40B4-BE49-F238E27FC236}">
                <a16:creationId xmlns:a16="http://schemas.microsoft.com/office/drawing/2014/main" id="{9BEFF149-C3B8-4ABA-BBBB-FC899A6ECFC1}"/>
              </a:ext>
            </a:extLst>
          </p:cNvPr>
          <p:cNvSpPr txBox="1"/>
          <p:nvPr/>
        </p:nvSpPr>
        <p:spPr>
          <a:xfrm>
            <a:off x="857250" y="5114622"/>
            <a:ext cx="10783886" cy="307777"/>
          </a:xfrm>
          <a:prstGeom prst="rect">
            <a:avLst/>
          </a:prstGeom>
          <a:noFill/>
        </p:spPr>
        <p:txBody>
          <a:bodyPr wrap="square" rtlCol="0">
            <a:spAutoFit/>
          </a:bodyPr>
          <a:lstStyle/>
          <a:p>
            <a:r>
              <a:rPr lang="en-US" sz="1400">
                <a:solidFill>
                  <a:schemeClr val="bg1"/>
                </a:solidFill>
              </a:rPr>
              <a:t>Present timelines and roadmaps for the new product/business/innovation</a:t>
            </a:r>
          </a:p>
        </p:txBody>
      </p:sp>
      <p:sp>
        <p:nvSpPr>
          <p:cNvPr id="13" name="TextBox 12">
            <a:extLst>
              <a:ext uri="{FF2B5EF4-FFF2-40B4-BE49-F238E27FC236}">
                <a16:creationId xmlns:a16="http://schemas.microsoft.com/office/drawing/2014/main" id="{8541A250-036E-0E6E-39BF-279BE4E38C42}"/>
              </a:ext>
            </a:extLst>
          </p:cNvPr>
          <p:cNvSpPr txBox="1"/>
          <p:nvPr/>
        </p:nvSpPr>
        <p:spPr>
          <a:xfrm>
            <a:off x="857250" y="5675266"/>
            <a:ext cx="10783886" cy="307777"/>
          </a:xfrm>
          <a:prstGeom prst="rect">
            <a:avLst/>
          </a:prstGeom>
          <a:noFill/>
        </p:spPr>
        <p:txBody>
          <a:bodyPr wrap="square" rtlCol="0">
            <a:spAutoFit/>
          </a:bodyPr>
          <a:lstStyle/>
          <a:p>
            <a:r>
              <a:rPr lang="en-US" sz="1400">
                <a:solidFill>
                  <a:schemeClr val="bg1"/>
                </a:solidFill>
              </a:rPr>
              <a:t>Analyze financials and create a detailed Excel business case with strategic KPIs and other important metrics</a:t>
            </a:r>
          </a:p>
        </p:txBody>
      </p:sp>
      <p:sp>
        <p:nvSpPr>
          <p:cNvPr id="14" name="Triangle 13">
            <a:extLst>
              <a:ext uri="{FF2B5EF4-FFF2-40B4-BE49-F238E27FC236}">
                <a16:creationId xmlns:a16="http://schemas.microsoft.com/office/drawing/2014/main" id="{9DEE58E4-7B2E-9C67-A784-FB8C14980DA6}"/>
              </a:ext>
            </a:extLst>
          </p:cNvPr>
          <p:cNvSpPr>
            <a:spLocks noChangeAspect="1"/>
          </p:cNvSpPr>
          <p:nvPr/>
        </p:nvSpPr>
        <p:spPr>
          <a:xfrm rot="5400000">
            <a:off x="580556" y="2289605"/>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Triangle 14">
            <a:extLst>
              <a:ext uri="{FF2B5EF4-FFF2-40B4-BE49-F238E27FC236}">
                <a16:creationId xmlns:a16="http://schemas.microsoft.com/office/drawing/2014/main" id="{46E28E73-A6FD-685D-0690-4CFF08835C5C}"/>
              </a:ext>
            </a:extLst>
          </p:cNvPr>
          <p:cNvSpPr>
            <a:spLocks noChangeAspect="1"/>
          </p:cNvSpPr>
          <p:nvPr/>
        </p:nvSpPr>
        <p:spPr>
          <a:xfrm rot="5400000">
            <a:off x="580556" y="2957971"/>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Triangle 15">
            <a:extLst>
              <a:ext uri="{FF2B5EF4-FFF2-40B4-BE49-F238E27FC236}">
                <a16:creationId xmlns:a16="http://schemas.microsoft.com/office/drawing/2014/main" id="{90BFBDBD-74CA-54B4-38C9-3A87712066D1}"/>
              </a:ext>
            </a:extLst>
          </p:cNvPr>
          <p:cNvSpPr>
            <a:spLocks noChangeAspect="1"/>
          </p:cNvSpPr>
          <p:nvPr/>
        </p:nvSpPr>
        <p:spPr>
          <a:xfrm rot="5400000">
            <a:off x="580556" y="373405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riangle 16">
            <a:extLst>
              <a:ext uri="{FF2B5EF4-FFF2-40B4-BE49-F238E27FC236}">
                <a16:creationId xmlns:a16="http://schemas.microsoft.com/office/drawing/2014/main" id="{7F60D02A-901B-9672-2ABA-D767EE9C452C}"/>
              </a:ext>
            </a:extLst>
          </p:cNvPr>
          <p:cNvSpPr>
            <a:spLocks noChangeAspect="1"/>
          </p:cNvSpPr>
          <p:nvPr/>
        </p:nvSpPr>
        <p:spPr>
          <a:xfrm rot="5400000">
            <a:off x="580556" y="4510145"/>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Triangle 17">
            <a:extLst>
              <a:ext uri="{FF2B5EF4-FFF2-40B4-BE49-F238E27FC236}">
                <a16:creationId xmlns:a16="http://schemas.microsoft.com/office/drawing/2014/main" id="{6BF6032E-E5AA-77C0-D9D1-77DF14FF60CA}"/>
              </a:ext>
            </a:extLst>
          </p:cNvPr>
          <p:cNvSpPr>
            <a:spLocks noChangeAspect="1"/>
          </p:cNvSpPr>
          <p:nvPr/>
        </p:nvSpPr>
        <p:spPr>
          <a:xfrm rot="5400000">
            <a:off x="580556" y="5178510"/>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riangle 18">
            <a:extLst>
              <a:ext uri="{FF2B5EF4-FFF2-40B4-BE49-F238E27FC236}">
                <a16:creationId xmlns:a16="http://schemas.microsoft.com/office/drawing/2014/main" id="{8910FFF1-446A-F103-6AA6-3BF8ACF2D3F3}"/>
              </a:ext>
            </a:extLst>
          </p:cNvPr>
          <p:cNvSpPr>
            <a:spLocks noChangeAspect="1"/>
          </p:cNvSpPr>
          <p:nvPr/>
        </p:nvSpPr>
        <p:spPr>
          <a:xfrm rot="5400000">
            <a:off x="580556" y="5739154"/>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Tree>
    <p:extLst>
      <p:ext uri="{BB962C8B-B14F-4D97-AF65-F5344CB8AC3E}">
        <p14:creationId xmlns:p14="http://schemas.microsoft.com/office/powerpoint/2010/main" val="3178668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296990" y="1591"/>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296990" y="1591"/>
                        <a:ext cx="1587" cy="1587"/>
                      </a:xfrm>
                      <a:prstGeom prst="rect">
                        <a:avLst/>
                      </a:prstGeom>
                    </p:spPr>
                  </p:pic>
                </p:oleObj>
              </mc:Fallback>
            </mc:AlternateContent>
          </a:graphicData>
        </a:graphic>
      </p:graphicFrame>
      <p:sp>
        <p:nvSpPr>
          <p:cNvPr id="6" name="Rectangle 5" hidden="1"/>
          <p:cNvSpPr/>
          <p:nvPr>
            <p:custDataLst>
              <p:tags r:id="rId2"/>
            </p:custDataLst>
          </p:nvPr>
        </p:nvSpPr>
        <p:spPr bwMode="auto">
          <a:xfrm>
            <a:off x="129540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8000"/>
              </a:lnSpc>
              <a:spcBef>
                <a:spcPct val="0"/>
              </a:spcBef>
              <a:spcAft>
                <a:spcPct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Title 1"/>
          <p:cNvSpPr>
            <a:spLocks noGrp="1"/>
          </p:cNvSpPr>
          <p:nvPr>
            <p:ph type="title"/>
          </p:nvPr>
        </p:nvSpPr>
        <p:spPr/>
        <p:txBody>
          <a:bodyPr vert="horz"/>
          <a:lstStyle/>
          <a:p>
            <a:r>
              <a:rPr lang="en-GB" sz="2400"/>
              <a:t>Industry is fragmented with many [players 1], [players 2], and [players 3] dominating different parts of the customer landscape</a:t>
            </a:r>
            <a:endParaRPr lang="en-GB" sz="1800" b="0"/>
          </a:p>
        </p:txBody>
      </p:sp>
      <p:sp>
        <p:nvSpPr>
          <p:cNvPr id="7" name="Text Placeholder 6">
            <a:extLst>
              <a:ext uri="{FF2B5EF4-FFF2-40B4-BE49-F238E27FC236}">
                <a16:creationId xmlns:a16="http://schemas.microsoft.com/office/drawing/2014/main" id="{1CD0E240-01E6-3C54-BC87-D6CB5FEE49EC}"/>
              </a:ext>
            </a:extLst>
          </p:cNvPr>
          <p:cNvSpPr>
            <a:spLocks noGrp="1"/>
          </p:cNvSpPr>
          <p:nvPr>
            <p:ph type="body" sz="quarter" idx="17"/>
          </p:nvPr>
        </p:nvSpPr>
        <p:spPr/>
        <p:txBody>
          <a:bodyPr/>
          <a:lstStyle/>
          <a:p>
            <a:r>
              <a:rPr lang="en-US" sz="800" dirty="0"/>
              <a:t>Point of departure and rationale</a:t>
            </a:r>
            <a:endParaRPr lang="en-US" dirty="0"/>
          </a:p>
        </p:txBody>
      </p:sp>
      <p:sp>
        <p:nvSpPr>
          <p:cNvPr id="64" name="Footer Placeholder 2">
            <a:extLst>
              <a:ext uri="{FF2B5EF4-FFF2-40B4-BE49-F238E27FC236}">
                <a16:creationId xmlns:a16="http://schemas.microsoft.com/office/drawing/2014/main" id="{00901B84-AE8A-F846-BF9C-73A09243A6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700820E-BF7C-1348-9AB9-8D306B77FA7E}"/>
              </a:ext>
            </a:extLst>
          </p:cNvPr>
          <p:cNvSpPr/>
          <p:nvPr/>
        </p:nvSpPr>
        <p:spPr>
          <a:xfrm>
            <a:off x="1129552" y="1613648"/>
            <a:ext cx="10022541" cy="4267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1" name="Straight Connector 10">
            <a:extLst>
              <a:ext uri="{FF2B5EF4-FFF2-40B4-BE49-F238E27FC236}">
                <a16:creationId xmlns:a16="http://schemas.microsoft.com/office/drawing/2014/main" id="{4D0C8024-3BEB-5043-BC19-53A6CF8CD2E8}"/>
              </a:ext>
            </a:extLst>
          </p:cNvPr>
          <p:cNvCxnSpPr>
            <a:cxnSpLocks/>
          </p:cNvCxnSpPr>
          <p:nvPr/>
        </p:nvCxnSpPr>
        <p:spPr>
          <a:xfrm>
            <a:off x="4470399" y="1613648"/>
            <a:ext cx="0" cy="42672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1AD7B9-1E26-C640-A1C2-9DDCFD2FFED1}"/>
              </a:ext>
            </a:extLst>
          </p:cNvPr>
          <p:cNvCxnSpPr/>
          <p:nvPr/>
        </p:nvCxnSpPr>
        <p:spPr>
          <a:xfrm>
            <a:off x="7811246" y="1613648"/>
            <a:ext cx="0" cy="42672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8D20D7-3AB2-CF4C-AAFA-68AB42E8A8F5}"/>
              </a:ext>
            </a:extLst>
          </p:cNvPr>
          <p:cNvCxnSpPr>
            <a:cxnSpLocks/>
          </p:cNvCxnSpPr>
          <p:nvPr/>
        </p:nvCxnSpPr>
        <p:spPr>
          <a:xfrm>
            <a:off x="11152093" y="1613648"/>
            <a:ext cx="0" cy="42672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AE4859-07F4-854E-8382-DF33D0497AA5}"/>
              </a:ext>
            </a:extLst>
          </p:cNvPr>
          <p:cNvCxnSpPr>
            <a:cxnSpLocks/>
          </p:cNvCxnSpPr>
          <p:nvPr/>
        </p:nvCxnSpPr>
        <p:spPr>
          <a:xfrm>
            <a:off x="1129552" y="1613648"/>
            <a:ext cx="0" cy="4267200"/>
          </a:xfrm>
          <a:prstGeom prst="line">
            <a:avLst/>
          </a:prstGeom>
          <a:ln w="12700">
            <a:solidFill>
              <a:schemeClr val="bg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4BBF4B-52C4-8D40-8546-A8CB394FF557}"/>
              </a:ext>
            </a:extLst>
          </p:cNvPr>
          <p:cNvCxnSpPr>
            <a:cxnSpLocks/>
          </p:cNvCxnSpPr>
          <p:nvPr/>
        </p:nvCxnSpPr>
        <p:spPr>
          <a:xfrm flipH="1">
            <a:off x="1129554" y="5880848"/>
            <a:ext cx="10022541" cy="0"/>
          </a:xfrm>
          <a:prstGeom prst="line">
            <a:avLst/>
          </a:prstGeom>
          <a:ln w="12700">
            <a:solidFill>
              <a:schemeClr val="bg1"/>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5632731-2150-A84F-AB6D-67ACEC30C536}"/>
              </a:ext>
            </a:extLst>
          </p:cNvPr>
          <p:cNvCxnSpPr>
            <a:cxnSpLocks/>
          </p:cNvCxnSpPr>
          <p:nvPr/>
        </p:nvCxnSpPr>
        <p:spPr>
          <a:xfrm flipH="1">
            <a:off x="1129552" y="3036048"/>
            <a:ext cx="1002254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2F6C33-834F-7F40-9099-6187FEEB7AAA}"/>
              </a:ext>
            </a:extLst>
          </p:cNvPr>
          <p:cNvCxnSpPr>
            <a:cxnSpLocks/>
          </p:cNvCxnSpPr>
          <p:nvPr/>
        </p:nvCxnSpPr>
        <p:spPr>
          <a:xfrm flipH="1">
            <a:off x="1129552" y="4458448"/>
            <a:ext cx="1002254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76F70-5741-FD47-B195-4A933EDAB233}"/>
              </a:ext>
            </a:extLst>
          </p:cNvPr>
          <p:cNvCxnSpPr>
            <a:cxnSpLocks/>
          </p:cNvCxnSpPr>
          <p:nvPr/>
        </p:nvCxnSpPr>
        <p:spPr>
          <a:xfrm flipH="1">
            <a:off x="1129552" y="1613648"/>
            <a:ext cx="10022541"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A9BDDB8-C446-1049-B189-7EEF1C854009}"/>
              </a:ext>
            </a:extLst>
          </p:cNvPr>
          <p:cNvSpPr/>
          <p:nvPr/>
        </p:nvSpPr>
        <p:spPr>
          <a:xfrm>
            <a:off x="626978" y="2803861"/>
            <a:ext cx="184666" cy="18867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61F32"/>
                </a:solidFill>
                <a:effectLst/>
                <a:uLnTx/>
                <a:uFillTx/>
                <a:latin typeface="Arial" panose="020B0604020202020204"/>
                <a:ea typeface="+mn-ea"/>
                <a:cs typeface="+mn-cs"/>
              </a:rPr>
              <a:t>Extent of product range</a:t>
            </a:r>
          </a:p>
        </p:txBody>
      </p:sp>
      <p:sp>
        <p:nvSpPr>
          <p:cNvPr id="77" name="Rectangle 76">
            <a:extLst>
              <a:ext uri="{FF2B5EF4-FFF2-40B4-BE49-F238E27FC236}">
                <a16:creationId xmlns:a16="http://schemas.microsoft.com/office/drawing/2014/main" id="{E318D029-6552-B247-AC29-217D84AE1D97}"/>
              </a:ext>
            </a:extLst>
          </p:cNvPr>
          <p:cNvSpPr/>
          <p:nvPr/>
        </p:nvSpPr>
        <p:spPr>
          <a:xfrm>
            <a:off x="4628699" y="6043658"/>
            <a:ext cx="3024246" cy="1873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61F32"/>
                </a:solidFill>
                <a:effectLst/>
                <a:uLnTx/>
                <a:uFillTx/>
                <a:latin typeface="Arial" panose="020B0604020202020204"/>
                <a:ea typeface="+mn-ea"/>
                <a:cs typeface="+mn-cs"/>
              </a:rPr>
              <a:t>Typical customer [parameter] profile</a:t>
            </a:r>
            <a:r>
              <a:rPr kumimoji="0" lang="en-GB" sz="1200" b="1" i="0" u="none" strike="noStrike" kern="0" cap="none" spc="0" normalizeH="0" baseline="30000" noProof="0">
                <a:ln>
                  <a:noFill/>
                </a:ln>
                <a:solidFill>
                  <a:srgbClr val="061F32"/>
                </a:solidFill>
                <a:effectLst/>
                <a:uLnTx/>
                <a:uFillTx/>
                <a:latin typeface="Arial" panose="020B0604020202020204"/>
                <a:ea typeface="+mn-ea"/>
                <a:cs typeface="+mn-cs"/>
              </a:rPr>
              <a:t>1</a:t>
            </a:r>
          </a:p>
        </p:txBody>
      </p:sp>
      <p:sp>
        <p:nvSpPr>
          <p:cNvPr id="23" name="TextBox 22">
            <a:extLst>
              <a:ext uri="{FF2B5EF4-FFF2-40B4-BE49-F238E27FC236}">
                <a16:creationId xmlns:a16="http://schemas.microsoft.com/office/drawing/2014/main" id="{A2AD8251-E127-0B4C-A3C3-CD12FAC38513}"/>
              </a:ext>
            </a:extLst>
          </p:cNvPr>
          <p:cNvSpPr txBox="1"/>
          <p:nvPr/>
        </p:nvSpPr>
        <p:spPr>
          <a:xfrm>
            <a:off x="437143" y="1613648"/>
            <a:ext cx="66174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Broad</a:t>
            </a:r>
          </a:p>
        </p:txBody>
      </p:sp>
      <p:sp>
        <p:nvSpPr>
          <p:cNvPr id="78" name="TextBox 77">
            <a:extLst>
              <a:ext uri="{FF2B5EF4-FFF2-40B4-BE49-F238E27FC236}">
                <a16:creationId xmlns:a16="http://schemas.microsoft.com/office/drawing/2014/main" id="{E88D8011-88B2-B745-8138-704D87B0319B}"/>
              </a:ext>
            </a:extLst>
          </p:cNvPr>
          <p:cNvSpPr txBox="1"/>
          <p:nvPr/>
        </p:nvSpPr>
        <p:spPr>
          <a:xfrm>
            <a:off x="291696" y="5603849"/>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Narrow</a:t>
            </a:r>
          </a:p>
        </p:txBody>
      </p:sp>
      <p:sp>
        <p:nvSpPr>
          <p:cNvPr id="79" name="TextBox 78">
            <a:extLst>
              <a:ext uri="{FF2B5EF4-FFF2-40B4-BE49-F238E27FC236}">
                <a16:creationId xmlns:a16="http://schemas.microsoft.com/office/drawing/2014/main" id="{99757B24-B765-F646-9A03-DB2144D96DD8}"/>
              </a:ext>
            </a:extLst>
          </p:cNvPr>
          <p:cNvSpPr txBox="1"/>
          <p:nvPr/>
        </p:nvSpPr>
        <p:spPr>
          <a:xfrm>
            <a:off x="1129552" y="5907586"/>
            <a:ext cx="8071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Low</a:t>
            </a:r>
          </a:p>
        </p:txBody>
      </p:sp>
      <p:sp>
        <p:nvSpPr>
          <p:cNvPr id="80" name="TextBox 79">
            <a:extLst>
              <a:ext uri="{FF2B5EF4-FFF2-40B4-BE49-F238E27FC236}">
                <a16:creationId xmlns:a16="http://schemas.microsoft.com/office/drawing/2014/main" id="{A5A23558-91D5-FC49-BD97-EBBB9CF20CB4}"/>
              </a:ext>
            </a:extLst>
          </p:cNvPr>
          <p:cNvSpPr txBox="1"/>
          <p:nvPr/>
        </p:nvSpPr>
        <p:spPr>
          <a:xfrm>
            <a:off x="10344899" y="5907586"/>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High</a:t>
            </a:r>
          </a:p>
        </p:txBody>
      </p:sp>
      <p:sp>
        <p:nvSpPr>
          <p:cNvPr id="24" name="Oval 23">
            <a:extLst>
              <a:ext uri="{FF2B5EF4-FFF2-40B4-BE49-F238E27FC236}">
                <a16:creationId xmlns:a16="http://schemas.microsoft.com/office/drawing/2014/main" id="{9570CB0D-AF10-1C46-9101-8310EDEAE2CB}"/>
              </a:ext>
            </a:extLst>
          </p:cNvPr>
          <p:cNvSpPr/>
          <p:nvPr/>
        </p:nvSpPr>
        <p:spPr>
          <a:xfrm>
            <a:off x="2301832" y="4604912"/>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2" name="Oval 81">
            <a:extLst>
              <a:ext uri="{FF2B5EF4-FFF2-40B4-BE49-F238E27FC236}">
                <a16:creationId xmlns:a16="http://schemas.microsoft.com/office/drawing/2014/main" id="{ABAB050E-2426-F34F-B88C-9647C6C42067}"/>
              </a:ext>
            </a:extLst>
          </p:cNvPr>
          <p:cNvSpPr/>
          <p:nvPr/>
        </p:nvSpPr>
        <p:spPr>
          <a:xfrm>
            <a:off x="3386115" y="3963111"/>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4" name="Oval 83">
            <a:extLst>
              <a:ext uri="{FF2B5EF4-FFF2-40B4-BE49-F238E27FC236}">
                <a16:creationId xmlns:a16="http://schemas.microsoft.com/office/drawing/2014/main" id="{6ED0A651-55D0-9B46-B91E-E13582D599D7}"/>
              </a:ext>
            </a:extLst>
          </p:cNvPr>
          <p:cNvSpPr/>
          <p:nvPr/>
        </p:nvSpPr>
        <p:spPr>
          <a:xfrm>
            <a:off x="3468917" y="4784207"/>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5" name="Oval 84">
            <a:extLst>
              <a:ext uri="{FF2B5EF4-FFF2-40B4-BE49-F238E27FC236}">
                <a16:creationId xmlns:a16="http://schemas.microsoft.com/office/drawing/2014/main" id="{4412ABFC-E58A-E14E-AA01-3069104595F1}"/>
              </a:ext>
            </a:extLst>
          </p:cNvPr>
          <p:cNvSpPr/>
          <p:nvPr/>
        </p:nvSpPr>
        <p:spPr>
          <a:xfrm>
            <a:off x="3772014" y="2234974"/>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6" name="Oval 85">
            <a:extLst>
              <a:ext uri="{FF2B5EF4-FFF2-40B4-BE49-F238E27FC236}">
                <a16:creationId xmlns:a16="http://schemas.microsoft.com/office/drawing/2014/main" id="{438C7D39-D993-414F-ACF3-AE88FC187281}"/>
              </a:ext>
            </a:extLst>
          </p:cNvPr>
          <p:cNvSpPr/>
          <p:nvPr/>
        </p:nvSpPr>
        <p:spPr>
          <a:xfrm>
            <a:off x="4670641" y="2853850"/>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7" name="Oval 86">
            <a:extLst>
              <a:ext uri="{FF2B5EF4-FFF2-40B4-BE49-F238E27FC236}">
                <a16:creationId xmlns:a16="http://schemas.microsoft.com/office/drawing/2014/main" id="{4EF117BA-6B0F-8A46-A02E-35A17BC9CC12}"/>
              </a:ext>
            </a:extLst>
          </p:cNvPr>
          <p:cNvSpPr/>
          <p:nvPr/>
        </p:nvSpPr>
        <p:spPr>
          <a:xfrm>
            <a:off x="4813711" y="1957401"/>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8" name="Oval 87">
            <a:extLst>
              <a:ext uri="{FF2B5EF4-FFF2-40B4-BE49-F238E27FC236}">
                <a16:creationId xmlns:a16="http://schemas.microsoft.com/office/drawing/2014/main" id="{1B4A1234-1649-AC4B-8E2D-3E9202072440}"/>
              </a:ext>
            </a:extLst>
          </p:cNvPr>
          <p:cNvSpPr/>
          <p:nvPr/>
        </p:nvSpPr>
        <p:spPr>
          <a:xfrm>
            <a:off x="6054471" y="2298918"/>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9" name="Oval 88">
            <a:extLst>
              <a:ext uri="{FF2B5EF4-FFF2-40B4-BE49-F238E27FC236}">
                <a16:creationId xmlns:a16="http://schemas.microsoft.com/office/drawing/2014/main" id="{D48FD23F-D002-EE46-B342-39D33529E08D}"/>
              </a:ext>
            </a:extLst>
          </p:cNvPr>
          <p:cNvSpPr/>
          <p:nvPr/>
        </p:nvSpPr>
        <p:spPr>
          <a:xfrm>
            <a:off x="8044890" y="3054954"/>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0" name="Oval 89">
            <a:extLst>
              <a:ext uri="{FF2B5EF4-FFF2-40B4-BE49-F238E27FC236}">
                <a16:creationId xmlns:a16="http://schemas.microsoft.com/office/drawing/2014/main" id="{DF839E4F-895F-364B-A237-6E984C0ADC2A}"/>
              </a:ext>
            </a:extLst>
          </p:cNvPr>
          <p:cNvSpPr/>
          <p:nvPr/>
        </p:nvSpPr>
        <p:spPr>
          <a:xfrm>
            <a:off x="8088933" y="3835552"/>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1" name="Oval 90">
            <a:extLst>
              <a:ext uri="{FF2B5EF4-FFF2-40B4-BE49-F238E27FC236}">
                <a16:creationId xmlns:a16="http://schemas.microsoft.com/office/drawing/2014/main" id="{7EA649D6-89E1-3749-812A-BE9399D583E2}"/>
              </a:ext>
            </a:extLst>
          </p:cNvPr>
          <p:cNvSpPr/>
          <p:nvPr/>
        </p:nvSpPr>
        <p:spPr>
          <a:xfrm>
            <a:off x="9209876" y="3375904"/>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3" name="Oval 92">
            <a:extLst>
              <a:ext uri="{FF2B5EF4-FFF2-40B4-BE49-F238E27FC236}">
                <a16:creationId xmlns:a16="http://schemas.microsoft.com/office/drawing/2014/main" id="{05E0471D-85DF-EC40-96C3-C1C61EC5E24D}"/>
              </a:ext>
            </a:extLst>
          </p:cNvPr>
          <p:cNvSpPr/>
          <p:nvPr/>
        </p:nvSpPr>
        <p:spPr>
          <a:xfrm>
            <a:off x="9500473" y="2501916"/>
            <a:ext cx="996287" cy="727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26" name="Rectangle 25">
            <a:extLst>
              <a:ext uri="{FF2B5EF4-FFF2-40B4-BE49-F238E27FC236}">
                <a16:creationId xmlns:a16="http://schemas.microsoft.com/office/drawing/2014/main" id="{727701D1-D117-B44E-862B-AA84A039E887}"/>
              </a:ext>
            </a:extLst>
          </p:cNvPr>
          <p:cNvSpPr/>
          <p:nvPr/>
        </p:nvSpPr>
        <p:spPr>
          <a:xfrm>
            <a:off x="1936746" y="3720761"/>
            <a:ext cx="2733895" cy="1883087"/>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1"/>
                </a:solidFill>
                <a:effectLst/>
                <a:uLnTx/>
                <a:uFillTx/>
                <a:latin typeface="Arial" panose="020B0604020202020204"/>
                <a:ea typeface="+mn-ea"/>
                <a:cs typeface="+mn-cs"/>
              </a:rPr>
              <a:t>Group 1 [players 1]</a:t>
            </a:r>
          </a:p>
        </p:txBody>
      </p:sp>
      <p:sp>
        <p:nvSpPr>
          <p:cNvPr id="94" name="Rectangle 93">
            <a:extLst>
              <a:ext uri="{FF2B5EF4-FFF2-40B4-BE49-F238E27FC236}">
                <a16:creationId xmlns:a16="http://schemas.microsoft.com/office/drawing/2014/main" id="{163B7A11-B282-054C-A91C-5D91E8134827}"/>
              </a:ext>
            </a:extLst>
          </p:cNvPr>
          <p:cNvSpPr/>
          <p:nvPr/>
        </p:nvSpPr>
        <p:spPr>
          <a:xfrm>
            <a:off x="7762865" y="2442591"/>
            <a:ext cx="2872768" cy="2310430"/>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chemeClr val="accent1"/>
                </a:solidFill>
                <a:effectLst/>
                <a:uLnTx/>
                <a:uFillTx/>
                <a:latin typeface="Arial" panose="020B0604020202020204"/>
                <a:ea typeface="+mn-ea"/>
                <a:cs typeface="+mn-cs"/>
              </a:rPr>
              <a:t>Group 2 [players 2]</a:t>
            </a:r>
          </a:p>
        </p:txBody>
      </p:sp>
      <p:sp>
        <p:nvSpPr>
          <p:cNvPr id="95" name="Rectangle 94">
            <a:extLst>
              <a:ext uri="{FF2B5EF4-FFF2-40B4-BE49-F238E27FC236}">
                <a16:creationId xmlns:a16="http://schemas.microsoft.com/office/drawing/2014/main" id="{70707B9B-A17F-8242-9C4C-ECC94A1A02F3}"/>
              </a:ext>
            </a:extLst>
          </p:cNvPr>
          <p:cNvSpPr/>
          <p:nvPr/>
        </p:nvSpPr>
        <p:spPr>
          <a:xfrm>
            <a:off x="3413341" y="1694678"/>
            <a:ext cx="3736257" cy="1977874"/>
          </a:xfrm>
          <a:prstGeom prst="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chemeClr val="accent1"/>
                </a:solidFill>
                <a:effectLst/>
                <a:uLnTx/>
                <a:uFillTx/>
                <a:latin typeface="Arial" panose="020B0604020202020204"/>
                <a:ea typeface="+mn-ea"/>
                <a:cs typeface="+mn-cs"/>
              </a:rPr>
              <a:t>Group 3 [players 3]</a:t>
            </a:r>
          </a:p>
        </p:txBody>
      </p:sp>
      <p:sp>
        <p:nvSpPr>
          <p:cNvPr id="97" name="Footer Placeholder 2">
            <a:extLst>
              <a:ext uri="{FF2B5EF4-FFF2-40B4-BE49-F238E27FC236}">
                <a16:creationId xmlns:a16="http://schemas.microsoft.com/office/drawing/2014/main" id="{7BD65DB0-14CB-1E4A-8431-7AD8777CBB91}"/>
              </a:ext>
            </a:extLst>
          </p:cNvPr>
          <p:cNvSpPr txBox="1">
            <a:spLocks/>
          </p:cNvSpPr>
          <p:nvPr/>
        </p:nvSpPr>
        <p:spPr>
          <a:xfrm>
            <a:off x="467806" y="6127919"/>
            <a:ext cx="9393824"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Footnote: 1. Defined as [xx]</a:t>
            </a:r>
          </a:p>
        </p:txBody>
      </p:sp>
    </p:spTree>
    <p:extLst>
      <p:ext uri="{BB962C8B-B14F-4D97-AF65-F5344CB8AC3E}">
        <p14:creationId xmlns:p14="http://schemas.microsoft.com/office/powerpoint/2010/main" val="143056104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275456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rgbClr val="08A6F6"/>
                </a:solidFill>
                <a:effectLst/>
                <a:uLnTx/>
                <a:uFillTx/>
                <a:latin typeface="Arial"/>
                <a:ea typeface="Georgia"/>
                <a:cs typeface="Arial"/>
                <a:sym typeface="Arial"/>
              </a:rPr>
              <a:t>Case</a:t>
            </a:r>
            <a:endParaRPr kumimoji="0" lang="en-US" sz="2000" b="1" i="0" u="none" strike="noStrike" kern="0" cap="none" spc="0" normalizeH="0" baseline="0" dirty="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rgbClr val="FFFFFF"/>
                </a:solidFill>
                <a:effectLst/>
                <a:uLnTx/>
                <a:uFillTx/>
                <a:latin typeface="Georgia"/>
                <a:ea typeface="Georgia"/>
                <a:cs typeface="Georgia"/>
                <a:sym typeface="Georgia"/>
              </a:rPr>
              <a:t>Real-life sanitized example #2</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kumimoji="0" lang="en-US" sz="2000" b="1" i="0" u="none" strike="noStrike" kern="0" cap="none" spc="0" normalizeH="0" baseline="0" dirty="0">
                <a:ln>
                  <a:noFill/>
                </a:ln>
                <a:solidFill>
                  <a:srgbClr val="FFFFFF"/>
                </a:solidFill>
                <a:effectLst/>
                <a:uLnTx/>
                <a:uFillTx/>
                <a:latin typeface="Georgia"/>
                <a:cs typeface="Arial"/>
                <a:sym typeface="Georgia"/>
              </a:rPr>
              <a:t>Executive level </a:t>
            </a:r>
            <a:r>
              <a:rPr lang="en-US" sz="2000" b="1" dirty="0">
                <a:solidFill>
                  <a:srgbClr val="FFFFFF"/>
                </a:solidFill>
                <a:latin typeface="Georgia"/>
                <a:sym typeface="Georgia"/>
              </a:rPr>
              <a:t>business case presentation for a </a:t>
            </a:r>
            <a:r>
              <a:rPr lang="en-US" sz="2000" b="1" dirty="0" err="1">
                <a:solidFill>
                  <a:srgbClr val="FFFFFF"/>
                </a:solidFill>
                <a:latin typeface="Georgia"/>
                <a:sym typeface="Georgia"/>
              </a:rPr>
              <a:t>PropTech</a:t>
            </a:r>
            <a:r>
              <a:rPr lang="en-US" sz="2000" b="1" dirty="0">
                <a:solidFill>
                  <a:srgbClr val="FFFFFF"/>
                </a:solidFill>
                <a:latin typeface="Georgia"/>
                <a:sym typeface="Georgia"/>
              </a:rPr>
              <a:t> solution</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endParaRPr kumimoji="0" lang="en-US" sz="2000" b="1" i="0" u="none" strike="noStrike" kern="0" cap="none" spc="0" normalizeH="0" baseline="0" dirty="0">
              <a:ln>
                <a:noFill/>
              </a:ln>
              <a:solidFill>
                <a:srgbClr val="FFFFFF"/>
              </a:solidFill>
              <a:effectLst/>
              <a:uLnTx/>
              <a:uFillTx/>
              <a:latin typeface="Georgia"/>
              <a:cs typeface="Arial"/>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endParaRPr lang="en-US" sz="2000" b="1" kern="0" dirty="0">
              <a:solidFill>
                <a:srgbClr val="FFFFFF"/>
              </a:solidFill>
              <a:latin typeface="Georgia"/>
              <a:cs typeface="Arial"/>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kumimoji="0" lang="en-US" sz="1600" u="none" strike="noStrike" kern="0" cap="none" spc="0" normalizeH="0" baseline="0" dirty="0">
                <a:ln>
                  <a:noFill/>
                </a:ln>
                <a:solidFill>
                  <a:srgbClr val="FFFFFF"/>
                </a:solidFill>
                <a:effectLst/>
                <a:uLnTx/>
                <a:uFillTx/>
                <a:latin typeface="Arial" panose="020B0604020202020204" pitchFamily="34" charset="0"/>
                <a:cs typeface="Arial" panose="020B0604020202020204" pitchFamily="34" charset="0"/>
                <a:sym typeface="Georgia"/>
              </a:rPr>
              <a:t>Note: This presentation was originally accompanied by an app demonstration that is not included here due to confidentiality concerns.</a:t>
            </a:r>
            <a:endParaRPr kumimoji="0" lang="en-US" sz="1600" u="none" strike="noStrike" kern="0" cap="none" spc="0" normalizeH="0" baseline="0" dirty="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4" name="Rectangle 3">
            <a:extLst>
              <a:ext uri="{FF2B5EF4-FFF2-40B4-BE49-F238E27FC236}">
                <a16:creationId xmlns:a16="http://schemas.microsoft.com/office/drawing/2014/main" id="{6738BB77-4FC0-5343-1613-618C00ADADFC}"/>
              </a:ext>
            </a:extLst>
          </p:cNvPr>
          <p:cNvSpPr/>
          <p:nvPr/>
        </p:nvSpPr>
        <p:spPr>
          <a:xfrm>
            <a:off x="8489092" y="564921"/>
            <a:ext cx="3188044" cy="1672441"/>
          </a:xfrm>
          <a:prstGeom prst="rect">
            <a:avLst/>
          </a:prstGeom>
          <a:solidFill>
            <a:srgbClr val="FFF2D9"/>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600" dirty="0"/>
              <a:t>Please note that this example follows a slightly different storyline, but covers the same topics and the overall structure of “Why-what-how”</a:t>
            </a:r>
            <a:endParaRPr lang="en-US" sz="1600" dirty="0" err="1">
              <a:solidFill>
                <a:schemeClr val="bg1"/>
              </a:solidFill>
            </a:endParaRPr>
          </a:p>
        </p:txBody>
      </p:sp>
    </p:spTree>
    <p:extLst>
      <p:ext uri="{BB962C8B-B14F-4D97-AF65-F5344CB8AC3E}">
        <p14:creationId xmlns:p14="http://schemas.microsoft.com/office/powerpoint/2010/main" val="1670458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DCAE-7D16-4226-0C4A-A1D345D535B6}"/>
              </a:ext>
            </a:extLst>
          </p:cNvPr>
          <p:cNvSpPr>
            <a:spLocks noGrp="1"/>
          </p:cNvSpPr>
          <p:nvPr>
            <p:ph type="title"/>
          </p:nvPr>
        </p:nvSpPr>
        <p:spPr/>
        <p:txBody>
          <a:bodyPr>
            <a:normAutofit fontScale="90000"/>
          </a:bodyPr>
          <a:lstStyle/>
          <a:p>
            <a:r>
              <a:rPr lang="en-US" dirty="0"/>
              <a:t>Creating the next generation home buying platform</a:t>
            </a:r>
          </a:p>
        </p:txBody>
      </p:sp>
      <p:sp>
        <p:nvSpPr>
          <p:cNvPr id="3" name="Subtitle 2">
            <a:extLst>
              <a:ext uri="{FF2B5EF4-FFF2-40B4-BE49-F238E27FC236}">
                <a16:creationId xmlns:a16="http://schemas.microsoft.com/office/drawing/2014/main" id="{5CC4D24C-E750-CD7D-F500-6E75F42AACD3}"/>
              </a:ext>
            </a:extLst>
          </p:cNvPr>
          <p:cNvSpPr>
            <a:spLocks noGrp="1"/>
          </p:cNvSpPr>
          <p:nvPr>
            <p:ph type="subTitle" idx="1"/>
          </p:nvPr>
        </p:nvSpPr>
        <p:spPr/>
        <p:txBody>
          <a:bodyPr/>
          <a:lstStyle/>
          <a:p>
            <a:r>
              <a:rPr lang="en-US" dirty="0"/>
              <a:t>Business Case presentation for Steering Group</a:t>
            </a:r>
          </a:p>
        </p:txBody>
      </p:sp>
      <p:sp>
        <p:nvSpPr>
          <p:cNvPr id="4" name="Text Placeholder 3">
            <a:extLst>
              <a:ext uri="{FF2B5EF4-FFF2-40B4-BE49-F238E27FC236}">
                <a16:creationId xmlns:a16="http://schemas.microsoft.com/office/drawing/2014/main" id="{66E120D5-0C4C-2A10-8C98-84B05A011F0B}"/>
              </a:ext>
            </a:extLst>
          </p:cNvPr>
          <p:cNvSpPr>
            <a:spLocks noGrp="1"/>
          </p:cNvSpPr>
          <p:nvPr>
            <p:ph type="body" sz="quarter" idx="13"/>
          </p:nvPr>
        </p:nvSpPr>
        <p:spPr/>
        <p:txBody>
          <a:bodyPr/>
          <a:lstStyle/>
          <a:p>
            <a:r>
              <a:rPr lang="en-US" dirty="0"/>
              <a:t>[Sanitized date]</a:t>
            </a:r>
          </a:p>
        </p:txBody>
      </p:sp>
      <p:sp>
        <p:nvSpPr>
          <p:cNvPr id="6" name="Rectangle 5">
            <a:extLst>
              <a:ext uri="{FF2B5EF4-FFF2-40B4-BE49-F238E27FC236}">
                <a16:creationId xmlns:a16="http://schemas.microsoft.com/office/drawing/2014/main" id="{495BF9E9-5DC5-5961-E25A-E124132CF04E}"/>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a:t>
            </a:r>
            <a:br>
              <a:rPr lang="en-US" sz="1600" dirty="0">
                <a:solidFill>
                  <a:schemeClr val="bg1"/>
                </a:solidFill>
              </a:rPr>
            </a:br>
            <a:r>
              <a:rPr lang="en-US" sz="1600" dirty="0">
                <a:solidFill>
                  <a:schemeClr val="bg1"/>
                </a:solidFill>
              </a:rPr>
              <a:t>Group logo</a:t>
            </a:r>
          </a:p>
        </p:txBody>
      </p:sp>
      <p:pic>
        <p:nvPicPr>
          <p:cNvPr id="8" name="Picture 7" descr="A low angle view of a building&#10;&#10;Description automatically generated">
            <a:extLst>
              <a:ext uri="{FF2B5EF4-FFF2-40B4-BE49-F238E27FC236}">
                <a16:creationId xmlns:a16="http://schemas.microsoft.com/office/drawing/2014/main" id="{10B3CBCD-DDAC-61E0-7E4F-78B0960192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200615835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48614E-FAC5-DFD3-AFD7-94BA99306B24}"/>
              </a:ext>
            </a:extLst>
          </p:cNvPr>
          <p:cNvSpPr>
            <a:spLocks noGrp="1"/>
          </p:cNvSpPr>
          <p:nvPr>
            <p:ph type="title"/>
          </p:nvPr>
        </p:nvSpPr>
        <p:spPr/>
        <p:txBody>
          <a:bodyPr/>
          <a:lstStyle/>
          <a:p>
            <a:r>
              <a:rPr lang="en-US" dirty="0"/>
              <a:t>Executive summary</a:t>
            </a:r>
          </a:p>
        </p:txBody>
      </p:sp>
      <p:sp>
        <p:nvSpPr>
          <p:cNvPr id="7" name="Text Placeholder 6">
            <a:extLst>
              <a:ext uri="{FF2B5EF4-FFF2-40B4-BE49-F238E27FC236}">
                <a16:creationId xmlns:a16="http://schemas.microsoft.com/office/drawing/2014/main" id="{00BF9350-6E4D-D7BD-BA45-15F8602F5041}"/>
              </a:ext>
            </a:extLst>
          </p:cNvPr>
          <p:cNvSpPr>
            <a:spLocks noGrp="1"/>
          </p:cNvSpPr>
          <p:nvPr>
            <p:ph type="body" sz="quarter" idx="17"/>
          </p:nvPr>
        </p:nvSpPr>
        <p:spPr>
          <a:xfrm>
            <a:off x="7630160" y="100540"/>
            <a:ext cx="4007104" cy="123111"/>
          </a:xfrm>
        </p:spPr>
        <p:txBody>
          <a:bodyPr/>
          <a:lstStyle/>
          <a:p>
            <a:r>
              <a:rPr lang="en-US" dirty="0"/>
              <a:t>Case: Real-life sanitized example #2 </a:t>
            </a:r>
          </a:p>
        </p:txBody>
      </p:sp>
      <p:sp>
        <p:nvSpPr>
          <p:cNvPr id="9" name="TextBox 8">
            <a:extLst>
              <a:ext uri="{FF2B5EF4-FFF2-40B4-BE49-F238E27FC236}">
                <a16:creationId xmlns:a16="http://schemas.microsoft.com/office/drawing/2014/main" id="{49692808-3790-D6A6-795E-1EFEE5ACB628}"/>
              </a:ext>
            </a:extLst>
          </p:cNvPr>
          <p:cNvSpPr txBox="1"/>
          <p:nvPr/>
        </p:nvSpPr>
        <p:spPr>
          <a:xfrm>
            <a:off x="554736" y="1491983"/>
            <a:ext cx="11082528" cy="3542350"/>
          </a:xfrm>
          <a:prstGeom prst="rect">
            <a:avLst/>
          </a:prstGeom>
          <a:noFill/>
          <a:ln w="6350">
            <a:noFill/>
            <a:miter lim="800000"/>
          </a:ln>
        </p:spPr>
        <p:txBody>
          <a:bodyPr wrap="square" lIns="0" rIns="0">
            <a:noAutofit/>
          </a:bodyPr>
          <a:lstStyle/>
          <a:p>
            <a:pPr marL="114300"/>
            <a:r>
              <a:rPr lang="en-US" sz="1400" b="1" dirty="0">
                <a:solidFill>
                  <a:schemeClr val="bg1"/>
                </a:solidFill>
              </a:rPr>
              <a:t>There is an opportunity to create a new home buying experience for a growing segment of Millennials and Gen Z</a:t>
            </a:r>
          </a:p>
          <a:p>
            <a:pPr marL="400050" indent="-285750">
              <a:buFont typeface="Arial" panose="020B0604020202020204" pitchFamily="34" charset="0"/>
              <a:buChar char="•"/>
            </a:pPr>
            <a:r>
              <a:rPr lang="en-US" sz="1400" b="1" dirty="0">
                <a:solidFill>
                  <a:schemeClr val="bg1"/>
                </a:solidFill>
              </a:rPr>
              <a:t>T</a:t>
            </a:r>
            <a:r>
              <a:rPr lang="en-US" sz="1400" dirty="0">
                <a:solidFill>
                  <a:schemeClr val="bg1"/>
                </a:solidFill>
              </a:rPr>
              <a:t>he home buying experience in [sanitized market] is built for an older, pre-digital customer</a:t>
            </a:r>
          </a:p>
          <a:p>
            <a:pPr marL="400050" indent="-285750">
              <a:buFont typeface="Arial" panose="020B0604020202020204" pitchFamily="34" charset="0"/>
              <a:buChar char="•"/>
            </a:pPr>
            <a:r>
              <a:rPr lang="en-US" sz="1400" dirty="0">
                <a:solidFill>
                  <a:schemeClr val="bg1"/>
                </a:solidFill>
              </a:rPr>
              <a:t>Digital and home ownership trends are changing the way people approach home buying</a:t>
            </a:r>
          </a:p>
          <a:p>
            <a:pPr marL="400050" indent="-285750">
              <a:buFont typeface="Arial" panose="020B0604020202020204" pitchFamily="34" charset="0"/>
              <a:buChar char="•"/>
            </a:pPr>
            <a:r>
              <a:rPr lang="en-US" sz="1400" dirty="0">
                <a:solidFill>
                  <a:schemeClr val="bg1"/>
                </a:solidFill>
              </a:rPr>
              <a:t>Especially Millennials and Generation Z are a growing segment where the current options fall short</a:t>
            </a:r>
          </a:p>
          <a:p>
            <a:pPr marL="114300" indent="0">
              <a:spcBef>
                <a:spcPts val="0"/>
              </a:spcBef>
              <a:buNone/>
            </a:pPr>
            <a:endParaRPr lang="en-US" sz="1400" dirty="0">
              <a:solidFill>
                <a:schemeClr val="bg1"/>
              </a:solidFill>
            </a:endParaRPr>
          </a:p>
          <a:p>
            <a:pPr marL="114300" indent="0">
              <a:spcBef>
                <a:spcPts val="0"/>
              </a:spcBef>
              <a:buNone/>
            </a:pPr>
            <a:r>
              <a:rPr lang="en-US" sz="1400" b="1" dirty="0">
                <a:solidFill>
                  <a:schemeClr val="bg1"/>
                </a:solidFill>
              </a:rPr>
              <a:t>We can create a digital home buying platform that is tailored to this growing segment</a:t>
            </a:r>
          </a:p>
          <a:p>
            <a:pPr marL="400050" indent="-285750">
              <a:spcBef>
                <a:spcPts val="0"/>
              </a:spcBef>
              <a:buFont typeface="Arial" panose="020B0604020202020204" pitchFamily="34" charset="0"/>
              <a:buChar char="•"/>
            </a:pPr>
            <a:r>
              <a:rPr lang="en-US" sz="1400" dirty="0">
                <a:solidFill>
                  <a:schemeClr val="bg1"/>
                </a:solidFill>
              </a:rPr>
              <a:t>Our solution is a digital home buying platform that is tailored to this segment by being D2C, holistic, [sanitized], born digital, and trusted</a:t>
            </a:r>
          </a:p>
          <a:p>
            <a:pPr marL="400050" indent="-285750">
              <a:spcBef>
                <a:spcPts val="0"/>
              </a:spcBef>
              <a:buFont typeface="Arial" panose="020B0604020202020204" pitchFamily="34" charset="0"/>
              <a:buChar char="•"/>
            </a:pPr>
            <a:r>
              <a:rPr lang="en-US" sz="1400" dirty="0">
                <a:solidFill>
                  <a:schemeClr val="bg1"/>
                </a:solidFill>
              </a:rPr>
              <a:t>[Sanitized solution description around integration between Project Lighthouse and Group]</a:t>
            </a:r>
          </a:p>
          <a:p>
            <a:pPr marL="400050" indent="-285750">
              <a:spcBef>
                <a:spcPts val="0"/>
              </a:spcBef>
              <a:buFont typeface="Arial" panose="020B0604020202020204" pitchFamily="34" charset="0"/>
              <a:buChar char="•"/>
            </a:pPr>
            <a:r>
              <a:rPr lang="en-US" sz="1400" dirty="0">
                <a:solidFill>
                  <a:schemeClr val="bg1"/>
                </a:solidFill>
              </a:rPr>
              <a:t>This corporate-venture setup will allow Lighthouse to tap into [Group] scale and brand and create a competitive advantage</a:t>
            </a:r>
          </a:p>
          <a:p>
            <a:pPr marL="114300" indent="0">
              <a:spcBef>
                <a:spcPts val="0"/>
              </a:spcBef>
              <a:buNone/>
            </a:pPr>
            <a:endParaRPr lang="en-US" sz="1400" dirty="0">
              <a:solidFill>
                <a:schemeClr val="bg1"/>
              </a:solidFill>
            </a:endParaRPr>
          </a:p>
          <a:p>
            <a:pPr marL="114300">
              <a:spcBef>
                <a:spcPts val="0"/>
              </a:spcBef>
            </a:pPr>
            <a:r>
              <a:rPr lang="en-US" sz="1400" b="1" dirty="0">
                <a:solidFill>
                  <a:schemeClr val="bg1"/>
                </a:solidFill>
              </a:rPr>
              <a:t>Total capital need to reach break-even is estimated to be [sanitized] M USD</a:t>
            </a:r>
          </a:p>
          <a:p>
            <a:pPr marL="400050" indent="-285750">
              <a:spcBef>
                <a:spcPts val="0"/>
              </a:spcBef>
              <a:buFont typeface="Arial" panose="020B0604020202020204" pitchFamily="34" charset="0"/>
              <a:buChar char="•"/>
            </a:pPr>
            <a:r>
              <a:rPr lang="en-US" sz="1400" dirty="0">
                <a:solidFill>
                  <a:schemeClr val="bg1"/>
                </a:solidFill>
              </a:rPr>
              <a:t>We propose Lighthouse is set up as an independent project team, overseen by a [Group] Steering Group acting as ‘board’</a:t>
            </a:r>
          </a:p>
          <a:p>
            <a:pPr marL="400050" indent="-285750">
              <a:spcBef>
                <a:spcPts val="0"/>
              </a:spcBef>
              <a:buFont typeface="Arial" panose="020B0604020202020204" pitchFamily="34" charset="0"/>
              <a:buChar char="•"/>
            </a:pPr>
            <a:r>
              <a:rPr lang="en-US" sz="1400" dirty="0">
                <a:solidFill>
                  <a:schemeClr val="bg1"/>
                </a:solidFill>
              </a:rPr>
              <a:t>Total capital need until break-even is estimated to be [sanitized] M USD, structured as three tranches</a:t>
            </a:r>
            <a:br>
              <a:rPr lang="en-US" sz="1400" dirty="0">
                <a:solidFill>
                  <a:schemeClr val="bg1"/>
                </a:solidFill>
              </a:rPr>
            </a:br>
            <a:endParaRPr lang="en-US" sz="1400" dirty="0">
              <a:solidFill>
                <a:schemeClr val="bg1"/>
              </a:solidFill>
            </a:endParaRPr>
          </a:p>
          <a:p>
            <a:pPr marL="114300" indent="0">
              <a:spcBef>
                <a:spcPts val="0"/>
              </a:spcBef>
              <a:buSzPct val="100000"/>
              <a:buNone/>
            </a:pPr>
            <a:r>
              <a:rPr lang="en-US" sz="1400" b="1" dirty="0">
                <a:solidFill>
                  <a:schemeClr val="bg1"/>
                </a:solidFill>
              </a:rPr>
              <a:t>In summary, we believe that…</a:t>
            </a:r>
          </a:p>
          <a:p>
            <a:pPr marL="400050" indent="-285750">
              <a:spcBef>
                <a:spcPts val="0"/>
              </a:spcBef>
              <a:buSzPct val="100000"/>
              <a:buFont typeface="Arial" panose="020B0604020202020204" pitchFamily="34" charset="0"/>
              <a:buChar char="•"/>
            </a:pPr>
            <a:r>
              <a:rPr lang="en-US" sz="1400" dirty="0">
                <a:solidFill>
                  <a:schemeClr val="bg1"/>
                </a:solidFill>
              </a:rPr>
              <a:t>We can address the target segments problems and needs significantly better than they are being addressed today</a:t>
            </a:r>
          </a:p>
          <a:p>
            <a:pPr marL="400050" indent="-285750">
              <a:spcBef>
                <a:spcPts val="0"/>
              </a:spcBef>
              <a:buSzPct val="100000"/>
              <a:buFont typeface="Arial" panose="020B0604020202020204" pitchFamily="34" charset="0"/>
              <a:buChar char="•"/>
            </a:pPr>
            <a:r>
              <a:rPr lang="en-US" sz="1400" dirty="0">
                <a:solidFill>
                  <a:schemeClr val="bg1"/>
                </a:solidFill>
              </a:rPr>
              <a:t>We can make an effective marketing setup that speaks directly to that segment</a:t>
            </a:r>
          </a:p>
          <a:p>
            <a:pPr marL="400050" indent="-285750">
              <a:spcBef>
                <a:spcPts val="0"/>
              </a:spcBef>
              <a:buSzPct val="100000"/>
              <a:buFont typeface="Arial" panose="020B0604020202020204" pitchFamily="34" charset="0"/>
              <a:buChar char="•"/>
            </a:pPr>
            <a:r>
              <a:rPr lang="en-US" sz="1400" dirty="0">
                <a:solidFill>
                  <a:schemeClr val="bg1"/>
                </a:solidFill>
              </a:rPr>
              <a:t>We can leverage [Group]’s brand and assets to give Lighthouse a competitive advantage</a:t>
            </a:r>
          </a:p>
          <a:p>
            <a:pPr marL="400050" indent="-285750">
              <a:spcBef>
                <a:spcPts val="0"/>
              </a:spcBef>
              <a:buSzPct val="100000"/>
              <a:buFont typeface="Arial" panose="020B0604020202020204" pitchFamily="34" charset="0"/>
              <a:buChar char="•"/>
            </a:pPr>
            <a:r>
              <a:rPr lang="en-US" sz="1400" dirty="0">
                <a:solidFill>
                  <a:schemeClr val="bg1"/>
                </a:solidFill>
              </a:rPr>
              <a:t>We can achieve a first mover advantage in the D2C market if we move fast</a:t>
            </a:r>
          </a:p>
          <a:p>
            <a:pPr marL="400050" indent="-285750">
              <a:spcBef>
                <a:spcPts val="0"/>
              </a:spcBef>
              <a:buSzPct val="100000"/>
              <a:buFont typeface="Arial" panose="020B0604020202020204" pitchFamily="34" charset="0"/>
              <a:buChar char="•"/>
            </a:pPr>
            <a:r>
              <a:rPr lang="en-US" sz="1400" dirty="0">
                <a:solidFill>
                  <a:schemeClr val="bg1"/>
                </a:solidFill>
              </a:rPr>
              <a:t>We can build and soft launch a “minimum wow-able product” in the market in </a:t>
            </a:r>
            <a:r>
              <a:rPr lang="en-US" sz="1400" dirty="0" err="1">
                <a:solidFill>
                  <a:schemeClr val="bg1"/>
                </a:solidFill>
              </a:rPr>
              <a:t>approx</a:t>
            </a:r>
            <a:r>
              <a:rPr lang="en-US" sz="1400" dirty="0">
                <a:solidFill>
                  <a:schemeClr val="bg1"/>
                </a:solidFill>
              </a:rPr>
              <a:t> 6-12 months </a:t>
            </a:r>
          </a:p>
          <a:p>
            <a:pPr marL="114300" indent="0">
              <a:spcBef>
                <a:spcPts val="0"/>
              </a:spcBef>
              <a:buNone/>
            </a:pPr>
            <a:endParaRPr lang="en-US" sz="1400" dirty="0">
              <a:solidFill>
                <a:schemeClr val="bg1"/>
              </a:solidFill>
            </a:endParaRPr>
          </a:p>
          <a:p>
            <a:pPr marL="114300" indent="0">
              <a:spcBef>
                <a:spcPts val="0"/>
              </a:spcBef>
              <a:buNone/>
            </a:pPr>
            <a:r>
              <a:rPr lang="en-US" sz="1400" dirty="0">
                <a:solidFill>
                  <a:schemeClr val="bg1"/>
                </a:solidFill>
              </a:rPr>
              <a:t>The Project Lighthouse team recommend a clear </a:t>
            </a:r>
            <a:r>
              <a:rPr lang="en-US" sz="1400" b="1" dirty="0">
                <a:solidFill>
                  <a:schemeClr val="bg1"/>
                </a:solidFill>
              </a:rPr>
              <a:t>GO</a:t>
            </a:r>
            <a:r>
              <a:rPr lang="en-US" sz="1400" dirty="0">
                <a:solidFill>
                  <a:schemeClr val="bg1"/>
                </a:solidFill>
              </a:rPr>
              <a:t> on this opportunity.</a:t>
            </a:r>
          </a:p>
        </p:txBody>
      </p:sp>
    </p:spTree>
    <p:extLst>
      <p:ext uri="{BB962C8B-B14F-4D97-AF65-F5344CB8AC3E}">
        <p14:creationId xmlns:p14="http://schemas.microsoft.com/office/powerpoint/2010/main" val="29678620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Strategic fit</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r>
              <a:rPr lang="en-US" sz="1800" b="0" dirty="0"/>
              <a:t>We see a strong fit to our [sanitized] strategy</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928674"/>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500139"/>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71603"/>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7160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solidFill>
                  <a:schemeClr val="bg1"/>
                </a:solidFill>
                <a:latin typeface="Arial" panose="020B0604020202020204" pitchFamily="34" charset="0"/>
                <a:cs typeface="Arial" panose="020B0604020202020204" pitchFamily="34" charset="0"/>
              </a:rPr>
              <a:t>Our core belief</a:t>
            </a:r>
          </a:p>
          <a:p>
            <a:pPr>
              <a:spcBef>
                <a:spcPts val="600"/>
              </a:spcBef>
            </a:pPr>
            <a:r>
              <a:rPr lang="en-US" sz="1400" dirty="0">
                <a:solidFill>
                  <a:schemeClr val="bg1"/>
                </a:solidFill>
                <a:latin typeface="Arial" panose="020B0604020202020204" pitchFamily="34" charset="0"/>
                <a:cs typeface="Arial" panose="020B0604020202020204" pitchFamily="34" charset="0"/>
              </a:rPr>
              <a:t>We have a clearly defined target segment</a:t>
            </a:r>
          </a:p>
          <a:p>
            <a:pPr>
              <a:spcBef>
                <a:spcPts val="600"/>
              </a:spcBef>
            </a:pPr>
            <a:r>
              <a:rPr lang="en-US" sz="1400" dirty="0">
                <a:solidFill>
                  <a:schemeClr val="bg1"/>
                </a:solidFill>
                <a:latin typeface="Arial" panose="020B0604020202020204" pitchFamily="34" charset="0"/>
                <a:cs typeface="Arial" panose="020B0604020202020204" pitchFamily="34" charset="0"/>
              </a:rPr>
              <a:t>Market is dynamic and growing</a:t>
            </a:r>
          </a:p>
          <a:p>
            <a:pPr>
              <a:spcBef>
                <a:spcPts val="600"/>
              </a:spcBef>
            </a:pPr>
            <a:r>
              <a:rPr lang="en-US" sz="1400" dirty="0">
                <a:solidFill>
                  <a:schemeClr val="bg1"/>
                </a:solidFill>
                <a:latin typeface="Arial" panose="020B0604020202020204" pitchFamily="34" charset="0"/>
                <a:cs typeface="Arial" panose="020B0604020202020204" pitchFamily="34" charset="0"/>
              </a:rPr>
              <a:t>It is blue ocean…for now</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928674"/>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latin typeface="Arial" panose="020B0604020202020204" pitchFamily="34" charset="0"/>
                <a:cs typeface="Arial" panose="020B0604020202020204" pitchFamily="34" charset="0"/>
              </a:rPr>
              <a:t>Directly supports our customer experience and strategic corridors</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Better distribution power</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Longer-lasting customer relations</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Future technology</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500139"/>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400" b="1" dirty="0">
                <a:solidFill>
                  <a:schemeClr val="bg1"/>
                </a:solidFill>
                <a:latin typeface="Arial" panose="020B0604020202020204" pitchFamily="34" charset="0"/>
                <a:cs typeface="Arial" panose="020B0604020202020204" pitchFamily="34" charset="0"/>
              </a:rPr>
              <a:t>Key part of our market strategies</a:t>
            </a:r>
          </a:p>
          <a:p>
            <a:pPr>
              <a:spcBef>
                <a:spcPts val="600"/>
              </a:spcBef>
            </a:pPr>
            <a:r>
              <a:rPr lang="en-US" sz="1400" dirty="0">
                <a:solidFill>
                  <a:schemeClr val="bg1"/>
                </a:solidFill>
                <a:latin typeface="Arial" panose="020B0604020202020204" pitchFamily="34" charset="0"/>
                <a:cs typeface="Arial" panose="020B0604020202020204" pitchFamily="34" charset="0"/>
              </a:rPr>
              <a:t>Go-to-market strategy focus on [sanitized customer group]</a:t>
            </a:r>
          </a:p>
          <a:p>
            <a:pPr>
              <a:spcBef>
                <a:spcPts val="600"/>
              </a:spcBef>
            </a:pPr>
            <a:r>
              <a:rPr lang="en-US" sz="1400" dirty="0">
                <a:solidFill>
                  <a:schemeClr val="bg1"/>
                </a:solidFill>
                <a:latin typeface="Arial" panose="020B0604020202020204" pitchFamily="34" charset="0"/>
                <a:cs typeface="Arial" panose="020B0604020202020204" pitchFamily="34" charset="0"/>
              </a:rPr>
              <a:t>Market focus on [sanitized focus areas]</a:t>
            </a:r>
          </a:p>
          <a:p>
            <a:pPr>
              <a:spcBef>
                <a:spcPts val="600"/>
              </a:spcBef>
            </a:pPr>
            <a:r>
              <a:rPr lang="en-US" sz="1400" dirty="0">
                <a:solidFill>
                  <a:schemeClr val="bg1"/>
                </a:solidFill>
                <a:latin typeface="Arial" panose="020B0604020202020204" pitchFamily="34" charset="0"/>
                <a:cs typeface="Arial" panose="020B0604020202020204" pitchFamily="34" charset="0"/>
              </a:rPr>
              <a:t>Increased capability and presence in D2C digital sales </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1605" y="5387071"/>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605" y="3815607"/>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1605" y="2244142"/>
            <a:ext cx="557784" cy="557784"/>
          </a:xfrm>
          <a:prstGeom prst="rect">
            <a:avLst/>
          </a:prstGeom>
        </p:spPr>
      </p:pic>
      <p:sp>
        <p:nvSpPr>
          <p:cNvPr id="9" name="Footer Placeholder 2">
            <a:extLst>
              <a:ext uri="{FF2B5EF4-FFF2-40B4-BE49-F238E27FC236}">
                <a16:creationId xmlns:a16="http://schemas.microsoft.com/office/drawing/2014/main" id="{EA2439FE-9609-D139-C7A2-D5E4EE71965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709262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Strategic benefits</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Lighthouse will allow [company] to be a market leader within a new and growing segment, as well as act as an experimental playground for digitalization of key processes</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5" name="Rectangle 4">
            <a:extLst>
              <a:ext uri="{FF2B5EF4-FFF2-40B4-BE49-F238E27FC236}">
                <a16:creationId xmlns:a16="http://schemas.microsoft.com/office/drawing/2014/main" id="{86DCB1D8-3B3A-173F-62CC-CB595C259274}"/>
              </a:ext>
            </a:extLst>
          </p:cNvPr>
          <p:cNvSpPr/>
          <p:nvPr/>
        </p:nvSpPr>
        <p:spPr>
          <a:xfrm>
            <a:off x="554735" y="2240261"/>
            <a:ext cx="11082527" cy="4047262"/>
          </a:xfrm>
          <a:prstGeom prst="rect">
            <a:avLst/>
          </a:prstGeom>
        </p:spPr>
        <p:txBody>
          <a:bodyPr wrap="square" lIns="540000">
            <a:spAutoFit/>
          </a:bodyPr>
          <a:lstStyle/>
          <a:p>
            <a:pPr lvl="0">
              <a:spcBef>
                <a:spcPts val="1800"/>
              </a:spcBef>
              <a:defRPr/>
            </a:pPr>
            <a:r>
              <a:rPr lang="en-US" sz="1400" b="1" dirty="0">
                <a:solidFill>
                  <a:schemeClr val="bg1"/>
                </a:solidFill>
                <a:latin typeface="Arial" panose="020B0604020202020204" pitchFamily="34" charset="0"/>
                <a:cs typeface="Arial" panose="020B0604020202020204" pitchFamily="34" charset="0"/>
              </a:rPr>
              <a:t>Stand-alone business</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Lighthouse has the potential to become a new profitable business.</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First-mover in a new market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Lighthouse allows [Group] to tailor a novel proposition directly to a new fast-growing segment of customers.</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Experimental playground</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Lighthouse will act as an experimental playground for new processes and marketing techniques, and inspire employees internally.</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Technology innovation transfer</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Lighthouse will build and rethink a number of key processes and flows. These innovations can be transferred to main [Group].</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Lead-generator</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Customers that outgrow Lighthouse or have more advanced needs can be transferred to [Group].</a:t>
            </a:r>
          </a:p>
          <a:p>
            <a:pPr>
              <a:spcBef>
                <a:spcPts val="1800"/>
              </a:spcBef>
              <a:defRPr/>
            </a:pPr>
            <a:r>
              <a:rPr lang="en-US" sz="1400" b="1" dirty="0">
                <a:solidFill>
                  <a:schemeClr val="bg1"/>
                </a:solidFill>
                <a:latin typeface="Arial" panose="020B0604020202020204" pitchFamily="34" charset="0"/>
                <a:cs typeface="Arial" panose="020B0604020202020204" pitchFamily="34" charset="0"/>
              </a:rPr>
              <a:t>Innovation frontrunner</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Lighthouse positions [Group] as an innovation frontrunner among [sanitized] players, and generates external excitement and attention around [Group].</a:t>
            </a:r>
          </a:p>
        </p:txBody>
      </p:sp>
      <p:sp>
        <p:nvSpPr>
          <p:cNvPr id="6" name="Oval 5">
            <a:extLst>
              <a:ext uri="{FF2B5EF4-FFF2-40B4-BE49-F238E27FC236}">
                <a16:creationId xmlns:a16="http://schemas.microsoft.com/office/drawing/2014/main" id="{532FD792-F706-AE56-9C13-499190D53FF8}"/>
              </a:ext>
            </a:extLst>
          </p:cNvPr>
          <p:cNvSpPr/>
          <p:nvPr/>
        </p:nvSpPr>
        <p:spPr>
          <a:xfrm>
            <a:off x="674904" y="242270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938EBBF-F476-3FE9-0587-48300EC479D6}"/>
              </a:ext>
            </a:extLst>
          </p:cNvPr>
          <p:cNvSpPr/>
          <p:nvPr/>
        </p:nvSpPr>
        <p:spPr>
          <a:xfrm>
            <a:off x="674904" y="307679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466E08B-BCD5-EF5C-E06D-AB5E0868D87F}"/>
              </a:ext>
            </a:extLst>
          </p:cNvPr>
          <p:cNvSpPr/>
          <p:nvPr/>
        </p:nvSpPr>
        <p:spPr>
          <a:xfrm>
            <a:off x="674904" y="373088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5B7D258-DA8B-1008-0641-3179A9497BFB}"/>
              </a:ext>
            </a:extLst>
          </p:cNvPr>
          <p:cNvSpPr/>
          <p:nvPr/>
        </p:nvSpPr>
        <p:spPr>
          <a:xfrm>
            <a:off x="674904" y="438497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219718C-43DC-9E1D-D8B4-5BC8F1ABA303}"/>
              </a:ext>
            </a:extLst>
          </p:cNvPr>
          <p:cNvSpPr/>
          <p:nvPr/>
        </p:nvSpPr>
        <p:spPr>
          <a:xfrm>
            <a:off x="674904" y="5039067"/>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8D5A8DE6-8A9C-1A5C-42A0-2C4BF0249206}"/>
              </a:ext>
            </a:extLst>
          </p:cNvPr>
          <p:cNvSpPr/>
          <p:nvPr/>
        </p:nvSpPr>
        <p:spPr>
          <a:xfrm>
            <a:off x="674904" y="5693156"/>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Footer Placeholder 2">
            <a:extLst>
              <a:ext uri="{FF2B5EF4-FFF2-40B4-BE49-F238E27FC236}">
                <a16:creationId xmlns:a16="http://schemas.microsoft.com/office/drawing/2014/main" id="{1B4488C6-4114-F656-F376-0D6175AC4FE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000921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Methodology</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r>
              <a:rPr lang="en-US" sz="1800" b="0" dirty="0"/>
              <a:t>We have spent the past three months identifying and validating a growing and attractive white space opportunity in the [sanitized] market</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17" name="TextBox 16">
            <a:extLst>
              <a:ext uri="{FF2B5EF4-FFF2-40B4-BE49-F238E27FC236}">
                <a16:creationId xmlns:a16="http://schemas.microsoft.com/office/drawing/2014/main" id="{3B67180C-CF07-3756-7094-78B658331344}"/>
              </a:ext>
            </a:extLst>
          </p:cNvPr>
          <p:cNvSpPr txBox="1"/>
          <p:nvPr/>
        </p:nvSpPr>
        <p:spPr>
          <a:xfrm>
            <a:off x="1459918" y="2335937"/>
            <a:ext cx="2635754" cy="1815882"/>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Does the business model have proven traction?</a:t>
            </a:r>
            <a:endParaRPr lang="en-US" sz="1100" b="1" dirty="0">
              <a:solidFill>
                <a:schemeClr val="bg1"/>
              </a:solidFill>
              <a:latin typeface="Arial" panose="020B0604020202020204" pitchFamily="34" charset="0"/>
              <a:cs typeface="Arial" panose="020B0604020202020204" pitchFamily="34" charset="0"/>
            </a:endParaRPr>
          </a:p>
          <a:p>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Extensive research into trends and winning models. </a:t>
            </a:r>
            <a:br>
              <a:rPr lang="en-US" sz="1200" dirty="0">
                <a:solidFill>
                  <a:schemeClr val="bg1"/>
                </a:solidFill>
                <a:latin typeface="Arial" panose="020B0604020202020204" pitchFamily="34" charset="0"/>
                <a:cs typeface="Arial" panose="020B0604020202020204" pitchFamily="34" charset="0"/>
              </a:rPr>
            </a:b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Understanding market size and dynamics, and how the segment is targeted in other markets</a:t>
            </a:r>
          </a:p>
        </p:txBody>
      </p:sp>
      <p:sp>
        <p:nvSpPr>
          <p:cNvPr id="19" name="TextBox 18">
            <a:extLst>
              <a:ext uri="{FF2B5EF4-FFF2-40B4-BE49-F238E27FC236}">
                <a16:creationId xmlns:a16="http://schemas.microsoft.com/office/drawing/2014/main" id="{B2E9BD3A-7E98-C8BF-29EC-61EDE1D3031F}"/>
              </a:ext>
            </a:extLst>
          </p:cNvPr>
          <p:cNvSpPr txBox="1"/>
          <p:nvPr/>
        </p:nvSpPr>
        <p:spPr>
          <a:xfrm>
            <a:off x="8957355" y="3776338"/>
            <a:ext cx="2635754" cy="2062103"/>
          </a:xfrm>
          <a:prstGeom prst="rect">
            <a:avLst/>
          </a:prstGeom>
          <a:noFill/>
        </p:spPr>
        <p:txBody>
          <a:bodyPr wrap="square" rtlCol="0">
            <a:spAutoFit/>
          </a:bodyPr>
          <a:lstStyle/>
          <a:p>
            <a:pPr algn="r"/>
            <a:r>
              <a:rPr lang="en-US" sz="1600" b="1" dirty="0">
                <a:solidFill>
                  <a:schemeClr val="bg1"/>
                </a:solidFill>
                <a:latin typeface="Arial" panose="020B0604020202020204" pitchFamily="34" charset="0"/>
                <a:cs typeface="Arial" panose="020B0604020202020204" pitchFamily="34" charset="0"/>
              </a:rPr>
              <a:t>Is there an underserved customer segment?</a:t>
            </a:r>
          </a:p>
          <a:p>
            <a:pPr algn="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135+ customer interviews and 20+ solution prototypes. </a:t>
            </a:r>
            <a:br>
              <a:rPr lang="en-US" sz="1200" dirty="0">
                <a:solidFill>
                  <a:schemeClr val="bg1"/>
                </a:solidFill>
                <a:latin typeface="Arial" panose="020B0604020202020204" pitchFamily="34" charset="0"/>
                <a:cs typeface="Arial" panose="020B0604020202020204" pitchFamily="34" charset="0"/>
              </a:rPr>
            </a:b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Understanding problems and unmet needs, and validating key solution components and desirability.</a:t>
            </a:r>
          </a:p>
          <a:p>
            <a:pPr algn="r"/>
            <a:r>
              <a:rPr lang="en-US" sz="1200" dirty="0">
                <a:solidFill>
                  <a:schemeClr val="bg1"/>
                </a:solidFill>
                <a:latin typeface="Arial" panose="020B0604020202020204" pitchFamily="34" charset="0"/>
                <a:cs typeface="Arial" panose="020B0604020202020204" pitchFamily="34" charset="0"/>
              </a:rPr>
              <a:t> </a:t>
            </a:r>
          </a:p>
        </p:txBody>
      </p:sp>
      <p:sp>
        <p:nvSpPr>
          <p:cNvPr id="20" name="TextBox 19">
            <a:extLst>
              <a:ext uri="{FF2B5EF4-FFF2-40B4-BE49-F238E27FC236}">
                <a16:creationId xmlns:a16="http://schemas.microsoft.com/office/drawing/2014/main" id="{70CA366E-904E-E327-F637-9621DF4B5C5A}"/>
              </a:ext>
            </a:extLst>
          </p:cNvPr>
          <p:cNvSpPr txBox="1"/>
          <p:nvPr/>
        </p:nvSpPr>
        <p:spPr>
          <a:xfrm>
            <a:off x="769393" y="4487208"/>
            <a:ext cx="2913048" cy="1508105"/>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Has the technology been validated? </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25+ expert interviews.</a:t>
            </a:r>
            <a:br>
              <a:rPr lang="en-US" sz="1200" dirty="0">
                <a:solidFill>
                  <a:schemeClr val="bg1"/>
                </a:solidFill>
                <a:latin typeface="Arial" panose="020B0604020202020204" pitchFamily="34" charset="0"/>
                <a:cs typeface="Arial" panose="020B0604020202020204" pitchFamily="34" charset="0"/>
              </a:rPr>
            </a:b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Validating technical feasibility, as well as identifying any major roadblocks. </a:t>
            </a:r>
          </a:p>
        </p:txBody>
      </p:sp>
      <p:sp>
        <p:nvSpPr>
          <p:cNvPr id="9" name="Oval 8">
            <a:extLst>
              <a:ext uri="{FF2B5EF4-FFF2-40B4-BE49-F238E27FC236}">
                <a16:creationId xmlns:a16="http://schemas.microsoft.com/office/drawing/2014/main" id="{F1971451-69C9-BE9C-FD51-8416C0D09265}"/>
              </a:ext>
            </a:extLst>
          </p:cNvPr>
          <p:cNvSpPr>
            <a:spLocks noChangeAspect="1"/>
          </p:cNvSpPr>
          <p:nvPr/>
        </p:nvSpPr>
        <p:spPr>
          <a:xfrm>
            <a:off x="4736042" y="2077803"/>
            <a:ext cx="2745765" cy="2743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50498878-E612-FE14-B911-E723BB585981}"/>
              </a:ext>
            </a:extLst>
          </p:cNvPr>
          <p:cNvSpPr>
            <a:spLocks noChangeAspect="1"/>
          </p:cNvSpPr>
          <p:nvPr/>
        </p:nvSpPr>
        <p:spPr>
          <a:xfrm>
            <a:off x="5776412" y="3403008"/>
            <a:ext cx="2745765" cy="2743200"/>
          </a:xfrm>
          <a:prstGeom prst="ellipse">
            <a:avLst/>
          </a:prstGeom>
          <a:solidFill>
            <a:schemeClr val="bg1">
              <a:alpha val="67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4EEDD51-8F20-6363-6365-6F1D0C1E4EDA}"/>
              </a:ext>
            </a:extLst>
          </p:cNvPr>
          <p:cNvSpPr>
            <a:spLocks noChangeAspect="1"/>
          </p:cNvSpPr>
          <p:nvPr/>
        </p:nvSpPr>
        <p:spPr>
          <a:xfrm>
            <a:off x="3669823" y="3437754"/>
            <a:ext cx="2745765" cy="2743200"/>
          </a:xfrm>
          <a:prstGeom prst="ellipse">
            <a:avLst/>
          </a:prstGeom>
          <a:solidFill>
            <a:schemeClr val="bg1">
              <a:alpha val="3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D1285DA-B664-EB9A-2445-F5E549AAB744}"/>
              </a:ext>
            </a:extLst>
          </p:cNvPr>
          <p:cNvSpPr txBox="1"/>
          <p:nvPr/>
        </p:nvSpPr>
        <p:spPr>
          <a:xfrm>
            <a:off x="4086923" y="4834927"/>
            <a:ext cx="1577781"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Validated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technology</a:t>
            </a:r>
          </a:p>
        </p:txBody>
      </p:sp>
      <p:cxnSp>
        <p:nvCxnSpPr>
          <p:cNvPr id="23" name="Straight Arrow Connector 22">
            <a:extLst>
              <a:ext uri="{FF2B5EF4-FFF2-40B4-BE49-F238E27FC236}">
                <a16:creationId xmlns:a16="http://schemas.microsoft.com/office/drawing/2014/main" id="{DB345C6E-FFC2-33E7-AACE-5F4E83F1C70E}"/>
              </a:ext>
            </a:extLst>
          </p:cNvPr>
          <p:cNvCxnSpPr>
            <a:cxnSpLocks/>
          </p:cNvCxnSpPr>
          <p:nvPr/>
        </p:nvCxnSpPr>
        <p:spPr>
          <a:xfrm>
            <a:off x="1459918" y="2299317"/>
            <a:ext cx="3780029" cy="0"/>
          </a:xfrm>
          <a:prstGeom prst="straightConnector1">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58D80C-458B-505D-C56D-3BF31A692AB3}"/>
              </a:ext>
            </a:extLst>
          </p:cNvPr>
          <p:cNvCxnSpPr>
            <a:cxnSpLocks/>
          </p:cNvCxnSpPr>
          <p:nvPr/>
        </p:nvCxnSpPr>
        <p:spPr>
          <a:xfrm>
            <a:off x="773286" y="4452461"/>
            <a:ext cx="2779713" cy="0"/>
          </a:xfrm>
          <a:prstGeom prst="straightConnector1">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0E7811-7FAE-C33C-16D8-66AD21680BEA}"/>
              </a:ext>
            </a:extLst>
          </p:cNvPr>
          <p:cNvCxnSpPr>
            <a:cxnSpLocks/>
          </p:cNvCxnSpPr>
          <p:nvPr/>
        </p:nvCxnSpPr>
        <p:spPr>
          <a:xfrm>
            <a:off x="8254746" y="3751343"/>
            <a:ext cx="3338363" cy="0"/>
          </a:xfrm>
          <a:prstGeom prst="straightConnector1">
            <a:avLst/>
          </a:prstGeom>
          <a:ln w="31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FBEB3FF-E76A-300F-86E9-A592A444084D}"/>
              </a:ext>
            </a:extLst>
          </p:cNvPr>
          <p:cNvSpPr txBox="1"/>
          <p:nvPr/>
        </p:nvSpPr>
        <p:spPr>
          <a:xfrm>
            <a:off x="5340925" y="2650249"/>
            <a:ext cx="1535997"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Successful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business model</a:t>
            </a:r>
          </a:p>
        </p:txBody>
      </p:sp>
      <p:sp>
        <p:nvSpPr>
          <p:cNvPr id="14" name="TextBox 13">
            <a:extLst>
              <a:ext uri="{FF2B5EF4-FFF2-40B4-BE49-F238E27FC236}">
                <a16:creationId xmlns:a16="http://schemas.microsoft.com/office/drawing/2014/main" id="{0C0611A4-A17C-02DD-2935-DEB3C0E4726E}"/>
              </a:ext>
            </a:extLst>
          </p:cNvPr>
          <p:cNvSpPr txBox="1"/>
          <p:nvPr/>
        </p:nvSpPr>
        <p:spPr>
          <a:xfrm>
            <a:off x="6527296" y="4834927"/>
            <a:ext cx="1547218"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Underserved </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customer group</a:t>
            </a:r>
          </a:p>
        </p:txBody>
      </p:sp>
      <p:sp>
        <p:nvSpPr>
          <p:cNvPr id="26" name="Oval 25">
            <a:extLst>
              <a:ext uri="{FF2B5EF4-FFF2-40B4-BE49-F238E27FC236}">
                <a16:creationId xmlns:a16="http://schemas.microsoft.com/office/drawing/2014/main" id="{23E5E0CC-45F8-34CE-2FC7-12C00B83903B}"/>
              </a:ext>
            </a:extLst>
          </p:cNvPr>
          <p:cNvSpPr/>
          <p:nvPr/>
        </p:nvSpPr>
        <p:spPr>
          <a:xfrm>
            <a:off x="5885076" y="4340583"/>
            <a:ext cx="396000" cy="39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2">
            <a:extLst>
              <a:ext uri="{FF2B5EF4-FFF2-40B4-BE49-F238E27FC236}">
                <a16:creationId xmlns:a16="http://schemas.microsoft.com/office/drawing/2014/main" id="{337D02EF-0D85-12C8-A4F6-E9ED4845BCD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7408275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Problem</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Four key trends are driving a </a:t>
            </a:r>
            <a:r>
              <a:rPr lang="en-US" dirty="0"/>
              <a:t>new approach to home ownership, </a:t>
            </a:r>
            <a:r>
              <a:rPr lang="en-US" sz="1800" b="0" dirty="0"/>
              <a:t>especially among Millennials and Generation Z, that is fundamentally changing the way this segment approaches hom</a:t>
            </a:r>
            <a:r>
              <a:rPr lang="en-US" dirty="0"/>
              <a:t>e buying and mortgages</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5" name="Rectangle 4">
            <a:extLst>
              <a:ext uri="{FF2B5EF4-FFF2-40B4-BE49-F238E27FC236}">
                <a16:creationId xmlns:a16="http://schemas.microsoft.com/office/drawing/2014/main" id="{B3355AA7-8415-0E54-57CC-963EFD45B7C1}"/>
              </a:ext>
            </a:extLst>
          </p:cNvPr>
          <p:cNvSpPr/>
          <p:nvPr/>
        </p:nvSpPr>
        <p:spPr>
          <a:xfrm>
            <a:off x="554736" y="4255438"/>
            <a:ext cx="2520626" cy="18774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ea typeface="+mn-ea"/>
                <a:cs typeface="+mn-cs"/>
              </a:rPr>
              <a:t>Digitally native shopping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39% of Millennials would be comfortable buying a home online.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In our customer research </a:t>
            </a:r>
            <a:r>
              <a:rPr lang="en-US" sz="1200" dirty="0">
                <a:solidFill>
                  <a:schemeClr val="bg1"/>
                </a:solidFill>
              </a:rPr>
              <a:t>more &gt;[sanitized]% viewed 3d tours and digital floor plans as a must.</a:t>
            </a:r>
            <a:endParaRPr kumimoji="0" lang="en-US" sz="1200" b="0" i="0" u="none" strike="noStrike" kern="1200" cap="none" spc="0" normalizeH="0" baseline="0" noProof="0" dirty="0">
              <a:ln>
                <a:noFill/>
              </a:ln>
              <a:solidFill>
                <a:schemeClr val="bg1"/>
              </a:solidFill>
              <a:effectLst/>
              <a:uLnTx/>
              <a:uFillTx/>
              <a:ea typeface="+mn-ea"/>
              <a:cs typeface="+mn-cs"/>
            </a:endParaRPr>
          </a:p>
        </p:txBody>
      </p:sp>
      <p:sp>
        <p:nvSpPr>
          <p:cNvPr id="6" name="Oval 5">
            <a:extLst>
              <a:ext uri="{FF2B5EF4-FFF2-40B4-BE49-F238E27FC236}">
                <a16:creationId xmlns:a16="http://schemas.microsoft.com/office/drawing/2014/main" id="{A45D958D-E974-040F-7EB6-882434E98BD5}"/>
              </a:ext>
            </a:extLst>
          </p:cNvPr>
          <p:cNvSpPr/>
          <p:nvPr/>
        </p:nvSpPr>
        <p:spPr>
          <a:xfrm>
            <a:off x="1095049" y="2543034"/>
            <a:ext cx="1440000" cy="144000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Rectangle 6">
            <a:extLst>
              <a:ext uri="{FF2B5EF4-FFF2-40B4-BE49-F238E27FC236}">
                <a16:creationId xmlns:a16="http://schemas.microsoft.com/office/drawing/2014/main" id="{52FE7B84-2F2F-E829-9A19-5FCF7E442966}"/>
              </a:ext>
            </a:extLst>
          </p:cNvPr>
          <p:cNvSpPr/>
          <p:nvPr/>
        </p:nvSpPr>
        <p:spPr>
          <a:xfrm>
            <a:off x="3405585" y="4255438"/>
            <a:ext cx="2523744"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ea typeface="+mn-ea"/>
                <a:cs typeface="+mn-cs"/>
              </a:rPr>
              <a:t>[Sanitized trend #2]</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noProof="0" dirty="0">
                <a:ln>
                  <a:noFill/>
                </a:ln>
                <a:solidFill>
                  <a:schemeClr val="bg1"/>
                </a:solidFill>
                <a:effectLst/>
                <a:uLnTx/>
                <a:uFillTx/>
                <a:ea typeface="+mn-ea"/>
                <a:cs typeface="+mn-cs"/>
              </a:rPr>
            </a:br>
            <a:endParaRPr kumimoji="0" lang="en-US" sz="1200" b="1" i="0" u="none" strike="noStrike" kern="1200" cap="none" spc="0" normalizeH="0" baseline="0" noProof="0" dirty="0">
              <a:ln>
                <a:noFill/>
              </a:ln>
              <a:solidFill>
                <a:schemeClr val="bg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[Sanitized facts]</a:t>
            </a:r>
          </a:p>
        </p:txBody>
      </p:sp>
      <p:sp>
        <p:nvSpPr>
          <p:cNvPr id="8" name="Oval 7">
            <a:extLst>
              <a:ext uri="{FF2B5EF4-FFF2-40B4-BE49-F238E27FC236}">
                <a16:creationId xmlns:a16="http://schemas.microsoft.com/office/drawing/2014/main" id="{4341F4FE-074F-F191-DD84-9A3B20276417}"/>
              </a:ext>
            </a:extLst>
          </p:cNvPr>
          <p:cNvSpPr/>
          <p:nvPr/>
        </p:nvSpPr>
        <p:spPr>
          <a:xfrm>
            <a:off x="3947457" y="2543034"/>
            <a:ext cx="1440000" cy="144000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70EF5182-19CF-8BBB-7D57-CD8D192CDC7E}"/>
              </a:ext>
            </a:extLst>
          </p:cNvPr>
          <p:cNvSpPr/>
          <p:nvPr/>
        </p:nvSpPr>
        <p:spPr>
          <a:xfrm>
            <a:off x="6259552" y="4255438"/>
            <a:ext cx="2523744"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ea typeface="+mn-ea"/>
                <a:cs typeface="+mn-cs"/>
              </a:rPr>
              <a:t>[Sanitized trend #3]</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200" b="1" i="0" u="none" strike="noStrike" kern="1200" cap="none" spc="0" normalizeH="0" baseline="0" noProof="0" dirty="0">
                <a:ln>
                  <a:noFill/>
                </a:ln>
                <a:solidFill>
                  <a:schemeClr val="bg1"/>
                </a:solidFill>
                <a:effectLst/>
                <a:uLnTx/>
                <a:uFillTx/>
                <a:ea typeface="+mn-ea"/>
                <a:cs typeface="+mn-cs"/>
              </a:rPr>
            </a:br>
            <a:endParaRPr kumimoji="0" lang="en-US" sz="1200" b="1" i="0" u="none" strike="noStrike" kern="1200" cap="none" spc="0" normalizeH="0" baseline="0" noProof="0" dirty="0">
              <a:ln>
                <a:noFill/>
              </a:ln>
              <a:solidFill>
                <a:schemeClr val="bg1"/>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mn-ea"/>
                <a:cs typeface="+mn-cs"/>
              </a:rPr>
              <a:t>[Sanitized facts]</a:t>
            </a:r>
          </a:p>
        </p:txBody>
      </p:sp>
      <p:sp>
        <p:nvSpPr>
          <p:cNvPr id="13" name="Oval 12">
            <a:extLst>
              <a:ext uri="{FF2B5EF4-FFF2-40B4-BE49-F238E27FC236}">
                <a16:creationId xmlns:a16="http://schemas.microsoft.com/office/drawing/2014/main" id="{30D19531-EB9F-71F6-2A66-047A3A0B3999}"/>
              </a:ext>
            </a:extLst>
          </p:cNvPr>
          <p:cNvSpPr/>
          <p:nvPr/>
        </p:nvSpPr>
        <p:spPr>
          <a:xfrm>
            <a:off x="6801424" y="2543034"/>
            <a:ext cx="1440000" cy="144000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5" name="Rectangle 14">
            <a:extLst>
              <a:ext uri="{FF2B5EF4-FFF2-40B4-BE49-F238E27FC236}">
                <a16:creationId xmlns:a16="http://schemas.microsoft.com/office/drawing/2014/main" id="{88B88157-1554-69AC-C530-8A90C5BC2CC1}"/>
              </a:ext>
            </a:extLst>
          </p:cNvPr>
          <p:cNvSpPr/>
          <p:nvPr/>
        </p:nvSpPr>
        <p:spPr>
          <a:xfrm>
            <a:off x="9113520" y="4255438"/>
            <a:ext cx="2523744" cy="1877437"/>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61F32"/>
                </a:solidFill>
                <a:effectLst/>
                <a:uLnTx/>
                <a:uFillTx/>
                <a:latin typeface="Arial"/>
                <a:ea typeface="+mn-ea"/>
                <a:cs typeface="+mn-cs"/>
              </a:rPr>
              <a:t>Later and bigger </a:t>
            </a:r>
            <a:br>
              <a:rPr kumimoji="0" lang="en-US" sz="1600" b="1" i="0" u="none" strike="noStrike" kern="1200" cap="none" spc="0" normalizeH="0" baseline="0" noProof="0" dirty="0">
                <a:ln>
                  <a:noFill/>
                </a:ln>
                <a:solidFill>
                  <a:srgbClr val="061F32"/>
                </a:solidFill>
                <a:effectLst/>
                <a:uLnTx/>
                <a:uFillTx/>
                <a:latin typeface="Arial"/>
                <a:ea typeface="+mn-ea"/>
                <a:cs typeface="+mn-cs"/>
              </a:rPr>
            </a:br>
            <a:r>
              <a:rPr kumimoji="0" lang="en-US" sz="1600" b="1" i="0" u="none" strike="noStrike" kern="1200" cap="none" spc="0" normalizeH="0" baseline="0" noProof="0" dirty="0">
                <a:ln>
                  <a:noFill/>
                </a:ln>
                <a:solidFill>
                  <a:srgbClr val="061F32"/>
                </a:solidFill>
                <a:effectLst/>
                <a:uLnTx/>
                <a:uFillTx/>
                <a:latin typeface="Arial"/>
                <a:ea typeface="+mn-ea"/>
                <a:cs typeface="+mn-cs"/>
              </a:rPr>
              <a:t>starter homes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61F32"/>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61F32"/>
                </a:solidFill>
                <a:latin typeface="Arial"/>
              </a:rPr>
              <a:t>Millennials are waiting longer and buying bigger starter homes.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61F32"/>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61F32"/>
                </a:solidFill>
                <a:effectLst/>
                <a:uLnTx/>
                <a:uFillTx/>
                <a:latin typeface="Arial"/>
                <a:ea typeface="+mn-ea"/>
                <a:cs typeface="+mn-cs"/>
              </a:rPr>
              <a:t>In our customer research sample of 25-45 </a:t>
            </a:r>
            <a:r>
              <a:rPr kumimoji="0" lang="en-US" sz="1200" b="0" i="0" u="none" strike="noStrike" kern="1200" cap="none" spc="0" normalizeH="0" baseline="0" noProof="0" dirty="0" err="1">
                <a:ln>
                  <a:noFill/>
                </a:ln>
                <a:solidFill>
                  <a:srgbClr val="061F32"/>
                </a:solidFill>
                <a:effectLst/>
                <a:uLnTx/>
                <a:uFillTx/>
                <a:latin typeface="Arial"/>
                <a:ea typeface="+mn-ea"/>
                <a:cs typeface="+mn-cs"/>
              </a:rPr>
              <a:t>yo</a:t>
            </a:r>
            <a:r>
              <a:rPr kumimoji="0" lang="en-US" sz="1200" b="0" i="0" u="none" strike="noStrike" kern="1200" cap="none" spc="0" normalizeH="0" baseline="0" noProof="0" dirty="0">
                <a:ln>
                  <a:noFill/>
                </a:ln>
                <a:solidFill>
                  <a:srgbClr val="061F32"/>
                </a:solidFill>
                <a:effectLst/>
                <a:uLnTx/>
                <a:uFillTx/>
                <a:latin typeface="Arial"/>
                <a:ea typeface="+mn-ea"/>
                <a:cs typeface="+mn-cs"/>
              </a:rPr>
              <a:t>, the average age for first home purchases was 32.5 </a:t>
            </a:r>
            <a:r>
              <a:rPr kumimoji="0" lang="en-US" sz="1200" b="0" i="0" u="none" strike="noStrike" kern="1200" cap="none" spc="0" normalizeH="0" baseline="0" noProof="0" dirty="0" err="1">
                <a:ln>
                  <a:noFill/>
                </a:ln>
                <a:solidFill>
                  <a:srgbClr val="061F32"/>
                </a:solidFill>
                <a:effectLst/>
                <a:uLnTx/>
                <a:uFillTx/>
                <a:latin typeface="Arial"/>
                <a:ea typeface="+mn-ea"/>
                <a:cs typeface="+mn-cs"/>
              </a:rPr>
              <a:t>yo</a:t>
            </a:r>
            <a:r>
              <a:rPr kumimoji="0" lang="en-US" sz="1200" b="0" i="0" u="none" strike="noStrike" kern="1200" cap="none" spc="0" normalizeH="0" baseline="0" noProof="0" dirty="0">
                <a:ln>
                  <a:noFill/>
                </a:ln>
                <a:solidFill>
                  <a:srgbClr val="061F32"/>
                </a:solidFill>
                <a:effectLst/>
                <a:uLnTx/>
                <a:uFillTx/>
                <a:latin typeface="Arial"/>
                <a:ea typeface="+mn-ea"/>
                <a:cs typeface="+mn-cs"/>
              </a:rPr>
              <a:t>.</a:t>
            </a:r>
          </a:p>
        </p:txBody>
      </p:sp>
      <p:sp>
        <p:nvSpPr>
          <p:cNvPr id="16" name="Oval 15">
            <a:extLst>
              <a:ext uri="{FF2B5EF4-FFF2-40B4-BE49-F238E27FC236}">
                <a16:creationId xmlns:a16="http://schemas.microsoft.com/office/drawing/2014/main" id="{EABE910F-7624-EB66-76B3-640E26C4F0C3}"/>
              </a:ext>
            </a:extLst>
          </p:cNvPr>
          <p:cNvSpPr/>
          <p:nvPr/>
        </p:nvSpPr>
        <p:spPr>
          <a:xfrm>
            <a:off x="9655392" y="2543034"/>
            <a:ext cx="1440000" cy="144000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5" name="Picture 34">
            <a:extLst>
              <a:ext uri="{FF2B5EF4-FFF2-40B4-BE49-F238E27FC236}">
                <a16:creationId xmlns:a16="http://schemas.microsoft.com/office/drawing/2014/main" id="{AA4C4F34-E29D-8460-F6E6-77EE621B720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09632" y="2897274"/>
            <a:ext cx="731520" cy="731520"/>
          </a:xfrm>
          <a:prstGeom prst="rect">
            <a:avLst/>
          </a:prstGeom>
        </p:spPr>
      </p:pic>
      <p:pic>
        <p:nvPicPr>
          <p:cNvPr id="36" name="Picture 35">
            <a:extLst>
              <a:ext uri="{FF2B5EF4-FFF2-40B4-BE49-F238E27FC236}">
                <a16:creationId xmlns:a16="http://schemas.microsoft.com/office/drawing/2014/main" id="{6B07ABF6-D895-1FB2-5096-BE4002D668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9289" y="2897274"/>
            <a:ext cx="731520" cy="731520"/>
          </a:xfrm>
          <a:prstGeom prst="rect">
            <a:avLst/>
          </a:prstGeom>
        </p:spPr>
      </p:pic>
      <p:pic>
        <p:nvPicPr>
          <p:cNvPr id="38" name="Picture 37">
            <a:extLst>
              <a:ext uri="{FF2B5EF4-FFF2-40B4-BE49-F238E27FC236}">
                <a16:creationId xmlns:a16="http://schemas.microsoft.com/office/drawing/2014/main" id="{162AE639-2C1C-B4A6-45C1-819FA53E20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5664" y="2897274"/>
            <a:ext cx="731520" cy="731520"/>
          </a:xfrm>
          <a:prstGeom prst="rect">
            <a:avLst/>
          </a:prstGeom>
        </p:spPr>
      </p:pic>
      <p:pic>
        <p:nvPicPr>
          <p:cNvPr id="39" name="Picture 38">
            <a:extLst>
              <a:ext uri="{FF2B5EF4-FFF2-40B4-BE49-F238E27FC236}">
                <a16:creationId xmlns:a16="http://schemas.microsoft.com/office/drawing/2014/main" id="{69B4AF11-6BF2-FEF3-15BC-FFA836AD40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01697" y="2897274"/>
            <a:ext cx="731520" cy="731520"/>
          </a:xfrm>
          <a:prstGeom prst="rect">
            <a:avLst/>
          </a:prstGeom>
        </p:spPr>
      </p:pic>
      <p:sp>
        <p:nvSpPr>
          <p:cNvPr id="9" name="Footer Placeholder 2">
            <a:extLst>
              <a:ext uri="{FF2B5EF4-FFF2-40B4-BE49-F238E27FC236}">
                <a16:creationId xmlns:a16="http://schemas.microsoft.com/office/drawing/2014/main" id="{C5A4FEAC-31B9-77CE-D97B-B8D536D2570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086550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Problem</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The traditional [sanitized] players are failing to meet these changing needs, leaving this segment with a multitude of pain points from purchase and onboarding through to ongoing engagement</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10" name="Pentagon 9">
            <a:extLst>
              <a:ext uri="{FF2B5EF4-FFF2-40B4-BE49-F238E27FC236}">
                <a16:creationId xmlns:a16="http://schemas.microsoft.com/office/drawing/2014/main" id="{E1538F85-3FE0-9824-482F-9ABFA771F63A}"/>
              </a:ext>
            </a:extLst>
          </p:cNvPr>
          <p:cNvSpPr/>
          <p:nvPr/>
        </p:nvSpPr>
        <p:spPr>
          <a:xfrm>
            <a:off x="554736" y="2311932"/>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Awareness</a:t>
            </a:r>
          </a:p>
        </p:txBody>
      </p:sp>
      <p:sp>
        <p:nvSpPr>
          <p:cNvPr id="11" name="Chevron 10">
            <a:extLst>
              <a:ext uri="{FF2B5EF4-FFF2-40B4-BE49-F238E27FC236}">
                <a16:creationId xmlns:a16="http://schemas.microsoft.com/office/drawing/2014/main" id="{9F139F6E-EFAC-158B-458C-B51A9549ACB8}"/>
              </a:ext>
            </a:extLst>
          </p:cNvPr>
          <p:cNvSpPr/>
          <p:nvPr/>
        </p:nvSpPr>
        <p:spPr>
          <a:xfrm>
            <a:off x="2818088" y="2311932"/>
            <a:ext cx="2230906"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Research</a:t>
            </a:r>
            <a:endParaRPr lang="en-US" sz="1400" b="1" dirty="0">
              <a:solidFill>
                <a:schemeClr val="tx1"/>
              </a:solidFill>
              <a:latin typeface="Arial" panose="020B0604020202020204" pitchFamily="34" charset="0"/>
              <a:cs typeface="Arial" panose="020B0604020202020204" pitchFamily="34" charset="0"/>
            </a:endParaRPr>
          </a:p>
        </p:txBody>
      </p:sp>
      <p:sp>
        <p:nvSpPr>
          <p:cNvPr id="14" name="Chevron 13">
            <a:extLst>
              <a:ext uri="{FF2B5EF4-FFF2-40B4-BE49-F238E27FC236}">
                <a16:creationId xmlns:a16="http://schemas.microsoft.com/office/drawing/2014/main" id="{078CAB13-C08D-733A-C695-9595AE4EA740}"/>
              </a:ext>
            </a:extLst>
          </p:cNvPr>
          <p:cNvSpPr/>
          <p:nvPr/>
        </p:nvSpPr>
        <p:spPr>
          <a:xfrm>
            <a:off x="4973440" y="2311932"/>
            <a:ext cx="2230906"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Evaluation</a:t>
            </a:r>
          </a:p>
        </p:txBody>
      </p:sp>
      <p:sp>
        <p:nvSpPr>
          <p:cNvPr id="17" name="Chevron 16">
            <a:extLst>
              <a:ext uri="{FF2B5EF4-FFF2-40B4-BE49-F238E27FC236}">
                <a16:creationId xmlns:a16="http://schemas.microsoft.com/office/drawing/2014/main" id="{B9ED1C6B-0692-6501-FEA2-F4B71A22C204}"/>
              </a:ext>
            </a:extLst>
          </p:cNvPr>
          <p:cNvSpPr/>
          <p:nvPr/>
        </p:nvSpPr>
        <p:spPr>
          <a:xfrm>
            <a:off x="7128792" y="2311932"/>
            <a:ext cx="2230906"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Purchase</a:t>
            </a:r>
          </a:p>
        </p:txBody>
      </p:sp>
      <p:sp>
        <p:nvSpPr>
          <p:cNvPr id="18" name="Chevron 17">
            <a:extLst>
              <a:ext uri="{FF2B5EF4-FFF2-40B4-BE49-F238E27FC236}">
                <a16:creationId xmlns:a16="http://schemas.microsoft.com/office/drawing/2014/main" id="{F83F32DA-0C64-9142-64CC-B48260B981AC}"/>
              </a:ext>
            </a:extLst>
          </p:cNvPr>
          <p:cNvSpPr/>
          <p:nvPr/>
        </p:nvSpPr>
        <p:spPr>
          <a:xfrm>
            <a:off x="9284145" y="2311932"/>
            <a:ext cx="2353119"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Retention</a:t>
            </a:r>
          </a:p>
        </p:txBody>
      </p:sp>
      <p:cxnSp>
        <p:nvCxnSpPr>
          <p:cNvPr id="19" name="Straight Connector 18">
            <a:extLst>
              <a:ext uri="{FF2B5EF4-FFF2-40B4-BE49-F238E27FC236}">
                <a16:creationId xmlns:a16="http://schemas.microsoft.com/office/drawing/2014/main" id="{09E62593-EA2D-BC6D-03D1-8B6194FED38A}"/>
              </a:ext>
            </a:extLst>
          </p:cNvPr>
          <p:cNvCxnSpPr>
            <a:cxnSpLocks/>
            <a:stCxn id="70" idx="0"/>
            <a:endCxn id="81" idx="4"/>
          </p:cNvCxnSpPr>
          <p:nvPr/>
        </p:nvCxnSpPr>
        <p:spPr>
          <a:xfrm flipV="1">
            <a:off x="8304905" y="3047668"/>
            <a:ext cx="0" cy="109287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F05A31F-6F72-333D-DF1B-F0A2CF93B035}"/>
              </a:ext>
            </a:extLst>
          </p:cNvPr>
          <p:cNvCxnSpPr>
            <a:cxnSpLocks/>
            <a:stCxn id="73" idx="0"/>
            <a:endCxn id="82" idx="4"/>
          </p:cNvCxnSpPr>
          <p:nvPr/>
        </p:nvCxnSpPr>
        <p:spPr>
          <a:xfrm flipV="1">
            <a:off x="8607543" y="3047668"/>
            <a:ext cx="0" cy="267173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EA40E0-43A7-EAD2-36C9-4501B3501788}"/>
              </a:ext>
            </a:extLst>
          </p:cNvPr>
          <p:cNvCxnSpPr>
            <a:cxnSpLocks/>
            <a:stCxn id="69" idx="0"/>
            <a:endCxn id="80" idx="4"/>
          </p:cNvCxnSpPr>
          <p:nvPr/>
        </p:nvCxnSpPr>
        <p:spPr>
          <a:xfrm flipV="1">
            <a:off x="7179276" y="3047668"/>
            <a:ext cx="0" cy="188314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1917E8-0E31-6178-A60B-EACF1E331523}"/>
              </a:ext>
            </a:extLst>
          </p:cNvPr>
          <p:cNvCxnSpPr>
            <a:cxnSpLocks/>
            <a:endCxn id="62" idx="4"/>
          </p:cNvCxnSpPr>
          <p:nvPr/>
        </p:nvCxnSpPr>
        <p:spPr>
          <a:xfrm flipV="1">
            <a:off x="4747597" y="3047668"/>
            <a:ext cx="277" cy="267173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50882E-4B55-0887-E828-6594CE8789C0}"/>
              </a:ext>
            </a:extLst>
          </p:cNvPr>
          <p:cNvCxnSpPr>
            <a:cxnSpLocks/>
            <a:stCxn id="67" idx="0"/>
            <a:endCxn id="76" idx="4"/>
          </p:cNvCxnSpPr>
          <p:nvPr/>
        </p:nvCxnSpPr>
        <p:spPr>
          <a:xfrm flipV="1">
            <a:off x="3602937" y="3047668"/>
            <a:ext cx="0" cy="188628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47AF0A-F75B-75BD-35C0-037B6E685D41}"/>
              </a:ext>
            </a:extLst>
          </p:cNvPr>
          <p:cNvCxnSpPr>
            <a:cxnSpLocks/>
            <a:endCxn id="58" idx="4"/>
          </p:cNvCxnSpPr>
          <p:nvPr/>
        </p:nvCxnSpPr>
        <p:spPr>
          <a:xfrm flipH="1" flipV="1">
            <a:off x="10619170" y="3047668"/>
            <a:ext cx="1569" cy="188314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1E3B02-45D9-8C8E-52A8-E2F8CF9AC974}"/>
              </a:ext>
            </a:extLst>
          </p:cNvPr>
          <p:cNvCxnSpPr>
            <a:cxnSpLocks/>
            <a:stCxn id="57" idx="0"/>
            <a:endCxn id="59" idx="4"/>
          </p:cNvCxnSpPr>
          <p:nvPr/>
        </p:nvCxnSpPr>
        <p:spPr>
          <a:xfrm flipV="1">
            <a:off x="10760135" y="3047668"/>
            <a:ext cx="0" cy="109287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8FA6AD-A812-4760-0ED0-03C46A5804C6}"/>
              </a:ext>
            </a:extLst>
          </p:cNvPr>
          <p:cNvCxnSpPr>
            <a:cxnSpLocks/>
            <a:endCxn id="44" idx="4"/>
          </p:cNvCxnSpPr>
          <p:nvPr/>
        </p:nvCxnSpPr>
        <p:spPr>
          <a:xfrm flipV="1">
            <a:off x="5494769" y="3047668"/>
            <a:ext cx="0" cy="198147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8EA0F7-67EF-9AE3-869C-782327E94212}"/>
              </a:ext>
            </a:extLst>
          </p:cNvPr>
          <p:cNvCxnSpPr>
            <a:cxnSpLocks/>
            <a:stCxn id="33" idx="0"/>
            <a:endCxn id="43" idx="4"/>
          </p:cNvCxnSpPr>
          <p:nvPr/>
        </p:nvCxnSpPr>
        <p:spPr>
          <a:xfrm flipV="1">
            <a:off x="3215892" y="3047668"/>
            <a:ext cx="0" cy="267173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42BA81-7E3B-1A1E-EA3C-6435135FDB97}"/>
              </a:ext>
            </a:extLst>
          </p:cNvPr>
          <p:cNvCxnSpPr>
            <a:cxnSpLocks/>
            <a:endCxn id="48" idx="4"/>
          </p:cNvCxnSpPr>
          <p:nvPr/>
        </p:nvCxnSpPr>
        <p:spPr>
          <a:xfrm flipV="1">
            <a:off x="6967007" y="3047668"/>
            <a:ext cx="26459" cy="279889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A3DDF1-D9FC-7471-7013-985C7AE29218}"/>
              </a:ext>
            </a:extLst>
          </p:cNvPr>
          <p:cNvCxnSpPr>
            <a:cxnSpLocks/>
            <a:stCxn id="32" idx="0"/>
            <a:endCxn id="31" idx="4"/>
          </p:cNvCxnSpPr>
          <p:nvPr/>
        </p:nvCxnSpPr>
        <p:spPr>
          <a:xfrm flipV="1">
            <a:off x="5105164" y="3047668"/>
            <a:ext cx="0" cy="27597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CEE232F-A783-E146-5673-A8F8CB25D419}"/>
              </a:ext>
            </a:extLst>
          </p:cNvPr>
          <p:cNvSpPr/>
          <p:nvPr/>
        </p:nvSpPr>
        <p:spPr>
          <a:xfrm>
            <a:off x="505116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0DFFF67-E149-7C77-2711-8804920C8969}"/>
              </a:ext>
            </a:extLst>
          </p:cNvPr>
          <p:cNvSpPr/>
          <p:nvPr/>
        </p:nvSpPr>
        <p:spPr>
          <a:xfrm>
            <a:off x="4403164" y="3323644"/>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61025E91-2557-36B6-BFEE-4817A11FA6DA}"/>
              </a:ext>
            </a:extLst>
          </p:cNvPr>
          <p:cNvSpPr/>
          <p:nvPr/>
        </p:nvSpPr>
        <p:spPr>
          <a:xfrm>
            <a:off x="2423973" y="5719402"/>
            <a:ext cx="1583838"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to understand mortgages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5D2F8CA2-8AE6-D266-874E-83231B612D16}"/>
              </a:ext>
            </a:extLst>
          </p:cNvPr>
          <p:cNvSpPr/>
          <p:nvPr/>
        </p:nvSpPr>
        <p:spPr>
          <a:xfrm>
            <a:off x="1895894" y="3308898"/>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961D3A40-470F-20A0-3962-CFD405A174B7}"/>
              </a:ext>
            </a:extLst>
          </p:cNvPr>
          <p:cNvSpPr/>
          <p:nvPr/>
        </p:nvSpPr>
        <p:spPr>
          <a:xfrm>
            <a:off x="6053391" y="5719402"/>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53E0F99A-6D68-332F-BDEB-3EB570629BE7}"/>
              </a:ext>
            </a:extLst>
          </p:cNvPr>
          <p:cNvSpPr/>
          <p:nvPr/>
        </p:nvSpPr>
        <p:spPr>
          <a:xfrm>
            <a:off x="464070" y="5029146"/>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No direct marketing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38B1ED24-AFE1-CA7E-F66D-5EFD060A0F9D}"/>
              </a:ext>
            </a:extLst>
          </p:cNvPr>
          <p:cNvSpPr/>
          <p:nvPr/>
        </p:nvSpPr>
        <p:spPr>
          <a:xfrm>
            <a:off x="6025228" y="3322073"/>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Lots of paperwork</a:t>
            </a:r>
          </a:p>
        </p:txBody>
      </p:sp>
      <p:sp>
        <p:nvSpPr>
          <p:cNvPr id="38" name="Rectangle 37">
            <a:extLst>
              <a:ext uri="{FF2B5EF4-FFF2-40B4-BE49-F238E27FC236}">
                <a16:creationId xmlns:a16="http://schemas.microsoft.com/office/drawing/2014/main" id="{AAEC6D2B-E974-DA4A-E592-46129CFFD97A}"/>
              </a:ext>
            </a:extLst>
          </p:cNvPr>
          <p:cNvSpPr/>
          <p:nvPr/>
        </p:nvSpPr>
        <p:spPr>
          <a:xfrm>
            <a:off x="3173504" y="4112399"/>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9A014674-7DB8-305A-80CA-40FEF39ED858}"/>
              </a:ext>
            </a:extLst>
          </p:cNvPr>
          <p:cNvSpPr/>
          <p:nvPr/>
        </p:nvSpPr>
        <p:spPr>
          <a:xfrm>
            <a:off x="10558242" y="3333694"/>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BB6708D-A8E6-55BA-2F7A-1B0DB6235E57}"/>
              </a:ext>
            </a:extLst>
          </p:cNvPr>
          <p:cNvSpPr/>
          <p:nvPr/>
        </p:nvSpPr>
        <p:spPr>
          <a:xfrm>
            <a:off x="8329429" y="4915900"/>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Lack of transparency</a:t>
            </a:r>
          </a:p>
        </p:txBody>
      </p:sp>
      <p:sp>
        <p:nvSpPr>
          <p:cNvPr id="41" name="Oval 40">
            <a:extLst>
              <a:ext uri="{FF2B5EF4-FFF2-40B4-BE49-F238E27FC236}">
                <a16:creationId xmlns:a16="http://schemas.microsoft.com/office/drawing/2014/main" id="{7B706D84-9225-1A5B-4325-FDA234B6BDB1}"/>
              </a:ext>
            </a:extLst>
          </p:cNvPr>
          <p:cNvSpPr/>
          <p:nvPr/>
        </p:nvSpPr>
        <p:spPr>
          <a:xfrm>
            <a:off x="254389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334F5354-0AED-6BB2-B977-922C20466683}"/>
              </a:ext>
            </a:extLst>
          </p:cNvPr>
          <p:cNvSpPr/>
          <p:nvPr/>
        </p:nvSpPr>
        <p:spPr>
          <a:xfrm>
            <a:off x="382150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9A805297-1CE9-4972-77DB-CA2DDDCB1203}"/>
              </a:ext>
            </a:extLst>
          </p:cNvPr>
          <p:cNvSpPr/>
          <p:nvPr/>
        </p:nvSpPr>
        <p:spPr>
          <a:xfrm>
            <a:off x="3161892"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08344A25-85F5-D2AE-45B5-DDFBF1BABCB7}"/>
              </a:ext>
            </a:extLst>
          </p:cNvPr>
          <p:cNvSpPr/>
          <p:nvPr/>
        </p:nvSpPr>
        <p:spPr>
          <a:xfrm>
            <a:off x="5440769"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5FE3CDE3-D47F-2FAD-B733-418FB7C37569}"/>
              </a:ext>
            </a:extLst>
          </p:cNvPr>
          <p:cNvSpPr/>
          <p:nvPr/>
        </p:nvSpPr>
        <p:spPr>
          <a:xfrm>
            <a:off x="9549162"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B1AC0589-5BF0-696B-2191-B3EF90230BA9}"/>
              </a:ext>
            </a:extLst>
          </p:cNvPr>
          <p:cNvSpPr/>
          <p:nvPr/>
        </p:nvSpPr>
        <p:spPr>
          <a:xfrm>
            <a:off x="6673228"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3EFC56D3-BDE6-3011-F48E-35A573EE33B2}"/>
              </a:ext>
            </a:extLst>
          </p:cNvPr>
          <p:cNvSpPr/>
          <p:nvPr/>
        </p:nvSpPr>
        <p:spPr>
          <a:xfrm>
            <a:off x="11206242"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D4AFAA9A-AE75-2A6C-E4D3-B829D9A38166}"/>
              </a:ext>
            </a:extLst>
          </p:cNvPr>
          <p:cNvSpPr/>
          <p:nvPr/>
        </p:nvSpPr>
        <p:spPr>
          <a:xfrm>
            <a:off x="6939466"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164DFD20-FB17-1A72-0382-74D5501C8D04}"/>
              </a:ext>
            </a:extLst>
          </p:cNvPr>
          <p:cNvSpPr/>
          <p:nvPr/>
        </p:nvSpPr>
        <p:spPr>
          <a:xfrm>
            <a:off x="1112070"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9155503E-4324-14F8-10FE-9AD1D5C1D633}"/>
              </a:ext>
            </a:extLst>
          </p:cNvPr>
          <p:cNvCxnSpPr>
            <a:cxnSpLocks/>
            <a:stCxn id="37" idx="0"/>
            <a:endCxn id="46" idx="4"/>
          </p:cNvCxnSpPr>
          <p:nvPr/>
        </p:nvCxnSpPr>
        <p:spPr>
          <a:xfrm flipV="1">
            <a:off x="6727228" y="3047668"/>
            <a:ext cx="0" cy="2744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C9472C3-7601-F830-70A6-2F9632F22536}"/>
              </a:ext>
            </a:extLst>
          </p:cNvPr>
          <p:cNvCxnSpPr>
            <a:cxnSpLocks/>
            <a:stCxn id="40" idx="0"/>
            <a:endCxn id="83" idx="4"/>
          </p:cNvCxnSpPr>
          <p:nvPr/>
        </p:nvCxnSpPr>
        <p:spPr>
          <a:xfrm flipV="1">
            <a:off x="9031429" y="3047668"/>
            <a:ext cx="0" cy="1868232"/>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084DED-FFB3-D9AC-3039-5327EF2DB87E}"/>
              </a:ext>
            </a:extLst>
          </p:cNvPr>
          <p:cNvCxnSpPr>
            <a:cxnSpLocks/>
            <a:stCxn id="39" idx="0"/>
            <a:endCxn id="47" idx="4"/>
          </p:cNvCxnSpPr>
          <p:nvPr/>
        </p:nvCxnSpPr>
        <p:spPr>
          <a:xfrm flipV="1">
            <a:off x="11260242" y="3047668"/>
            <a:ext cx="0" cy="28602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D3DCEF-F8F2-3C53-9C6B-CCD673A894A3}"/>
              </a:ext>
            </a:extLst>
          </p:cNvPr>
          <p:cNvCxnSpPr>
            <a:cxnSpLocks/>
            <a:stCxn id="38" idx="0"/>
            <a:endCxn id="42" idx="4"/>
          </p:cNvCxnSpPr>
          <p:nvPr/>
        </p:nvCxnSpPr>
        <p:spPr>
          <a:xfrm flipV="1">
            <a:off x="3875504" y="3047668"/>
            <a:ext cx="0" cy="106473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2D5AF82-76E6-2501-92DC-18610A84DE39}"/>
              </a:ext>
            </a:extLst>
          </p:cNvPr>
          <p:cNvCxnSpPr>
            <a:cxnSpLocks/>
            <a:stCxn id="34" idx="0"/>
            <a:endCxn id="41" idx="4"/>
          </p:cNvCxnSpPr>
          <p:nvPr/>
        </p:nvCxnSpPr>
        <p:spPr>
          <a:xfrm flipV="1">
            <a:off x="2597894" y="3047668"/>
            <a:ext cx="0" cy="26123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032023-840D-A3D1-4085-60C4D2B9D1E8}"/>
              </a:ext>
            </a:extLst>
          </p:cNvPr>
          <p:cNvCxnSpPr>
            <a:cxnSpLocks/>
            <a:stCxn id="36" idx="0"/>
            <a:endCxn id="49" idx="4"/>
          </p:cNvCxnSpPr>
          <p:nvPr/>
        </p:nvCxnSpPr>
        <p:spPr>
          <a:xfrm flipV="1">
            <a:off x="1166070" y="3047668"/>
            <a:ext cx="0" cy="198147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302C901-1DD5-77E1-20BF-833D17C85AAC}"/>
              </a:ext>
            </a:extLst>
          </p:cNvPr>
          <p:cNvSpPr/>
          <p:nvPr/>
        </p:nvSpPr>
        <p:spPr>
          <a:xfrm>
            <a:off x="9926376" y="4915900"/>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Little or no</a:t>
            </a:r>
            <a:b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b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engagement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E60639C8-F1C1-5FA1-2D8F-E935E6C681B1}"/>
              </a:ext>
            </a:extLst>
          </p:cNvPr>
          <p:cNvSpPr/>
          <p:nvPr/>
        </p:nvSpPr>
        <p:spPr>
          <a:xfrm>
            <a:off x="10058135" y="4140545"/>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4A1855E6-73FE-9403-939B-3EAEA178C578}"/>
              </a:ext>
            </a:extLst>
          </p:cNvPr>
          <p:cNvSpPr/>
          <p:nvPr/>
        </p:nvSpPr>
        <p:spPr>
          <a:xfrm>
            <a:off x="10565170"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DDBD7ED0-9374-D06C-48DE-EDABBA58E006}"/>
              </a:ext>
            </a:extLst>
          </p:cNvPr>
          <p:cNvSpPr/>
          <p:nvPr/>
        </p:nvSpPr>
        <p:spPr>
          <a:xfrm>
            <a:off x="10706135"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DACBF981-5546-1542-6497-0CED2C015192}"/>
              </a:ext>
            </a:extLst>
          </p:cNvPr>
          <p:cNvSpPr/>
          <p:nvPr/>
        </p:nvSpPr>
        <p:spPr>
          <a:xfrm>
            <a:off x="157805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9E19500B-1D86-3322-237A-7B017F533985}"/>
              </a:ext>
            </a:extLst>
          </p:cNvPr>
          <p:cNvSpPr/>
          <p:nvPr/>
        </p:nvSpPr>
        <p:spPr>
          <a:xfrm>
            <a:off x="8828109"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7374BF53-8C4C-B2B4-7E3C-D7332CE1EE18}"/>
              </a:ext>
            </a:extLst>
          </p:cNvPr>
          <p:cNvSpPr/>
          <p:nvPr/>
        </p:nvSpPr>
        <p:spPr>
          <a:xfrm>
            <a:off x="469387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502781FD-B2AD-9B26-4D08-2B6C45C1C47C}"/>
              </a:ext>
            </a:extLst>
          </p:cNvPr>
          <p:cNvSpPr/>
          <p:nvPr/>
        </p:nvSpPr>
        <p:spPr>
          <a:xfrm>
            <a:off x="4065210"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05DC0879-0377-B505-F46C-188CCF1A15C3}"/>
              </a:ext>
            </a:extLst>
          </p:cNvPr>
          <p:cNvSpPr/>
          <p:nvPr/>
        </p:nvSpPr>
        <p:spPr>
          <a:xfrm>
            <a:off x="6487205"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5" name="Oval 64">
            <a:extLst>
              <a:ext uri="{FF2B5EF4-FFF2-40B4-BE49-F238E27FC236}">
                <a16:creationId xmlns:a16="http://schemas.microsoft.com/office/drawing/2014/main" id="{51AC92A2-E3FC-7F06-FD86-0838D85B55B5}"/>
              </a:ext>
            </a:extLst>
          </p:cNvPr>
          <p:cNvSpPr/>
          <p:nvPr/>
        </p:nvSpPr>
        <p:spPr>
          <a:xfrm>
            <a:off x="4403164"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CD4E9C82-CCF0-96B3-7A7E-ECEE423E74FC}"/>
              </a:ext>
            </a:extLst>
          </p:cNvPr>
          <p:cNvSpPr/>
          <p:nvPr/>
        </p:nvSpPr>
        <p:spPr>
          <a:xfrm>
            <a:off x="5918250"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1B83B994-DDB5-C7EC-E7EA-06978BBE42AB}"/>
              </a:ext>
            </a:extLst>
          </p:cNvPr>
          <p:cNvSpPr/>
          <p:nvPr/>
        </p:nvSpPr>
        <p:spPr>
          <a:xfrm>
            <a:off x="2900937" y="4933952"/>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to understand process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9491946D-185C-3351-014B-2333D1FCE52A}"/>
              </a:ext>
            </a:extLst>
          </p:cNvPr>
          <p:cNvSpPr/>
          <p:nvPr/>
        </p:nvSpPr>
        <p:spPr>
          <a:xfrm>
            <a:off x="5270250" y="4140545"/>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0485930B-B3A5-24B9-F07B-38070A5CACC8}"/>
              </a:ext>
            </a:extLst>
          </p:cNvPr>
          <p:cNvSpPr/>
          <p:nvPr/>
        </p:nvSpPr>
        <p:spPr>
          <a:xfrm>
            <a:off x="6477276" y="4930809"/>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C1CA30A6-74CC-F3C9-F87E-592F376DF946}"/>
              </a:ext>
            </a:extLst>
          </p:cNvPr>
          <p:cNvSpPr/>
          <p:nvPr/>
        </p:nvSpPr>
        <p:spPr>
          <a:xfrm>
            <a:off x="7602905" y="4140545"/>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1" name="Rectangle 70">
            <a:extLst>
              <a:ext uri="{FF2B5EF4-FFF2-40B4-BE49-F238E27FC236}">
                <a16:creationId xmlns:a16="http://schemas.microsoft.com/office/drawing/2014/main" id="{74EC0913-84A9-68E1-331D-DBC5289E3B9B}"/>
              </a:ext>
            </a:extLst>
          </p:cNvPr>
          <p:cNvSpPr/>
          <p:nvPr/>
        </p:nvSpPr>
        <p:spPr>
          <a:xfrm>
            <a:off x="8180109" y="3308898"/>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to see status of anything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E4343EEC-AA30-A0A4-7507-F7D56F9BB3F0}"/>
              </a:ext>
            </a:extLst>
          </p:cNvPr>
          <p:cNvSpPr/>
          <p:nvPr/>
        </p:nvSpPr>
        <p:spPr>
          <a:xfrm>
            <a:off x="930054" y="4112399"/>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Little knowledge where to start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CEA7A462-BAC3-FDA5-62D7-7A07F7327DE7}"/>
              </a:ext>
            </a:extLst>
          </p:cNvPr>
          <p:cNvSpPr/>
          <p:nvPr/>
        </p:nvSpPr>
        <p:spPr>
          <a:xfrm>
            <a:off x="7905543" y="5719402"/>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7B16EE09-2882-F21E-FE1F-26D486AF4A9A}"/>
              </a:ext>
            </a:extLst>
          </p:cNvPr>
          <p:cNvSpPr/>
          <p:nvPr/>
        </p:nvSpPr>
        <p:spPr>
          <a:xfrm>
            <a:off x="4702595" y="4915900"/>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Product differences very subtle</a:t>
            </a:r>
          </a:p>
        </p:txBody>
      </p:sp>
      <p:sp>
        <p:nvSpPr>
          <p:cNvPr id="75" name="Rectangle 74">
            <a:extLst>
              <a:ext uri="{FF2B5EF4-FFF2-40B4-BE49-F238E27FC236}">
                <a16:creationId xmlns:a16="http://schemas.microsoft.com/office/drawing/2014/main" id="{9C49E487-6955-5D67-A695-E3D81607C382}"/>
              </a:ext>
            </a:extLst>
          </p:cNvPr>
          <p:cNvSpPr/>
          <p:nvPr/>
        </p:nvSpPr>
        <p:spPr>
          <a:xfrm>
            <a:off x="4201239" y="5719402"/>
            <a:ext cx="1404000" cy="504000"/>
          </a:xfrm>
          <a:prstGeom prst="rect">
            <a:avLst/>
          </a:prstGeom>
          <a:solidFill>
            <a:srgbClr val="E6E6E6"/>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Lack of trust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6" name="Oval 75">
            <a:extLst>
              <a:ext uri="{FF2B5EF4-FFF2-40B4-BE49-F238E27FC236}">
                <a16:creationId xmlns:a16="http://schemas.microsoft.com/office/drawing/2014/main" id="{07C3AC1A-549C-B2BE-F9EF-978DD98665B1}"/>
              </a:ext>
            </a:extLst>
          </p:cNvPr>
          <p:cNvSpPr/>
          <p:nvPr/>
        </p:nvSpPr>
        <p:spPr>
          <a:xfrm>
            <a:off x="3548937"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CF8E5FF9-10C6-FD22-60ED-861071C85DED}"/>
              </a:ext>
            </a:extLst>
          </p:cNvPr>
          <p:cNvCxnSpPr>
            <a:cxnSpLocks/>
            <a:stCxn id="72" idx="0"/>
            <a:endCxn id="60" idx="4"/>
          </p:cNvCxnSpPr>
          <p:nvPr/>
        </p:nvCxnSpPr>
        <p:spPr>
          <a:xfrm flipV="1">
            <a:off x="1632054" y="3047668"/>
            <a:ext cx="0" cy="1064731"/>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AA3AAD-3DC1-2894-0D10-4E3A4DE1E720}"/>
              </a:ext>
            </a:extLst>
          </p:cNvPr>
          <p:cNvSpPr/>
          <p:nvPr/>
        </p:nvSpPr>
        <p:spPr>
          <a:xfrm>
            <a:off x="4217610"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4CEF15C2-3195-8706-D8BA-71FE76C6BF8B}"/>
              </a:ext>
            </a:extLst>
          </p:cNvPr>
          <p:cNvCxnSpPr>
            <a:cxnSpLocks/>
            <a:stCxn id="68" idx="0"/>
            <a:endCxn id="66" idx="4"/>
          </p:cNvCxnSpPr>
          <p:nvPr/>
        </p:nvCxnSpPr>
        <p:spPr>
          <a:xfrm flipV="1">
            <a:off x="5972250" y="3047668"/>
            <a:ext cx="0" cy="109287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FB50094-A47C-1E63-77CB-C15354B42D6C}"/>
              </a:ext>
            </a:extLst>
          </p:cNvPr>
          <p:cNvSpPr/>
          <p:nvPr/>
        </p:nvSpPr>
        <p:spPr>
          <a:xfrm>
            <a:off x="7125276"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DE2B838D-1DDC-5D81-F4AB-FE874A5A2266}"/>
              </a:ext>
            </a:extLst>
          </p:cNvPr>
          <p:cNvSpPr/>
          <p:nvPr/>
        </p:nvSpPr>
        <p:spPr>
          <a:xfrm>
            <a:off x="8250905"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E8CBFF07-A998-6A54-6C5E-8364C72886C8}"/>
              </a:ext>
            </a:extLst>
          </p:cNvPr>
          <p:cNvSpPr/>
          <p:nvPr/>
        </p:nvSpPr>
        <p:spPr>
          <a:xfrm>
            <a:off x="8553543"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42230323-416D-699C-F430-C7C04DA16CD5}"/>
              </a:ext>
            </a:extLst>
          </p:cNvPr>
          <p:cNvSpPr/>
          <p:nvPr/>
        </p:nvSpPr>
        <p:spPr>
          <a:xfrm>
            <a:off x="8977429"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24A4B5A2-75CB-41C8-A15E-4EF58DDCA294}"/>
              </a:ext>
            </a:extLst>
          </p:cNvPr>
          <p:cNvSpPr/>
          <p:nvPr/>
        </p:nvSpPr>
        <p:spPr>
          <a:xfrm>
            <a:off x="5593169"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BA0FDDF2-9D75-1710-6773-5D5E0933E887}"/>
              </a:ext>
            </a:extLst>
          </p:cNvPr>
          <p:cNvSpPr/>
          <p:nvPr/>
        </p:nvSpPr>
        <p:spPr>
          <a:xfrm>
            <a:off x="5745569"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86" name="Oval 85">
            <a:extLst>
              <a:ext uri="{FF2B5EF4-FFF2-40B4-BE49-F238E27FC236}">
                <a16:creationId xmlns:a16="http://schemas.microsoft.com/office/drawing/2014/main" id="{FC480352-7BBF-2A4C-3EF6-8A1C50696FE3}"/>
              </a:ext>
            </a:extLst>
          </p:cNvPr>
          <p:cNvSpPr/>
          <p:nvPr/>
        </p:nvSpPr>
        <p:spPr>
          <a:xfrm>
            <a:off x="10228836" y="2939668"/>
            <a:ext cx="108000" cy="108000"/>
          </a:xfrm>
          <a:prstGeom prst="ellipse">
            <a:avLst/>
          </a:prstGeom>
          <a:solidFill>
            <a:srgbClr val="E5546C"/>
          </a:solidFill>
          <a:ln w="6350">
            <a:solidFill>
              <a:srgbClr val="E554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EFE18C47-5CD5-D5DC-6B2E-F1E141E09CF5}"/>
              </a:ext>
            </a:extLst>
          </p:cNvPr>
          <p:cNvCxnSpPr>
            <a:cxnSpLocks/>
            <a:stCxn id="61" idx="4"/>
            <a:endCxn id="71" idx="0"/>
          </p:cNvCxnSpPr>
          <p:nvPr/>
        </p:nvCxnSpPr>
        <p:spPr>
          <a:xfrm>
            <a:off x="8882109" y="3047668"/>
            <a:ext cx="0" cy="26123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AF568E12-6405-0983-2131-C88432F0A4F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225478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Market size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The [sanitized geo] market is large and attractive</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ABD044B4-1ABF-520E-320B-55F425409018}"/>
                  </a:ext>
                </a:extLst>
              </p:cNvPr>
              <p:cNvGraphicFramePr/>
              <p:nvPr>
                <p:extLst>
                  <p:ext uri="{D42A27DB-BD31-4B8C-83A1-F6EECF244321}">
                    <p14:modId xmlns:p14="http://schemas.microsoft.com/office/powerpoint/2010/main" val="2073909355"/>
                  </p:ext>
                </p:extLst>
              </p:nvPr>
            </p:nvGraphicFramePr>
            <p:xfrm>
              <a:off x="554736" y="1816494"/>
              <a:ext cx="11082528" cy="4263463"/>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9">
                <a:extLst>
                  <a:ext uri="{FF2B5EF4-FFF2-40B4-BE49-F238E27FC236}">
                    <a16:creationId xmlns:a16="http://schemas.microsoft.com/office/drawing/2014/main" id="{ABD044B4-1ABF-520E-320B-55F425409018}"/>
                  </a:ext>
                </a:extLst>
              </p:cNvPr>
              <p:cNvPicPr>
                <a:picLocks noGrp="1" noRot="1" noChangeAspect="1" noMove="1" noResize="1" noEditPoints="1" noAdjustHandles="1" noChangeArrowheads="1" noChangeShapeType="1"/>
              </p:cNvPicPr>
              <p:nvPr/>
            </p:nvPicPr>
            <p:blipFill>
              <a:blip r:embed="rId3"/>
              <a:stretch>
                <a:fillRect/>
              </a:stretch>
            </p:blipFill>
            <p:spPr>
              <a:xfrm>
                <a:off x="554736" y="1816494"/>
                <a:ext cx="11082528" cy="4263463"/>
              </a:xfrm>
              <a:prstGeom prst="rect">
                <a:avLst/>
              </a:prstGeom>
            </p:spPr>
          </p:pic>
        </mc:Fallback>
      </mc:AlternateContent>
      <p:sp>
        <p:nvSpPr>
          <p:cNvPr id="14" name="Rectangle 13">
            <a:extLst>
              <a:ext uri="{FF2B5EF4-FFF2-40B4-BE49-F238E27FC236}">
                <a16:creationId xmlns:a16="http://schemas.microsoft.com/office/drawing/2014/main" id="{63DCC48E-F889-708B-280E-3F5804D19551}"/>
              </a:ext>
            </a:extLst>
          </p:cNvPr>
          <p:cNvSpPr/>
          <p:nvPr/>
        </p:nvSpPr>
        <p:spPr>
          <a:xfrm>
            <a:off x="554736" y="1796629"/>
            <a:ext cx="4175182" cy="523220"/>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Number of people in each potential target group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M customers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6" name="Footer Placeholder 2">
            <a:extLst>
              <a:ext uri="{FF2B5EF4-FFF2-40B4-BE49-F238E27FC236}">
                <a16:creationId xmlns:a16="http://schemas.microsoft.com/office/drawing/2014/main" id="{74FB36F2-050D-A74D-EC03-A7348CEC9B5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468991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Solution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Five core solution components will allow us to attract customers and win in the market</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9"/>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D2C</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717187"/>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Holistic</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3606055"/>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[Sanitized]</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4494923"/>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Born digital</a:t>
            </a:r>
          </a:p>
        </p:txBody>
      </p:sp>
      <p:sp>
        <p:nvSpPr>
          <p:cNvPr id="10" name="Rectangle 9">
            <a:extLst>
              <a:ext uri="{FF2B5EF4-FFF2-40B4-BE49-F238E27FC236}">
                <a16:creationId xmlns:a16="http://schemas.microsoft.com/office/drawing/2014/main" id="{9D44095D-C3DA-AF25-22DD-A6AB6E6AE230}"/>
              </a:ext>
            </a:extLst>
          </p:cNvPr>
          <p:cNvSpPr/>
          <p:nvPr/>
        </p:nvSpPr>
        <p:spPr>
          <a:xfrm>
            <a:off x="728870" y="5383792"/>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Trusted</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2" y="1835758"/>
            <a:ext cx="8537665"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We will speak directly to our core segment, with personal stories and products tailored to their situation. There are no middle-men or 3</a:t>
            </a:r>
            <a:r>
              <a:rPr lang="en-US" sz="1400" baseline="30000" dirty="0">
                <a:solidFill>
                  <a:schemeClr val="bg1"/>
                </a:solidFill>
              </a:rPr>
              <a:t>rd</a:t>
            </a:r>
            <a:r>
              <a:rPr lang="en-US" sz="1400" dirty="0">
                <a:solidFill>
                  <a:schemeClr val="bg1"/>
                </a:solidFill>
              </a:rPr>
              <a:t> party services. We are a direct-to-consumer offering similar to [sanitized example], [sanitized example], or [sanitized example].</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722766"/>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We offer a complete suite of products covering the complete home buying journey. Buying a home is not just about the mortgage, it is also about finding the right home, feeling secure in your choice, understanding how and if you can redecorate, findings professionals etc.</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3609775"/>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[Sanitized description]</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4496784"/>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Lighthouse will be born as a digital company. Everything we build is made for the digital world. We can build on top of newest best-in-class technologies without having to consider legacy IT, migration of customers, or [sanitized].</a:t>
            </a:r>
          </a:p>
        </p:txBody>
      </p:sp>
      <p:sp>
        <p:nvSpPr>
          <p:cNvPr id="29" name="Rectangle 28">
            <a:extLst>
              <a:ext uri="{FF2B5EF4-FFF2-40B4-BE49-F238E27FC236}">
                <a16:creationId xmlns:a16="http://schemas.microsoft.com/office/drawing/2014/main" id="{DF8B8114-DF84-887E-1984-95A90CEBD481}"/>
              </a:ext>
            </a:extLst>
          </p:cNvPr>
          <p:cNvSpPr/>
          <p:nvPr/>
        </p:nvSpPr>
        <p:spPr>
          <a:xfrm>
            <a:off x="2740042" y="5383792"/>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We will ride on the coat tails of [Group]’s brand name and long-rooted trust in the market. Customers will get the unique Lighthouse experience but with the backing and experience of [sanitized brand].</a:t>
            </a:r>
          </a:p>
        </p:txBody>
      </p:sp>
      <p:sp>
        <p:nvSpPr>
          <p:cNvPr id="30" name="Oval 29">
            <a:extLst>
              <a:ext uri="{FF2B5EF4-FFF2-40B4-BE49-F238E27FC236}">
                <a16:creationId xmlns:a16="http://schemas.microsoft.com/office/drawing/2014/main" id="{294C9200-4DE4-3312-12F4-4E5D5CA6D0A0}"/>
              </a:ext>
            </a:extLst>
          </p:cNvPr>
          <p:cNvSpPr/>
          <p:nvPr/>
        </p:nvSpPr>
        <p:spPr>
          <a:xfrm>
            <a:off x="516187" y="1983487"/>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2924303"/>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3813171"/>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4702039"/>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4</a:t>
            </a:r>
          </a:p>
        </p:txBody>
      </p:sp>
      <p:sp>
        <p:nvSpPr>
          <p:cNvPr id="34" name="Oval 33">
            <a:extLst>
              <a:ext uri="{FF2B5EF4-FFF2-40B4-BE49-F238E27FC236}">
                <a16:creationId xmlns:a16="http://schemas.microsoft.com/office/drawing/2014/main" id="{D03E2FBC-213F-7F5D-203D-CCFA6AAA90D1}"/>
              </a:ext>
            </a:extLst>
          </p:cNvPr>
          <p:cNvSpPr/>
          <p:nvPr/>
        </p:nvSpPr>
        <p:spPr>
          <a:xfrm>
            <a:off x="516187" y="5590908"/>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5</a:t>
            </a:r>
          </a:p>
        </p:txBody>
      </p:sp>
      <p:sp>
        <p:nvSpPr>
          <p:cNvPr id="35" name="Footer Placeholder 2">
            <a:extLst>
              <a:ext uri="{FF2B5EF4-FFF2-40B4-BE49-F238E27FC236}">
                <a16:creationId xmlns:a16="http://schemas.microsoft.com/office/drawing/2014/main" id="{52095A35-E4EC-A028-92F6-87F7DDC4610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0474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are driving [insert changes that create opportunity for project X]</a:t>
            </a:r>
          </a:p>
        </p:txBody>
      </p:sp>
      <p:sp>
        <p:nvSpPr>
          <p:cNvPr id="5" name="Subtitle 4">
            <a:extLst>
              <a:ext uri="{FF2B5EF4-FFF2-40B4-BE49-F238E27FC236}">
                <a16:creationId xmlns:a16="http://schemas.microsoft.com/office/drawing/2014/main" id="{025A5059-16DD-6428-1DBE-9B7AE1413606}"/>
              </a:ext>
            </a:extLst>
          </p:cNvPr>
          <p:cNvSpPr>
            <a:spLocks noGrp="1"/>
          </p:cNvSpPr>
          <p:nvPr>
            <p:ph type="subTitle" idx="1"/>
          </p:nvPr>
        </p:nvSpPr>
        <p:spPr/>
        <p:txBody>
          <a:bodyPr/>
          <a:lstStyle/>
          <a:p>
            <a:endParaRPr lang="en-US"/>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1]</a:t>
            </a:r>
            <a:endParaRPr lang="en-US" dirty="0">
              <a:solidFill>
                <a:schemeClr val="bg1"/>
              </a:solidFill>
            </a:endParaRPr>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2]</a:t>
            </a:r>
            <a:endParaRPr lang="en-US" dirty="0">
              <a:solidFill>
                <a:schemeClr val="bg1"/>
              </a:solidFill>
            </a:endParaRPr>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[Trend 3]</a:t>
            </a:r>
            <a:endParaRPr lang="en-US" dirty="0">
              <a:solidFill>
                <a:schemeClr val="bg1"/>
              </a:solidFill>
            </a:endParaRPr>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19682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19682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endCxn id="8" idx="0"/>
          </p:cNvCxnSpPr>
          <p:nvPr/>
        </p:nvCxnSpPr>
        <p:spPr>
          <a:xfrm>
            <a:off x="9698357" y="3037616"/>
            <a:ext cx="0" cy="829982"/>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[Insert main takeaway]</a:t>
            </a:r>
            <a:endParaRPr lang="en-GB" sz="1600" dirty="0">
              <a:solidFill>
                <a:schemeClr val="tx1"/>
              </a:solidFill>
            </a:endParaRP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04261" y="226050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8147" y="226050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2033" y="2260503"/>
            <a:ext cx="612648" cy="612648"/>
          </a:xfrm>
          <a:prstGeom prst="rect">
            <a:avLst/>
          </a:prstGeom>
        </p:spPr>
      </p:pic>
      <p:sp>
        <p:nvSpPr>
          <p:cNvPr id="4" name="Footer Placeholder 2">
            <a:extLst>
              <a:ext uri="{FF2B5EF4-FFF2-40B4-BE49-F238E27FC236}">
                <a16:creationId xmlns:a16="http://schemas.microsoft.com/office/drawing/2014/main" id="{4451FBAF-5213-DBA6-2578-07503199E34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3" name="Text Placeholder 6">
            <a:extLst>
              <a:ext uri="{FF2B5EF4-FFF2-40B4-BE49-F238E27FC236}">
                <a16:creationId xmlns:a16="http://schemas.microsoft.com/office/drawing/2014/main" id="{6F7B513D-BD80-2DC7-57FC-E33B8E060A58}"/>
              </a:ext>
            </a:extLst>
          </p:cNvPr>
          <p:cNvSpPr>
            <a:spLocks noGrp="1"/>
          </p:cNvSpPr>
          <p:nvPr>
            <p:ph type="body" sz="quarter" idx="17"/>
          </p:nvPr>
        </p:nvSpPr>
        <p:spPr>
          <a:xfrm>
            <a:off x="7630160" y="100540"/>
            <a:ext cx="4007104" cy="123111"/>
          </a:xfrm>
        </p:spPr>
        <p:txBody>
          <a:bodyPr/>
          <a:lstStyle/>
          <a:p>
            <a:r>
              <a:rPr lang="en-US" sz="800" dirty="0"/>
              <a:t>Point of departure and rationale</a:t>
            </a:r>
            <a:endParaRPr lang="en-US" dirty="0"/>
          </a:p>
        </p:txBody>
      </p:sp>
    </p:spTree>
    <p:extLst>
      <p:ext uri="{BB962C8B-B14F-4D97-AF65-F5344CB8AC3E}">
        <p14:creationId xmlns:p14="http://schemas.microsoft.com/office/powerpoint/2010/main" val="199233226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Solution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Lighthouse will act independently of [Group] while tapping into underlying scale advantages</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6" name="Rectangle 5">
            <a:extLst>
              <a:ext uri="{FF2B5EF4-FFF2-40B4-BE49-F238E27FC236}">
                <a16:creationId xmlns:a16="http://schemas.microsoft.com/office/drawing/2014/main" id="{DFA112A4-D160-08C5-D7B8-461BCF2B774E}"/>
              </a:ext>
            </a:extLst>
          </p:cNvPr>
          <p:cNvSpPr/>
          <p:nvPr/>
        </p:nvSpPr>
        <p:spPr>
          <a:xfrm>
            <a:off x="3443119" y="2180590"/>
            <a:ext cx="2456528"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Onboarding of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customer</a:t>
            </a:r>
          </a:p>
        </p:txBody>
      </p:sp>
      <p:sp>
        <p:nvSpPr>
          <p:cNvPr id="7" name="Rectangle 6">
            <a:extLst>
              <a:ext uri="{FF2B5EF4-FFF2-40B4-BE49-F238E27FC236}">
                <a16:creationId xmlns:a16="http://schemas.microsoft.com/office/drawing/2014/main" id="{A202897E-A15D-587A-053E-8B38D0441F3B}"/>
              </a:ext>
            </a:extLst>
          </p:cNvPr>
          <p:cNvSpPr/>
          <p:nvPr/>
        </p:nvSpPr>
        <p:spPr>
          <a:xfrm>
            <a:off x="6291166" y="2180590"/>
            <a:ext cx="2456528"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Ongoing engagement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with customer</a:t>
            </a:r>
          </a:p>
        </p:txBody>
      </p:sp>
      <p:sp>
        <p:nvSpPr>
          <p:cNvPr id="8" name="Rectangle 7">
            <a:extLst>
              <a:ext uri="{FF2B5EF4-FFF2-40B4-BE49-F238E27FC236}">
                <a16:creationId xmlns:a16="http://schemas.microsoft.com/office/drawing/2014/main" id="{760D38BD-B980-C520-9D2F-E76BB539A314}"/>
              </a:ext>
            </a:extLst>
          </p:cNvPr>
          <p:cNvSpPr/>
          <p:nvPr/>
        </p:nvSpPr>
        <p:spPr>
          <a:xfrm>
            <a:off x="3443119" y="3580796"/>
            <a:ext cx="5304575" cy="1151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Mortgage product provider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 underlying administration</a:t>
            </a:r>
          </a:p>
        </p:txBody>
      </p:sp>
      <p:sp>
        <p:nvSpPr>
          <p:cNvPr id="12" name="Rectangle 11">
            <a:extLst>
              <a:ext uri="{FF2B5EF4-FFF2-40B4-BE49-F238E27FC236}">
                <a16:creationId xmlns:a16="http://schemas.microsoft.com/office/drawing/2014/main" id="{9078E389-93AB-15B7-1136-2F64B3B8BA4E}"/>
              </a:ext>
            </a:extLst>
          </p:cNvPr>
          <p:cNvSpPr/>
          <p:nvPr/>
        </p:nvSpPr>
        <p:spPr>
          <a:xfrm>
            <a:off x="3443119" y="4977819"/>
            <a:ext cx="5304575" cy="1151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[Sanitized operations]</a:t>
            </a:r>
          </a:p>
        </p:txBody>
      </p:sp>
      <p:sp>
        <p:nvSpPr>
          <p:cNvPr id="13" name="Left Brace 12">
            <a:extLst>
              <a:ext uri="{FF2B5EF4-FFF2-40B4-BE49-F238E27FC236}">
                <a16:creationId xmlns:a16="http://schemas.microsoft.com/office/drawing/2014/main" id="{A5390FD7-27F6-9129-789C-FCCEB39DBAAB}"/>
              </a:ext>
            </a:extLst>
          </p:cNvPr>
          <p:cNvSpPr/>
          <p:nvPr/>
        </p:nvSpPr>
        <p:spPr>
          <a:xfrm>
            <a:off x="2626582" y="2183772"/>
            <a:ext cx="257256" cy="1151853"/>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endParaRPr>
          </a:p>
        </p:txBody>
      </p:sp>
      <p:cxnSp>
        <p:nvCxnSpPr>
          <p:cNvPr id="15" name="Straight Arrow Connector 14">
            <a:extLst>
              <a:ext uri="{FF2B5EF4-FFF2-40B4-BE49-F238E27FC236}">
                <a16:creationId xmlns:a16="http://schemas.microsoft.com/office/drawing/2014/main" id="{CEEFE8C8-5D54-4887-EFF5-F3F70A16DDB5}"/>
              </a:ext>
            </a:extLst>
          </p:cNvPr>
          <p:cNvCxnSpPr>
            <a:cxnSpLocks/>
            <a:stCxn id="8" idx="2"/>
            <a:endCxn id="12" idx="0"/>
          </p:cNvCxnSpPr>
          <p:nvPr/>
        </p:nvCxnSpPr>
        <p:spPr>
          <a:xfrm>
            <a:off x="6095407" y="4732420"/>
            <a:ext cx="0" cy="245399"/>
          </a:xfrm>
          <a:prstGeom prst="straightConnector1">
            <a:avLst/>
          </a:prstGeom>
          <a:ln>
            <a:solidFill>
              <a:srgbClr val="31293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8624EB-FE0F-4B1C-431A-B66CD41A2863}"/>
              </a:ext>
            </a:extLst>
          </p:cNvPr>
          <p:cNvCxnSpPr>
            <a:cxnSpLocks/>
          </p:cNvCxnSpPr>
          <p:nvPr/>
        </p:nvCxnSpPr>
        <p:spPr>
          <a:xfrm>
            <a:off x="4671383" y="3335624"/>
            <a:ext cx="0" cy="245286"/>
          </a:xfrm>
          <a:prstGeom prst="straightConnector1">
            <a:avLst/>
          </a:prstGeom>
          <a:ln>
            <a:solidFill>
              <a:srgbClr val="31293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5E90E9-4C23-8957-0F66-A96521451F75}"/>
              </a:ext>
            </a:extLst>
          </p:cNvPr>
          <p:cNvCxnSpPr>
            <a:cxnSpLocks/>
          </p:cNvCxnSpPr>
          <p:nvPr/>
        </p:nvCxnSpPr>
        <p:spPr>
          <a:xfrm>
            <a:off x="7519430" y="3335624"/>
            <a:ext cx="0" cy="245286"/>
          </a:xfrm>
          <a:prstGeom prst="straightConnector1">
            <a:avLst/>
          </a:prstGeom>
          <a:ln>
            <a:solidFill>
              <a:srgbClr val="31293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Left Brace 27">
            <a:extLst>
              <a:ext uri="{FF2B5EF4-FFF2-40B4-BE49-F238E27FC236}">
                <a16:creationId xmlns:a16="http://schemas.microsoft.com/office/drawing/2014/main" id="{54BE95BE-9810-2966-1EB0-A66E2992A85B}"/>
              </a:ext>
            </a:extLst>
          </p:cNvPr>
          <p:cNvSpPr/>
          <p:nvPr/>
        </p:nvSpPr>
        <p:spPr>
          <a:xfrm>
            <a:off x="2626582" y="3580681"/>
            <a:ext cx="257236" cy="2548762"/>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endParaRPr>
          </a:p>
        </p:txBody>
      </p:sp>
      <p:sp>
        <p:nvSpPr>
          <p:cNvPr id="29" name="TextBox 28">
            <a:extLst>
              <a:ext uri="{FF2B5EF4-FFF2-40B4-BE49-F238E27FC236}">
                <a16:creationId xmlns:a16="http://schemas.microsoft.com/office/drawing/2014/main" id="{6158BE5D-7819-6521-6520-BAFB93C6ECCA}"/>
              </a:ext>
            </a:extLst>
          </p:cNvPr>
          <p:cNvSpPr txBox="1"/>
          <p:nvPr/>
        </p:nvSpPr>
        <p:spPr>
          <a:xfrm>
            <a:off x="2465666" y="5076705"/>
            <a:ext cx="184731" cy="369332"/>
          </a:xfrm>
          <a:prstGeom prst="rect">
            <a:avLst/>
          </a:prstGeom>
          <a:noFill/>
        </p:spPr>
        <p:txBody>
          <a:bodyPr wrap="none" rtlCol="0">
            <a:spAutoFit/>
          </a:bodyPr>
          <a:lstStyle/>
          <a:p>
            <a:endParaRPr lang="en-US" dirty="0">
              <a:latin typeface="Arial" panose="020B0604020202020204" pitchFamily="34" charset="0"/>
            </a:endParaRPr>
          </a:p>
        </p:txBody>
      </p:sp>
      <p:sp>
        <p:nvSpPr>
          <p:cNvPr id="10" name="Rounded Rectangle 9">
            <a:extLst>
              <a:ext uri="{FF2B5EF4-FFF2-40B4-BE49-F238E27FC236}">
                <a16:creationId xmlns:a16="http://schemas.microsoft.com/office/drawing/2014/main" id="{815FC5CA-DF20-90E6-AD7F-FE5DCC631102}"/>
              </a:ext>
            </a:extLst>
          </p:cNvPr>
          <p:cNvSpPr/>
          <p:nvPr/>
        </p:nvSpPr>
        <p:spPr>
          <a:xfrm>
            <a:off x="984969" y="2237189"/>
            <a:ext cx="1082332" cy="1045018"/>
          </a:xfrm>
          <a:prstGeom prst="roundRect">
            <a:avLst/>
          </a:prstGeom>
          <a:solidFill>
            <a:schemeClr val="accent1"/>
          </a:solid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sp>
        <p:nvSpPr>
          <p:cNvPr id="11" name="Rectangle 10">
            <a:extLst>
              <a:ext uri="{FF2B5EF4-FFF2-40B4-BE49-F238E27FC236}">
                <a16:creationId xmlns:a16="http://schemas.microsoft.com/office/drawing/2014/main" id="{87ADDAB6-0BFE-DB6A-C02C-521DD0F48917}"/>
              </a:ext>
            </a:extLst>
          </p:cNvPr>
          <p:cNvSpPr/>
          <p:nvPr/>
        </p:nvSpPr>
        <p:spPr>
          <a:xfrm>
            <a:off x="797103" y="4332610"/>
            <a:ext cx="1349610" cy="1045018"/>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a:t>
            </a:r>
            <a:br>
              <a:rPr lang="en-US" sz="1600" dirty="0">
                <a:solidFill>
                  <a:schemeClr val="bg1"/>
                </a:solidFill>
              </a:rPr>
            </a:br>
            <a:r>
              <a:rPr lang="en-US" sz="1600" dirty="0">
                <a:solidFill>
                  <a:schemeClr val="bg1"/>
                </a:solidFill>
              </a:rPr>
              <a:t>Group logo</a:t>
            </a:r>
          </a:p>
        </p:txBody>
      </p:sp>
      <p:sp>
        <p:nvSpPr>
          <p:cNvPr id="14" name="Rectangle 13">
            <a:extLst>
              <a:ext uri="{FF2B5EF4-FFF2-40B4-BE49-F238E27FC236}">
                <a16:creationId xmlns:a16="http://schemas.microsoft.com/office/drawing/2014/main" id="{1803E842-1B97-DB79-BD24-92BE3F07D874}"/>
              </a:ext>
            </a:extLst>
          </p:cNvPr>
          <p:cNvSpPr/>
          <p:nvPr/>
        </p:nvSpPr>
        <p:spPr>
          <a:xfrm>
            <a:off x="9139213" y="2172123"/>
            <a:ext cx="2456528"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bg1"/>
                </a:solidFill>
                <a:latin typeface="Arial" panose="020B0604020202020204" pitchFamily="34" charset="0"/>
                <a:cs typeface="Arial" panose="020B0604020202020204" pitchFamily="34" charset="0"/>
              </a:rPr>
              <a:t>[More detailed description of activities, sanitized due to confidentiality concerns]</a:t>
            </a:r>
          </a:p>
        </p:txBody>
      </p:sp>
      <p:sp>
        <p:nvSpPr>
          <p:cNvPr id="16" name="Rectangle 15">
            <a:extLst>
              <a:ext uri="{FF2B5EF4-FFF2-40B4-BE49-F238E27FC236}">
                <a16:creationId xmlns:a16="http://schemas.microsoft.com/office/drawing/2014/main" id="{D4866AAE-4270-90AB-2097-CDCEDF27EC84}"/>
              </a:ext>
            </a:extLst>
          </p:cNvPr>
          <p:cNvSpPr/>
          <p:nvPr/>
        </p:nvSpPr>
        <p:spPr>
          <a:xfrm>
            <a:off x="9139213" y="3580681"/>
            <a:ext cx="2456528"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bg1"/>
                </a:solidFill>
                <a:latin typeface="Arial" panose="020B0604020202020204" pitchFamily="34" charset="0"/>
                <a:cs typeface="Arial" panose="020B0604020202020204" pitchFamily="34" charset="0"/>
              </a:rPr>
              <a:t>[More detailed description of activities, sanitized due to confidentiality concerns]</a:t>
            </a:r>
          </a:p>
        </p:txBody>
      </p:sp>
      <p:sp>
        <p:nvSpPr>
          <p:cNvPr id="17" name="Rectangle 16">
            <a:extLst>
              <a:ext uri="{FF2B5EF4-FFF2-40B4-BE49-F238E27FC236}">
                <a16:creationId xmlns:a16="http://schemas.microsoft.com/office/drawing/2014/main" id="{0ECEF1A0-98FE-7203-5F8F-3EEDEEA629EC}"/>
              </a:ext>
            </a:extLst>
          </p:cNvPr>
          <p:cNvSpPr/>
          <p:nvPr/>
        </p:nvSpPr>
        <p:spPr>
          <a:xfrm>
            <a:off x="9139213" y="4974409"/>
            <a:ext cx="2456528"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bg1"/>
                </a:solidFill>
                <a:latin typeface="Arial" panose="020B0604020202020204" pitchFamily="34" charset="0"/>
                <a:cs typeface="Arial" panose="020B0604020202020204" pitchFamily="34" charset="0"/>
              </a:rPr>
              <a:t>[More detailed description of activities, sanitized due to confidentiality concerns]</a:t>
            </a:r>
          </a:p>
        </p:txBody>
      </p:sp>
      <p:pic>
        <p:nvPicPr>
          <p:cNvPr id="5" name="Picture 4">
            <a:extLst>
              <a:ext uri="{FF2B5EF4-FFF2-40B4-BE49-F238E27FC236}">
                <a16:creationId xmlns:a16="http://schemas.microsoft.com/office/drawing/2014/main" id="{5CF574DA-7929-DC8D-14F7-1B125F94EC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7129" y="2480692"/>
            <a:ext cx="558013" cy="558013"/>
          </a:xfrm>
          <a:prstGeom prst="rect">
            <a:avLst/>
          </a:prstGeom>
        </p:spPr>
      </p:pic>
      <p:sp>
        <p:nvSpPr>
          <p:cNvPr id="9" name="Footer Placeholder 2">
            <a:extLst>
              <a:ext uri="{FF2B5EF4-FFF2-40B4-BE49-F238E27FC236}">
                <a16:creationId xmlns:a16="http://schemas.microsoft.com/office/drawing/2014/main" id="{4E6A8D1E-6893-1E36-4E4A-24A645BDF1E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189280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Business model</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Lighthouse will operate with a simple flat fee structure and majority of variable costs going to marketing</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10" name="TextBox 9">
            <a:extLst>
              <a:ext uri="{FF2B5EF4-FFF2-40B4-BE49-F238E27FC236}">
                <a16:creationId xmlns:a16="http://schemas.microsoft.com/office/drawing/2014/main" id="{30C37F49-B32A-68FE-70FA-AD7188CEEB98}"/>
              </a:ext>
            </a:extLst>
          </p:cNvPr>
          <p:cNvSpPr txBox="1"/>
          <p:nvPr/>
        </p:nvSpPr>
        <p:spPr>
          <a:xfrm>
            <a:off x="2525981" y="2255153"/>
            <a:ext cx="238760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Revenue streams</a:t>
            </a:r>
          </a:p>
        </p:txBody>
      </p:sp>
      <p:sp>
        <p:nvSpPr>
          <p:cNvPr id="11" name="TextBox 10">
            <a:extLst>
              <a:ext uri="{FF2B5EF4-FFF2-40B4-BE49-F238E27FC236}">
                <a16:creationId xmlns:a16="http://schemas.microsoft.com/office/drawing/2014/main" id="{2604871B-3B32-B10F-0685-1D8125125184}"/>
              </a:ext>
            </a:extLst>
          </p:cNvPr>
          <p:cNvSpPr txBox="1"/>
          <p:nvPr/>
        </p:nvSpPr>
        <p:spPr>
          <a:xfrm>
            <a:off x="6380111" y="2255153"/>
            <a:ext cx="238760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Cost structure</a:t>
            </a:r>
          </a:p>
        </p:txBody>
      </p:sp>
      <p:sp>
        <p:nvSpPr>
          <p:cNvPr id="14" name="Rectangle 13">
            <a:extLst>
              <a:ext uri="{FF2B5EF4-FFF2-40B4-BE49-F238E27FC236}">
                <a16:creationId xmlns:a16="http://schemas.microsoft.com/office/drawing/2014/main" id="{65F2808E-1DE5-B0DD-58B7-84EE3B4C6528}"/>
              </a:ext>
            </a:extLst>
          </p:cNvPr>
          <p:cNvSpPr/>
          <p:nvPr/>
        </p:nvSpPr>
        <p:spPr>
          <a:xfrm>
            <a:off x="2525981" y="2773928"/>
            <a:ext cx="3505743"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Mix of flat rates and bundled prices of</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[sanitized]-[sanitized] USD for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[sanitized services]</a:t>
            </a:r>
          </a:p>
        </p:txBody>
      </p:sp>
      <p:sp>
        <p:nvSpPr>
          <p:cNvPr id="16" name="Rectangle 15">
            <a:extLst>
              <a:ext uri="{FF2B5EF4-FFF2-40B4-BE49-F238E27FC236}">
                <a16:creationId xmlns:a16="http://schemas.microsoft.com/office/drawing/2014/main" id="{015AAA83-6DE2-B19D-A1B6-66D6E47611F6}"/>
              </a:ext>
            </a:extLst>
          </p:cNvPr>
          <p:cNvSpPr/>
          <p:nvPr/>
        </p:nvSpPr>
        <p:spPr>
          <a:xfrm>
            <a:off x="6380111"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Operating costs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(team, hardware /software, etc.)</a:t>
            </a:r>
          </a:p>
        </p:txBody>
      </p:sp>
      <p:sp>
        <p:nvSpPr>
          <p:cNvPr id="17" name="Rectangle 16">
            <a:extLst>
              <a:ext uri="{FF2B5EF4-FFF2-40B4-BE49-F238E27FC236}">
                <a16:creationId xmlns:a16="http://schemas.microsoft.com/office/drawing/2014/main" id="{962F67E3-1B05-83A3-B88C-EEA380B353A7}"/>
              </a:ext>
            </a:extLst>
          </p:cNvPr>
          <p:cNvSpPr/>
          <p:nvPr/>
        </p:nvSpPr>
        <p:spPr>
          <a:xfrm>
            <a:off x="2525981"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[Sanitized revenue stream]</a:t>
            </a:r>
          </a:p>
        </p:txBody>
      </p:sp>
      <p:sp>
        <p:nvSpPr>
          <p:cNvPr id="18" name="Rectangle 17">
            <a:extLst>
              <a:ext uri="{FF2B5EF4-FFF2-40B4-BE49-F238E27FC236}">
                <a16:creationId xmlns:a16="http://schemas.microsoft.com/office/drawing/2014/main" id="{2699D5B4-F2BB-BCED-7729-DF551A689C43}"/>
              </a:ext>
            </a:extLst>
          </p:cNvPr>
          <p:cNvSpPr/>
          <p:nvPr/>
        </p:nvSpPr>
        <p:spPr>
          <a:xfrm>
            <a:off x="4339724"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[Sanitized revenue stream]</a:t>
            </a:r>
          </a:p>
        </p:txBody>
      </p:sp>
      <p:sp>
        <p:nvSpPr>
          <p:cNvPr id="19" name="Rectangle 18">
            <a:extLst>
              <a:ext uri="{FF2B5EF4-FFF2-40B4-BE49-F238E27FC236}">
                <a16:creationId xmlns:a16="http://schemas.microsoft.com/office/drawing/2014/main" id="{965737CE-F4C8-8DBD-C8C7-67E543C83A00}"/>
              </a:ext>
            </a:extLst>
          </p:cNvPr>
          <p:cNvSpPr/>
          <p:nvPr/>
        </p:nvSpPr>
        <p:spPr>
          <a:xfrm>
            <a:off x="10000289"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Marketing costs</a:t>
            </a:r>
          </a:p>
          <a:p>
            <a:pPr algn="ctr"/>
            <a:r>
              <a:rPr lang="en-US" sz="1400" dirty="0">
                <a:solidFill>
                  <a:schemeClr val="tx1"/>
                </a:solidFill>
                <a:latin typeface="Arial" panose="020B0604020202020204" pitchFamily="34" charset="0"/>
                <a:cs typeface="Arial" panose="020B0604020202020204" pitchFamily="34" charset="0"/>
              </a:rPr>
              <a:t>(depending on growth appetite)</a:t>
            </a:r>
          </a:p>
        </p:txBody>
      </p:sp>
      <p:sp>
        <p:nvSpPr>
          <p:cNvPr id="20" name="Rectangle 19">
            <a:extLst>
              <a:ext uri="{FF2B5EF4-FFF2-40B4-BE49-F238E27FC236}">
                <a16:creationId xmlns:a16="http://schemas.microsoft.com/office/drawing/2014/main" id="{5EEEECD8-4347-2656-0E93-8088F554A922}"/>
              </a:ext>
            </a:extLst>
          </p:cNvPr>
          <p:cNvSpPr/>
          <p:nvPr/>
        </p:nvSpPr>
        <p:spPr>
          <a:xfrm>
            <a:off x="8190200"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Admin costs for ad hoc use of advisors in edge cases (cost price)</a:t>
            </a:r>
          </a:p>
        </p:txBody>
      </p:sp>
      <p:sp>
        <p:nvSpPr>
          <p:cNvPr id="21" name="Rectangle 20">
            <a:extLst>
              <a:ext uri="{FF2B5EF4-FFF2-40B4-BE49-F238E27FC236}">
                <a16:creationId xmlns:a16="http://schemas.microsoft.com/office/drawing/2014/main" id="{D33567F8-9E0C-4F0C-61BA-FF20AC1E21C6}"/>
              </a:ext>
            </a:extLst>
          </p:cNvPr>
          <p:cNvSpPr/>
          <p:nvPr/>
        </p:nvSpPr>
        <p:spPr>
          <a:xfrm>
            <a:off x="6380111"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Costs associated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with [sanitized]</a:t>
            </a:r>
          </a:p>
        </p:txBody>
      </p:sp>
      <p:sp>
        <p:nvSpPr>
          <p:cNvPr id="22" name="Rectangle 21">
            <a:extLst>
              <a:ext uri="{FF2B5EF4-FFF2-40B4-BE49-F238E27FC236}">
                <a16:creationId xmlns:a16="http://schemas.microsoft.com/office/drawing/2014/main" id="{7FF8BC03-BF9C-831E-6453-F7D04FD7347E}"/>
              </a:ext>
            </a:extLst>
          </p:cNvPr>
          <p:cNvSpPr/>
          <p:nvPr/>
        </p:nvSpPr>
        <p:spPr>
          <a:xfrm>
            <a:off x="8190200"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Ad hoc use of advisors</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(cost covered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by Lighthouse)</a:t>
            </a:r>
          </a:p>
        </p:txBody>
      </p:sp>
      <p:sp>
        <p:nvSpPr>
          <p:cNvPr id="23" name="Rectangle 22">
            <a:extLst>
              <a:ext uri="{FF2B5EF4-FFF2-40B4-BE49-F238E27FC236}">
                <a16:creationId xmlns:a16="http://schemas.microsoft.com/office/drawing/2014/main" id="{F5E6DD0A-9F1A-A5EC-B9AA-6E6CF2453224}"/>
              </a:ext>
            </a:extLst>
          </p:cNvPr>
          <p:cNvSpPr/>
          <p:nvPr/>
        </p:nvSpPr>
        <p:spPr>
          <a:xfrm>
            <a:off x="10000289" y="4315281"/>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Initial capital to build Lighthouse</a:t>
            </a:r>
          </a:p>
        </p:txBody>
      </p:sp>
      <p:sp>
        <p:nvSpPr>
          <p:cNvPr id="26" name="Left Brace 25">
            <a:extLst>
              <a:ext uri="{FF2B5EF4-FFF2-40B4-BE49-F238E27FC236}">
                <a16:creationId xmlns:a16="http://schemas.microsoft.com/office/drawing/2014/main" id="{6DCD0187-4377-7748-571F-296016173135}"/>
              </a:ext>
            </a:extLst>
          </p:cNvPr>
          <p:cNvSpPr/>
          <p:nvPr/>
        </p:nvSpPr>
        <p:spPr>
          <a:xfrm>
            <a:off x="2097964" y="2777109"/>
            <a:ext cx="257256" cy="1151853"/>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7" name="Left Brace 26">
            <a:extLst>
              <a:ext uri="{FF2B5EF4-FFF2-40B4-BE49-F238E27FC236}">
                <a16:creationId xmlns:a16="http://schemas.microsoft.com/office/drawing/2014/main" id="{FEA6524A-220D-14E1-4E15-9F99CDD19D64}"/>
              </a:ext>
            </a:extLst>
          </p:cNvPr>
          <p:cNvSpPr/>
          <p:nvPr/>
        </p:nvSpPr>
        <p:spPr>
          <a:xfrm>
            <a:off x="2094064" y="4318462"/>
            <a:ext cx="257256" cy="1151853"/>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729C82-0CA6-7AF8-D7A6-CEA11BA08980}"/>
              </a:ext>
            </a:extLst>
          </p:cNvPr>
          <p:cNvSpPr/>
          <p:nvPr/>
        </p:nvSpPr>
        <p:spPr>
          <a:xfrm>
            <a:off x="551242" y="4370289"/>
            <a:ext cx="1349610" cy="1045018"/>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a:t>
            </a:r>
            <a:br>
              <a:rPr lang="en-US" sz="1600" dirty="0">
                <a:solidFill>
                  <a:schemeClr val="bg1"/>
                </a:solidFill>
              </a:rPr>
            </a:br>
            <a:r>
              <a:rPr lang="en-US" sz="1600" dirty="0">
                <a:solidFill>
                  <a:schemeClr val="bg1"/>
                </a:solidFill>
              </a:rPr>
              <a:t>Group logo</a:t>
            </a:r>
          </a:p>
        </p:txBody>
      </p:sp>
      <p:sp>
        <p:nvSpPr>
          <p:cNvPr id="7" name="Rounded Rectangle 6">
            <a:extLst>
              <a:ext uri="{FF2B5EF4-FFF2-40B4-BE49-F238E27FC236}">
                <a16:creationId xmlns:a16="http://schemas.microsoft.com/office/drawing/2014/main" id="{15D629CB-D65B-F096-F7D9-EE0DA8D84F25}"/>
              </a:ext>
            </a:extLst>
          </p:cNvPr>
          <p:cNvSpPr/>
          <p:nvPr/>
        </p:nvSpPr>
        <p:spPr>
          <a:xfrm>
            <a:off x="684881" y="2828936"/>
            <a:ext cx="1082332" cy="1045018"/>
          </a:xfrm>
          <a:prstGeom prst="roundRect">
            <a:avLst/>
          </a:prstGeom>
          <a:solidFill>
            <a:schemeClr val="accent1"/>
          </a:solidFill>
          <a:ln w="63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b="1" dirty="0">
              <a:solidFill>
                <a:schemeClr val="tx1"/>
              </a:solidFill>
            </a:endParaRPr>
          </a:p>
        </p:txBody>
      </p:sp>
      <p:pic>
        <p:nvPicPr>
          <p:cNvPr id="8" name="Picture 7">
            <a:extLst>
              <a:ext uri="{FF2B5EF4-FFF2-40B4-BE49-F238E27FC236}">
                <a16:creationId xmlns:a16="http://schemas.microsoft.com/office/drawing/2014/main" id="{9BACC951-EA50-F5BF-CA39-BF2A44EDA0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7041" y="3072439"/>
            <a:ext cx="558013" cy="558013"/>
          </a:xfrm>
          <a:prstGeom prst="rect">
            <a:avLst/>
          </a:prstGeom>
        </p:spPr>
      </p:pic>
      <p:sp>
        <p:nvSpPr>
          <p:cNvPr id="9" name="Footer Placeholder 2">
            <a:extLst>
              <a:ext uri="{FF2B5EF4-FFF2-40B4-BE49-F238E27FC236}">
                <a16:creationId xmlns:a16="http://schemas.microsoft.com/office/drawing/2014/main" id="{C5E32BFD-F10C-1443-9F0E-732C4CFFBBD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126455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Governance</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Lighthouse will </a:t>
            </a:r>
            <a:r>
              <a:rPr lang="en-US" dirty="0"/>
              <a:t>have an independent team but with a [sanitized Group] Steering Committee acting as board to ensure strategic alignment</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519521"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Executive Team</a:t>
            </a:r>
          </a:p>
        </p:txBody>
      </p:sp>
      <p:sp>
        <p:nvSpPr>
          <p:cNvPr id="8" name="TextBox 7">
            <a:extLst>
              <a:ext uri="{FF2B5EF4-FFF2-40B4-BE49-F238E27FC236}">
                <a16:creationId xmlns:a16="http://schemas.microsoft.com/office/drawing/2014/main" id="{3C5877C9-98FD-08F6-C24F-9CE9E63611CA}"/>
              </a:ext>
            </a:extLst>
          </p:cNvPr>
          <p:cNvSpPr txBox="1"/>
          <p:nvPr/>
        </p:nvSpPr>
        <p:spPr>
          <a:xfrm>
            <a:off x="467805" y="2120721"/>
            <a:ext cx="7034964"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Steering Committee</a:t>
            </a:r>
          </a:p>
        </p:txBody>
      </p:sp>
      <p:sp>
        <p:nvSpPr>
          <p:cNvPr id="9" name="TextBox 8">
            <a:extLst>
              <a:ext uri="{FF2B5EF4-FFF2-40B4-BE49-F238E27FC236}">
                <a16:creationId xmlns:a16="http://schemas.microsoft.com/office/drawing/2014/main" id="{378B94F6-B3A9-7A5B-A8CA-FF73310886D3}"/>
              </a:ext>
            </a:extLst>
          </p:cNvPr>
          <p:cNvSpPr txBox="1"/>
          <p:nvPr/>
        </p:nvSpPr>
        <p:spPr>
          <a:xfrm>
            <a:off x="467805" y="5040297"/>
            <a:ext cx="7034964"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Lighthouse Working Team</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519521"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Stakeholder groups</a:t>
            </a:r>
          </a:p>
        </p:txBody>
      </p:sp>
      <p:sp>
        <p:nvSpPr>
          <p:cNvPr id="15" name="Rectangle 14">
            <a:extLst>
              <a:ext uri="{FF2B5EF4-FFF2-40B4-BE49-F238E27FC236}">
                <a16:creationId xmlns:a16="http://schemas.microsoft.com/office/drawing/2014/main" id="{4118A3D5-54F6-DB64-2F53-A1BB8CD4EE9E}"/>
              </a:ext>
            </a:extLst>
          </p:cNvPr>
          <p:cNvSpPr/>
          <p:nvPr/>
        </p:nvSpPr>
        <p:spPr>
          <a:xfrm>
            <a:off x="467805" y="2454054"/>
            <a:ext cx="703496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[Sanitized names and titles]</a:t>
            </a:r>
          </a:p>
        </p:txBody>
      </p:sp>
      <p:sp>
        <p:nvSpPr>
          <p:cNvPr id="24" name="Rectangle 23">
            <a:extLst>
              <a:ext uri="{FF2B5EF4-FFF2-40B4-BE49-F238E27FC236}">
                <a16:creationId xmlns:a16="http://schemas.microsoft.com/office/drawing/2014/main" id="{28E6E909-2164-D583-E941-ABDE803B107E}"/>
              </a:ext>
            </a:extLst>
          </p:cNvPr>
          <p:cNvSpPr/>
          <p:nvPr/>
        </p:nvSpPr>
        <p:spPr>
          <a:xfrm>
            <a:off x="467805" y="5373630"/>
            <a:ext cx="703496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[Sanitized names and titles]</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519522"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[Sanitized names and titles]</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519522"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[Sanitized names and titles]</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41273" y="3579203"/>
            <a:ext cx="3888029"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Lighthouse Leadership</a:t>
            </a:r>
          </a:p>
        </p:txBody>
      </p:sp>
      <p:sp>
        <p:nvSpPr>
          <p:cNvPr id="29" name="Rectangle 28">
            <a:extLst>
              <a:ext uri="{FF2B5EF4-FFF2-40B4-BE49-F238E27FC236}">
                <a16:creationId xmlns:a16="http://schemas.microsoft.com/office/drawing/2014/main" id="{70DCCA51-F927-5F08-427E-89A604BB65F7}"/>
              </a:ext>
            </a:extLst>
          </p:cNvPr>
          <p:cNvSpPr/>
          <p:nvPr/>
        </p:nvSpPr>
        <p:spPr>
          <a:xfrm>
            <a:off x="2041273" y="3915147"/>
            <a:ext cx="3888029"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[Sanitized names and titles]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36AFFD8C-90A6-A0A6-07DD-F298B76DAE44}"/>
              </a:ext>
            </a:extLst>
          </p:cNvPr>
          <p:cNvCxnSpPr>
            <a:stCxn id="15" idx="2"/>
            <a:endCxn id="12" idx="0"/>
          </p:cNvCxnSpPr>
          <p:nvPr/>
        </p:nvCxnSpPr>
        <p:spPr>
          <a:xfrm>
            <a:off x="3985287" y="3337219"/>
            <a:ext cx="1" cy="2419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flipH="1">
            <a:off x="3985287" y="4798312"/>
            <a:ext cx="1" cy="2419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9" y="2274610"/>
            <a:ext cx="678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9" y="5194186"/>
            <a:ext cx="7019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stCxn id="25" idx="2"/>
            <a:endCxn id="12" idx="3"/>
          </p:cNvCxnSpPr>
          <p:nvPr/>
        </p:nvCxnSpPr>
        <p:spPr>
          <a:xfrm rot="5400000">
            <a:off x="7736336" y="1530186"/>
            <a:ext cx="395873" cy="4009939"/>
          </a:xfrm>
          <a:prstGeom prst="bentConnector2">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E3BB0EEA-DE91-C397-8972-3BBC526F84A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49855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Key assumptions</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graphicFrame>
        <p:nvGraphicFramePr>
          <p:cNvPr id="10" name="Table 9">
            <a:extLst>
              <a:ext uri="{FF2B5EF4-FFF2-40B4-BE49-F238E27FC236}">
                <a16:creationId xmlns:a16="http://schemas.microsoft.com/office/drawing/2014/main" id="{D1CF2D41-D24C-4C78-2589-1BA374ABBE96}"/>
              </a:ext>
            </a:extLst>
          </p:cNvPr>
          <p:cNvGraphicFramePr>
            <a:graphicFrameLocks noGrp="1"/>
          </p:cNvGraphicFramePr>
          <p:nvPr>
            <p:extLst>
              <p:ext uri="{D42A27DB-BD31-4B8C-83A1-F6EECF244321}">
                <p14:modId xmlns:p14="http://schemas.microsoft.com/office/powerpoint/2010/main" val="3754307163"/>
              </p:ext>
            </p:extLst>
          </p:nvPr>
        </p:nvGraphicFramePr>
        <p:xfrm>
          <a:off x="554737" y="1586156"/>
          <a:ext cx="11082528" cy="4605091"/>
        </p:xfrm>
        <a:graphic>
          <a:graphicData uri="http://schemas.openxmlformats.org/drawingml/2006/table">
            <a:tbl>
              <a:tblPr firstRow="1" bandRow="1">
                <a:tableStyleId>{5C22544A-7EE6-4342-B048-85BDC9FD1C3A}</a:tableStyleId>
              </a:tblPr>
              <a:tblGrid>
                <a:gridCol w="5274989">
                  <a:extLst>
                    <a:ext uri="{9D8B030D-6E8A-4147-A177-3AD203B41FA5}">
                      <a16:colId xmlns:a16="http://schemas.microsoft.com/office/drawing/2014/main" val="3669797850"/>
                    </a:ext>
                  </a:extLst>
                </a:gridCol>
                <a:gridCol w="532550">
                  <a:extLst>
                    <a:ext uri="{9D8B030D-6E8A-4147-A177-3AD203B41FA5}">
                      <a16:colId xmlns:a16="http://schemas.microsoft.com/office/drawing/2014/main" val="715853456"/>
                    </a:ext>
                  </a:extLst>
                </a:gridCol>
                <a:gridCol w="5274989">
                  <a:extLst>
                    <a:ext uri="{9D8B030D-6E8A-4147-A177-3AD203B41FA5}">
                      <a16:colId xmlns:a16="http://schemas.microsoft.com/office/drawing/2014/main" val="2929331882"/>
                    </a:ext>
                  </a:extLst>
                </a:gridCol>
              </a:tblGrid>
              <a:tr h="346674">
                <a:tc>
                  <a:txBody>
                    <a:bodyPr/>
                    <a:lstStyle/>
                    <a:p>
                      <a:r>
                        <a:rPr lang="en-US" sz="1400" b="1" dirty="0">
                          <a:solidFill>
                            <a:schemeClr val="tx1"/>
                          </a:solidFill>
                          <a:latin typeface="Arial" panose="020B0604020202020204" pitchFamily="34" charset="0"/>
                          <a:cs typeface="Arial" panose="020B0604020202020204" pitchFamily="34" charset="0"/>
                        </a:rPr>
                        <a:t>Assumption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eaLnBrk="1"/>
                      <a:endParaRPr lang="en-US" sz="1400" b="1" dirty="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1" dirty="0">
                          <a:solidFill>
                            <a:schemeClr val="tx1"/>
                          </a:solidFill>
                          <a:latin typeface="Arial" panose="020B0604020202020204" pitchFamily="34" charset="0"/>
                          <a:cs typeface="Arial" panose="020B0604020202020204" pitchFamily="34" charset="0"/>
                        </a:rPr>
                        <a:t>Status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1907796"/>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Integration to [Group IT platform] is possible</a:t>
                      </a:r>
                    </a:p>
                  </a:txBody>
                  <a:tcPr>
                    <a:lnL w="12700" cmpd="sng">
                      <a:noFill/>
                    </a:lnL>
                    <a:lnR w="12700" cmpd="sng">
                      <a:noFill/>
                    </a:lnR>
                    <a:lnT w="38100" cmpd="sng">
                      <a:noFill/>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Flow charts and overall setup already confirmed with no major roadblocks. Workshop on April 17 to further discuss integration.</a:t>
                      </a:r>
                    </a:p>
                  </a:txBody>
                  <a:tcPr>
                    <a:lnL w="12700" cmpd="sng">
                      <a:noFill/>
                    </a:lnL>
                    <a:lnR w="12700" cmpd="sng">
                      <a:noFill/>
                    </a:lnR>
                    <a:lnT w="38100" cmpd="sng">
                      <a:noFill/>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556379"/>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Regulatory approvals will be obtained without significant delay of launch</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[Sanitized]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3099986"/>
                  </a:ext>
                </a:extLst>
              </a:tr>
              <a:tr h="756379">
                <a:tc>
                  <a:txBody>
                    <a:bodyPr/>
                    <a:lstStyle/>
                    <a:p>
                      <a:r>
                        <a:rPr lang="en-US" sz="1200" noProof="0" dirty="0">
                          <a:solidFill>
                            <a:schemeClr val="bg1"/>
                          </a:solidFill>
                          <a:latin typeface="Arial" panose="020B0604020202020204" pitchFamily="34" charset="0"/>
                          <a:cs typeface="Arial" panose="020B0604020202020204" pitchFamily="34" charset="0"/>
                        </a:rPr>
                        <a:t>[Group IT] will be able to deliver external APIs</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bg1"/>
                          </a:solidFill>
                          <a:latin typeface="Arial" panose="020B0604020202020204" pitchFamily="34" charset="0"/>
                          <a:cs typeface="Arial" panose="020B0604020202020204" pitchFamily="34" charset="0"/>
                        </a:rPr>
                        <a:t>Flow charts and overall setup already confirmed with no major roadblocks – but prioritization is necessary. Workshop on April 17 to further discuss integration.</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0142902"/>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[Sanitized]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Requires a clear operating model with management commitment.</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1427918"/>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Cost structure for Lighthouse’s utilization of [sanitized] can be established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Some of the business logic (regarding identification of customers) already exists in [sanitized]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1250652"/>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[Sanitized]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[Sanitized]</a:t>
                      </a:r>
                    </a:p>
                  </a:txBody>
                  <a:tcPr>
                    <a:lnL w="12700" cmpd="sng">
                      <a:noFill/>
                    </a:lnL>
                    <a:lnR w="12700" cmpd="sng">
                      <a:noFill/>
                    </a:lnR>
                    <a:lnT w="12700" cap="flat" cmpd="sng" algn="ctr">
                      <a:solidFill>
                        <a:srgbClr val="312938"/>
                      </a:solidFill>
                      <a:prstDash val="sysDash"/>
                      <a:round/>
                      <a:headEnd type="none" w="med" len="med"/>
                      <a:tailEnd type="none" w="med" len="med"/>
                    </a:lnT>
                    <a:lnB w="12700" cap="flat" cmpd="sng" algn="ctr">
                      <a:solidFill>
                        <a:srgbClr val="312938"/>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245831"/>
                  </a:ext>
                </a:extLst>
              </a:tr>
              <a:tr h="583673">
                <a:tc>
                  <a:txBody>
                    <a:bodyPr/>
                    <a:lstStyle/>
                    <a:p>
                      <a:r>
                        <a:rPr lang="en-US" sz="1200" noProof="0" dirty="0">
                          <a:solidFill>
                            <a:schemeClr val="bg1"/>
                          </a:solidFill>
                          <a:latin typeface="Arial" panose="020B0604020202020204" pitchFamily="34" charset="0"/>
                          <a:cs typeface="Arial" panose="020B0604020202020204" pitchFamily="34" charset="0"/>
                        </a:rPr>
                        <a:t>Customer onboarding and service will follow code of conduct from [sanitized] Authorities, such as [sanitized] etc. </a:t>
                      </a:r>
                    </a:p>
                  </a:txBody>
                  <a:tcPr>
                    <a:lnL w="12700" cmpd="sng">
                      <a:noFill/>
                    </a:lnL>
                    <a:lnR w="12700" cmpd="sng">
                      <a:noFill/>
                    </a:lnR>
                    <a:lnT w="12700" cap="flat" cmpd="sng" algn="ctr">
                      <a:solidFill>
                        <a:srgbClr val="312938"/>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eaLnBrk="1"/>
                      <a:endParaRPr lang="en-US" sz="1200" noProof="0" dirty="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noProof="0" dirty="0">
                          <a:solidFill>
                            <a:schemeClr val="bg1"/>
                          </a:solidFill>
                          <a:latin typeface="Arial" panose="020B0604020202020204" pitchFamily="34" charset="0"/>
                          <a:cs typeface="Arial" panose="020B0604020202020204" pitchFamily="34" charset="0"/>
                        </a:rPr>
                        <a:t>Will be part of the [sanitized] workstream</a:t>
                      </a:r>
                    </a:p>
                  </a:txBody>
                  <a:tcPr>
                    <a:lnL w="12700" cmpd="sng">
                      <a:noFill/>
                    </a:lnL>
                    <a:lnR w="12700" cmpd="sng">
                      <a:noFill/>
                    </a:lnR>
                    <a:lnT w="12700" cap="flat" cmpd="sng" algn="ctr">
                      <a:solidFill>
                        <a:srgbClr val="312938"/>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6184785"/>
                  </a:ext>
                </a:extLst>
              </a:tr>
            </a:tbl>
          </a:graphicData>
        </a:graphic>
      </p:graphicFrame>
      <p:sp>
        <p:nvSpPr>
          <p:cNvPr id="3" name="Triangle 2">
            <a:extLst>
              <a:ext uri="{FF2B5EF4-FFF2-40B4-BE49-F238E27FC236}">
                <a16:creationId xmlns:a16="http://schemas.microsoft.com/office/drawing/2014/main" id="{73496571-0353-F07E-CC22-11B8EA627A85}"/>
              </a:ext>
            </a:extLst>
          </p:cNvPr>
          <p:cNvSpPr/>
          <p:nvPr/>
        </p:nvSpPr>
        <p:spPr>
          <a:xfrm rot="5400000">
            <a:off x="5933955" y="2111163"/>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Triangle 4">
            <a:extLst>
              <a:ext uri="{FF2B5EF4-FFF2-40B4-BE49-F238E27FC236}">
                <a16:creationId xmlns:a16="http://schemas.microsoft.com/office/drawing/2014/main" id="{89A6BCE3-7C5F-95F5-F875-2723D673A88E}"/>
              </a:ext>
            </a:extLst>
          </p:cNvPr>
          <p:cNvSpPr/>
          <p:nvPr/>
        </p:nvSpPr>
        <p:spPr>
          <a:xfrm rot="5400000">
            <a:off x="5933955" y="2717933"/>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6" name="Triangle 5">
            <a:extLst>
              <a:ext uri="{FF2B5EF4-FFF2-40B4-BE49-F238E27FC236}">
                <a16:creationId xmlns:a16="http://schemas.microsoft.com/office/drawing/2014/main" id="{631427AB-B75D-371B-3B49-754F0FBFA81A}"/>
              </a:ext>
            </a:extLst>
          </p:cNvPr>
          <p:cNvSpPr/>
          <p:nvPr/>
        </p:nvSpPr>
        <p:spPr>
          <a:xfrm rot="5400000">
            <a:off x="5933955" y="3379111"/>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7" name="Triangle 6">
            <a:extLst>
              <a:ext uri="{FF2B5EF4-FFF2-40B4-BE49-F238E27FC236}">
                <a16:creationId xmlns:a16="http://schemas.microsoft.com/office/drawing/2014/main" id="{30C6FEF7-69AE-C6E8-97E1-BD8B485BC19B}"/>
              </a:ext>
            </a:extLst>
          </p:cNvPr>
          <p:cNvSpPr/>
          <p:nvPr/>
        </p:nvSpPr>
        <p:spPr>
          <a:xfrm rot="5400000">
            <a:off x="5933955" y="4040289"/>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8" name="Triangle 7">
            <a:extLst>
              <a:ext uri="{FF2B5EF4-FFF2-40B4-BE49-F238E27FC236}">
                <a16:creationId xmlns:a16="http://schemas.microsoft.com/office/drawing/2014/main" id="{2E785A2D-C4FC-F83D-9640-0499EACD4F6D}"/>
              </a:ext>
            </a:extLst>
          </p:cNvPr>
          <p:cNvSpPr/>
          <p:nvPr/>
        </p:nvSpPr>
        <p:spPr>
          <a:xfrm rot="5400000">
            <a:off x="5933955" y="4638424"/>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 name="Triangle 8">
            <a:extLst>
              <a:ext uri="{FF2B5EF4-FFF2-40B4-BE49-F238E27FC236}">
                <a16:creationId xmlns:a16="http://schemas.microsoft.com/office/drawing/2014/main" id="{451CFF3A-0595-1AF6-EA81-135563A04E26}"/>
              </a:ext>
            </a:extLst>
          </p:cNvPr>
          <p:cNvSpPr/>
          <p:nvPr/>
        </p:nvSpPr>
        <p:spPr>
          <a:xfrm rot="5400000">
            <a:off x="5933955" y="5236559"/>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1" name="Triangle 10">
            <a:extLst>
              <a:ext uri="{FF2B5EF4-FFF2-40B4-BE49-F238E27FC236}">
                <a16:creationId xmlns:a16="http://schemas.microsoft.com/office/drawing/2014/main" id="{132AF2C0-E450-AF86-A1F7-23FEFF17DE05}"/>
              </a:ext>
            </a:extLst>
          </p:cNvPr>
          <p:cNvSpPr/>
          <p:nvPr/>
        </p:nvSpPr>
        <p:spPr>
          <a:xfrm rot="5400000">
            <a:off x="5933955" y="5834695"/>
            <a:ext cx="400472" cy="16352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2" name="Footer Placeholder 2">
            <a:extLst>
              <a:ext uri="{FF2B5EF4-FFF2-40B4-BE49-F238E27FC236}">
                <a16:creationId xmlns:a16="http://schemas.microsoft.com/office/drawing/2014/main" id="{D897E8B8-02B0-15C1-F3FC-456A1FDFC39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7017784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pPr marL="0" lvl="0" indent="0">
              <a:buNone/>
            </a:pPr>
            <a:r>
              <a:rPr lang="en-US" sz="1800" dirty="0">
                <a:solidFill>
                  <a:srgbClr val="312837"/>
                </a:solidFill>
                <a:latin typeface="Arial" panose="020B0604020202020204" pitchFamily="34" charset="0"/>
              </a:rPr>
              <a:t>Lighthouse will be built and scaled in three major phases</a:t>
            </a:r>
            <a:endParaRPr kumimoji="0" lang="en-US" sz="1800" b="0" i="0" u="none" strike="noStrike" kern="1200" cap="none" spc="0" normalizeH="0" baseline="0" noProof="0" dirty="0">
              <a:ln>
                <a:noFill/>
              </a:ln>
              <a:solidFill>
                <a:srgbClr val="312837"/>
              </a:solidFill>
              <a:effectLst/>
              <a:uLnTx/>
              <a:uFillTx/>
              <a:latin typeface="Arial" panose="020B0604020202020204" pitchFamily="34" charset="0"/>
            </a:endParaRP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cxnSp>
        <p:nvCxnSpPr>
          <p:cNvPr id="16" name="Straight Arrow Connector 15">
            <a:extLst>
              <a:ext uri="{FF2B5EF4-FFF2-40B4-BE49-F238E27FC236}">
                <a16:creationId xmlns:a16="http://schemas.microsoft.com/office/drawing/2014/main" id="{F3ED563E-29FF-398D-F2B4-E38607EA9A71}"/>
              </a:ext>
            </a:extLst>
          </p:cNvPr>
          <p:cNvCxnSpPr>
            <a:cxnSpLocks/>
          </p:cNvCxnSpPr>
          <p:nvPr/>
        </p:nvCxnSpPr>
        <p:spPr>
          <a:xfrm>
            <a:off x="4493414" y="2858470"/>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81B90-ADAB-FC96-F13B-142F1F835BA7}"/>
              </a:ext>
            </a:extLst>
          </p:cNvPr>
          <p:cNvCxnSpPr>
            <a:cxnSpLocks/>
          </p:cNvCxnSpPr>
          <p:nvPr/>
        </p:nvCxnSpPr>
        <p:spPr>
          <a:xfrm>
            <a:off x="8432093" y="2844093"/>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 name="object 7">
            <a:extLst>
              <a:ext uri="{FF2B5EF4-FFF2-40B4-BE49-F238E27FC236}">
                <a16:creationId xmlns:a16="http://schemas.microsoft.com/office/drawing/2014/main" id="{0F8A7A5A-6385-EE64-D6F3-44F07B97E083}"/>
              </a:ext>
            </a:extLst>
          </p:cNvPr>
          <p:cNvSpPr txBox="1"/>
          <p:nvPr/>
        </p:nvSpPr>
        <p:spPr>
          <a:xfrm>
            <a:off x="4493414" y="2986021"/>
            <a:ext cx="3136745" cy="702283"/>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Launch and rapidly iterate towards a repeatable scalable business model - or stop. </a:t>
            </a:r>
          </a:p>
        </p:txBody>
      </p:sp>
      <p:sp>
        <p:nvSpPr>
          <p:cNvPr id="19" name="object 7">
            <a:extLst>
              <a:ext uri="{FF2B5EF4-FFF2-40B4-BE49-F238E27FC236}">
                <a16:creationId xmlns:a16="http://schemas.microsoft.com/office/drawing/2014/main" id="{3DB098B1-8FE3-97A2-DE61-4AF230711610}"/>
              </a:ext>
            </a:extLst>
          </p:cNvPr>
          <p:cNvSpPr txBox="1"/>
          <p:nvPr/>
        </p:nvSpPr>
        <p:spPr>
          <a:xfrm>
            <a:off x="8432094" y="2986021"/>
            <a:ext cx="3136745" cy="939271"/>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Grow fast. Constantly adapting to market input, build a thriving business.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 </a:t>
            </a:r>
          </a:p>
        </p:txBody>
      </p:sp>
      <p:sp>
        <p:nvSpPr>
          <p:cNvPr id="20" name="object 6">
            <a:extLst>
              <a:ext uri="{FF2B5EF4-FFF2-40B4-BE49-F238E27FC236}">
                <a16:creationId xmlns:a16="http://schemas.microsoft.com/office/drawing/2014/main" id="{BCAEEC41-307C-02E8-FE1F-990BBB398B77}"/>
              </a:ext>
            </a:extLst>
          </p:cNvPr>
          <p:cNvSpPr txBox="1"/>
          <p:nvPr/>
        </p:nvSpPr>
        <p:spPr>
          <a:xfrm>
            <a:off x="4493414" y="2127044"/>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2: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Scalable </a:t>
            </a:r>
            <a:r>
              <a:rPr lang="en-US" sz="2000" b="1" spc="24" dirty="0">
                <a:solidFill>
                  <a:schemeClr val="accent1"/>
                </a:solidFill>
                <a:latin typeface="Arial" panose="020B0604020202020204" pitchFamily="34" charset="0"/>
                <a:cs typeface="Arial" panose="020B0604020202020204" pitchFamily="34" charset="0"/>
              </a:rPr>
              <a:t>g</a:t>
            </a: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o-to-market</a:t>
            </a:r>
          </a:p>
        </p:txBody>
      </p:sp>
      <p:sp>
        <p:nvSpPr>
          <p:cNvPr id="21" name="TextBox 20">
            <a:extLst>
              <a:ext uri="{FF2B5EF4-FFF2-40B4-BE49-F238E27FC236}">
                <a16:creationId xmlns:a16="http://schemas.microsoft.com/office/drawing/2014/main" id="{F7649EDA-338E-90B7-241B-B1B1BB2936B7}"/>
              </a:ext>
            </a:extLst>
          </p:cNvPr>
          <p:cNvSpPr txBox="1"/>
          <p:nvPr/>
        </p:nvSpPr>
        <p:spPr>
          <a:xfrm>
            <a:off x="8432093" y="2127044"/>
            <a:ext cx="3205169" cy="677108"/>
          </a:xfrm>
          <a:prstGeom prst="rect">
            <a:avLst/>
          </a:prstGeom>
          <a:noFill/>
          <a:ln>
            <a:noFill/>
          </a:ln>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Arial" panose="020B0604020202020204" pitchFamily="34" charset="0"/>
                <a:cs typeface="Arial" panose="020B0604020202020204" pitchFamily="34" charset="0"/>
              </a:rPr>
              <a:t>Phase 3: </a:t>
            </a:r>
            <a:br>
              <a:rPr lang="en-US" sz="2000" b="1" dirty="0">
                <a:solidFill>
                  <a:schemeClr val="accent1"/>
                </a:solidFill>
                <a:latin typeface="Arial" panose="020B0604020202020204" pitchFamily="34" charset="0"/>
                <a:cs typeface="Arial" panose="020B0604020202020204" pitchFamily="34" charset="0"/>
              </a:rPr>
            </a:br>
            <a:r>
              <a:rPr lang="en-US" sz="2000" b="1" dirty="0">
                <a:solidFill>
                  <a:schemeClr val="accent1"/>
                </a:solidFill>
                <a:latin typeface="Arial" panose="020B0604020202020204" pitchFamily="34" charset="0"/>
                <a:cs typeface="Arial" panose="020B0604020202020204" pitchFamily="34" charset="0"/>
              </a:rPr>
              <a:t>Sustained growth</a:t>
            </a:r>
            <a:endParaRPr kumimoji="0" lang="en-US" sz="20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195D092-B0A4-8F10-EAC8-B7B07117511B}"/>
              </a:ext>
            </a:extLst>
          </p:cNvPr>
          <p:cNvSpPr txBox="1"/>
          <p:nvPr/>
        </p:nvSpPr>
        <p:spPr>
          <a:xfrm>
            <a:off x="4493415"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12-18 MONTHS</a:t>
            </a:r>
          </a:p>
        </p:txBody>
      </p:sp>
      <p:sp>
        <p:nvSpPr>
          <p:cNvPr id="23" name="TextBox 22">
            <a:extLst>
              <a:ext uri="{FF2B5EF4-FFF2-40B4-BE49-F238E27FC236}">
                <a16:creationId xmlns:a16="http://schemas.microsoft.com/office/drawing/2014/main" id="{FFEC83A3-EFD2-8D64-4C4C-4E265D68D9DF}"/>
              </a:ext>
            </a:extLst>
          </p:cNvPr>
          <p:cNvSpPr txBox="1"/>
          <p:nvPr/>
        </p:nvSpPr>
        <p:spPr>
          <a:xfrm>
            <a:off x="8432094"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lumMod val="50000"/>
                  </a:schemeClr>
                </a:solidFill>
                <a:effectLst/>
                <a:uLnTx/>
                <a:uFillTx/>
                <a:latin typeface="Arial" panose="020B0604020202020204" pitchFamily="34" charset="0"/>
                <a:cs typeface="Arial" panose="020B0604020202020204" pitchFamily="34" charset="0"/>
              </a:rPr>
              <a:t>1-3 YEARS</a:t>
            </a:r>
            <a:endPar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CE02154A-0203-B9FA-E38C-AF49E24EF805}"/>
              </a:ext>
            </a:extLst>
          </p:cNvPr>
          <p:cNvCxnSpPr>
            <a:cxnSpLocks/>
          </p:cNvCxnSpPr>
          <p:nvPr/>
        </p:nvCxnSpPr>
        <p:spPr>
          <a:xfrm>
            <a:off x="554735" y="2850648"/>
            <a:ext cx="3209544"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object 7">
            <a:extLst>
              <a:ext uri="{FF2B5EF4-FFF2-40B4-BE49-F238E27FC236}">
                <a16:creationId xmlns:a16="http://schemas.microsoft.com/office/drawing/2014/main" id="{5074B145-6E7D-B597-643B-3994B762C70A}"/>
              </a:ext>
            </a:extLst>
          </p:cNvPr>
          <p:cNvSpPr txBox="1"/>
          <p:nvPr/>
        </p:nvSpPr>
        <p:spPr>
          <a:xfrm>
            <a:off x="554736" y="2986021"/>
            <a:ext cx="3205170" cy="1432739"/>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rPr>
              <a:t>Build and launch first version of product in the market. Acquire early customers and validate growth channels.</a:t>
            </a:r>
          </a:p>
          <a:p>
            <a:pPr marL="0" marR="0" lvl="0" indent="0" algn="l" defTabSz="914400" rtl="0" eaLnBrk="1" fontAlgn="auto" latinLnBrk="0" hangingPunct="1">
              <a:lnSpc>
                <a:spcPct val="110000"/>
              </a:lnSpc>
              <a:spcBef>
                <a:spcPts val="1000"/>
              </a:spcBef>
              <a:spcAft>
                <a:spcPts val="0"/>
              </a:spcAft>
              <a:buClrTx/>
              <a:buSzTx/>
              <a:buFontTx/>
              <a:buNone/>
              <a:tabLst/>
              <a:defRPr/>
            </a:pPr>
            <a:endParaRPr lang="en-US" sz="1400" dirty="0">
              <a:solidFill>
                <a:srgbClr val="312837"/>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1000"/>
              </a:spcBef>
              <a:spcAft>
                <a:spcPts val="0"/>
              </a:spcAft>
              <a:buClrTx/>
              <a:buSzTx/>
              <a:buFontTx/>
              <a:buNone/>
              <a:tabLst/>
              <a:defRPr/>
            </a:pPr>
            <a:endParaRPr kumimoji="0" lang="en-US" sz="1400" u="none" strike="noStrike" kern="1200" cap="none" spc="0" normalizeH="0" baseline="0" noProof="0" dirty="0">
              <a:ln>
                <a:noFill/>
              </a:ln>
              <a:solidFill>
                <a:srgbClr val="312837"/>
              </a:solidFill>
              <a:effectLst/>
              <a:uLnTx/>
              <a:uFillTx/>
              <a:latin typeface="Arial" panose="020B0604020202020204" pitchFamily="34" charset="0"/>
              <a:cs typeface="Arial" panose="020B0604020202020204" pitchFamily="34" charset="0"/>
            </a:endParaRPr>
          </a:p>
        </p:txBody>
      </p:sp>
      <p:sp>
        <p:nvSpPr>
          <p:cNvPr id="26" name="object 6">
            <a:extLst>
              <a:ext uri="{FF2B5EF4-FFF2-40B4-BE49-F238E27FC236}">
                <a16:creationId xmlns:a16="http://schemas.microsoft.com/office/drawing/2014/main" id="{4C843F3C-176A-5EA2-3CC7-73965E329603}"/>
              </a:ext>
            </a:extLst>
          </p:cNvPr>
          <p:cNvSpPr txBox="1"/>
          <p:nvPr/>
        </p:nvSpPr>
        <p:spPr>
          <a:xfrm>
            <a:off x="554735" y="2119222"/>
            <a:ext cx="3205169" cy="649012"/>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US" b="1" i="0" u="none" strike="noStrike" kern="1200" cap="none" spc="24" normalizeH="0" baseline="0" noProof="0" dirty="0">
                <a:ln>
                  <a:noFill/>
                </a:ln>
                <a:solidFill>
                  <a:schemeClr val="bg1"/>
                </a:solidFill>
                <a:effectLst/>
                <a:uLnTx/>
                <a:uFillTx/>
                <a:latin typeface="Arial" panose="020B0604020202020204" pitchFamily="34" charset="0"/>
                <a:cs typeface="Arial" panose="020B0604020202020204" pitchFamily="34" charset="0"/>
              </a:rPr>
              <a:t>Phase 1: </a:t>
            </a:r>
            <a:b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br>
            <a:r>
              <a:rPr kumimoji="0" lang="en-US"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Product-market fit</a:t>
            </a:r>
          </a:p>
        </p:txBody>
      </p:sp>
      <p:sp>
        <p:nvSpPr>
          <p:cNvPr id="27" name="TextBox 26">
            <a:extLst>
              <a:ext uri="{FF2B5EF4-FFF2-40B4-BE49-F238E27FC236}">
                <a16:creationId xmlns:a16="http://schemas.microsoft.com/office/drawing/2014/main" id="{9CA5816F-C2F3-5D1E-30D9-9B8FF47AA806}"/>
              </a:ext>
            </a:extLst>
          </p:cNvPr>
          <p:cNvSpPr txBox="1"/>
          <p:nvPr/>
        </p:nvSpPr>
        <p:spPr>
          <a:xfrm>
            <a:off x="554736" y="1864783"/>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6-8 MONTHS</a:t>
            </a:r>
          </a:p>
        </p:txBody>
      </p:sp>
      <p:sp>
        <p:nvSpPr>
          <p:cNvPr id="29" name="Text Placeholder 3">
            <a:extLst>
              <a:ext uri="{FF2B5EF4-FFF2-40B4-BE49-F238E27FC236}">
                <a16:creationId xmlns:a16="http://schemas.microsoft.com/office/drawing/2014/main" id="{A03FE15E-7214-321C-A9BE-851C447ACB1B}"/>
              </a:ext>
            </a:extLst>
          </p:cNvPr>
          <p:cNvSpPr txBox="1">
            <a:spLocks/>
          </p:cNvSpPr>
          <p:nvPr/>
        </p:nvSpPr>
        <p:spPr>
          <a:xfrm>
            <a:off x="554736"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Identify and test assumptions </a:t>
            </a:r>
            <a:b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in the market </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Build iterative MVPs with potential end-customers</a:t>
            </a:r>
          </a:p>
          <a:p>
            <a:pPr>
              <a:lnSpc>
                <a:spcPct val="100000"/>
              </a:lnSpc>
              <a:spcBef>
                <a:spcPts val="0"/>
              </a:spcBef>
              <a:defRPr/>
            </a:pPr>
            <a:r>
              <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Acquire early customers</a:t>
            </a: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Validated product-market fit</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Compelling investment case or stop</a:t>
            </a:r>
          </a:p>
          <a:p>
            <a:pPr>
              <a:lnSpc>
                <a:spcPct val="100000"/>
              </a:lnSpc>
              <a:spcBef>
                <a:spcPts val="0"/>
              </a:spcBef>
              <a:defRPr/>
            </a:pPr>
            <a:r>
              <a:rPr lang="en-US" sz="1200" dirty="0" err="1">
                <a:solidFill>
                  <a:srgbClr val="312938"/>
                </a:solidFill>
                <a:latin typeface="Arial" panose="020B0604020202020204" pitchFamily="34" charset="0"/>
                <a:cs typeface="Arial" panose="020B0604020202020204" pitchFamily="34" charset="0"/>
              </a:rPr>
              <a:t>Approx</a:t>
            </a:r>
            <a:r>
              <a:rPr lang="en-US" sz="1200" dirty="0">
                <a:solidFill>
                  <a:srgbClr val="312938"/>
                </a:solidFill>
                <a:latin typeface="Arial" panose="020B0604020202020204" pitchFamily="34" charset="0"/>
                <a:cs typeface="Arial" panose="020B0604020202020204" pitchFamily="34" charset="0"/>
              </a:rPr>
              <a:t> [sanitized #] customers</a:t>
            </a: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30" name="Text Placeholder 3">
            <a:extLst>
              <a:ext uri="{FF2B5EF4-FFF2-40B4-BE49-F238E27FC236}">
                <a16:creationId xmlns:a16="http://schemas.microsoft.com/office/drawing/2014/main" id="{FF4FB800-6C63-E390-B815-C50E3E3461F9}"/>
              </a:ext>
            </a:extLst>
          </p:cNvPr>
          <p:cNvSpPr txBox="1">
            <a:spLocks/>
          </p:cNvSpPr>
          <p:nvPr/>
        </p:nvSpPr>
        <p:spPr>
          <a:xfrm>
            <a:off x="4493415"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Develop full robust product and/or services set</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Validate growth engine</a:t>
            </a: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indent="0">
              <a:lnSpc>
                <a:spcPct val="100000"/>
              </a:lnSpc>
              <a:spcBef>
                <a:spcPts val="0"/>
              </a:spcBef>
              <a:buNone/>
              <a:defRPr/>
            </a:pPr>
            <a:endParaRPr lang="en-US" sz="1200" b="1" dirty="0">
              <a:solidFill>
                <a:srgbClr val="312938"/>
              </a:solidFill>
              <a:latin typeface="Arial" panose="020B0604020202020204" pitchFamily="34" charset="0"/>
              <a:cs typeface="Arial" panose="020B0604020202020204" pitchFamily="34" charset="0"/>
            </a:endParaRPr>
          </a:p>
          <a:p>
            <a:pPr marL="0" indent="0">
              <a:lnSpc>
                <a:spcPct val="100000"/>
              </a:lnSpc>
              <a:spcBef>
                <a:spcPts val="0"/>
              </a:spcBef>
              <a:buNone/>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Validated business model with proven scalable go-to-market</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Scalable customer acquisition engine</a:t>
            </a:r>
          </a:p>
          <a:p>
            <a:pPr>
              <a:lnSpc>
                <a:spcPct val="100000"/>
              </a:lnSpc>
              <a:spcBef>
                <a:spcPts val="0"/>
              </a:spcBef>
              <a:defRPr/>
            </a:pPr>
            <a:r>
              <a:rPr lang="en-US" sz="1200" dirty="0" err="1">
                <a:solidFill>
                  <a:srgbClr val="312938"/>
                </a:solidFill>
                <a:latin typeface="Arial" panose="020B0604020202020204" pitchFamily="34" charset="0"/>
                <a:cs typeface="Arial" panose="020B0604020202020204" pitchFamily="34" charset="0"/>
              </a:rPr>
              <a:t>Approx</a:t>
            </a:r>
            <a:r>
              <a:rPr lang="en-US" sz="1200" dirty="0">
                <a:solidFill>
                  <a:srgbClr val="312938"/>
                </a:solidFill>
                <a:latin typeface="Arial" panose="020B0604020202020204" pitchFamily="34" charset="0"/>
                <a:cs typeface="Arial" panose="020B0604020202020204" pitchFamily="34" charset="0"/>
              </a:rPr>
              <a:t> [sanitized #] customers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31" name="Text Placeholder 3">
            <a:extLst>
              <a:ext uri="{FF2B5EF4-FFF2-40B4-BE49-F238E27FC236}">
                <a16:creationId xmlns:a16="http://schemas.microsoft.com/office/drawing/2014/main" id="{3EDCD897-1307-F44E-8B5E-0AF51BE0BE1E}"/>
              </a:ext>
            </a:extLst>
          </p:cNvPr>
          <p:cNvSpPr txBox="1">
            <a:spLocks/>
          </p:cNvSpPr>
          <p:nvPr/>
        </p:nvSpPr>
        <p:spPr>
          <a:xfrm>
            <a:off x="8432094" y="3828463"/>
            <a:ext cx="3205170" cy="2413312"/>
          </a:xfrm>
          <a:prstGeom prst="rect">
            <a:avLst/>
          </a:prstGeom>
          <a:solidFill>
            <a:schemeClr val="tx1">
              <a:lumMod val="95000"/>
            </a:schemeClr>
          </a:solidFill>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None/>
              <a:tabLst/>
              <a:defRPr/>
            </a:pPr>
            <a:r>
              <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rPr>
              <a:t>Key activities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Rapidly scale the business: employees, customers and revenues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Drive market expansion</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a:lnSpc>
                <a:spcPct val="100000"/>
              </a:lnSpc>
              <a:spcBef>
                <a:spcPts val="0"/>
              </a:spcBef>
              <a:defRPr/>
            </a:pPr>
            <a:endParaRPr kumimoji="0" lang="en-US" sz="1200" b="1"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buClrTx/>
              <a:buSzTx/>
              <a:buNone/>
              <a:tabLst/>
              <a:defRPr/>
            </a:pPr>
            <a:r>
              <a:rPr lang="en-US" sz="1200" b="1" dirty="0">
                <a:solidFill>
                  <a:srgbClr val="312938"/>
                </a:solidFill>
                <a:latin typeface="Arial" panose="020B0604020202020204" pitchFamily="34" charset="0"/>
                <a:cs typeface="Arial" panose="020B0604020202020204" pitchFamily="34" charset="0"/>
              </a:rPr>
              <a:t>Outcomes</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Thriving high-growth business with impressive financial performance</a:t>
            </a:r>
          </a:p>
          <a:p>
            <a:pPr>
              <a:lnSpc>
                <a:spcPct val="100000"/>
              </a:lnSpc>
              <a:spcBef>
                <a:spcPts val="0"/>
              </a:spcBef>
              <a:defRPr/>
            </a:pPr>
            <a:r>
              <a:rPr lang="en-US" sz="1200" dirty="0" err="1">
                <a:solidFill>
                  <a:srgbClr val="312938"/>
                </a:solidFill>
                <a:latin typeface="Arial" panose="020B0604020202020204" pitchFamily="34" charset="0"/>
                <a:cs typeface="Arial" panose="020B0604020202020204" pitchFamily="34" charset="0"/>
              </a:rPr>
              <a:t>Approx</a:t>
            </a:r>
            <a:r>
              <a:rPr lang="en-US" sz="1200" dirty="0">
                <a:solidFill>
                  <a:srgbClr val="312938"/>
                </a:solidFill>
                <a:latin typeface="Arial" panose="020B0604020202020204" pitchFamily="34" charset="0"/>
                <a:cs typeface="Arial" panose="020B0604020202020204" pitchFamily="34" charset="0"/>
              </a:rPr>
              <a:t> [sanitized #] customers</a:t>
            </a:r>
          </a:p>
          <a:p>
            <a:pPr>
              <a:lnSpc>
                <a:spcPct val="100000"/>
              </a:lnSpc>
              <a:spcBef>
                <a:spcPts val="0"/>
              </a:spcBef>
              <a:defRPr/>
            </a:pPr>
            <a:endParaRPr lang="en-US" sz="1200" dirty="0">
              <a:solidFill>
                <a:srgbClr val="312938"/>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endParaRPr kumimoji="0" lang="en-US" sz="1200" b="0" i="0" u="none" strike="noStrike" kern="1200" cap="none" spc="0" normalizeH="0" baseline="0" noProof="0" dirty="0">
              <a:ln>
                <a:noFill/>
              </a:ln>
              <a:solidFill>
                <a:srgbClr val="312938"/>
              </a:solidFill>
              <a:effectLst/>
              <a:uLnTx/>
              <a:uFillTx/>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036E33A7-AF3C-5123-578A-31174531973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780422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Plan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312837"/>
                </a:solidFill>
                <a:effectLst/>
                <a:uLnTx/>
                <a:uFillTx/>
                <a:latin typeface="Arial" panose="020B0604020202020204" pitchFamily="34" charset="0"/>
              </a:rPr>
              <a:t>Preliminary roadmap for Phase 1</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cxnSp>
        <p:nvCxnSpPr>
          <p:cNvPr id="57" name="Straight Connector 56">
            <a:extLst>
              <a:ext uri="{FF2B5EF4-FFF2-40B4-BE49-F238E27FC236}">
                <a16:creationId xmlns:a16="http://schemas.microsoft.com/office/drawing/2014/main" id="{7E77BF8D-935A-3745-D859-4CDBC5E2907E}"/>
              </a:ext>
            </a:extLst>
          </p:cNvPr>
          <p:cNvCxnSpPr>
            <a:cxnSpLocks/>
          </p:cNvCxnSpPr>
          <p:nvPr/>
        </p:nvCxnSpPr>
        <p:spPr>
          <a:xfrm>
            <a:off x="6057212" y="2169437"/>
            <a:ext cx="0" cy="4114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2E2E8469-57B4-664B-4023-789C07D5334E}"/>
              </a:ext>
            </a:extLst>
          </p:cNvPr>
          <p:cNvSpPr txBox="1">
            <a:spLocks/>
          </p:cNvSpPr>
          <p:nvPr/>
        </p:nvSpPr>
        <p:spPr>
          <a:xfrm>
            <a:off x="9073511" y="381283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3E12B3D9-71E1-8146-4362-BE64C65C59E6}"/>
              </a:ext>
            </a:extLst>
          </p:cNvPr>
          <p:cNvSpPr/>
          <p:nvPr/>
        </p:nvSpPr>
        <p:spPr>
          <a:xfrm>
            <a:off x="467850" y="2403764"/>
            <a:ext cx="11127407" cy="8706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Product</a:t>
            </a:r>
          </a:p>
        </p:txBody>
      </p:sp>
      <p:sp>
        <p:nvSpPr>
          <p:cNvPr id="15" name="TextBox 14">
            <a:extLst>
              <a:ext uri="{FF2B5EF4-FFF2-40B4-BE49-F238E27FC236}">
                <a16:creationId xmlns:a16="http://schemas.microsoft.com/office/drawing/2014/main" id="{CBE000ED-E9A5-AEB9-917A-37BA1FF8035B}"/>
              </a:ext>
            </a:extLst>
          </p:cNvPr>
          <p:cNvSpPr txBox="1"/>
          <p:nvPr/>
        </p:nvSpPr>
        <p:spPr>
          <a:xfrm>
            <a:off x="554736" y="1923216"/>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August 20xx</a:t>
            </a:r>
            <a:endParaRPr kumimoji="0" lang="en-US" sz="1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6284AAC-623E-4DF6-5B55-D796F000F7CF}"/>
              </a:ext>
            </a:extLst>
          </p:cNvPr>
          <p:cNvSpPr txBox="1"/>
          <p:nvPr/>
        </p:nvSpPr>
        <p:spPr>
          <a:xfrm>
            <a:off x="10510907" y="1923216"/>
            <a:ext cx="1137391" cy="246221"/>
          </a:xfrm>
          <a:prstGeom prst="rect">
            <a:avLst/>
          </a:prstGeom>
          <a:noFill/>
        </p:spPr>
        <p:txBody>
          <a:bodyPr wrap="square" rtlCol="0">
            <a:spAutoFit/>
          </a:bodyPr>
          <a:lstStyle/>
          <a:p>
            <a:pPr lvl="0" algn="r">
              <a:defRPr/>
            </a:pPr>
            <a:r>
              <a:rPr lang="en-US" sz="1000" b="1" dirty="0">
                <a:solidFill>
                  <a:prstClr val="black"/>
                </a:solidFill>
                <a:latin typeface="Arial" panose="020B0604020202020204" pitchFamily="34" charset="0"/>
                <a:cs typeface="Arial" panose="020B0604020202020204" pitchFamily="34" charset="0"/>
              </a:rPr>
              <a:t>December 20xx</a:t>
            </a:r>
          </a:p>
        </p:txBody>
      </p:sp>
      <p:sp>
        <p:nvSpPr>
          <p:cNvPr id="17" name="TextBox 16">
            <a:extLst>
              <a:ext uri="{FF2B5EF4-FFF2-40B4-BE49-F238E27FC236}">
                <a16:creationId xmlns:a16="http://schemas.microsoft.com/office/drawing/2014/main" id="{89B23D37-42AE-E1FE-9133-532D17F95D5C}"/>
              </a:ext>
            </a:extLst>
          </p:cNvPr>
          <p:cNvSpPr txBox="1"/>
          <p:nvPr/>
        </p:nvSpPr>
        <p:spPr>
          <a:xfrm>
            <a:off x="3890390"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December 20xx</a:t>
            </a:r>
          </a:p>
        </p:txBody>
      </p:sp>
      <p:sp>
        <p:nvSpPr>
          <p:cNvPr id="18" name="TextBox 17">
            <a:extLst>
              <a:ext uri="{FF2B5EF4-FFF2-40B4-BE49-F238E27FC236}">
                <a16:creationId xmlns:a16="http://schemas.microsoft.com/office/drawing/2014/main" id="{372AB0F0-A199-B5AA-DF83-A4486D7CD5D8}"/>
              </a:ext>
            </a:extLst>
          </p:cNvPr>
          <p:cNvSpPr txBox="1"/>
          <p:nvPr/>
        </p:nvSpPr>
        <p:spPr>
          <a:xfrm>
            <a:off x="7312974" y="1923216"/>
            <a:ext cx="1507949" cy="246221"/>
          </a:xfrm>
          <a:prstGeom prst="rect">
            <a:avLst/>
          </a:prstGeom>
          <a:noFill/>
        </p:spPr>
        <p:txBody>
          <a:bodyPr wrap="square" rtlCol="0">
            <a:spAutoFit/>
          </a:bodyPr>
          <a:lstStyle/>
          <a:p>
            <a:pPr lvl="0">
              <a:defRPr/>
            </a:pPr>
            <a:r>
              <a:rPr lang="en-US" sz="1000" b="1" dirty="0">
                <a:solidFill>
                  <a:prstClr val="black"/>
                </a:solidFill>
                <a:latin typeface="Arial" panose="020B0604020202020204" pitchFamily="34" charset="0"/>
                <a:cs typeface="Arial" panose="020B0604020202020204" pitchFamily="34" charset="0"/>
              </a:rPr>
              <a:t>August 20xx</a:t>
            </a:r>
          </a:p>
        </p:txBody>
      </p:sp>
      <p:sp>
        <p:nvSpPr>
          <p:cNvPr id="19" name="Rectangle 18">
            <a:extLst>
              <a:ext uri="{FF2B5EF4-FFF2-40B4-BE49-F238E27FC236}">
                <a16:creationId xmlns:a16="http://schemas.microsoft.com/office/drawing/2014/main" id="{C9C8F40F-F1EE-8693-8E4B-B8509AB31962}"/>
              </a:ext>
            </a:extLst>
          </p:cNvPr>
          <p:cNvSpPr/>
          <p:nvPr/>
        </p:nvSpPr>
        <p:spPr>
          <a:xfrm>
            <a:off x="467805" y="3369192"/>
            <a:ext cx="11123852" cy="867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bg1"/>
                </a:solidFill>
                <a:latin typeface="Arial" panose="020B0604020202020204" pitchFamily="34" charset="0"/>
                <a:cs typeface="Arial" panose="020B0604020202020204" pitchFamily="34" charset="0"/>
              </a:rPr>
              <a:t>IT</a:t>
            </a:r>
          </a:p>
        </p:txBody>
      </p:sp>
      <p:sp>
        <p:nvSpPr>
          <p:cNvPr id="20" name="Rectangle 19">
            <a:extLst>
              <a:ext uri="{FF2B5EF4-FFF2-40B4-BE49-F238E27FC236}">
                <a16:creationId xmlns:a16="http://schemas.microsoft.com/office/drawing/2014/main" id="{0AC04A18-A3ED-5521-18DF-86A774D3A73D}"/>
              </a:ext>
            </a:extLst>
          </p:cNvPr>
          <p:cNvSpPr/>
          <p:nvPr/>
        </p:nvSpPr>
        <p:spPr>
          <a:xfrm>
            <a:off x="467805" y="4331610"/>
            <a:ext cx="11123852"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bg1"/>
                </a:solidFill>
                <a:latin typeface="Arial" panose="020B0604020202020204" pitchFamily="34" charset="0"/>
                <a:cs typeface="Arial" panose="020B0604020202020204" pitchFamily="34" charset="0"/>
              </a:rPr>
              <a:t>Partnerships</a:t>
            </a:r>
          </a:p>
        </p:txBody>
      </p:sp>
      <p:sp>
        <p:nvSpPr>
          <p:cNvPr id="21" name="Rectangle 20">
            <a:extLst>
              <a:ext uri="{FF2B5EF4-FFF2-40B4-BE49-F238E27FC236}">
                <a16:creationId xmlns:a16="http://schemas.microsoft.com/office/drawing/2014/main" id="{168539B7-B3B2-C71C-E4D5-708DED049B71}"/>
              </a:ext>
            </a:extLst>
          </p:cNvPr>
          <p:cNvSpPr/>
          <p:nvPr/>
        </p:nvSpPr>
        <p:spPr>
          <a:xfrm>
            <a:off x="467805" y="5049228"/>
            <a:ext cx="11123852" cy="6228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bg1"/>
                </a:solidFill>
                <a:latin typeface="Arial" panose="020B0604020202020204" pitchFamily="34" charset="0"/>
                <a:cs typeface="Arial" panose="020B0604020202020204" pitchFamily="34" charset="0"/>
              </a:rPr>
              <a:t>Legal</a:t>
            </a:r>
          </a:p>
        </p:txBody>
      </p:sp>
      <p:sp>
        <p:nvSpPr>
          <p:cNvPr id="22" name="Rectangle 21">
            <a:extLst>
              <a:ext uri="{FF2B5EF4-FFF2-40B4-BE49-F238E27FC236}">
                <a16:creationId xmlns:a16="http://schemas.microsoft.com/office/drawing/2014/main" id="{01489168-1B88-A704-D209-1E122C98B932}"/>
              </a:ext>
            </a:extLst>
          </p:cNvPr>
          <p:cNvSpPr/>
          <p:nvPr/>
        </p:nvSpPr>
        <p:spPr>
          <a:xfrm>
            <a:off x="467850" y="5766846"/>
            <a:ext cx="11127407" cy="61914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b="1" dirty="0">
                <a:solidFill>
                  <a:schemeClr val="bg1"/>
                </a:solidFill>
                <a:latin typeface="Arial" panose="020B0604020202020204" pitchFamily="34" charset="0"/>
                <a:cs typeface="Arial" panose="020B0604020202020204" pitchFamily="34" charset="0"/>
              </a:rPr>
              <a:t>Marketing</a:t>
            </a:r>
          </a:p>
        </p:txBody>
      </p:sp>
      <p:cxnSp>
        <p:nvCxnSpPr>
          <p:cNvPr id="23" name="Lige forbindelse 104">
            <a:extLst>
              <a:ext uri="{FF2B5EF4-FFF2-40B4-BE49-F238E27FC236}">
                <a16:creationId xmlns:a16="http://schemas.microsoft.com/office/drawing/2014/main" id="{775247A4-6B14-5DD5-803B-95ED02E9D462}"/>
              </a:ext>
            </a:extLst>
          </p:cNvPr>
          <p:cNvCxnSpPr>
            <a:cxnSpLocks/>
          </p:cNvCxnSpPr>
          <p:nvPr/>
        </p:nvCxnSpPr>
        <p:spPr>
          <a:xfrm>
            <a:off x="711200" y="2901008"/>
            <a:ext cx="4209838"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Lige forbindelse 79">
            <a:extLst>
              <a:ext uri="{FF2B5EF4-FFF2-40B4-BE49-F238E27FC236}">
                <a16:creationId xmlns:a16="http://schemas.microsoft.com/office/drawing/2014/main" id="{B1C20A0D-932B-3F7A-33E2-2BC9DF6FCFC0}"/>
              </a:ext>
            </a:extLst>
          </p:cNvPr>
          <p:cNvCxnSpPr>
            <a:cxnSpLocks/>
          </p:cNvCxnSpPr>
          <p:nvPr/>
        </p:nvCxnSpPr>
        <p:spPr>
          <a:xfrm>
            <a:off x="2397852" y="6311753"/>
            <a:ext cx="1076175"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Tekstfelt 80">
            <a:extLst>
              <a:ext uri="{FF2B5EF4-FFF2-40B4-BE49-F238E27FC236}">
                <a16:creationId xmlns:a16="http://schemas.microsoft.com/office/drawing/2014/main" id="{9998B665-4C85-0524-1DCC-0FA33231764B}"/>
              </a:ext>
            </a:extLst>
          </p:cNvPr>
          <p:cNvSpPr txBox="1"/>
          <p:nvPr/>
        </p:nvSpPr>
        <p:spPr>
          <a:xfrm>
            <a:off x="2397852" y="6071581"/>
            <a:ext cx="10761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Hire agency</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26" name="Lige forbindelse 82">
            <a:extLst>
              <a:ext uri="{FF2B5EF4-FFF2-40B4-BE49-F238E27FC236}">
                <a16:creationId xmlns:a16="http://schemas.microsoft.com/office/drawing/2014/main" id="{CFEF985E-7BFC-C2F8-F6FE-4555ED83AC1E}"/>
              </a:ext>
            </a:extLst>
          </p:cNvPr>
          <p:cNvCxnSpPr>
            <a:cxnSpLocks/>
          </p:cNvCxnSpPr>
          <p:nvPr/>
        </p:nvCxnSpPr>
        <p:spPr>
          <a:xfrm flipV="1">
            <a:off x="3244180" y="6050788"/>
            <a:ext cx="2350989" cy="15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Tekstfelt 83">
            <a:extLst>
              <a:ext uri="{FF2B5EF4-FFF2-40B4-BE49-F238E27FC236}">
                <a16:creationId xmlns:a16="http://schemas.microsoft.com/office/drawing/2014/main" id="{8AB77B8D-C4FB-A5F0-D0FB-4D6318507EE9}"/>
              </a:ext>
            </a:extLst>
          </p:cNvPr>
          <p:cNvSpPr txBox="1"/>
          <p:nvPr/>
        </p:nvSpPr>
        <p:spPr>
          <a:xfrm>
            <a:off x="3511977" y="5796595"/>
            <a:ext cx="181539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Prepare soft launch</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8" name="Tekstfelt 89">
            <a:extLst>
              <a:ext uri="{FF2B5EF4-FFF2-40B4-BE49-F238E27FC236}">
                <a16:creationId xmlns:a16="http://schemas.microsoft.com/office/drawing/2014/main" id="{7CEC2B19-1C07-6AD0-74AC-08324B37E501}"/>
              </a:ext>
            </a:extLst>
          </p:cNvPr>
          <p:cNvSpPr txBox="1"/>
          <p:nvPr/>
        </p:nvSpPr>
        <p:spPr>
          <a:xfrm>
            <a:off x="4883562" y="6071581"/>
            <a:ext cx="10732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Execute launch</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29" name="Lige forbindelse 91">
            <a:extLst>
              <a:ext uri="{FF2B5EF4-FFF2-40B4-BE49-F238E27FC236}">
                <a16:creationId xmlns:a16="http://schemas.microsoft.com/office/drawing/2014/main" id="{F9FD1287-E89B-2C7E-C60F-A088D689DD71}"/>
              </a:ext>
            </a:extLst>
          </p:cNvPr>
          <p:cNvCxnSpPr>
            <a:cxnSpLocks/>
          </p:cNvCxnSpPr>
          <p:nvPr/>
        </p:nvCxnSpPr>
        <p:spPr>
          <a:xfrm>
            <a:off x="4895681" y="6311753"/>
            <a:ext cx="196231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Lige forbindelse 25">
            <a:extLst>
              <a:ext uri="{FF2B5EF4-FFF2-40B4-BE49-F238E27FC236}">
                <a16:creationId xmlns:a16="http://schemas.microsoft.com/office/drawing/2014/main" id="{09CE48ED-5950-046A-8E88-FB3A6D9A05AB}"/>
              </a:ext>
            </a:extLst>
          </p:cNvPr>
          <p:cNvCxnSpPr>
            <a:cxnSpLocks/>
          </p:cNvCxnSpPr>
          <p:nvPr/>
        </p:nvCxnSpPr>
        <p:spPr>
          <a:xfrm>
            <a:off x="8096123" y="3687021"/>
            <a:ext cx="3492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Lige forbindelse 65">
            <a:extLst>
              <a:ext uri="{FF2B5EF4-FFF2-40B4-BE49-F238E27FC236}">
                <a16:creationId xmlns:a16="http://schemas.microsoft.com/office/drawing/2014/main" id="{01FEE44C-0545-33EF-A818-1CB2B98BEA52}"/>
              </a:ext>
            </a:extLst>
          </p:cNvPr>
          <p:cNvCxnSpPr>
            <a:cxnSpLocks/>
          </p:cNvCxnSpPr>
          <p:nvPr/>
        </p:nvCxnSpPr>
        <p:spPr>
          <a:xfrm>
            <a:off x="1850253" y="3863190"/>
            <a:ext cx="4032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Tekstfelt 66">
            <a:extLst>
              <a:ext uri="{FF2B5EF4-FFF2-40B4-BE49-F238E27FC236}">
                <a16:creationId xmlns:a16="http://schemas.microsoft.com/office/drawing/2014/main" id="{8818A42E-688A-68ED-780C-5FA8CC590A21}"/>
              </a:ext>
            </a:extLst>
          </p:cNvPr>
          <p:cNvSpPr txBox="1"/>
          <p:nvPr/>
        </p:nvSpPr>
        <p:spPr>
          <a:xfrm>
            <a:off x="1850253" y="3614702"/>
            <a:ext cx="3996305" cy="246221"/>
          </a:xfrm>
          <a:prstGeom prst="rect">
            <a:avLst/>
          </a:prstGeom>
          <a:noFill/>
        </p:spPr>
        <p:txBody>
          <a:bodyPr wrap="square" rtlCol="0">
            <a:spAutoFit/>
          </a:bodyPr>
          <a:lstStyle/>
          <a:p>
            <a:pPr lvl="0" algn="ctr">
              <a:defRPr/>
            </a:pPr>
            <a:r>
              <a:rPr lang="en-US" sz="1000" dirty="0">
                <a:solidFill>
                  <a:schemeClr val="bg1"/>
                </a:solidFill>
                <a:latin typeface="Arial" panose="020B0604020202020204" pitchFamily="34" charset="0"/>
                <a:cs typeface="Arial" panose="020B0604020202020204" pitchFamily="34" charset="0"/>
              </a:rPr>
              <a:t>Plan out integrations for MVP and later</a:t>
            </a:r>
          </a:p>
        </p:txBody>
      </p:sp>
      <p:sp>
        <p:nvSpPr>
          <p:cNvPr id="79" name="Tekstfelt 96">
            <a:extLst>
              <a:ext uri="{FF2B5EF4-FFF2-40B4-BE49-F238E27FC236}">
                <a16:creationId xmlns:a16="http://schemas.microsoft.com/office/drawing/2014/main" id="{CEB1DD76-4D9D-4D08-908E-E9291D189300}"/>
              </a:ext>
            </a:extLst>
          </p:cNvPr>
          <p:cNvSpPr txBox="1"/>
          <p:nvPr/>
        </p:nvSpPr>
        <p:spPr>
          <a:xfrm>
            <a:off x="2775857" y="3926112"/>
            <a:ext cx="314331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Begin necessary integrations</a:t>
            </a:r>
          </a:p>
        </p:txBody>
      </p:sp>
      <p:cxnSp>
        <p:nvCxnSpPr>
          <p:cNvPr id="80" name="Lige forbindelse 99">
            <a:extLst>
              <a:ext uri="{FF2B5EF4-FFF2-40B4-BE49-F238E27FC236}">
                <a16:creationId xmlns:a16="http://schemas.microsoft.com/office/drawing/2014/main" id="{BA0C1DE1-A488-B73A-AE42-2EBA3A755B2F}"/>
              </a:ext>
            </a:extLst>
          </p:cNvPr>
          <p:cNvCxnSpPr>
            <a:cxnSpLocks/>
          </p:cNvCxnSpPr>
          <p:nvPr/>
        </p:nvCxnSpPr>
        <p:spPr>
          <a:xfrm>
            <a:off x="6706662" y="4172944"/>
            <a:ext cx="3682909"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1" name="Lige forbindelse 92">
            <a:extLst>
              <a:ext uri="{FF2B5EF4-FFF2-40B4-BE49-F238E27FC236}">
                <a16:creationId xmlns:a16="http://schemas.microsoft.com/office/drawing/2014/main" id="{4D861458-AA2A-6C24-3B7A-E21AA9AD77C0}"/>
              </a:ext>
            </a:extLst>
          </p:cNvPr>
          <p:cNvCxnSpPr>
            <a:cxnSpLocks/>
          </p:cNvCxnSpPr>
          <p:nvPr/>
        </p:nvCxnSpPr>
        <p:spPr>
          <a:xfrm>
            <a:off x="5035607" y="2901008"/>
            <a:ext cx="951864"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Tekstfelt 93">
            <a:extLst>
              <a:ext uri="{FF2B5EF4-FFF2-40B4-BE49-F238E27FC236}">
                <a16:creationId xmlns:a16="http://schemas.microsoft.com/office/drawing/2014/main" id="{B4C59406-B665-8BAD-DC4F-B01C42CB42EE}"/>
              </a:ext>
            </a:extLst>
          </p:cNvPr>
          <p:cNvSpPr txBox="1"/>
          <p:nvPr/>
        </p:nvSpPr>
        <p:spPr>
          <a:xfrm>
            <a:off x="4890236" y="2656144"/>
            <a:ext cx="1239548" cy="246221"/>
          </a:xfrm>
          <a:prstGeom prst="rect">
            <a:avLst/>
          </a:prstGeom>
          <a:noFill/>
        </p:spPr>
        <p:txBody>
          <a:bodyPr wrap="square" rtlCol="0">
            <a:spAutoFit/>
          </a:bodyPr>
          <a:lstStyle/>
          <a:p>
            <a:pPr lvl="0" algn="ctr">
              <a:defRPr/>
            </a:pPr>
            <a:r>
              <a:rPr lang="en-US" sz="1000" dirty="0">
                <a:solidFill>
                  <a:schemeClr val="bg1"/>
                </a:solidFill>
                <a:latin typeface="Arial" panose="020B0604020202020204" pitchFamily="34" charset="0"/>
                <a:cs typeface="Arial" panose="020B0604020202020204" pitchFamily="34" charset="0"/>
              </a:rPr>
              <a:t>Test MVP</a:t>
            </a:r>
          </a:p>
        </p:txBody>
      </p:sp>
      <p:cxnSp>
        <p:nvCxnSpPr>
          <p:cNvPr id="83" name="Lige forbindelse 61">
            <a:extLst>
              <a:ext uri="{FF2B5EF4-FFF2-40B4-BE49-F238E27FC236}">
                <a16:creationId xmlns:a16="http://schemas.microsoft.com/office/drawing/2014/main" id="{1DF3BA80-C472-2ABE-01B3-9AC848B85683}"/>
              </a:ext>
            </a:extLst>
          </p:cNvPr>
          <p:cNvCxnSpPr>
            <a:cxnSpLocks/>
          </p:cNvCxnSpPr>
          <p:nvPr/>
        </p:nvCxnSpPr>
        <p:spPr>
          <a:xfrm>
            <a:off x="2252650" y="4895891"/>
            <a:ext cx="2782957"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4" name="Tekstfelt 62">
            <a:extLst>
              <a:ext uri="{FF2B5EF4-FFF2-40B4-BE49-F238E27FC236}">
                <a16:creationId xmlns:a16="http://schemas.microsoft.com/office/drawing/2014/main" id="{9BA8BC38-1000-A04D-7122-5F46E509D749}"/>
              </a:ext>
            </a:extLst>
          </p:cNvPr>
          <p:cNvSpPr txBox="1"/>
          <p:nvPr/>
        </p:nvSpPr>
        <p:spPr>
          <a:xfrm>
            <a:off x="2255923" y="4643467"/>
            <a:ext cx="278295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Map out services/partners</a:t>
            </a:r>
          </a:p>
        </p:txBody>
      </p:sp>
      <p:cxnSp>
        <p:nvCxnSpPr>
          <p:cNvPr id="85" name="Lige forbindelse 104">
            <a:extLst>
              <a:ext uri="{FF2B5EF4-FFF2-40B4-BE49-F238E27FC236}">
                <a16:creationId xmlns:a16="http://schemas.microsoft.com/office/drawing/2014/main" id="{0A619BB4-3C46-2EB4-F9D9-22E4AA2A73EB}"/>
              </a:ext>
            </a:extLst>
          </p:cNvPr>
          <p:cNvCxnSpPr>
            <a:cxnSpLocks/>
          </p:cNvCxnSpPr>
          <p:nvPr/>
        </p:nvCxnSpPr>
        <p:spPr>
          <a:xfrm>
            <a:off x="1605920" y="5536886"/>
            <a:ext cx="2782957"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C1AFF26-1F93-C447-8039-781E89FCF86C}"/>
              </a:ext>
            </a:extLst>
          </p:cNvPr>
          <p:cNvCxnSpPr>
            <a:cxnSpLocks/>
          </p:cNvCxnSpPr>
          <p:nvPr/>
        </p:nvCxnSpPr>
        <p:spPr>
          <a:xfrm>
            <a:off x="6054470" y="2169437"/>
            <a:ext cx="0" cy="420624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A6434F6E-0D2C-5781-1D56-C5E56838FF04}"/>
              </a:ext>
            </a:extLst>
          </p:cNvPr>
          <p:cNvSpPr txBox="1"/>
          <p:nvPr/>
        </p:nvSpPr>
        <p:spPr>
          <a:xfrm>
            <a:off x="5643941" y="1769327"/>
            <a:ext cx="82105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t>Q2 20xx </a:t>
            </a:r>
            <a:br>
              <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rPr>
            </a:br>
            <a:r>
              <a:rPr lang="en-US" sz="1000" dirty="0">
                <a:solidFill>
                  <a:schemeClr val="accent1"/>
                </a:solidFill>
                <a:latin typeface="Arial" panose="020B0604020202020204" pitchFamily="34" charset="0"/>
                <a:ea typeface="Graphik Medium" charset="0"/>
                <a:cs typeface="Arial" panose="020B0604020202020204" pitchFamily="34" charset="0"/>
              </a:rPr>
              <a:t>Soft l</a:t>
            </a:r>
            <a:r>
              <a:rPr kumimoji="0" lang="en-US" sz="1000" u="none" strike="noStrike" kern="1200" cap="none" spc="0" normalizeH="0" baseline="0" noProof="0" dirty="0" err="1">
                <a:ln>
                  <a:noFill/>
                </a:ln>
                <a:solidFill>
                  <a:schemeClr val="accent1"/>
                </a:solidFill>
                <a:effectLst/>
                <a:uLnTx/>
                <a:uFillTx/>
                <a:latin typeface="Arial" panose="020B0604020202020204" pitchFamily="34" charset="0"/>
                <a:ea typeface="Graphik Medium" charset="0"/>
                <a:cs typeface="Arial" panose="020B0604020202020204" pitchFamily="34" charset="0"/>
              </a:rPr>
              <a:t>aunch</a:t>
            </a:r>
            <a:endParaRPr kumimoji="0" lang="en-US" sz="10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endParaRPr>
          </a:p>
        </p:txBody>
      </p:sp>
      <p:sp>
        <p:nvSpPr>
          <p:cNvPr id="88" name="Tekstfelt 93">
            <a:extLst>
              <a:ext uri="{FF2B5EF4-FFF2-40B4-BE49-F238E27FC236}">
                <a16:creationId xmlns:a16="http://schemas.microsoft.com/office/drawing/2014/main" id="{7C08D9EA-A863-867F-E797-B255E9424569}"/>
              </a:ext>
            </a:extLst>
          </p:cNvPr>
          <p:cNvSpPr txBox="1"/>
          <p:nvPr/>
        </p:nvSpPr>
        <p:spPr>
          <a:xfrm>
            <a:off x="761325" y="2656144"/>
            <a:ext cx="4109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Detail out MVP and continuously align with [Group BU]</a:t>
            </a:r>
          </a:p>
        </p:txBody>
      </p:sp>
      <p:cxnSp>
        <p:nvCxnSpPr>
          <p:cNvPr id="89" name="Lige forbindelse 104">
            <a:extLst>
              <a:ext uri="{FF2B5EF4-FFF2-40B4-BE49-F238E27FC236}">
                <a16:creationId xmlns:a16="http://schemas.microsoft.com/office/drawing/2014/main" id="{2D787C9F-F8A9-D472-050B-2F6A7B1466F7}"/>
              </a:ext>
            </a:extLst>
          </p:cNvPr>
          <p:cNvCxnSpPr>
            <a:cxnSpLocks/>
          </p:cNvCxnSpPr>
          <p:nvPr/>
        </p:nvCxnSpPr>
        <p:spPr>
          <a:xfrm>
            <a:off x="1605920" y="3203734"/>
            <a:ext cx="3744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Tekstfelt 93">
            <a:extLst>
              <a:ext uri="{FF2B5EF4-FFF2-40B4-BE49-F238E27FC236}">
                <a16:creationId xmlns:a16="http://schemas.microsoft.com/office/drawing/2014/main" id="{9A8BAD56-6D47-9287-7C39-44EFD5334047}"/>
              </a:ext>
            </a:extLst>
          </p:cNvPr>
          <p:cNvSpPr txBox="1"/>
          <p:nvPr/>
        </p:nvSpPr>
        <p:spPr>
          <a:xfrm>
            <a:off x="1612863" y="2959513"/>
            <a:ext cx="3737342" cy="250095"/>
          </a:xfrm>
          <a:prstGeom prst="rect">
            <a:avLst/>
          </a:prstGeom>
          <a:noFill/>
        </p:spPr>
        <p:txBody>
          <a:bodyPr wrap="square" rtlCol="0">
            <a:spAutoFit/>
          </a:bodyPr>
          <a:lstStyle/>
          <a:p>
            <a:pPr lvl="0" algn="ctr">
              <a:defRPr/>
            </a:pPr>
            <a:r>
              <a:rPr lang="en-US" sz="1000" dirty="0">
                <a:solidFill>
                  <a:schemeClr val="bg1"/>
                </a:solidFill>
                <a:latin typeface="Arial" panose="020B0604020202020204" pitchFamily="34" charset="0"/>
                <a:cs typeface="Arial" panose="020B0604020202020204" pitchFamily="34" charset="0"/>
              </a:rPr>
              <a:t>Initiate building of MVP</a:t>
            </a:r>
          </a:p>
        </p:txBody>
      </p:sp>
      <p:cxnSp>
        <p:nvCxnSpPr>
          <p:cNvPr id="91" name="Lige forbindelse 104">
            <a:extLst>
              <a:ext uri="{FF2B5EF4-FFF2-40B4-BE49-F238E27FC236}">
                <a16:creationId xmlns:a16="http://schemas.microsoft.com/office/drawing/2014/main" id="{3C7E9630-7022-897D-5515-B4F33F527C75}"/>
              </a:ext>
            </a:extLst>
          </p:cNvPr>
          <p:cNvCxnSpPr>
            <a:cxnSpLocks/>
          </p:cNvCxnSpPr>
          <p:nvPr/>
        </p:nvCxnSpPr>
        <p:spPr>
          <a:xfrm>
            <a:off x="6185664" y="290100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Lige forbindelse 104">
            <a:extLst>
              <a:ext uri="{FF2B5EF4-FFF2-40B4-BE49-F238E27FC236}">
                <a16:creationId xmlns:a16="http://schemas.microsoft.com/office/drawing/2014/main" id="{9C3BA8F5-22CB-7196-AFB8-03F4F72CFA3B}"/>
              </a:ext>
            </a:extLst>
          </p:cNvPr>
          <p:cNvCxnSpPr>
            <a:cxnSpLocks/>
          </p:cNvCxnSpPr>
          <p:nvPr/>
        </p:nvCxnSpPr>
        <p:spPr>
          <a:xfrm>
            <a:off x="6195258" y="3203734"/>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kstfelt 93">
            <a:extLst>
              <a:ext uri="{FF2B5EF4-FFF2-40B4-BE49-F238E27FC236}">
                <a16:creationId xmlns:a16="http://schemas.microsoft.com/office/drawing/2014/main" id="{F5EE6A16-2BB8-177B-3C29-02301C08898D}"/>
              </a:ext>
            </a:extLst>
          </p:cNvPr>
          <p:cNvSpPr txBox="1"/>
          <p:nvPr/>
        </p:nvSpPr>
        <p:spPr>
          <a:xfrm>
            <a:off x="6226695" y="2656144"/>
            <a:ext cx="5375384" cy="246221"/>
          </a:xfrm>
          <a:prstGeom prst="rect">
            <a:avLst/>
          </a:prstGeom>
          <a:noFill/>
        </p:spPr>
        <p:txBody>
          <a:bodyPr wrap="square" rtlCol="0">
            <a:spAutoFit/>
          </a:bodyPr>
          <a:lstStyle/>
          <a:p>
            <a:pPr lvl="0" algn="ctr">
              <a:defRPr/>
            </a:pPr>
            <a:r>
              <a:rPr lang="en-US" sz="1000" dirty="0">
                <a:solidFill>
                  <a:schemeClr val="bg1"/>
                </a:solidFill>
                <a:latin typeface="Arial" panose="020B0604020202020204" pitchFamily="34" charset="0"/>
                <a:cs typeface="Arial" panose="020B0604020202020204" pitchFamily="34" charset="0"/>
              </a:rPr>
              <a:t>Lay out roadmap for next versions</a:t>
            </a:r>
          </a:p>
        </p:txBody>
      </p:sp>
      <p:sp>
        <p:nvSpPr>
          <p:cNvPr id="94" name="Tekstfelt 93">
            <a:extLst>
              <a:ext uri="{FF2B5EF4-FFF2-40B4-BE49-F238E27FC236}">
                <a16:creationId xmlns:a16="http://schemas.microsoft.com/office/drawing/2014/main" id="{97C9113D-143F-1E89-9BC7-DF2EC13C8413}"/>
              </a:ext>
            </a:extLst>
          </p:cNvPr>
          <p:cNvSpPr txBox="1"/>
          <p:nvPr/>
        </p:nvSpPr>
        <p:spPr>
          <a:xfrm>
            <a:off x="6219874" y="2963387"/>
            <a:ext cx="5375384" cy="246221"/>
          </a:xfrm>
          <a:prstGeom prst="rect">
            <a:avLst/>
          </a:prstGeom>
          <a:noFill/>
        </p:spPr>
        <p:txBody>
          <a:bodyPr wrap="square" rtlCol="0">
            <a:spAutoFit/>
          </a:bodyPr>
          <a:lstStyle/>
          <a:p>
            <a:pPr lvl="0" algn="ctr">
              <a:defRPr/>
            </a:pPr>
            <a:r>
              <a:rPr lang="en-US" sz="1000" dirty="0">
                <a:solidFill>
                  <a:schemeClr val="bg1"/>
                </a:solidFill>
                <a:latin typeface="Arial" panose="020B0604020202020204" pitchFamily="34" charset="0"/>
                <a:cs typeface="Arial" panose="020B0604020202020204" pitchFamily="34" charset="0"/>
              </a:rPr>
              <a:t>Continue iterating and improving MVP</a:t>
            </a:r>
          </a:p>
        </p:txBody>
      </p:sp>
      <p:cxnSp>
        <p:nvCxnSpPr>
          <p:cNvPr id="95" name="Lige forbindelse 82">
            <a:extLst>
              <a:ext uri="{FF2B5EF4-FFF2-40B4-BE49-F238E27FC236}">
                <a16:creationId xmlns:a16="http://schemas.microsoft.com/office/drawing/2014/main" id="{8A087223-7805-4EDC-BF8C-4B157E6220F5}"/>
              </a:ext>
            </a:extLst>
          </p:cNvPr>
          <p:cNvCxnSpPr>
            <a:cxnSpLocks/>
          </p:cNvCxnSpPr>
          <p:nvPr/>
        </p:nvCxnSpPr>
        <p:spPr>
          <a:xfrm>
            <a:off x="6195258" y="6050788"/>
            <a:ext cx="540000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kstfelt 83">
            <a:extLst>
              <a:ext uri="{FF2B5EF4-FFF2-40B4-BE49-F238E27FC236}">
                <a16:creationId xmlns:a16="http://schemas.microsoft.com/office/drawing/2014/main" id="{B06969F0-41CB-0295-BB63-295085850D0F}"/>
              </a:ext>
            </a:extLst>
          </p:cNvPr>
          <p:cNvSpPr txBox="1"/>
          <p:nvPr/>
        </p:nvSpPr>
        <p:spPr>
          <a:xfrm>
            <a:off x="7254495" y="6071580"/>
            <a:ext cx="3637346"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Execute chosen marketing activities</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97" name="Lige forbindelse 82">
            <a:extLst>
              <a:ext uri="{FF2B5EF4-FFF2-40B4-BE49-F238E27FC236}">
                <a16:creationId xmlns:a16="http://schemas.microsoft.com/office/drawing/2014/main" id="{E89845EB-878F-B213-7D32-40382050EB4E}"/>
              </a:ext>
            </a:extLst>
          </p:cNvPr>
          <p:cNvCxnSpPr>
            <a:cxnSpLocks/>
          </p:cNvCxnSpPr>
          <p:nvPr/>
        </p:nvCxnSpPr>
        <p:spPr>
          <a:xfrm>
            <a:off x="7193387" y="6311753"/>
            <a:ext cx="4392277"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Tekstfelt 83">
            <a:extLst>
              <a:ext uri="{FF2B5EF4-FFF2-40B4-BE49-F238E27FC236}">
                <a16:creationId xmlns:a16="http://schemas.microsoft.com/office/drawing/2014/main" id="{2C485D99-BBC3-A510-0278-DADFA3E1B0C8}"/>
              </a:ext>
            </a:extLst>
          </p:cNvPr>
          <p:cNvSpPr txBox="1"/>
          <p:nvPr/>
        </p:nvSpPr>
        <p:spPr>
          <a:xfrm>
            <a:off x="6262381" y="5804984"/>
            <a:ext cx="4929167" cy="24622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Plan broader, ongoing marketing strategy based on learnings from launch</a:t>
            </a:r>
          </a:p>
        </p:txBody>
      </p:sp>
      <p:sp>
        <p:nvSpPr>
          <p:cNvPr id="99" name="Tekstfelt 18">
            <a:extLst>
              <a:ext uri="{FF2B5EF4-FFF2-40B4-BE49-F238E27FC236}">
                <a16:creationId xmlns:a16="http://schemas.microsoft.com/office/drawing/2014/main" id="{206520B8-2EE8-3785-E10F-3A91D2368C70}"/>
              </a:ext>
            </a:extLst>
          </p:cNvPr>
          <p:cNvSpPr txBox="1"/>
          <p:nvPr/>
        </p:nvSpPr>
        <p:spPr>
          <a:xfrm>
            <a:off x="2605261" y="4385064"/>
            <a:ext cx="47520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Begin soft onboarding of partners</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0" name="Tekstfelt 66">
            <a:extLst>
              <a:ext uri="{FF2B5EF4-FFF2-40B4-BE49-F238E27FC236}">
                <a16:creationId xmlns:a16="http://schemas.microsoft.com/office/drawing/2014/main" id="{7650AA0F-EFFF-04F1-90ED-9F7920918FD9}"/>
              </a:ext>
            </a:extLst>
          </p:cNvPr>
          <p:cNvSpPr txBox="1"/>
          <p:nvPr/>
        </p:nvSpPr>
        <p:spPr>
          <a:xfrm>
            <a:off x="6703919" y="3926112"/>
            <a:ext cx="368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[sanitized]</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1" name="Tekstfelt 66">
            <a:extLst>
              <a:ext uri="{FF2B5EF4-FFF2-40B4-BE49-F238E27FC236}">
                <a16:creationId xmlns:a16="http://schemas.microsoft.com/office/drawing/2014/main" id="{4278151F-1E61-5F5B-7346-B5DEC4E6596B}"/>
              </a:ext>
            </a:extLst>
          </p:cNvPr>
          <p:cNvSpPr txBox="1"/>
          <p:nvPr/>
        </p:nvSpPr>
        <p:spPr>
          <a:xfrm>
            <a:off x="7240901" y="3441035"/>
            <a:ext cx="434693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Initiate ongoing integrations etc. needed in roadmap</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2" name="Tekstfelt 18">
            <a:extLst>
              <a:ext uri="{FF2B5EF4-FFF2-40B4-BE49-F238E27FC236}">
                <a16:creationId xmlns:a16="http://schemas.microsoft.com/office/drawing/2014/main" id="{D1697036-519F-C648-D73D-877C4A6C810D}"/>
              </a:ext>
            </a:extLst>
          </p:cNvPr>
          <p:cNvSpPr txBox="1"/>
          <p:nvPr/>
        </p:nvSpPr>
        <p:spPr>
          <a:xfrm>
            <a:off x="1393934" y="5290665"/>
            <a:ext cx="31707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103" name="Tekstfelt 18">
            <a:extLst>
              <a:ext uri="{FF2B5EF4-FFF2-40B4-BE49-F238E27FC236}">
                <a16:creationId xmlns:a16="http://schemas.microsoft.com/office/drawing/2014/main" id="{BEE62087-24B3-A2A2-1EDB-58982A11A6CC}"/>
              </a:ext>
            </a:extLst>
          </p:cNvPr>
          <p:cNvSpPr txBox="1"/>
          <p:nvPr/>
        </p:nvSpPr>
        <p:spPr>
          <a:xfrm>
            <a:off x="7515515" y="5290665"/>
            <a:ext cx="298525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cxnSp>
        <p:nvCxnSpPr>
          <p:cNvPr id="104" name="Lige forbindelse 61">
            <a:extLst>
              <a:ext uri="{FF2B5EF4-FFF2-40B4-BE49-F238E27FC236}">
                <a16:creationId xmlns:a16="http://schemas.microsoft.com/office/drawing/2014/main" id="{D081A45A-CB8A-4DB4-3967-667490CB92E4}"/>
              </a:ext>
            </a:extLst>
          </p:cNvPr>
          <p:cNvCxnSpPr>
            <a:cxnSpLocks/>
          </p:cNvCxnSpPr>
          <p:nvPr/>
        </p:nvCxnSpPr>
        <p:spPr>
          <a:xfrm>
            <a:off x="2605261" y="4616491"/>
            <a:ext cx="4752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 name="Lige forbindelse 104">
            <a:extLst>
              <a:ext uri="{FF2B5EF4-FFF2-40B4-BE49-F238E27FC236}">
                <a16:creationId xmlns:a16="http://schemas.microsoft.com/office/drawing/2014/main" id="{6CD11C81-02C5-AE37-3588-2B1875687484}"/>
              </a:ext>
            </a:extLst>
          </p:cNvPr>
          <p:cNvCxnSpPr>
            <a:cxnSpLocks/>
          </p:cNvCxnSpPr>
          <p:nvPr/>
        </p:nvCxnSpPr>
        <p:spPr>
          <a:xfrm>
            <a:off x="7522907" y="5536886"/>
            <a:ext cx="2988000" cy="0"/>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6" name="Lige forbindelse 95">
            <a:extLst>
              <a:ext uri="{FF2B5EF4-FFF2-40B4-BE49-F238E27FC236}">
                <a16:creationId xmlns:a16="http://schemas.microsoft.com/office/drawing/2014/main" id="{3A27127B-FECF-6E35-A63A-AF2D7691EC39}"/>
              </a:ext>
            </a:extLst>
          </p:cNvPr>
          <p:cNvCxnSpPr>
            <a:cxnSpLocks/>
          </p:cNvCxnSpPr>
          <p:nvPr/>
        </p:nvCxnSpPr>
        <p:spPr>
          <a:xfrm>
            <a:off x="2775857" y="4172944"/>
            <a:ext cx="3816000" cy="0"/>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75AAEFE-1BCB-8695-8692-2AEC4EC5F437}"/>
              </a:ext>
            </a:extLst>
          </p:cNvPr>
          <p:cNvCxnSpPr>
            <a:cxnSpLocks/>
          </p:cNvCxnSpPr>
          <p:nvPr/>
        </p:nvCxnSpPr>
        <p:spPr>
          <a:xfrm>
            <a:off x="467805" y="2284308"/>
            <a:ext cx="11128248"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0" name="Lige forbindelse 25">
            <a:extLst>
              <a:ext uri="{FF2B5EF4-FFF2-40B4-BE49-F238E27FC236}">
                <a16:creationId xmlns:a16="http://schemas.microsoft.com/office/drawing/2014/main" id="{E0079D10-D0C7-104E-5BBB-3ADABCED1D88}"/>
              </a:ext>
            </a:extLst>
          </p:cNvPr>
          <p:cNvCxnSpPr>
            <a:cxnSpLocks/>
          </p:cNvCxnSpPr>
          <p:nvPr/>
        </p:nvCxnSpPr>
        <p:spPr>
          <a:xfrm>
            <a:off x="7659737" y="4616491"/>
            <a:ext cx="3931920" cy="0"/>
          </a:xfrm>
          <a:prstGeom prst="line">
            <a:avLst/>
          </a:prstGeom>
          <a:ln>
            <a:solidFill>
              <a:schemeClr val="bg1">
                <a:lumMod val="50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kstfelt 18">
            <a:extLst>
              <a:ext uri="{FF2B5EF4-FFF2-40B4-BE49-F238E27FC236}">
                <a16:creationId xmlns:a16="http://schemas.microsoft.com/office/drawing/2014/main" id="{C31CB0F6-2C23-7A58-0461-626BF86CD39A}"/>
              </a:ext>
            </a:extLst>
          </p:cNvPr>
          <p:cNvSpPr txBox="1"/>
          <p:nvPr/>
        </p:nvSpPr>
        <p:spPr>
          <a:xfrm>
            <a:off x="7659737" y="4385064"/>
            <a:ext cx="3931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Arial" panose="020B0604020202020204" pitchFamily="34" charset="0"/>
                <a:cs typeface="Arial" panose="020B0604020202020204" pitchFamily="34" charset="0"/>
              </a:rPr>
              <a:t>Launch services features and iterate</a:t>
            </a: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3" name="Footer Placeholder 2">
            <a:extLst>
              <a:ext uri="{FF2B5EF4-FFF2-40B4-BE49-F238E27FC236}">
                <a16:creationId xmlns:a16="http://schemas.microsoft.com/office/drawing/2014/main" id="{9A43CDF9-E6E8-A68E-8A12-0BD673306C2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639187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Connector 96">
            <a:extLst>
              <a:ext uri="{FF2B5EF4-FFF2-40B4-BE49-F238E27FC236}">
                <a16:creationId xmlns:a16="http://schemas.microsoft.com/office/drawing/2014/main" id="{B30745E0-CC56-B541-7E2B-F4FB2A6BBC45}"/>
              </a:ext>
            </a:extLst>
          </p:cNvPr>
          <p:cNvCxnSpPr>
            <a:cxnSpLocks/>
          </p:cNvCxnSpPr>
          <p:nvPr/>
        </p:nvCxnSpPr>
        <p:spPr>
          <a:xfrm flipV="1">
            <a:off x="0" y="3340982"/>
            <a:ext cx="12192000" cy="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Capital allocation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Total estimated investment costs are [sanitized] M USD over five years</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66" name="Oval 65">
            <a:extLst>
              <a:ext uri="{FF2B5EF4-FFF2-40B4-BE49-F238E27FC236}">
                <a16:creationId xmlns:a16="http://schemas.microsoft.com/office/drawing/2014/main" id="{42B22428-B501-D89C-5EDB-81E0E13268C9}"/>
              </a:ext>
            </a:extLst>
          </p:cNvPr>
          <p:cNvSpPr/>
          <p:nvPr/>
        </p:nvSpPr>
        <p:spPr>
          <a:xfrm>
            <a:off x="2404850" y="2535181"/>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7" name="Oval 66">
            <a:extLst>
              <a:ext uri="{FF2B5EF4-FFF2-40B4-BE49-F238E27FC236}">
                <a16:creationId xmlns:a16="http://schemas.microsoft.com/office/drawing/2014/main" id="{BFE59BDE-2086-E48B-3EE1-584A7604DB35}"/>
              </a:ext>
            </a:extLst>
          </p:cNvPr>
          <p:cNvSpPr/>
          <p:nvPr/>
        </p:nvSpPr>
        <p:spPr>
          <a:xfrm>
            <a:off x="5624220" y="2550801"/>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C1BBFB2A-C8A7-234A-9E6C-F3680432999F}"/>
              </a:ext>
            </a:extLst>
          </p:cNvPr>
          <p:cNvSpPr txBox="1"/>
          <p:nvPr/>
        </p:nvSpPr>
        <p:spPr>
          <a:xfrm>
            <a:off x="467805" y="2944830"/>
            <a:ext cx="1393330"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Pre-analysis</a:t>
            </a:r>
          </a:p>
        </p:txBody>
      </p:sp>
      <p:cxnSp>
        <p:nvCxnSpPr>
          <p:cNvPr id="69" name="Shape 294">
            <a:extLst>
              <a:ext uri="{FF2B5EF4-FFF2-40B4-BE49-F238E27FC236}">
                <a16:creationId xmlns:a16="http://schemas.microsoft.com/office/drawing/2014/main" id="{98A56FE5-28C4-0E90-09DF-A8FD0E3BEABB}"/>
              </a:ext>
            </a:extLst>
          </p:cNvPr>
          <p:cNvCxnSpPr>
            <a:cxnSpLocks/>
            <a:endCxn id="66" idx="2"/>
          </p:cNvCxnSpPr>
          <p:nvPr/>
        </p:nvCxnSpPr>
        <p:spPr>
          <a:xfrm flipV="1">
            <a:off x="2394070" y="3267762"/>
            <a:ext cx="10780" cy="2594698"/>
          </a:xfrm>
          <a:prstGeom prst="straightConnector1">
            <a:avLst/>
          </a:prstGeom>
          <a:noFill/>
          <a:ln w="9525" cap="flat" cmpd="sng">
            <a:solidFill>
              <a:schemeClr val="bg1"/>
            </a:solidFill>
            <a:prstDash val="dash"/>
            <a:round/>
            <a:headEnd type="none" w="lg" len="lg"/>
            <a:tailEnd type="none" w="lg" len="lg"/>
          </a:ln>
        </p:spPr>
      </p:cxnSp>
      <p:sp>
        <p:nvSpPr>
          <p:cNvPr id="70" name="TextBox 69">
            <a:extLst>
              <a:ext uri="{FF2B5EF4-FFF2-40B4-BE49-F238E27FC236}">
                <a16:creationId xmlns:a16="http://schemas.microsoft.com/office/drawing/2014/main" id="{53B12634-0977-3641-92B2-89B4CC2B5319}"/>
              </a:ext>
            </a:extLst>
          </p:cNvPr>
          <p:cNvSpPr txBox="1"/>
          <p:nvPr/>
        </p:nvSpPr>
        <p:spPr>
          <a:xfrm>
            <a:off x="2640389" y="3006152"/>
            <a:ext cx="99097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[sanitized]</a:t>
            </a:r>
            <a:br>
              <a:rPr lang="en-US" sz="1400" dirty="0">
                <a:latin typeface="Arial" panose="020B0604020202020204" pitchFamily="34" charset="0"/>
                <a:ea typeface="Graphik Medium" charset="0"/>
                <a:cs typeface="Arial" panose="020B0604020202020204" pitchFamily="34" charset="0"/>
              </a:rPr>
            </a:br>
            <a:r>
              <a:rPr lang="en-US" sz="1400" dirty="0">
                <a:latin typeface="Arial" panose="020B0604020202020204" pitchFamily="34" charset="0"/>
                <a:ea typeface="Graphik Medium" charset="0"/>
                <a:cs typeface="Arial" panose="020B0604020202020204" pitchFamily="34" charset="0"/>
              </a:rPr>
              <a:t> M USD</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71" name="TextBox 70">
            <a:extLst>
              <a:ext uri="{FF2B5EF4-FFF2-40B4-BE49-F238E27FC236}">
                <a16:creationId xmlns:a16="http://schemas.microsoft.com/office/drawing/2014/main" id="{14BE5D1F-F3CB-14D2-46E8-277CFB23285B}"/>
              </a:ext>
            </a:extLst>
          </p:cNvPr>
          <p:cNvSpPr txBox="1"/>
          <p:nvPr/>
        </p:nvSpPr>
        <p:spPr>
          <a:xfrm>
            <a:off x="467805" y="3346621"/>
            <a:ext cx="9204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ea typeface="Graphik Regular" charset="0"/>
                <a:cs typeface="Arial" panose="020B0604020202020204" pitchFamily="34" charset="0"/>
              </a:rPr>
              <a:t>3 months</a:t>
            </a:r>
          </a:p>
        </p:txBody>
      </p:sp>
      <p:sp>
        <p:nvSpPr>
          <p:cNvPr id="72" name="TextBox 71">
            <a:extLst>
              <a:ext uri="{FF2B5EF4-FFF2-40B4-BE49-F238E27FC236}">
                <a16:creationId xmlns:a16="http://schemas.microsoft.com/office/drawing/2014/main" id="{1F1179F2-A29F-104E-F6A2-2BEFEFBA6FCD}"/>
              </a:ext>
            </a:extLst>
          </p:cNvPr>
          <p:cNvSpPr txBox="1"/>
          <p:nvPr/>
        </p:nvSpPr>
        <p:spPr>
          <a:xfrm>
            <a:off x="3876068"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1</a:t>
            </a:r>
          </a:p>
        </p:txBody>
      </p:sp>
      <p:sp>
        <p:nvSpPr>
          <p:cNvPr id="73" name="TextBox 72">
            <a:extLst>
              <a:ext uri="{FF2B5EF4-FFF2-40B4-BE49-F238E27FC236}">
                <a16:creationId xmlns:a16="http://schemas.microsoft.com/office/drawing/2014/main" id="{58EFA9B1-70EA-00B8-5D02-22830A6C35DB}"/>
              </a:ext>
            </a:extLst>
          </p:cNvPr>
          <p:cNvSpPr txBox="1"/>
          <p:nvPr/>
        </p:nvSpPr>
        <p:spPr>
          <a:xfrm>
            <a:off x="3894503" y="3357817"/>
            <a:ext cx="1079142"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6-8 months</a:t>
            </a:r>
          </a:p>
        </p:txBody>
      </p:sp>
      <p:sp>
        <p:nvSpPr>
          <p:cNvPr id="74" name="TextBox 73">
            <a:extLst>
              <a:ext uri="{FF2B5EF4-FFF2-40B4-BE49-F238E27FC236}">
                <a16:creationId xmlns:a16="http://schemas.microsoft.com/office/drawing/2014/main" id="{79C881D2-15C6-A0B0-7A60-A95321129C47}"/>
              </a:ext>
            </a:extLst>
          </p:cNvPr>
          <p:cNvSpPr txBox="1"/>
          <p:nvPr/>
        </p:nvSpPr>
        <p:spPr>
          <a:xfrm>
            <a:off x="10279138"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3</a:t>
            </a:r>
          </a:p>
        </p:txBody>
      </p:sp>
      <p:sp>
        <p:nvSpPr>
          <p:cNvPr id="76" name="TextBox 75">
            <a:extLst>
              <a:ext uri="{FF2B5EF4-FFF2-40B4-BE49-F238E27FC236}">
                <a16:creationId xmlns:a16="http://schemas.microsoft.com/office/drawing/2014/main" id="{F6ED295C-CA95-DEFE-1D9B-1150FFFF988E}"/>
              </a:ext>
            </a:extLst>
          </p:cNvPr>
          <p:cNvSpPr txBox="1"/>
          <p:nvPr/>
        </p:nvSpPr>
        <p:spPr>
          <a:xfrm>
            <a:off x="7087365" y="2971646"/>
            <a:ext cx="958917" cy="338554"/>
          </a:xfrm>
          <a:prstGeom prst="rect">
            <a:avLst/>
          </a:prstGeom>
          <a:noFill/>
        </p:spPr>
        <p:txBody>
          <a:bodyPr wrap="none"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rPr>
              <a:t>Phase 2</a:t>
            </a:r>
          </a:p>
        </p:txBody>
      </p:sp>
      <p:sp>
        <p:nvSpPr>
          <p:cNvPr id="77" name="TextBox 76">
            <a:extLst>
              <a:ext uri="{FF2B5EF4-FFF2-40B4-BE49-F238E27FC236}">
                <a16:creationId xmlns:a16="http://schemas.microsoft.com/office/drawing/2014/main" id="{D81C17E2-37C1-58A8-BCE0-46C211FE061E}"/>
              </a:ext>
            </a:extLst>
          </p:cNvPr>
          <p:cNvSpPr txBox="1"/>
          <p:nvPr/>
        </p:nvSpPr>
        <p:spPr>
          <a:xfrm>
            <a:off x="7087365" y="3357817"/>
            <a:ext cx="1277914"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12-18 months</a:t>
            </a:r>
          </a:p>
        </p:txBody>
      </p:sp>
      <p:cxnSp>
        <p:nvCxnSpPr>
          <p:cNvPr id="78" name="Shape 294">
            <a:extLst>
              <a:ext uri="{FF2B5EF4-FFF2-40B4-BE49-F238E27FC236}">
                <a16:creationId xmlns:a16="http://schemas.microsoft.com/office/drawing/2014/main" id="{979F08DF-8A7B-FFB4-A709-8A514300A731}"/>
              </a:ext>
            </a:extLst>
          </p:cNvPr>
          <p:cNvCxnSpPr>
            <a:cxnSpLocks/>
          </p:cNvCxnSpPr>
          <p:nvPr/>
        </p:nvCxnSpPr>
        <p:spPr>
          <a:xfrm flipH="1" flipV="1">
            <a:off x="5621259" y="3340982"/>
            <a:ext cx="1" cy="2654000"/>
          </a:xfrm>
          <a:prstGeom prst="straightConnector1">
            <a:avLst/>
          </a:prstGeom>
          <a:noFill/>
          <a:ln w="9525" cap="flat" cmpd="sng">
            <a:solidFill>
              <a:schemeClr val="bg1"/>
            </a:solidFill>
            <a:prstDash val="dash"/>
            <a:round/>
            <a:headEnd type="none" w="lg" len="lg"/>
            <a:tailEnd type="none" w="lg" len="lg"/>
          </a:ln>
        </p:spPr>
      </p:cxnSp>
      <p:cxnSp>
        <p:nvCxnSpPr>
          <p:cNvPr id="79" name="Shape 294">
            <a:extLst>
              <a:ext uri="{FF2B5EF4-FFF2-40B4-BE49-F238E27FC236}">
                <a16:creationId xmlns:a16="http://schemas.microsoft.com/office/drawing/2014/main" id="{F8FF9639-D968-2959-C41E-6002664E413A}"/>
              </a:ext>
            </a:extLst>
          </p:cNvPr>
          <p:cNvCxnSpPr>
            <a:cxnSpLocks/>
          </p:cNvCxnSpPr>
          <p:nvPr/>
        </p:nvCxnSpPr>
        <p:spPr>
          <a:xfrm flipV="1">
            <a:off x="8808202" y="3331291"/>
            <a:ext cx="0" cy="2531168"/>
          </a:xfrm>
          <a:prstGeom prst="straightConnector1">
            <a:avLst/>
          </a:prstGeom>
          <a:noFill/>
          <a:ln w="9525" cap="flat" cmpd="sng">
            <a:solidFill>
              <a:schemeClr val="bg1"/>
            </a:solidFill>
            <a:prstDash val="dash"/>
            <a:round/>
            <a:headEnd type="none" w="lg" len="lg"/>
            <a:tailEnd type="none" w="lg" len="lg"/>
          </a:ln>
        </p:spPr>
      </p:cxnSp>
      <p:sp>
        <p:nvSpPr>
          <p:cNvPr id="81" name="Oval 80">
            <a:extLst>
              <a:ext uri="{FF2B5EF4-FFF2-40B4-BE49-F238E27FC236}">
                <a16:creationId xmlns:a16="http://schemas.microsoft.com/office/drawing/2014/main" id="{0556F54C-39AD-3628-B147-E015575D25DA}"/>
              </a:ext>
            </a:extLst>
          </p:cNvPr>
          <p:cNvSpPr/>
          <p:nvPr/>
        </p:nvSpPr>
        <p:spPr>
          <a:xfrm>
            <a:off x="8817086" y="2598710"/>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3" name="Shape 285">
            <a:extLst>
              <a:ext uri="{FF2B5EF4-FFF2-40B4-BE49-F238E27FC236}">
                <a16:creationId xmlns:a16="http://schemas.microsoft.com/office/drawing/2014/main" id="{7940F2F2-77B5-C55A-8F74-AD180A6FA20C}"/>
              </a:ext>
            </a:extLst>
          </p:cNvPr>
          <p:cNvSpPr/>
          <p:nvPr/>
        </p:nvSpPr>
        <p:spPr>
          <a:xfrm>
            <a:off x="1991830" y="5303489"/>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p>
        </p:txBody>
      </p:sp>
      <p:sp>
        <p:nvSpPr>
          <p:cNvPr id="84" name="Shape 285">
            <a:extLst>
              <a:ext uri="{FF2B5EF4-FFF2-40B4-BE49-F238E27FC236}">
                <a16:creationId xmlns:a16="http://schemas.microsoft.com/office/drawing/2014/main" id="{6DF4C0A3-0D7B-832C-0131-EBC61C2A5D8A}"/>
              </a:ext>
            </a:extLst>
          </p:cNvPr>
          <p:cNvSpPr/>
          <p:nvPr/>
        </p:nvSpPr>
        <p:spPr>
          <a:xfrm>
            <a:off x="5201119" y="5303489"/>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p>
        </p:txBody>
      </p:sp>
      <p:sp>
        <p:nvSpPr>
          <p:cNvPr id="85" name="Shape 285">
            <a:extLst>
              <a:ext uri="{FF2B5EF4-FFF2-40B4-BE49-F238E27FC236}">
                <a16:creationId xmlns:a16="http://schemas.microsoft.com/office/drawing/2014/main" id="{DF49E564-6D65-737C-D2EB-D1FBD3603E95}"/>
              </a:ext>
            </a:extLst>
          </p:cNvPr>
          <p:cNvSpPr/>
          <p:nvPr/>
        </p:nvSpPr>
        <p:spPr>
          <a:xfrm>
            <a:off x="8410408" y="5299245"/>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GO/</a:t>
            </a:r>
            <a:b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sym typeface="Montserrat"/>
            </a:endParaRPr>
          </a:p>
        </p:txBody>
      </p:sp>
      <p:sp>
        <p:nvSpPr>
          <p:cNvPr id="86" name="TextBox 85">
            <a:extLst>
              <a:ext uri="{FF2B5EF4-FFF2-40B4-BE49-F238E27FC236}">
                <a16:creationId xmlns:a16="http://schemas.microsoft.com/office/drawing/2014/main" id="{5A7B2AAB-94B1-D00A-733D-BE8F07248349}"/>
              </a:ext>
            </a:extLst>
          </p:cNvPr>
          <p:cNvSpPr txBox="1"/>
          <p:nvPr/>
        </p:nvSpPr>
        <p:spPr>
          <a:xfrm>
            <a:off x="2394070" y="4187566"/>
            <a:ext cx="322719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2-3 FTEs for MVP IT integration</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50% FTE for 3 months for legal setup</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25% FTE to be designated [Group] anchor-person for Lighthouse team</a:t>
            </a:r>
          </a:p>
        </p:txBody>
      </p:sp>
      <p:sp>
        <p:nvSpPr>
          <p:cNvPr id="87" name="Shape 285">
            <a:extLst>
              <a:ext uri="{FF2B5EF4-FFF2-40B4-BE49-F238E27FC236}">
                <a16:creationId xmlns:a16="http://schemas.microsoft.com/office/drawing/2014/main" id="{9A1FB686-A2B7-3ACE-28FA-5EC6E597394A}"/>
              </a:ext>
            </a:extLst>
          </p:cNvPr>
          <p:cNvSpPr/>
          <p:nvPr/>
        </p:nvSpPr>
        <p:spPr>
          <a:xfrm>
            <a:off x="467805" y="4187567"/>
            <a:ext cx="1433297" cy="384734"/>
          </a:xfrm>
          <a:prstGeom prst="rect">
            <a:avLst/>
          </a:prstGeom>
          <a:noFill/>
          <a:ln>
            <a:noFill/>
          </a:ln>
        </p:spPr>
        <p:txBody>
          <a:bodyPr lIns="36000" tIns="36000" rIns="36000" bIns="360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Estimated [Group] resource need</a:t>
            </a:r>
          </a:p>
        </p:txBody>
      </p:sp>
      <p:sp>
        <p:nvSpPr>
          <p:cNvPr id="88" name="TextBox 87">
            <a:extLst>
              <a:ext uri="{FF2B5EF4-FFF2-40B4-BE49-F238E27FC236}">
                <a16:creationId xmlns:a16="http://schemas.microsoft.com/office/drawing/2014/main" id="{C071129E-E232-41C1-E510-26B15015A966}"/>
              </a:ext>
            </a:extLst>
          </p:cNvPr>
          <p:cNvSpPr txBox="1"/>
          <p:nvPr/>
        </p:nvSpPr>
        <p:spPr>
          <a:xfrm>
            <a:off x="5612519" y="4187566"/>
            <a:ext cx="279668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1.5-2 FTEs for further IT integration</a:t>
            </a:r>
          </a:p>
        </p:txBody>
      </p:sp>
      <p:sp>
        <p:nvSpPr>
          <p:cNvPr id="89" name="TextBox 88">
            <a:extLst>
              <a:ext uri="{FF2B5EF4-FFF2-40B4-BE49-F238E27FC236}">
                <a16:creationId xmlns:a16="http://schemas.microsoft.com/office/drawing/2014/main" id="{5C53D81A-86B9-F884-314D-7DEE6B27113B}"/>
              </a:ext>
            </a:extLst>
          </p:cNvPr>
          <p:cNvSpPr txBox="1"/>
          <p:nvPr/>
        </p:nvSpPr>
        <p:spPr>
          <a:xfrm>
            <a:off x="8808202" y="4187566"/>
            <a:ext cx="279668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Minor IT adjustments, if needed</a:t>
            </a:r>
          </a:p>
        </p:txBody>
      </p:sp>
      <p:sp>
        <p:nvSpPr>
          <p:cNvPr id="90" name="Text Placeholder 4">
            <a:extLst>
              <a:ext uri="{FF2B5EF4-FFF2-40B4-BE49-F238E27FC236}">
                <a16:creationId xmlns:a16="http://schemas.microsoft.com/office/drawing/2014/main" id="{1ACA3ECC-90D7-65E1-E550-C6587C3FE080}"/>
              </a:ext>
            </a:extLst>
          </p:cNvPr>
          <p:cNvSpPr txBox="1">
            <a:spLocks/>
          </p:cNvSpPr>
          <p:nvPr/>
        </p:nvSpPr>
        <p:spPr>
          <a:xfrm>
            <a:off x="2809715" y="5392171"/>
            <a:ext cx="2377586" cy="10661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Attractive business case</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No major legal roadblocks</a:t>
            </a:r>
          </a:p>
        </p:txBody>
      </p:sp>
      <p:sp>
        <p:nvSpPr>
          <p:cNvPr id="91" name="Text Placeholder 4">
            <a:extLst>
              <a:ext uri="{FF2B5EF4-FFF2-40B4-BE49-F238E27FC236}">
                <a16:creationId xmlns:a16="http://schemas.microsoft.com/office/drawing/2014/main" id="{0322B9E1-27CC-2759-FD2A-B1FBF83430B9}"/>
              </a:ext>
            </a:extLst>
          </p:cNvPr>
          <p:cNvSpPr txBox="1">
            <a:spLocks/>
          </p:cNvSpPr>
          <p:nvPr/>
        </p:nvSpPr>
        <p:spPr>
          <a:xfrm>
            <a:off x="6018368" y="5392171"/>
            <a:ext cx="2377440" cy="1066143"/>
          </a:xfrm>
          <a:prstGeom prst="rect">
            <a:avLst/>
          </a:prstGeom>
        </p:spPr>
        <p:txBody>
          <a:bodyPr/>
          <a:lstStyle>
            <a:defPPr>
              <a:defRPr lang="da-DK"/>
            </a:defPPr>
            <a:lvl1pPr marL="285750" marR="0" lvl="0" indent="-285750" fontAlgn="auto">
              <a:lnSpc>
                <a:spcPct val="110000"/>
              </a:lnSpc>
              <a:spcBef>
                <a:spcPts val="1000"/>
              </a:spcBef>
              <a:spcAft>
                <a:spcPts val="0"/>
              </a:spcAft>
              <a:buClrTx/>
              <a:buSzTx/>
              <a:buFont typeface="Arial" panose="020B0604020202020204" pitchFamily="34" charset="0"/>
              <a:buChar char="•"/>
              <a:tabLst/>
              <a:defRPr kumimoji="0" sz="1200" b="0" i="0" u="none" strike="noStrike" cap="none" spc="0" normalizeH="0" baseline="0">
                <a:ln>
                  <a:noFill/>
                </a:ln>
                <a:effectLst/>
                <a:uLnTx/>
                <a:uFillTx/>
                <a:latin typeface="Graphik Regular" panose="020B0503030202060203" pitchFamily="34" charset="77"/>
                <a:cs typeface="Graphik Regular"/>
              </a:defRPr>
            </a:lvl1pPr>
            <a:lvl2pPr marL="685800" indent="-228600">
              <a:lnSpc>
                <a:spcPct val="90000"/>
              </a:lnSpc>
              <a:spcBef>
                <a:spcPts val="500"/>
              </a:spcBef>
              <a:buFont typeface="Arial"/>
              <a:buChar char="•"/>
              <a:defRPr sz="2000" b="0" i="0">
                <a:latin typeface="Graphik Regular" charset="0"/>
              </a:defRPr>
            </a:lvl2pPr>
            <a:lvl3pPr marL="1143000" indent="-228600">
              <a:lnSpc>
                <a:spcPct val="90000"/>
              </a:lnSpc>
              <a:spcBef>
                <a:spcPts val="500"/>
              </a:spcBef>
              <a:buFont typeface="Arial"/>
              <a:buChar char="•"/>
              <a:defRPr b="0" i="0">
                <a:latin typeface="Graphik Regular" charset="0"/>
              </a:defRPr>
            </a:lvl3pPr>
            <a:lvl4pPr marL="1600200" indent="-228600">
              <a:lnSpc>
                <a:spcPct val="90000"/>
              </a:lnSpc>
              <a:spcBef>
                <a:spcPts val="500"/>
              </a:spcBef>
              <a:buFont typeface="Arial"/>
              <a:buChar char="•"/>
              <a:defRPr sz="1600" b="0" i="0">
                <a:latin typeface="Graphik Regular" charset="0"/>
              </a:defRPr>
            </a:lvl4pPr>
            <a:lvl5pPr marL="2057400" indent="-228600">
              <a:lnSpc>
                <a:spcPct val="90000"/>
              </a:lnSpc>
              <a:spcBef>
                <a:spcPts val="500"/>
              </a:spcBef>
              <a:buFont typeface="Arial"/>
              <a:buChar char="•"/>
              <a:defRPr sz="1600" b="0" i="0">
                <a:latin typeface="Graphik Regular"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Validated product-market fit</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Compelling investment case or stop</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[sanitized #] customers</a:t>
            </a:r>
          </a:p>
        </p:txBody>
      </p:sp>
      <p:sp>
        <p:nvSpPr>
          <p:cNvPr id="92" name="Text Placeholder 4">
            <a:extLst>
              <a:ext uri="{FF2B5EF4-FFF2-40B4-BE49-F238E27FC236}">
                <a16:creationId xmlns:a16="http://schemas.microsoft.com/office/drawing/2014/main" id="{8B29242B-CC37-ADC2-3E34-056E7E2F12DF}"/>
              </a:ext>
            </a:extLst>
          </p:cNvPr>
          <p:cNvSpPr txBox="1">
            <a:spLocks/>
          </p:cNvSpPr>
          <p:nvPr/>
        </p:nvSpPr>
        <p:spPr>
          <a:xfrm>
            <a:off x="9227303" y="5392171"/>
            <a:ext cx="2377586" cy="1066143"/>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Validated business model with proven go-to-market</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Scalable customer acquisition engine</a:t>
            </a:r>
          </a:p>
          <a:p>
            <a:pPr>
              <a:lnSpc>
                <a:spcPct val="100000"/>
              </a:lnSpc>
              <a:spcBef>
                <a:spcPts val="0"/>
              </a:spcBef>
              <a:defRPr/>
            </a:pPr>
            <a:r>
              <a:rPr lang="en-US" sz="1200" dirty="0">
                <a:solidFill>
                  <a:srgbClr val="312938"/>
                </a:solidFill>
                <a:latin typeface="Arial" panose="020B0604020202020204" pitchFamily="34" charset="0"/>
                <a:cs typeface="Arial" panose="020B0604020202020204" pitchFamily="34" charset="0"/>
              </a:rPr>
              <a:t>[sanitized #] customers</a:t>
            </a:r>
          </a:p>
        </p:txBody>
      </p:sp>
      <p:sp>
        <p:nvSpPr>
          <p:cNvPr id="93" name="Shape 285">
            <a:extLst>
              <a:ext uri="{FF2B5EF4-FFF2-40B4-BE49-F238E27FC236}">
                <a16:creationId xmlns:a16="http://schemas.microsoft.com/office/drawing/2014/main" id="{0B6B7A1E-0583-F827-33F7-494675C94D67}"/>
              </a:ext>
            </a:extLst>
          </p:cNvPr>
          <p:cNvSpPr/>
          <p:nvPr/>
        </p:nvSpPr>
        <p:spPr>
          <a:xfrm>
            <a:off x="467805" y="5392171"/>
            <a:ext cx="1433297" cy="384734"/>
          </a:xfrm>
          <a:prstGeom prst="rect">
            <a:avLst/>
          </a:prstGeom>
          <a:noFill/>
          <a:ln>
            <a:noFill/>
          </a:ln>
        </p:spPr>
        <p:txBody>
          <a:bodyPr lIns="36000" tIns="36000" rIns="36000" bIns="360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Guiding KPIs </a:t>
            </a:r>
            <a:b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br>
            <a:r>
              <a:rPr kumimoji="0" lang="en-US" sz="1200" b="1" i="0" u="none" strike="noStrike" kern="1200" cap="none" spc="0" normalizeH="0" baseline="0" noProof="0" dirty="0">
                <a:ln>
                  <a:noFill/>
                </a:ln>
                <a:solidFill>
                  <a:srgbClr val="312837"/>
                </a:solidFill>
                <a:effectLst/>
                <a:uLnTx/>
                <a:uFillTx/>
                <a:latin typeface="Arial" panose="020B0604020202020204" pitchFamily="34" charset="0"/>
                <a:ea typeface="Graphik Bold" charset="0"/>
                <a:cs typeface="Arial" panose="020B0604020202020204" pitchFamily="34" charset="0"/>
                <a:sym typeface="Montserrat"/>
              </a:rPr>
              <a:t>for decision</a:t>
            </a:r>
          </a:p>
        </p:txBody>
      </p:sp>
      <p:cxnSp>
        <p:nvCxnSpPr>
          <p:cNvPr id="94" name="Straight Connector 93">
            <a:extLst>
              <a:ext uri="{FF2B5EF4-FFF2-40B4-BE49-F238E27FC236}">
                <a16:creationId xmlns:a16="http://schemas.microsoft.com/office/drawing/2014/main" id="{FC343D75-B7B1-B2B1-453B-D9490F536B9F}"/>
              </a:ext>
            </a:extLst>
          </p:cNvPr>
          <p:cNvCxnSpPr>
            <a:cxnSpLocks/>
            <a:stCxn id="66" idx="2"/>
            <a:endCxn id="95" idx="2"/>
          </p:cNvCxnSpPr>
          <p:nvPr/>
        </p:nvCxnSpPr>
        <p:spPr>
          <a:xfrm flipH="1" flipV="1">
            <a:off x="2399588" y="2116745"/>
            <a:ext cx="5262" cy="11510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BDE3FFE-CF3D-7581-C5CF-F8649E1E4B4B}"/>
              </a:ext>
            </a:extLst>
          </p:cNvPr>
          <p:cNvSpPr txBox="1"/>
          <p:nvPr/>
        </p:nvSpPr>
        <p:spPr>
          <a:xfrm>
            <a:off x="1041684" y="1778191"/>
            <a:ext cx="271580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solidFill>
                <a:latin typeface="Arial" panose="020B0604020202020204" pitchFamily="34" charset="0"/>
                <a:ea typeface="Graphik Medium" charset="0"/>
                <a:cs typeface="Arial" panose="020B0604020202020204" pitchFamily="34" charset="0"/>
              </a:rPr>
              <a:t>Decision to start Lighthouse</a:t>
            </a:r>
            <a:endParaRPr kumimoji="0" lang="en-US" sz="1600" u="none" strike="noStrike" kern="1200" cap="none" spc="0" normalizeH="0" baseline="0" noProof="0" dirty="0">
              <a:ln>
                <a:noFill/>
              </a:ln>
              <a:solidFill>
                <a:schemeClr val="accent1"/>
              </a:solidFill>
              <a:effectLst/>
              <a:uLnTx/>
              <a:uFillTx/>
              <a:latin typeface="Arial" panose="020B0604020202020204" pitchFamily="34" charset="0"/>
              <a:ea typeface="Graphik Medium" charset="0"/>
              <a:cs typeface="Arial" panose="020B0604020202020204" pitchFamily="34" charset="0"/>
            </a:endParaRPr>
          </a:p>
        </p:txBody>
      </p:sp>
      <p:sp>
        <p:nvSpPr>
          <p:cNvPr id="96" name="TextBox 95">
            <a:extLst>
              <a:ext uri="{FF2B5EF4-FFF2-40B4-BE49-F238E27FC236}">
                <a16:creationId xmlns:a16="http://schemas.microsoft.com/office/drawing/2014/main" id="{143F8C52-2617-A017-26BE-1802D456B600}"/>
              </a:ext>
            </a:extLst>
          </p:cNvPr>
          <p:cNvSpPr txBox="1"/>
          <p:nvPr/>
        </p:nvSpPr>
        <p:spPr>
          <a:xfrm>
            <a:off x="10293437" y="3353350"/>
            <a:ext cx="930063"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dirty="0">
                <a:solidFill>
                  <a:prstClr val="white">
                    <a:lumMod val="50000"/>
                  </a:prstClr>
                </a:solidFill>
                <a:latin typeface="Arial" panose="020B0604020202020204" pitchFamily="34" charset="0"/>
                <a:cs typeface="Arial" panose="020B0604020202020204" pitchFamily="34" charset="0"/>
              </a:rPr>
              <a:t>1-3</a:t>
            </a:r>
            <a:r>
              <a:rPr kumimoji="0" lang="en-US" sz="140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rPr>
              <a:t> years</a:t>
            </a:r>
          </a:p>
        </p:txBody>
      </p:sp>
      <p:sp>
        <p:nvSpPr>
          <p:cNvPr id="5" name="TextBox 4">
            <a:extLst>
              <a:ext uri="{FF2B5EF4-FFF2-40B4-BE49-F238E27FC236}">
                <a16:creationId xmlns:a16="http://schemas.microsoft.com/office/drawing/2014/main" id="{9AB0126E-C46E-115A-E405-2717159C9694}"/>
              </a:ext>
            </a:extLst>
          </p:cNvPr>
          <p:cNvSpPr txBox="1"/>
          <p:nvPr/>
        </p:nvSpPr>
        <p:spPr>
          <a:xfrm>
            <a:off x="5859758" y="3021772"/>
            <a:ext cx="99097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[sanitized]</a:t>
            </a:r>
            <a:br>
              <a:rPr lang="en-US" sz="1400" dirty="0">
                <a:latin typeface="Arial" panose="020B0604020202020204" pitchFamily="34" charset="0"/>
                <a:ea typeface="Graphik Medium" charset="0"/>
                <a:cs typeface="Arial" panose="020B0604020202020204" pitchFamily="34" charset="0"/>
              </a:rPr>
            </a:br>
            <a:r>
              <a:rPr lang="en-US" sz="1400" dirty="0">
                <a:latin typeface="Arial" panose="020B0604020202020204" pitchFamily="34" charset="0"/>
                <a:ea typeface="Graphik Medium" charset="0"/>
                <a:cs typeface="Arial" panose="020B0604020202020204" pitchFamily="34" charset="0"/>
              </a:rPr>
              <a:t> M USD</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6" name="TextBox 5">
            <a:extLst>
              <a:ext uri="{FF2B5EF4-FFF2-40B4-BE49-F238E27FC236}">
                <a16:creationId xmlns:a16="http://schemas.microsoft.com/office/drawing/2014/main" id="{035FB4B2-7507-73FF-9048-809E5A722E30}"/>
              </a:ext>
            </a:extLst>
          </p:cNvPr>
          <p:cNvSpPr txBox="1"/>
          <p:nvPr/>
        </p:nvSpPr>
        <p:spPr>
          <a:xfrm>
            <a:off x="9052624" y="3069681"/>
            <a:ext cx="99097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ea typeface="Graphik Medium" charset="0"/>
                <a:cs typeface="Arial" panose="020B0604020202020204" pitchFamily="34" charset="0"/>
              </a:rPr>
              <a:t>[sanitized]</a:t>
            </a:r>
            <a:br>
              <a:rPr lang="en-US" sz="1400" dirty="0">
                <a:latin typeface="Arial" panose="020B0604020202020204" pitchFamily="34" charset="0"/>
                <a:ea typeface="Graphik Medium" charset="0"/>
                <a:cs typeface="Arial" panose="020B0604020202020204" pitchFamily="34" charset="0"/>
              </a:rPr>
            </a:br>
            <a:r>
              <a:rPr lang="en-US" sz="1400" dirty="0">
                <a:latin typeface="Arial" panose="020B0604020202020204" pitchFamily="34" charset="0"/>
                <a:ea typeface="Graphik Medium" charset="0"/>
                <a:cs typeface="Arial" panose="020B0604020202020204" pitchFamily="34" charset="0"/>
              </a:rPr>
              <a:t> M USD</a:t>
            </a:r>
            <a:endParaRPr kumimoji="0" lang="en-US" sz="14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endParaRPr>
          </a:p>
        </p:txBody>
      </p:sp>
      <p:sp>
        <p:nvSpPr>
          <p:cNvPr id="10" name="Footer Placeholder 2">
            <a:extLst>
              <a:ext uri="{FF2B5EF4-FFF2-40B4-BE49-F238E27FC236}">
                <a16:creationId xmlns:a16="http://schemas.microsoft.com/office/drawing/2014/main" id="{142E744C-DF93-E5C4-89F1-F67CFF6BD6A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5760303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F4D719-C8E6-5338-DC23-FCBB561D946E}"/>
              </a:ext>
            </a:extLst>
          </p:cNvPr>
          <p:cNvSpPr>
            <a:spLocks noGrp="1"/>
          </p:cNvSpPr>
          <p:nvPr>
            <p:ph type="title"/>
          </p:nvPr>
        </p:nvSpPr>
        <p:spPr/>
        <p:txBody>
          <a:bodyPr/>
          <a:lstStyle/>
          <a:p>
            <a:r>
              <a:rPr lang="en-US" dirty="0"/>
              <a:t>Appendix: </a:t>
            </a:r>
            <a:br>
              <a:rPr lang="en-US" dirty="0"/>
            </a:br>
            <a:r>
              <a:rPr lang="en-US" dirty="0"/>
              <a:t>Lighthouse financials and risks</a:t>
            </a:r>
          </a:p>
        </p:txBody>
      </p:sp>
      <p:sp>
        <p:nvSpPr>
          <p:cNvPr id="9" name="Text Placeholder 3">
            <a:extLst>
              <a:ext uri="{FF2B5EF4-FFF2-40B4-BE49-F238E27FC236}">
                <a16:creationId xmlns:a16="http://schemas.microsoft.com/office/drawing/2014/main" id="{9112D317-5944-C5A6-29AD-C1F1015186CB}"/>
              </a:ext>
            </a:extLst>
          </p:cNvPr>
          <p:cNvSpPr>
            <a:spLocks noGrp="1"/>
          </p:cNvSpPr>
          <p:nvPr>
            <p:ph type="body" sz="quarter" idx="17"/>
          </p:nvPr>
        </p:nvSpPr>
        <p:spPr>
          <a:xfrm>
            <a:off x="7630160" y="100540"/>
            <a:ext cx="4007104" cy="123111"/>
          </a:xfrm>
        </p:spPr>
        <p:txBody>
          <a:bodyPr/>
          <a:lstStyle/>
          <a:p>
            <a:r>
              <a:rPr lang="en-US" dirty="0"/>
              <a:t>Case: Real-life sanitized example #2 </a:t>
            </a:r>
          </a:p>
        </p:txBody>
      </p:sp>
    </p:spTree>
    <p:extLst>
      <p:ext uri="{BB962C8B-B14F-4D97-AF65-F5344CB8AC3E}">
        <p14:creationId xmlns:p14="http://schemas.microsoft.com/office/powerpoint/2010/main" val="18045796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Revenue streams</a:t>
            </a:r>
          </a:p>
        </p:txBody>
      </p:sp>
      <p:sp>
        <p:nvSpPr>
          <p:cNvPr id="6" name="Text Placeholder 5">
            <a:extLst>
              <a:ext uri="{FF2B5EF4-FFF2-40B4-BE49-F238E27FC236}">
                <a16:creationId xmlns:a16="http://schemas.microsoft.com/office/drawing/2014/main" id="{2ABFA112-57C1-F769-03C1-EF86F6E3CEE4}"/>
              </a:ext>
            </a:extLst>
          </p:cNvPr>
          <p:cNvSpPr>
            <a:spLocks noGrp="1"/>
          </p:cNvSpPr>
          <p:nvPr>
            <p:ph type="body" sz="quarter" idx="17"/>
          </p:nvPr>
        </p:nvSpPr>
        <p:spPr>
          <a:xfrm>
            <a:off x="7630160" y="100540"/>
            <a:ext cx="4007104" cy="123111"/>
          </a:xfrm>
        </p:spPr>
        <p:txBody>
          <a:bodyPr/>
          <a:lstStyle/>
          <a:p>
            <a:r>
              <a:rPr lang="en-US" dirty="0"/>
              <a:t>Case: Real-life sanitized example #2 </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r>
              <a:rPr lang="en-US" dirty="0"/>
              <a:t>Lighthouse will depend on three different revenue streams that complement and build on each other</a:t>
            </a:r>
            <a:endParaRPr lang="en-US" sz="1800" b="0" dirty="0"/>
          </a:p>
        </p:txBody>
      </p:sp>
      <p:sp>
        <p:nvSpPr>
          <p:cNvPr id="15" name="Rectangle 14">
            <a:extLst>
              <a:ext uri="{FF2B5EF4-FFF2-40B4-BE49-F238E27FC236}">
                <a16:creationId xmlns:a16="http://schemas.microsoft.com/office/drawing/2014/main" id="{4FF29979-3053-0B74-72EE-0FEF70D8164B}"/>
              </a:ext>
            </a:extLst>
          </p:cNvPr>
          <p:cNvSpPr/>
          <p:nvPr/>
        </p:nvSpPr>
        <p:spPr>
          <a:xfrm>
            <a:off x="554735" y="2240439"/>
            <a:ext cx="2893233" cy="112783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Services around moving</a:t>
            </a:r>
          </a:p>
          <a:p>
            <a:pPr>
              <a:spcBef>
                <a:spcPts val="300"/>
              </a:spcBef>
              <a:spcAft>
                <a:spcPts val="300"/>
              </a:spcAft>
            </a:pPr>
            <a:r>
              <a:rPr lang="en-US" sz="1200" dirty="0">
                <a:solidFill>
                  <a:schemeClr val="tx1"/>
                </a:solidFill>
              </a:rPr>
              <a:t>Flat fees for services related to moving that are non-core [sanitized], e.g. packing, staging current home, painting etc.</a:t>
            </a:r>
          </a:p>
        </p:txBody>
      </p:sp>
      <p:graphicFrame>
        <p:nvGraphicFramePr>
          <p:cNvPr id="16" name="Chart 15">
            <a:extLst>
              <a:ext uri="{FF2B5EF4-FFF2-40B4-BE49-F238E27FC236}">
                <a16:creationId xmlns:a16="http://schemas.microsoft.com/office/drawing/2014/main" id="{84B68109-A9FA-FE9D-9FC4-143BF5EF0809}"/>
              </a:ext>
            </a:extLst>
          </p:cNvPr>
          <p:cNvGraphicFramePr/>
          <p:nvPr>
            <p:extLst>
              <p:ext uri="{D42A27DB-BD31-4B8C-83A1-F6EECF244321}">
                <p14:modId xmlns:p14="http://schemas.microsoft.com/office/powerpoint/2010/main" val="1746233022"/>
              </p:ext>
            </p:extLst>
          </p:nvPr>
        </p:nvGraphicFramePr>
        <p:xfrm>
          <a:off x="4451230" y="2325615"/>
          <a:ext cx="7200856"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1B78A2EC-1341-1A51-6F86-B53C666A5A71}"/>
              </a:ext>
            </a:extLst>
          </p:cNvPr>
          <p:cNvSpPr/>
          <p:nvPr/>
        </p:nvSpPr>
        <p:spPr>
          <a:xfrm>
            <a:off x="4451230" y="1796629"/>
            <a:ext cx="1776448"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Revenue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M USD</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1897172A-C3A9-F6A7-E09C-36A20FEDE871}"/>
              </a:ext>
            </a:extLst>
          </p:cNvPr>
          <p:cNvSpPr txBox="1"/>
          <p:nvPr/>
        </p:nvSpPr>
        <p:spPr>
          <a:xfrm>
            <a:off x="5339454" y="4973876"/>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8</a:t>
            </a:r>
          </a:p>
        </p:txBody>
      </p:sp>
      <p:sp>
        <p:nvSpPr>
          <p:cNvPr id="26" name="TextBox 25">
            <a:extLst>
              <a:ext uri="{FF2B5EF4-FFF2-40B4-BE49-F238E27FC236}">
                <a16:creationId xmlns:a16="http://schemas.microsoft.com/office/drawing/2014/main" id="{BF6F63E7-67A0-3461-67BA-FCE6C12097F8}"/>
              </a:ext>
            </a:extLst>
          </p:cNvPr>
          <p:cNvSpPr txBox="1"/>
          <p:nvPr/>
        </p:nvSpPr>
        <p:spPr>
          <a:xfrm>
            <a:off x="6666557" y="4605668"/>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17</a:t>
            </a:r>
          </a:p>
        </p:txBody>
      </p:sp>
      <p:sp>
        <p:nvSpPr>
          <p:cNvPr id="27" name="TextBox 26">
            <a:extLst>
              <a:ext uri="{FF2B5EF4-FFF2-40B4-BE49-F238E27FC236}">
                <a16:creationId xmlns:a16="http://schemas.microsoft.com/office/drawing/2014/main" id="{242EF43F-050A-1F6B-6861-3529A5730801}"/>
              </a:ext>
            </a:extLst>
          </p:cNvPr>
          <p:cNvSpPr txBox="1"/>
          <p:nvPr/>
        </p:nvSpPr>
        <p:spPr>
          <a:xfrm>
            <a:off x="7986986" y="3831104"/>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34</a:t>
            </a:r>
          </a:p>
        </p:txBody>
      </p:sp>
      <p:sp>
        <p:nvSpPr>
          <p:cNvPr id="28" name="TextBox 27">
            <a:extLst>
              <a:ext uri="{FF2B5EF4-FFF2-40B4-BE49-F238E27FC236}">
                <a16:creationId xmlns:a16="http://schemas.microsoft.com/office/drawing/2014/main" id="{9F335D7C-8A58-C076-347D-3CCD9FC63F9B}"/>
              </a:ext>
            </a:extLst>
          </p:cNvPr>
          <p:cNvSpPr txBox="1"/>
          <p:nvPr/>
        </p:nvSpPr>
        <p:spPr>
          <a:xfrm>
            <a:off x="9300741" y="310546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50</a:t>
            </a:r>
          </a:p>
        </p:txBody>
      </p:sp>
      <p:sp>
        <p:nvSpPr>
          <p:cNvPr id="29" name="TextBox 28">
            <a:extLst>
              <a:ext uri="{FF2B5EF4-FFF2-40B4-BE49-F238E27FC236}">
                <a16:creationId xmlns:a16="http://schemas.microsoft.com/office/drawing/2014/main" id="{00D20A7E-CBFB-3BF4-489F-8403D559503E}"/>
              </a:ext>
            </a:extLst>
          </p:cNvPr>
          <p:cNvSpPr txBox="1"/>
          <p:nvPr/>
        </p:nvSpPr>
        <p:spPr>
          <a:xfrm>
            <a:off x="10634519" y="254020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62</a:t>
            </a:r>
          </a:p>
        </p:txBody>
      </p:sp>
      <p:sp>
        <p:nvSpPr>
          <p:cNvPr id="30" name="Rectangle 29">
            <a:extLst>
              <a:ext uri="{FF2B5EF4-FFF2-40B4-BE49-F238E27FC236}">
                <a16:creationId xmlns:a16="http://schemas.microsoft.com/office/drawing/2014/main" id="{7C0DD84E-4075-A4B4-7EA5-E460A3E8EADE}"/>
              </a:ext>
            </a:extLst>
          </p:cNvPr>
          <p:cNvSpPr/>
          <p:nvPr/>
        </p:nvSpPr>
        <p:spPr>
          <a:xfrm>
            <a:off x="554736" y="1796629"/>
            <a:ext cx="1575111"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Revenue streams</a:t>
            </a:r>
          </a:p>
        </p:txBody>
      </p:sp>
      <p:sp>
        <p:nvSpPr>
          <p:cNvPr id="31" name="Rectangle 30">
            <a:extLst>
              <a:ext uri="{FF2B5EF4-FFF2-40B4-BE49-F238E27FC236}">
                <a16:creationId xmlns:a16="http://schemas.microsoft.com/office/drawing/2014/main" id="{9792518C-4250-0E18-94CE-0CDA2A44457D}"/>
              </a:ext>
            </a:extLst>
          </p:cNvPr>
          <p:cNvSpPr/>
          <p:nvPr/>
        </p:nvSpPr>
        <p:spPr>
          <a:xfrm>
            <a:off x="554735" y="3649002"/>
            <a:ext cx="2893233" cy="1127831"/>
          </a:xfrm>
          <a:prstGeom prst="rect">
            <a:avLst/>
          </a:prstGeom>
          <a:solidFill>
            <a:schemeClr val="tx1">
              <a:lumMod val="7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[Sanitized revenue stream]</a:t>
            </a:r>
          </a:p>
          <a:p>
            <a:pPr>
              <a:spcBef>
                <a:spcPts val="300"/>
              </a:spcBef>
              <a:spcAft>
                <a:spcPts val="300"/>
              </a:spcAft>
            </a:pPr>
            <a:r>
              <a:rPr lang="en-US" sz="1200" dirty="0">
                <a:solidFill>
                  <a:schemeClr val="tx1"/>
                </a:solidFill>
              </a:rPr>
              <a:t>[Sanitized description]</a:t>
            </a:r>
          </a:p>
        </p:txBody>
      </p:sp>
      <p:sp>
        <p:nvSpPr>
          <p:cNvPr id="32" name="Rectangle 31">
            <a:extLst>
              <a:ext uri="{FF2B5EF4-FFF2-40B4-BE49-F238E27FC236}">
                <a16:creationId xmlns:a16="http://schemas.microsoft.com/office/drawing/2014/main" id="{730415BF-40A1-9C64-7FE6-F255E488AC2D}"/>
              </a:ext>
            </a:extLst>
          </p:cNvPr>
          <p:cNvSpPr/>
          <p:nvPr/>
        </p:nvSpPr>
        <p:spPr>
          <a:xfrm>
            <a:off x="554735" y="5057564"/>
            <a:ext cx="2893233" cy="112783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[Sanitized revenue stream]</a:t>
            </a:r>
          </a:p>
          <a:p>
            <a:pPr>
              <a:spcBef>
                <a:spcPts val="300"/>
              </a:spcBef>
              <a:spcAft>
                <a:spcPts val="300"/>
              </a:spcAft>
            </a:pPr>
            <a:r>
              <a:rPr lang="en-US" sz="1200" dirty="0">
                <a:solidFill>
                  <a:schemeClr val="tx1"/>
                </a:solidFill>
              </a:rPr>
              <a:t>[Sanitized description]</a:t>
            </a:r>
          </a:p>
        </p:txBody>
      </p:sp>
      <p:cxnSp>
        <p:nvCxnSpPr>
          <p:cNvPr id="33" name="Straight Connector 32">
            <a:extLst>
              <a:ext uri="{FF2B5EF4-FFF2-40B4-BE49-F238E27FC236}">
                <a16:creationId xmlns:a16="http://schemas.microsoft.com/office/drawing/2014/main" id="{69167483-C813-DDF6-EDD0-AD694A5585B8}"/>
              </a:ext>
            </a:extLst>
          </p:cNvPr>
          <p:cNvCxnSpPr>
            <a:cxnSpLocks/>
          </p:cNvCxnSpPr>
          <p:nvPr/>
        </p:nvCxnSpPr>
        <p:spPr>
          <a:xfrm>
            <a:off x="3949603" y="2292677"/>
            <a:ext cx="0" cy="384048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1F0B51-742A-EDC6-0829-E90D64D49411}"/>
              </a:ext>
            </a:extLst>
          </p:cNvPr>
          <p:cNvGrpSpPr/>
          <p:nvPr/>
        </p:nvGrpSpPr>
        <p:grpSpPr>
          <a:xfrm>
            <a:off x="3744403" y="4007177"/>
            <a:ext cx="410399" cy="411480"/>
            <a:chOff x="5945672" y="4205532"/>
            <a:chExt cx="410399" cy="411480"/>
          </a:xfrm>
        </p:grpSpPr>
        <p:sp>
          <p:nvSpPr>
            <p:cNvPr id="35" name="Oval 34">
              <a:extLst>
                <a:ext uri="{FF2B5EF4-FFF2-40B4-BE49-F238E27FC236}">
                  <a16:creationId xmlns:a16="http://schemas.microsoft.com/office/drawing/2014/main" id="{B41F08E4-44D7-B8A2-32D6-F18FC361F845}"/>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riangle 35">
              <a:extLst>
                <a:ext uri="{FF2B5EF4-FFF2-40B4-BE49-F238E27FC236}">
                  <a16:creationId xmlns:a16="http://schemas.microsoft.com/office/drawing/2014/main" id="{21DA8DA1-8F35-70FF-2A21-4746D67D9108}"/>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1DA8D211-250E-9BD9-5B6D-36A8D020C703}"/>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Footer Placeholder 2">
            <a:extLst>
              <a:ext uri="{FF2B5EF4-FFF2-40B4-BE49-F238E27FC236}">
                <a16:creationId xmlns:a16="http://schemas.microsoft.com/office/drawing/2014/main" id="{363E61BF-CA37-312F-F578-082F40348F8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933723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Cost structure</a:t>
            </a:r>
          </a:p>
        </p:txBody>
      </p:sp>
      <p:sp>
        <p:nvSpPr>
          <p:cNvPr id="6" name="Text Placeholder 5">
            <a:extLst>
              <a:ext uri="{FF2B5EF4-FFF2-40B4-BE49-F238E27FC236}">
                <a16:creationId xmlns:a16="http://schemas.microsoft.com/office/drawing/2014/main" id="{2ABFA112-57C1-F769-03C1-EF86F6E3CEE4}"/>
              </a:ext>
            </a:extLst>
          </p:cNvPr>
          <p:cNvSpPr>
            <a:spLocks noGrp="1"/>
          </p:cNvSpPr>
          <p:nvPr>
            <p:ph type="body" sz="quarter" idx="17"/>
          </p:nvPr>
        </p:nvSpPr>
        <p:spPr>
          <a:xfrm>
            <a:off x="7630160" y="100540"/>
            <a:ext cx="4007104" cy="123111"/>
          </a:xfrm>
        </p:spPr>
        <p:txBody>
          <a:bodyPr/>
          <a:lstStyle/>
          <a:p>
            <a:r>
              <a:rPr lang="en-US" dirty="0"/>
              <a:t>Case: Real-life sanitized example #2 </a:t>
            </a:r>
          </a:p>
        </p:txBody>
      </p:sp>
      <p:sp>
        <p:nvSpPr>
          <p:cNvPr id="10" name="Rectangle 9">
            <a:extLst>
              <a:ext uri="{FF2B5EF4-FFF2-40B4-BE49-F238E27FC236}">
                <a16:creationId xmlns:a16="http://schemas.microsoft.com/office/drawing/2014/main" id="{5B945678-8F37-B442-EE25-9E543759CF7E}"/>
              </a:ext>
            </a:extLst>
          </p:cNvPr>
          <p:cNvSpPr/>
          <p:nvPr/>
        </p:nvSpPr>
        <p:spPr>
          <a:xfrm>
            <a:off x="467805" y="1796629"/>
            <a:ext cx="523706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Expected cost split in Phase 1</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 of total costs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pPr marL="0" lvl="0" indent="0">
              <a:buNone/>
            </a:pPr>
            <a:r>
              <a:rPr lang="en-US" sz="1800" dirty="0">
                <a:solidFill>
                  <a:srgbClr val="312938"/>
                </a:solidFill>
                <a:latin typeface="Arial" panose="020B0604020202020204" pitchFamily="34" charset="0"/>
              </a:rPr>
              <a:t>Lighthouse’s digital-first solution will be highly scalable</a:t>
            </a:r>
            <a:endParaRPr kumimoji="0" lang="en-US" sz="1800" b="0" i="0" u="none" strike="noStrike" kern="1200" cap="none" spc="0" normalizeH="0" baseline="0" noProof="0" dirty="0">
              <a:ln>
                <a:noFill/>
              </a:ln>
              <a:solidFill>
                <a:srgbClr val="312938"/>
              </a:solidFill>
              <a:effectLst/>
              <a:uLnTx/>
              <a:uFillTx/>
              <a:latin typeface="Arial" panose="020B0604020202020204" pitchFamily="34" charset="0"/>
            </a:endParaRPr>
          </a:p>
        </p:txBody>
      </p:sp>
      <p:cxnSp>
        <p:nvCxnSpPr>
          <p:cNvPr id="7" name="Straight Connector 6">
            <a:extLst>
              <a:ext uri="{FF2B5EF4-FFF2-40B4-BE49-F238E27FC236}">
                <a16:creationId xmlns:a16="http://schemas.microsoft.com/office/drawing/2014/main" id="{56A11496-ED31-20CB-0783-44D68542E35B}"/>
              </a:ext>
            </a:extLst>
          </p:cNvPr>
          <p:cNvCxnSpPr>
            <a:cxnSpLocks/>
          </p:cNvCxnSpPr>
          <p:nvPr/>
        </p:nvCxnSpPr>
        <p:spPr>
          <a:xfrm>
            <a:off x="6096000" y="2320831"/>
            <a:ext cx="0" cy="3200400"/>
          </a:xfrm>
          <a:prstGeom prst="line">
            <a:avLst/>
          </a:prstGeom>
          <a:ln w="158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9931E1C-A174-5E12-93B1-3D9690F813F4}"/>
              </a:ext>
            </a:extLst>
          </p:cNvPr>
          <p:cNvSpPr/>
          <p:nvPr/>
        </p:nvSpPr>
        <p:spPr>
          <a:xfrm>
            <a:off x="6397752" y="1796629"/>
            <a:ext cx="5239512"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Expected cost split in Phase 3 and beyond</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 of total costs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9" name="Chart 8">
            <a:extLst>
              <a:ext uri="{FF2B5EF4-FFF2-40B4-BE49-F238E27FC236}">
                <a16:creationId xmlns:a16="http://schemas.microsoft.com/office/drawing/2014/main" id="{C0AA648B-5470-EE81-74A6-26430098208F}"/>
              </a:ext>
            </a:extLst>
          </p:cNvPr>
          <p:cNvGraphicFramePr/>
          <p:nvPr>
            <p:extLst>
              <p:ext uri="{D42A27DB-BD31-4B8C-83A1-F6EECF244321}">
                <p14:modId xmlns:p14="http://schemas.microsoft.com/office/powerpoint/2010/main" val="669772834"/>
              </p:ext>
            </p:extLst>
          </p:nvPr>
        </p:nvGraphicFramePr>
        <p:xfrm>
          <a:off x="1499752" y="2520513"/>
          <a:ext cx="3173175" cy="281244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0438A04A-D5A9-E3BF-B8C8-78BADF51D079}"/>
              </a:ext>
            </a:extLst>
          </p:cNvPr>
          <p:cNvSpPr/>
          <p:nvPr/>
        </p:nvSpPr>
        <p:spPr>
          <a:xfrm>
            <a:off x="554735" y="5685839"/>
            <a:ext cx="11082519" cy="52322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Salaries                Technical build                 Other operating costs (legal, licenses etc.)                Marketing               Referrals and partnerships</a:t>
            </a:r>
          </a:p>
        </p:txBody>
      </p:sp>
      <p:graphicFrame>
        <p:nvGraphicFramePr>
          <p:cNvPr id="14" name="Chart 13">
            <a:extLst>
              <a:ext uri="{FF2B5EF4-FFF2-40B4-BE49-F238E27FC236}">
                <a16:creationId xmlns:a16="http://schemas.microsoft.com/office/drawing/2014/main" id="{615956DA-74A7-E32C-E0C6-6CEFEE43A542}"/>
              </a:ext>
            </a:extLst>
          </p:cNvPr>
          <p:cNvGraphicFramePr/>
          <p:nvPr>
            <p:extLst>
              <p:ext uri="{D42A27DB-BD31-4B8C-83A1-F6EECF244321}">
                <p14:modId xmlns:p14="http://schemas.microsoft.com/office/powerpoint/2010/main" val="2560522839"/>
              </p:ext>
            </p:extLst>
          </p:nvPr>
        </p:nvGraphicFramePr>
        <p:xfrm>
          <a:off x="7430921" y="2520513"/>
          <a:ext cx="3173175" cy="2812443"/>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334171B-50C9-1A3E-F673-4A7179C9E5A0}"/>
              </a:ext>
            </a:extLst>
          </p:cNvPr>
          <p:cNvSpPr>
            <a:spLocks noChangeAspect="1"/>
          </p:cNvSpPr>
          <p:nvPr/>
        </p:nvSpPr>
        <p:spPr>
          <a:xfrm>
            <a:off x="1030447" y="5833149"/>
            <a:ext cx="228600" cy="2286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Rectangle 22">
            <a:extLst>
              <a:ext uri="{FF2B5EF4-FFF2-40B4-BE49-F238E27FC236}">
                <a16:creationId xmlns:a16="http://schemas.microsoft.com/office/drawing/2014/main" id="{21D4DA3C-70BB-678E-6D91-07B875B240CE}"/>
              </a:ext>
            </a:extLst>
          </p:cNvPr>
          <p:cNvSpPr>
            <a:spLocks noChangeAspect="1"/>
          </p:cNvSpPr>
          <p:nvPr/>
        </p:nvSpPr>
        <p:spPr>
          <a:xfrm>
            <a:off x="2248195" y="5833149"/>
            <a:ext cx="228600" cy="2286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Rectangle 23">
            <a:extLst>
              <a:ext uri="{FF2B5EF4-FFF2-40B4-BE49-F238E27FC236}">
                <a16:creationId xmlns:a16="http://schemas.microsoft.com/office/drawing/2014/main" id="{BCCAF2F7-B3A4-EC61-0D53-095E655CE1F0}"/>
              </a:ext>
            </a:extLst>
          </p:cNvPr>
          <p:cNvSpPr>
            <a:spLocks noChangeAspect="1"/>
          </p:cNvSpPr>
          <p:nvPr/>
        </p:nvSpPr>
        <p:spPr>
          <a:xfrm>
            <a:off x="3971375" y="5833149"/>
            <a:ext cx="228600" cy="22860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Rectangle 24">
            <a:extLst>
              <a:ext uri="{FF2B5EF4-FFF2-40B4-BE49-F238E27FC236}">
                <a16:creationId xmlns:a16="http://schemas.microsoft.com/office/drawing/2014/main" id="{69068B35-27FF-9271-2073-594F5C9FD7F1}"/>
              </a:ext>
            </a:extLst>
          </p:cNvPr>
          <p:cNvSpPr>
            <a:spLocks noChangeAspect="1"/>
          </p:cNvSpPr>
          <p:nvPr/>
        </p:nvSpPr>
        <p:spPr>
          <a:xfrm>
            <a:off x="7495385" y="5833149"/>
            <a:ext cx="228600" cy="2286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 name="Rectangle 25">
            <a:extLst>
              <a:ext uri="{FF2B5EF4-FFF2-40B4-BE49-F238E27FC236}">
                <a16:creationId xmlns:a16="http://schemas.microsoft.com/office/drawing/2014/main" id="{0FEC67BA-F8C9-29F8-291F-A2971D38A546}"/>
              </a:ext>
            </a:extLst>
          </p:cNvPr>
          <p:cNvSpPr>
            <a:spLocks noChangeAspect="1"/>
          </p:cNvSpPr>
          <p:nvPr/>
        </p:nvSpPr>
        <p:spPr>
          <a:xfrm>
            <a:off x="8821566" y="5833149"/>
            <a:ext cx="228600" cy="228600"/>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7" name="Footer Placeholder 2">
            <a:extLst>
              <a:ext uri="{FF2B5EF4-FFF2-40B4-BE49-F238E27FC236}">
                <a16:creationId xmlns:a16="http://schemas.microsoft.com/office/drawing/2014/main" id="{733897F5-320E-3C4D-500A-DDA3EDEB605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95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2364289331"/>
              </p:ext>
            </p:extLst>
          </p:nvPr>
        </p:nvGraphicFramePr>
        <p:xfrm>
          <a:off x="1586348" y="2660198"/>
          <a:ext cx="3733369" cy="27891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1296660014"/>
              </p:ext>
            </p:extLst>
          </p:nvPr>
        </p:nvGraphicFramePr>
        <p:xfrm>
          <a:off x="7216773" y="2660198"/>
          <a:ext cx="3206427" cy="2789130"/>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76DC87C-186E-EC17-AD2F-99EE51F8777F}"/>
              </a:ext>
            </a:extLst>
          </p:cNvPr>
          <p:cNvSpPr txBox="1"/>
          <p:nvPr/>
        </p:nvSpPr>
        <p:spPr>
          <a:xfrm>
            <a:off x="1381426" y="1961367"/>
            <a:ext cx="4143213"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Share of [insert description]</a:t>
            </a:r>
          </a:p>
        </p:txBody>
      </p:sp>
      <p:sp>
        <p:nvSpPr>
          <p:cNvPr id="17" name="TextBox 16">
            <a:extLst>
              <a:ext uri="{FF2B5EF4-FFF2-40B4-BE49-F238E27FC236}">
                <a16:creationId xmlns:a16="http://schemas.microsoft.com/office/drawing/2014/main" id="{906727EE-B648-3FD3-192A-BF21822E7B63}"/>
              </a:ext>
            </a:extLst>
          </p:cNvPr>
          <p:cNvSpPr txBox="1"/>
          <p:nvPr/>
        </p:nvSpPr>
        <p:spPr>
          <a:xfrm>
            <a:off x="89541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[Answer 4]</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[Answer 3]</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[Answer 2]</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[Answer 1]</a:t>
            </a:r>
          </a:p>
        </p:txBody>
      </p:sp>
      <p:sp>
        <p:nvSpPr>
          <p:cNvPr id="21" name="TextBox 20">
            <a:extLst>
              <a:ext uri="{FF2B5EF4-FFF2-40B4-BE49-F238E27FC236}">
                <a16:creationId xmlns:a16="http://schemas.microsoft.com/office/drawing/2014/main" id="{9D88820B-1211-8F56-F5BB-27FDF48C89CC}"/>
              </a:ext>
            </a:extLst>
          </p:cNvPr>
          <p:cNvSpPr txBox="1"/>
          <p:nvPr/>
        </p:nvSpPr>
        <p:spPr>
          <a:xfrm>
            <a:off x="6748380" y="1961367"/>
            <a:ext cx="4143213"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Share of [insert description]</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5817342"/>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5817342"/>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5817342"/>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5817342"/>
            <a:ext cx="252000" cy="252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AAEE68B3-6493-094F-8830-A677603CF6F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Text Placeholder 6">
            <a:extLst>
              <a:ext uri="{FF2B5EF4-FFF2-40B4-BE49-F238E27FC236}">
                <a16:creationId xmlns:a16="http://schemas.microsoft.com/office/drawing/2014/main" id="{CE8BF06F-3331-CEF7-F24D-2D1AAF8D5AA0}"/>
              </a:ext>
            </a:extLst>
          </p:cNvPr>
          <p:cNvSpPr>
            <a:spLocks noGrp="1"/>
          </p:cNvSpPr>
          <p:nvPr>
            <p:ph type="body" sz="quarter" idx="17"/>
          </p:nvPr>
        </p:nvSpPr>
        <p:spPr>
          <a:xfrm>
            <a:off x="7630160" y="100540"/>
            <a:ext cx="4007104" cy="123111"/>
          </a:xfrm>
        </p:spPr>
        <p:txBody>
          <a:bodyPr/>
          <a:lstStyle/>
          <a:p>
            <a:r>
              <a:rPr lang="en-US" sz="800" dirty="0"/>
              <a:t>Point of departure and rationale</a:t>
            </a:r>
            <a:endParaRPr lang="en-US" dirty="0"/>
          </a:p>
        </p:txBody>
      </p:sp>
    </p:spTree>
    <p:extLst>
      <p:ext uri="{BB962C8B-B14F-4D97-AF65-F5344CB8AC3E}">
        <p14:creationId xmlns:p14="http://schemas.microsoft.com/office/powerpoint/2010/main" val="412760306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a:xfrm>
            <a:off x="554736" y="355092"/>
            <a:ext cx="11082528" cy="731520"/>
          </a:xfrm>
        </p:spPr>
        <p:txBody>
          <a:bodyPr/>
          <a:lstStyle/>
          <a:p>
            <a:r>
              <a:rPr lang="en-US" dirty="0"/>
              <a:t>Business case</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8" name="Rectangle 7">
            <a:extLst>
              <a:ext uri="{FF2B5EF4-FFF2-40B4-BE49-F238E27FC236}">
                <a16:creationId xmlns:a16="http://schemas.microsoft.com/office/drawing/2014/main" id="{F4177652-AE40-3EC9-856A-2E02A4661E79}"/>
              </a:ext>
            </a:extLst>
          </p:cNvPr>
          <p:cNvSpPr/>
          <p:nvPr/>
        </p:nvSpPr>
        <p:spPr>
          <a:xfrm>
            <a:off x="5027153" y="689192"/>
            <a:ext cx="6610111" cy="3974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200" b="1" dirty="0">
                <a:solidFill>
                  <a:schemeClr val="bg1"/>
                </a:solidFill>
                <a:latin typeface="Arial" panose="020B0604020202020204" pitchFamily="34" charset="0"/>
                <a:cs typeface="Arial" panose="020B0604020202020204" pitchFamily="34" charset="0"/>
              </a:rPr>
              <a:t>Note: </a:t>
            </a:r>
            <a:r>
              <a:rPr lang="en-US" sz="1200" dirty="0">
                <a:solidFill>
                  <a:schemeClr val="bg1"/>
                </a:solidFill>
                <a:latin typeface="Arial" panose="020B0604020202020204" pitchFamily="34" charset="0"/>
                <a:cs typeface="Arial" panose="020B0604020202020204" pitchFamily="34" charset="0"/>
              </a:rPr>
              <a:t>See full business case in attached Excel</a:t>
            </a:r>
            <a:endParaRPr lang="en-US" sz="12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F15A63E-2663-82E6-C44F-92971256B2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960" y="1258964"/>
            <a:ext cx="9618240" cy="5156654"/>
          </a:xfrm>
          <a:prstGeom prst="rect">
            <a:avLst/>
          </a:prstGeom>
        </p:spPr>
      </p:pic>
      <p:sp>
        <p:nvSpPr>
          <p:cNvPr id="9" name="Rectangle 8">
            <a:extLst>
              <a:ext uri="{FF2B5EF4-FFF2-40B4-BE49-F238E27FC236}">
                <a16:creationId xmlns:a16="http://schemas.microsoft.com/office/drawing/2014/main" id="{D88BC4C9-4A87-7CFD-327A-64C6C93F084B}"/>
              </a:ext>
            </a:extLst>
          </p:cNvPr>
          <p:cNvSpPr/>
          <p:nvPr/>
        </p:nvSpPr>
        <p:spPr>
          <a:xfrm>
            <a:off x="9406891" y="1610787"/>
            <a:ext cx="2230374" cy="972393"/>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i="1" dirty="0" err="1">
                <a:solidFill>
                  <a:schemeClr val="bg1"/>
                </a:solidFill>
              </a:rPr>
              <a:t>ConsultingToolkit</a:t>
            </a:r>
            <a:r>
              <a:rPr lang="en-US" sz="1200" i="1" dirty="0">
                <a:solidFill>
                  <a:schemeClr val="bg1"/>
                </a:solidFill>
              </a:rPr>
              <a:t> comment: This Excel example is taken from our template and not related to the specific case due to confidentiality concerns.</a:t>
            </a:r>
          </a:p>
        </p:txBody>
      </p:sp>
      <p:sp>
        <p:nvSpPr>
          <p:cNvPr id="3" name="Footer Placeholder 2">
            <a:extLst>
              <a:ext uri="{FF2B5EF4-FFF2-40B4-BE49-F238E27FC236}">
                <a16:creationId xmlns:a16="http://schemas.microsoft.com/office/drawing/2014/main" id="{43A52B2C-26D8-4178-B920-2E85DE6CD78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257195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Risks</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Case: Real-life sanitized example #2 </a:t>
            </a:r>
          </a:p>
        </p:txBody>
      </p:sp>
      <p:sp>
        <p:nvSpPr>
          <p:cNvPr id="6" name="Subtitle 5">
            <a:extLst>
              <a:ext uri="{FF2B5EF4-FFF2-40B4-BE49-F238E27FC236}">
                <a16:creationId xmlns:a16="http://schemas.microsoft.com/office/drawing/2014/main" id="{A6EE196D-4AC3-C475-59C0-7B9935D309D9}"/>
              </a:ext>
            </a:extLst>
          </p:cNvPr>
          <p:cNvSpPr>
            <a:spLocks noGrp="1"/>
          </p:cNvSpPr>
          <p:nvPr>
            <p:ph type="subTitle" idx="1"/>
          </p:nvPr>
        </p:nvSpPr>
        <p:spPr/>
        <p:txBody>
          <a:bodyPr/>
          <a:lstStyle/>
          <a:p>
            <a:r>
              <a:rPr lang="en-US" sz="1800" dirty="0">
                <a:solidFill>
                  <a:schemeClr val="bg1"/>
                </a:solidFill>
                <a:latin typeface="Arial" panose="020B0604020202020204" pitchFamily="34" charset="0"/>
              </a:rPr>
              <a:t>Risks mainly in assumptions of market timing, business model, and execution risk</a:t>
            </a:r>
          </a:p>
        </p:txBody>
      </p:sp>
      <p:graphicFrame>
        <p:nvGraphicFramePr>
          <p:cNvPr id="7" name="Table 6">
            <a:extLst>
              <a:ext uri="{FF2B5EF4-FFF2-40B4-BE49-F238E27FC236}">
                <a16:creationId xmlns:a16="http://schemas.microsoft.com/office/drawing/2014/main" id="{F2C788D7-A349-A5A4-8E7B-27E6F18B8804}"/>
              </a:ext>
            </a:extLst>
          </p:cNvPr>
          <p:cNvGraphicFramePr>
            <a:graphicFrameLocks noGrp="1"/>
          </p:cNvGraphicFramePr>
          <p:nvPr>
            <p:extLst>
              <p:ext uri="{D42A27DB-BD31-4B8C-83A1-F6EECF244321}">
                <p14:modId xmlns:p14="http://schemas.microsoft.com/office/powerpoint/2010/main" val="1699993410"/>
              </p:ext>
            </p:extLst>
          </p:nvPr>
        </p:nvGraphicFramePr>
        <p:xfrm>
          <a:off x="467805" y="1839936"/>
          <a:ext cx="11400344" cy="4510195"/>
        </p:xfrm>
        <a:graphic>
          <a:graphicData uri="http://schemas.openxmlformats.org/drawingml/2006/table">
            <a:tbl>
              <a:tblPr bandRow="1">
                <a:tableStyleId>{21E4AEA4-8DFA-4A89-87EB-49C32662AFE0}</a:tableStyleId>
              </a:tblPr>
              <a:tblGrid>
                <a:gridCol w="2475696">
                  <a:extLst>
                    <a:ext uri="{9D8B030D-6E8A-4147-A177-3AD203B41FA5}">
                      <a16:colId xmlns:a16="http://schemas.microsoft.com/office/drawing/2014/main" val="525079765"/>
                    </a:ext>
                  </a:extLst>
                </a:gridCol>
                <a:gridCol w="7176661">
                  <a:extLst>
                    <a:ext uri="{9D8B030D-6E8A-4147-A177-3AD203B41FA5}">
                      <a16:colId xmlns:a16="http://schemas.microsoft.com/office/drawing/2014/main" val="587907894"/>
                    </a:ext>
                  </a:extLst>
                </a:gridCol>
                <a:gridCol w="1747987">
                  <a:extLst>
                    <a:ext uri="{9D8B030D-6E8A-4147-A177-3AD203B41FA5}">
                      <a16:colId xmlns:a16="http://schemas.microsoft.com/office/drawing/2014/main" val="1989784428"/>
                    </a:ext>
                  </a:extLst>
                </a:gridCol>
              </a:tblGrid>
              <a:tr h="426185">
                <a:tc>
                  <a:txBody>
                    <a:bodyPr/>
                    <a:lstStyle/>
                    <a:p>
                      <a:r>
                        <a:rPr lang="en-US" sz="1400" b="1" noProof="0">
                          <a:solidFill>
                            <a:schemeClr val="bg1"/>
                          </a:solidFill>
                          <a:latin typeface="Arial" panose="020B0604020202020204" pitchFamily="34" charset="0"/>
                          <a:cs typeface="Arial" panose="020B0604020202020204" pitchFamily="34" charset="0"/>
                        </a:rPr>
                        <a:t>Market timing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Home buying market in [sanitized] continues to be volatile – difficult to predict if Lighthouse is launched at next dip or not due to lag in build.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8397116"/>
                  </a:ext>
                </a:extLst>
              </a:tr>
              <a:tr h="457245">
                <a:tc>
                  <a:txBody>
                    <a:bodyPr/>
                    <a:lstStyle/>
                    <a:p>
                      <a:r>
                        <a:rPr lang="en-US" sz="1400" b="1" noProof="0">
                          <a:solidFill>
                            <a:schemeClr val="bg1"/>
                          </a:solidFill>
                          <a:latin typeface="Arial" panose="020B0604020202020204" pitchFamily="34" charset="0"/>
                          <a:cs typeface="Arial" panose="020B0604020202020204" pitchFamily="34" charset="0"/>
                        </a:rPr>
                        <a:t>Business model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Business model is new to [Group] and needs to be properly proven in market, especially additional service element.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39814118"/>
                  </a:ext>
                </a:extLst>
              </a:tr>
              <a:tr h="457245">
                <a:tc>
                  <a:txBody>
                    <a:bodyPr/>
                    <a:lstStyle/>
                    <a:p>
                      <a:r>
                        <a:rPr lang="en-US" sz="1400" b="1" noProof="0">
                          <a:solidFill>
                            <a:schemeClr val="bg1"/>
                          </a:solidFill>
                          <a:latin typeface="Arial" panose="020B0604020202020204" pitchFamily="34" charset="0"/>
                          <a:cs typeface="Arial" panose="020B0604020202020204" pitchFamily="34" charset="0"/>
                        </a:rPr>
                        <a:t>Market adoption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Consumer surveys indicate high level of readiness for digital solution like this. Many fragmented players targeting each part of proposed value proposition.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32771513"/>
                  </a:ext>
                </a:extLst>
              </a:tr>
              <a:tr h="426185">
                <a:tc>
                  <a:txBody>
                    <a:bodyPr/>
                    <a:lstStyle/>
                    <a:p>
                      <a:r>
                        <a:rPr lang="en-US" sz="1400" b="1" noProof="0">
                          <a:solidFill>
                            <a:schemeClr val="bg1"/>
                          </a:solidFill>
                          <a:latin typeface="Arial" panose="020B0604020202020204" pitchFamily="34" charset="0"/>
                          <a:cs typeface="Arial" panose="020B0604020202020204" pitchFamily="34" charset="0"/>
                        </a:rPr>
                        <a:t>Market size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Market is large and continues to grow at a low but stable rate.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22692368"/>
                  </a:ext>
                </a:extLst>
              </a:tr>
              <a:tr h="426185">
                <a:tc>
                  <a:txBody>
                    <a:bodyPr/>
                    <a:lstStyle/>
                    <a:p>
                      <a:r>
                        <a:rPr lang="en-US" sz="1400" b="1" noProof="0">
                          <a:solidFill>
                            <a:schemeClr val="bg1"/>
                          </a:solidFill>
                          <a:latin typeface="Arial" panose="020B0604020202020204" pitchFamily="34" charset="0"/>
                          <a:cs typeface="Arial" panose="020B0604020202020204" pitchFamily="34" charset="0"/>
                        </a:rPr>
                        <a:t>Execution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This model is new for [Group] - need to ensure resources are properly allocated and time is carved out in existing roadmap for [sanitized].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9702683"/>
                  </a:ext>
                </a:extLst>
              </a:tr>
              <a:tr h="457245">
                <a:tc>
                  <a:txBody>
                    <a:bodyPr/>
                    <a:lstStyle/>
                    <a:p>
                      <a:r>
                        <a:rPr lang="en-US" sz="1400" b="1" noProof="0">
                          <a:solidFill>
                            <a:schemeClr val="bg1"/>
                          </a:solidFill>
                          <a:latin typeface="Arial" panose="020B0604020202020204" pitchFamily="34" charset="0"/>
                          <a:cs typeface="Arial" panose="020B0604020202020204" pitchFamily="34" charset="0"/>
                        </a:rPr>
                        <a:t>Technology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Technical feasibility has been discussed and no major risks identified. Simple technologies on back end.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8003657"/>
                  </a:ext>
                </a:extLst>
              </a:tr>
              <a:tr h="426185">
                <a:tc>
                  <a:txBody>
                    <a:bodyPr/>
                    <a:lstStyle/>
                    <a:p>
                      <a:r>
                        <a:rPr lang="en-US" sz="1400" b="1" noProof="0">
                          <a:solidFill>
                            <a:schemeClr val="bg1"/>
                          </a:solidFill>
                          <a:latin typeface="Arial" panose="020B0604020202020204" pitchFamily="34" charset="0"/>
                          <a:cs typeface="Arial" panose="020B0604020202020204" pitchFamily="34" charset="0"/>
                        </a:rPr>
                        <a:t>Management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Lighthouse setup is new to [Group] - need a specific track to define right KPIs to manage this startup-like project and avoid being shut down prematurely or allowed to completely run wild.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23568722"/>
                  </a:ext>
                </a:extLst>
              </a:tr>
              <a:tr h="457245">
                <a:tc>
                  <a:txBody>
                    <a:bodyPr/>
                    <a:lstStyle/>
                    <a:p>
                      <a:r>
                        <a:rPr lang="en-US" sz="1400" b="1" noProof="0" dirty="0">
                          <a:solidFill>
                            <a:schemeClr val="bg1"/>
                          </a:solidFill>
                          <a:latin typeface="Arial" panose="020B0604020202020204" pitchFamily="34" charset="0"/>
                          <a:cs typeface="Arial" panose="020B0604020202020204" pitchFamily="34" charset="0"/>
                        </a:rPr>
                        <a:t>Financial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Finance is cleared.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4760931"/>
                  </a:ext>
                </a:extLst>
              </a:tr>
              <a:tr h="457245">
                <a:tc>
                  <a:txBody>
                    <a:bodyPr/>
                    <a:lstStyle/>
                    <a:p>
                      <a:r>
                        <a:rPr lang="en-US" sz="1400" b="1" noProof="0">
                          <a:solidFill>
                            <a:schemeClr val="bg1"/>
                          </a:solidFill>
                          <a:latin typeface="Arial" panose="020B0604020202020204" pitchFamily="34" charset="0"/>
                          <a:cs typeface="Arial" panose="020B0604020202020204" pitchFamily="34" charset="0"/>
                        </a:rPr>
                        <a:t>Legal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Some legal grey areas but compliance and legal already in loop and solution is plausible.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39106088"/>
                  </a:ext>
                </a:extLst>
              </a:tr>
              <a:tr h="426185">
                <a:tc>
                  <a:txBody>
                    <a:bodyPr/>
                    <a:lstStyle/>
                    <a:p>
                      <a:r>
                        <a:rPr lang="en-US" sz="1400" b="1" noProof="0">
                          <a:solidFill>
                            <a:schemeClr val="bg1"/>
                          </a:solidFill>
                          <a:latin typeface="Arial" panose="020B0604020202020204" pitchFamily="34" charset="0"/>
                          <a:cs typeface="Arial" panose="020B0604020202020204" pitchFamily="34" charset="0"/>
                        </a:rPr>
                        <a:t>Strategic risk</a:t>
                      </a:r>
                      <a:endParaRPr lang="en-US" sz="14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200" b="0" i="0" dirty="0">
                          <a:solidFill>
                            <a:srgbClr val="312938"/>
                          </a:solidFill>
                          <a:latin typeface="Arial" panose="020B0604020202020204" pitchFamily="34" charset="0"/>
                          <a:cs typeface="Arial" panose="020B0604020202020204" pitchFamily="34" charset="0"/>
                        </a:rPr>
                        <a:t>None. This will open new segment for [Group] and add additional revenue streams.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05724561"/>
                  </a:ext>
                </a:extLst>
              </a:tr>
            </a:tbl>
          </a:graphicData>
        </a:graphic>
      </p:graphicFrame>
      <p:sp>
        <p:nvSpPr>
          <p:cNvPr id="8" name="Oval 7">
            <a:extLst>
              <a:ext uri="{FF2B5EF4-FFF2-40B4-BE49-F238E27FC236}">
                <a16:creationId xmlns:a16="http://schemas.microsoft.com/office/drawing/2014/main" id="{6E6E3438-125B-13C3-59E0-2ED3394662FF}"/>
              </a:ext>
            </a:extLst>
          </p:cNvPr>
          <p:cNvSpPr/>
          <p:nvPr/>
        </p:nvSpPr>
        <p:spPr>
          <a:xfrm>
            <a:off x="10246907"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highlight>
                <a:srgbClr val="23DD84"/>
              </a:highlight>
            </a:endParaRPr>
          </a:p>
        </p:txBody>
      </p:sp>
      <p:sp>
        <p:nvSpPr>
          <p:cNvPr id="38" name="Oval 37">
            <a:extLst>
              <a:ext uri="{FF2B5EF4-FFF2-40B4-BE49-F238E27FC236}">
                <a16:creationId xmlns:a16="http://schemas.microsoft.com/office/drawing/2014/main" id="{FB337DC7-1765-9A06-D30A-0CF5D300EA53}"/>
              </a:ext>
            </a:extLst>
          </p:cNvPr>
          <p:cNvSpPr/>
          <p:nvPr/>
        </p:nvSpPr>
        <p:spPr>
          <a:xfrm>
            <a:off x="10835486" y="190538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2AACC7C5-B6EC-0733-812C-F0C4BB6291F5}"/>
              </a:ext>
            </a:extLst>
          </p:cNvPr>
          <p:cNvSpPr/>
          <p:nvPr/>
        </p:nvSpPr>
        <p:spPr>
          <a:xfrm>
            <a:off x="11424065" y="1905384"/>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40" name="Oval 39">
            <a:extLst>
              <a:ext uri="{FF2B5EF4-FFF2-40B4-BE49-F238E27FC236}">
                <a16:creationId xmlns:a16="http://schemas.microsoft.com/office/drawing/2014/main" id="{E3ECAA2A-EEAF-B439-A35D-CFDDAE2CB18B}"/>
              </a:ext>
            </a:extLst>
          </p:cNvPr>
          <p:cNvSpPr/>
          <p:nvPr/>
        </p:nvSpPr>
        <p:spPr>
          <a:xfrm>
            <a:off x="10246907" y="2360145"/>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 name="Oval 40">
            <a:extLst>
              <a:ext uri="{FF2B5EF4-FFF2-40B4-BE49-F238E27FC236}">
                <a16:creationId xmlns:a16="http://schemas.microsoft.com/office/drawing/2014/main" id="{F96FBFD8-9D58-7465-4337-71E2BEF9556D}"/>
              </a:ext>
            </a:extLst>
          </p:cNvPr>
          <p:cNvSpPr/>
          <p:nvPr/>
        </p:nvSpPr>
        <p:spPr>
          <a:xfrm>
            <a:off x="10835486" y="236014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2" name="Oval 41">
            <a:extLst>
              <a:ext uri="{FF2B5EF4-FFF2-40B4-BE49-F238E27FC236}">
                <a16:creationId xmlns:a16="http://schemas.microsoft.com/office/drawing/2014/main" id="{F2B763F0-64C7-3443-3022-7C46D429C20D}"/>
              </a:ext>
            </a:extLst>
          </p:cNvPr>
          <p:cNvSpPr/>
          <p:nvPr/>
        </p:nvSpPr>
        <p:spPr>
          <a:xfrm>
            <a:off x="11424065" y="2360145"/>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43" name="Oval 42">
            <a:extLst>
              <a:ext uri="{FF2B5EF4-FFF2-40B4-BE49-F238E27FC236}">
                <a16:creationId xmlns:a16="http://schemas.microsoft.com/office/drawing/2014/main" id="{78094200-379D-2F23-440A-062E4119B5DC}"/>
              </a:ext>
            </a:extLst>
          </p:cNvPr>
          <p:cNvSpPr/>
          <p:nvPr/>
        </p:nvSpPr>
        <p:spPr>
          <a:xfrm>
            <a:off x="10246907" y="2814906"/>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E84228C3-E663-EF24-1E97-49C71D3D0021}"/>
              </a:ext>
            </a:extLst>
          </p:cNvPr>
          <p:cNvSpPr/>
          <p:nvPr/>
        </p:nvSpPr>
        <p:spPr>
          <a:xfrm>
            <a:off x="10835486" y="281490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8185AA13-ECC4-BAC4-F477-308019E46B3E}"/>
              </a:ext>
            </a:extLst>
          </p:cNvPr>
          <p:cNvSpPr/>
          <p:nvPr/>
        </p:nvSpPr>
        <p:spPr>
          <a:xfrm>
            <a:off x="11424065" y="2814906"/>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46" name="Oval 45">
            <a:extLst>
              <a:ext uri="{FF2B5EF4-FFF2-40B4-BE49-F238E27FC236}">
                <a16:creationId xmlns:a16="http://schemas.microsoft.com/office/drawing/2014/main" id="{80FFCADB-57AC-C33A-ABA0-78D2EF13DC8A}"/>
              </a:ext>
            </a:extLst>
          </p:cNvPr>
          <p:cNvSpPr/>
          <p:nvPr/>
        </p:nvSpPr>
        <p:spPr>
          <a:xfrm>
            <a:off x="10246907" y="3269667"/>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9A9F5D29-503B-36D4-2551-09D657B5F98A}"/>
              </a:ext>
            </a:extLst>
          </p:cNvPr>
          <p:cNvSpPr/>
          <p:nvPr/>
        </p:nvSpPr>
        <p:spPr>
          <a:xfrm>
            <a:off x="10835486" y="3269667"/>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D50FAFF8-9C8C-BCE0-3758-52EE191C8B97}"/>
              </a:ext>
            </a:extLst>
          </p:cNvPr>
          <p:cNvSpPr/>
          <p:nvPr/>
        </p:nvSpPr>
        <p:spPr>
          <a:xfrm>
            <a:off x="11424065" y="3269667"/>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49" name="Oval 48">
            <a:extLst>
              <a:ext uri="{FF2B5EF4-FFF2-40B4-BE49-F238E27FC236}">
                <a16:creationId xmlns:a16="http://schemas.microsoft.com/office/drawing/2014/main" id="{D73EF6B4-8C4F-4426-E410-61F1524A5624}"/>
              </a:ext>
            </a:extLst>
          </p:cNvPr>
          <p:cNvSpPr/>
          <p:nvPr/>
        </p:nvSpPr>
        <p:spPr>
          <a:xfrm>
            <a:off x="10246907" y="372442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0" name="Oval 49">
            <a:extLst>
              <a:ext uri="{FF2B5EF4-FFF2-40B4-BE49-F238E27FC236}">
                <a16:creationId xmlns:a16="http://schemas.microsoft.com/office/drawing/2014/main" id="{DC43C2CE-932E-F0DD-A7B1-48D3DF78F6CD}"/>
              </a:ext>
            </a:extLst>
          </p:cNvPr>
          <p:cNvSpPr/>
          <p:nvPr/>
        </p:nvSpPr>
        <p:spPr>
          <a:xfrm>
            <a:off x="10835486" y="372442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1" name="Oval 50">
            <a:extLst>
              <a:ext uri="{FF2B5EF4-FFF2-40B4-BE49-F238E27FC236}">
                <a16:creationId xmlns:a16="http://schemas.microsoft.com/office/drawing/2014/main" id="{7D70B651-8220-F3E8-D646-CEA5D09C7CA6}"/>
              </a:ext>
            </a:extLst>
          </p:cNvPr>
          <p:cNvSpPr/>
          <p:nvPr/>
        </p:nvSpPr>
        <p:spPr>
          <a:xfrm>
            <a:off x="11424065" y="3724428"/>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52" name="Oval 51">
            <a:extLst>
              <a:ext uri="{FF2B5EF4-FFF2-40B4-BE49-F238E27FC236}">
                <a16:creationId xmlns:a16="http://schemas.microsoft.com/office/drawing/2014/main" id="{6FF87885-8018-5972-F59A-691FF376F91D}"/>
              </a:ext>
            </a:extLst>
          </p:cNvPr>
          <p:cNvSpPr/>
          <p:nvPr/>
        </p:nvSpPr>
        <p:spPr>
          <a:xfrm>
            <a:off x="10246907" y="4179189"/>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3" name="Oval 52">
            <a:extLst>
              <a:ext uri="{FF2B5EF4-FFF2-40B4-BE49-F238E27FC236}">
                <a16:creationId xmlns:a16="http://schemas.microsoft.com/office/drawing/2014/main" id="{63DAA063-D296-6B18-81E6-7E9B3FA61071}"/>
              </a:ext>
            </a:extLst>
          </p:cNvPr>
          <p:cNvSpPr/>
          <p:nvPr/>
        </p:nvSpPr>
        <p:spPr>
          <a:xfrm>
            <a:off x="10835486" y="4179189"/>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4" name="Oval 53">
            <a:extLst>
              <a:ext uri="{FF2B5EF4-FFF2-40B4-BE49-F238E27FC236}">
                <a16:creationId xmlns:a16="http://schemas.microsoft.com/office/drawing/2014/main" id="{8415E91D-902F-0C75-150C-5B9B8E250E5A}"/>
              </a:ext>
            </a:extLst>
          </p:cNvPr>
          <p:cNvSpPr/>
          <p:nvPr/>
        </p:nvSpPr>
        <p:spPr>
          <a:xfrm>
            <a:off x="11424065" y="4179189"/>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55" name="Oval 54">
            <a:extLst>
              <a:ext uri="{FF2B5EF4-FFF2-40B4-BE49-F238E27FC236}">
                <a16:creationId xmlns:a16="http://schemas.microsoft.com/office/drawing/2014/main" id="{EF65F1B8-8EA9-CB36-CC9A-1E61F551C5D5}"/>
              </a:ext>
            </a:extLst>
          </p:cNvPr>
          <p:cNvSpPr/>
          <p:nvPr/>
        </p:nvSpPr>
        <p:spPr>
          <a:xfrm>
            <a:off x="10246907" y="463395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6" name="Oval 55">
            <a:extLst>
              <a:ext uri="{FF2B5EF4-FFF2-40B4-BE49-F238E27FC236}">
                <a16:creationId xmlns:a16="http://schemas.microsoft.com/office/drawing/2014/main" id="{42071D03-AD55-3E3F-8A41-D3549869AC19}"/>
              </a:ext>
            </a:extLst>
          </p:cNvPr>
          <p:cNvSpPr/>
          <p:nvPr/>
        </p:nvSpPr>
        <p:spPr>
          <a:xfrm>
            <a:off x="10835486" y="4633950"/>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7" name="Oval 56">
            <a:extLst>
              <a:ext uri="{FF2B5EF4-FFF2-40B4-BE49-F238E27FC236}">
                <a16:creationId xmlns:a16="http://schemas.microsoft.com/office/drawing/2014/main" id="{F4ED29CE-F4CD-D837-901D-C7A85B8CE312}"/>
              </a:ext>
            </a:extLst>
          </p:cNvPr>
          <p:cNvSpPr/>
          <p:nvPr/>
        </p:nvSpPr>
        <p:spPr>
          <a:xfrm>
            <a:off x="11424065" y="4633950"/>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58" name="Oval 57">
            <a:extLst>
              <a:ext uri="{FF2B5EF4-FFF2-40B4-BE49-F238E27FC236}">
                <a16:creationId xmlns:a16="http://schemas.microsoft.com/office/drawing/2014/main" id="{4A5F7720-6D4B-6404-59AF-FAEEABCDCA58}"/>
              </a:ext>
            </a:extLst>
          </p:cNvPr>
          <p:cNvSpPr/>
          <p:nvPr/>
        </p:nvSpPr>
        <p:spPr>
          <a:xfrm>
            <a:off x="10246907" y="5088711"/>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9" name="Oval 58">
            <a:extLst>
              <a:ext uri="{FF2B5EF4-FFF2-40B4-BE49-F238E27FC236}">
                <a16:creationId xmlns:a16="http://schemas.microsoft.com/office/drawing/2014/main" id="{2BD8D338-C67B-195E-3D26-E218C4ECF6E8}"/>
              </a:ext>
            </a:extLst>
          </p:cNvPr>
          <p:cNvSpPr/>
          <p:nvPr/>
        </p:nvSpPr>
        <p:spPr>
          <a:xfrm>
            <a:off x="10835486" y="5088711"/>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DC00"/>
              </a:solidFill>
              <a:highlight>
                <a:srgbClr val="FFDC00"/>
              </a:highlight>
            </a:endParaRPr>
          </a:p>
        </p:txBody>
      </p:sp>
      <p:sp>
        <p:nvSpPr>
          <p:cNvPr id="60" name="Oval 59">
            <a:extLst>
              <a:ext uri="{FF2B5EF4-FFF2-40B4-BE49-F238E27FC236}">
                <a16:creationId xmlns:a16="http://schemas.microsoft.com/office/drawing/2014/main" id="{346C3F83-EC48-0D21-1F8E-20409B020B45}"/>
              </a:ext>
            </a:extLst>
          </p:cNvPr>
          <p:cNvSpPr/>
          <p:nvPr/>
        </p:nvSpPr>
        <p:spPr>
          <a:xfrm>
            <a:off x="11424065" y="5088711"/>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61" name="Oval 60">
            <a:extLst>
              <a:ext uri="{FF2B5EF4-FFF2-40B4-BE49-F238E27FC236}">
                <a16:creationId xmlns:a16="http://schemas.microsoft.com/office/drawing/2014/main" id="{163D2F82-FCFF-5B6E-A468-7FF9C8DC79B2}"/>
              </a:ext>
            </a:extLst>
          </p:cNvPr>
          <p:cNvSpPr/>
          <p:nvPr/>
        </p:nvSpPr>
        <p:spPr>
          <a:xfrm>
            <a:off x="10246907" y="554347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2" name="Oval 61">
            <a:extLst>
              <a:ext uri="{FF2B5EF4-FFF2-40B4-BE49-F238E27FC236}">
                <a16:creationId xmlns:a16="http://schemas.microsoft.com/office/drawing/2014/main" id="{A19F9004-7DF4-F859-794B-5A91C1B2FBBC}"/>
              </a:ext>
            </a:extLst>
          </p:cNvPr>
          <p:cNvSpPr/>
          <p:nvPr/>
        </p:nvSpPr>
        <p:spPr>
          <a:xfrm>
            <a:off x="10835486" y="5543472"/>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3" name="Oval 62">
            <a:extLst>
              <a:ext uri="{FF2B5EF4-FFF2-40B4-BE49-F238E27FC236}">
                <a16:creationId xmlns:a16="http://schemas.microsoft.com/office/drawing/2014/main" id="{B18B7F9A-4B29-14AF-B0D6-9441B3F64F02}"/>
              </a:ext>
            </a:extLst>
          </p:cNvPr>
          <p:cNvSpPr/>
          <p:nvPr/>
        </p:nvSpPr>
        <p:spPr>
          <a:xfrm>
            <a:off x="11424065" y="5543472"/>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64" name="Oval 63">
            <a:extLst>
              <a:ext uri="{FF2B5EF4-FFF2-40B4-BE49-F238E27FC236}">
                <a16:creationId xmlns:a16="http://schemas.microsoft.com/office/drawing/2014/main" id="{6596B95A-F1D6-F5CA-5C00-FFE97D014C8E}"/>
              </a:ext>
            </a:extLst>
          </p:cNvPr>
          <p:cNvSpPr/>
          <p:nvPr/>
        </p:nvSpPr>
        <p:spPr>
          <a:xfrm>
            <a:off x="10246907" y="599823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5" name="Oval 64">
            <a:extLst>
              <a:ext uri="{FF2B5EF4-FFF2-40B4-BE49-F238E27FC236}">
                <a16:creationId xmlns:a16="http://schemas.microsoft.com/office/drawing/2014/main" id="{599BBD16-D31D-E5AE-0D3D-EB15E29B5321}"/>
              </a:ext>
            </a:extLst>
          </p:cNvPr>
          <p:cNvSpPr/>
          <p:nvPr/>
        </p:nvSpPr>
        <p:spPr>
          <a:xfrm>
            <a:off x="10835486" y="5998232"/>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6" name="Oval 65">
            <a:extLst>
              <a:ext uri="{FF2B5EF4-FFF2-40B4-BE49-F238E27FC236}">
                <a16:creationId xmlns:a16="http://schemas.microsoft.com/office/drawing/2014/main" id="{319F0BE2-9D4E-0152-0AD2-FD2FE83E8B10}"/>
              </a:ext>
            </a:extLst>
          </p:cNvPr>
          <p:cNvSpPr/>
          <p:nvPr/>
        </p:nvSpPr>
        <p:spPr>
          <a:xfrm>
            <a:off x="11424065" y="5998232"/>
            <a:ext cx="288000" cy="288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lang="da-DK"/>
          </a:p>
        </p:txBody>
      </p:sp>
      <p:sp>
        <p:nvSpPr>
          <p:cNvPr id="9" name="Footer Placeholder 2">
            <a:extLst>
              <a:ext uri="{FF2B5EF4-FFF2-40B4-BE49-F238E27FC236}">
                <a16:creationId xmlns:a16="http://schemas.microsoft.com/office/drawing/2014/main" id="{726A33A9-8026-421F-5628-89AB67A27D9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3678682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rgbClr val="08A6F6"/>
                </a:solidFill>
                <a:effectLst/>
                <a:uLnTx/>
                <a:uFillTx/>
                <a:latin typeface="Arial"/>
                <a:ea typeface="Georgia"/>
                <a:cs typeface="Arial"/>
                <a:sym typeface="Arial"/>
              </a:rPr>
              <a:t>Case</a:t>
            </a:r>
            <a:endParaRPr kumimoji="0" lang="en-US" sz="2000" b="1" i="0" u="none" strike="noStrike" kern="0" cap="none" spc="0" normalizeH="0" baseline="0" dirty="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solidFill>
                  <a:srgbClr val="FFFFFF"/>
                </a:solidFill>
                <a:effectLst/>
                <a:uLnTx/>
                <a:uFillTx/>
                <a:latin typeface="Georgia"/>
                <a:ea typeface="Georgia"/>
                <a:cs typeface="Georgia"/>
                <a:sym typeface="Georgia"/>
              </a:rPr>
              <a:t>Real-life sanitized example #3</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lang="en-US" sz="2000" b="1" kern="0" dirty="0">
                <a:solidFill>
                  <a:srgbClr val="FFFFFF"/>
                </a:solidFill>
                <a:latin typeface="Georgia"/>
                <a:cs typeface="Arial"/>
                <a:sym typeface="Georgia"/>
              </a:rPr>
              <a:t>Full report on business case for new </a:t>
            </a:r>
            <a:r>
              <a:rPr lang="en-US" sz="2000" b="1" kern="0" dirty="0" err="1">
                <a:solidFill>
                  <a:srgbClr val="FFFFFF"/>
                </a:solidFill>
                <a:latin typeface="Georgia"/>
                <a:cs typeface="Arial"/>
                <a:sym typeface="Georgia"/>
              </a:rPr>
              <a:t>robo</a:t>
            </a:r>
            <a:r>
              <a:rPr lang="en-US" sz="2000" b="1" kern="0" dirty="0">
                <a:solidFill>
                  <a:srgbClr val="FFFFFF"/>
                </a:solidFill>
                <a:latin typeface="Georgia"/>
                <a:cs typeface="Arial"/>
                <a:sym typeface="Georgia"/>
              </a:rPr>
              <a:t>-investment venture</a:t>
            </a:r>
            <a:endParaRPr kumimoji="0" lang="en-US" sz="2000" b="0" i="0" u="none" strike="noStrike" kern="0" cap="none" spc="0" normalizeH="0" baseline="0" dirty="0">
              <a:ln>
                <a:noFill/>
              </a:ln>
              <a:solidFill>
                <a:srgbClr val="FFFFFF"/>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BE34A4D0-9CE6-05ED-128A-510DB3AAC452}"/>
              </a:ext>
            </a:extLst>
          </p:cNvPr>
          <p:cNvSpPr/>
          <p:nvPr/>
        </p:nvSpPr>
        <p:spPr>
          <a:xfrm>
            <a:off x="8489092" y="564921"/>
            <a:ext cx="3188044" cy="1672441"/>
          </a:xfrm>
          <a:prstGeom prst="rect">
            <a:avLst/>
          </a:prstGeom>
          <a:solidFill>
            <a:srgbClr val="FFF2D9"/>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1600" dirty="0"/>
              <a:t>Please note that this example follows a slightly different storyline, but covers the same topics and the overall structure of “Why-what-how”</a:t>
            </a:r>
            <a:endParaRPr lang="en-US" sz="1600" dirty="0" err="1">
              <a:solidFill>
                <a:schemeClr val="bg1"/>
              </a:solidFill>
            </a:endParaRPr>
          </a:p>
        </p:txBody>
      </p:sp>
    </p:spTree>
    <p:extLst>
      <p:ext uri="{BB962C8B-B14F-4D97-AF65-F5344CB8AC3E}">
        <p14:creationId xmlns:p14="http://schemas.microsoft.com/office/powerpoint/2010/main" val="4951704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 Placeholder 2"/>
          <p:cNvSpPr txBox="1">
            <a:spLocks/>
          </p:cNvSpPr>
          <p:nvPr/>
        </p:nvSpPr>
        <p:spPr>
          <a:xfrm>
            <a:off x="479425" y="5676990"/>
            <a:ext cx="5972558" cy="341632"/>
          </a:xfrm>
          <a:prstGeom prst="rect">
            <a:avLst/>
          </a:prstGeom>
        </p:spPr>
        <p:txBody>
          <a:bodyPr vert="horz" lIns="91440" tIns="45720" rIns="91440" bIns="45720" rtlCol="0" anchor="ctr"/>
          <a:lstStyle>
            <a:defPPr>
              <a:defRPr lang="da-DK"/>
            </a:defPPr>
            <a:lvl1pPr marL="0" algn="r" defTabSz="914400" rtl="0" eaLnBrk="1" latinLnBrk="0" hangingPunct="1">
              <a:defRPr sz="1200" kern="1200">
                <a:solidFill>
                  <a:schemeClr val="tx1">
                    <a:tint val="75000"/>
                  </a:schemeClr>
                </a:solidFill>
                <a:latin typeface="Futura PT Book" panose="020B05020202040203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u="none" strike="noStrike" kern="1200" cap="none" spc="0" normalizeH="0" baseline="0" dirty="0">
              <a:ln>
                <a:noFill/>
              </a:ln>
              <a:solidFill>
                <a:prstClr val="white"/>
              </a:solidFill>
              <a:effectLst/>
              <a:uLnTx/>
              <a:uFillTx/>
              <a:latin typeface="Arial" panose="020B0604020202020204" pitchFamily="34" charset="0"/>
              <a:ea typeface="+mn-ea"/>
              <a:cs typeface="+mn-cs"/>
            </a:endParaRPr>
          </a:p>
        </p:txBody>
      </p:sp>
      <p:sp>
        <p:nvSpPr>
          <p:cNvPr id="10" name="Text Placeholder 9">
            <a:extLst>
              <a:ext uri="{FF2B5EF4-FFF2-40B4-BE49-F238E27FC236}">
                <a16:creationId xmlns:a16="http://schemas.microsoft.com/office/drawing/2014/main" id="{399EFF3E-5D38-53A4-6D6F-42E8E8517572}"/>
              </a:ext>
            </a:extLst>
          </p:cNvPr>
          <p:cNvSpPr>
            <a:spLocks noGrp="1"/>
          </p:cNvSpPr>
          <p:nvPr>
            <p:ph type="body" sz="quarter" idx="13"/>
          </p:nvPr>
        </p:nvSpPr>
        <p:spPr>
          <a:noFill/>
        </p:spPr>
        <p:txBody>
          <a:bodyPr/>
          <a:lstStyle/>
          <a:p>
            <a:r>
              <a:rPr lang="en-US" dirty="0"/>
              <a:t>[Sanitized place and date]</a:t>
            </a:r>
          </a:p>
        </p:txBody>
      </p:sp>
      <p:sp>
        <p:nvSpPr>
          <p:cNvPr id="9" name="Subtitle 8">
            <a:extLst>
              <a:ext uri="{FF2B5EF4-FFF2-40B4-BE49-F238E27FC236}">
                <a16:creationId xmlns:a16="http://schemas.microsoft.com/office/drawing/2014/main" id="{7071DCD3-8359-4A8B-2D58-2E9F71BF6B2D}"/>
              </a:ext>
            </a:extLst>
          </p:cNvPr>
          <p:cNvSpPr>
            <a:spLocks noGrp="1"/>
          </p:cNvSpPr>
          <p:nvPr>
            <p:ph type="subTitle" idx="1"/>
          </p:nvPr>
        </p:nvSpPr>
        <p:spPr>
          <a:noFill/>
        </p:spPr>
        <p:txBody>
          <a:bodyPr/>
          <a:lstStyle/>
          <a:p>
            <a:r>
              <a:rPr lang="en-US" dirty="0"/>
              <a:t>Detailed business case</a:t>
            </a:r>
          </a:p>
        </p:txBody>
      </p:sp>
      <p:sp>
        <p:nvSpPr>
          <p:cNvPr id="8" name="Title 7">
            <a:extLst>
              <a:ext uri="{FF2B5EF4-FFF2-40B4-BE49-F238E27FC236}">
                <a16:creationId xmlns:a16="http://schemas.microsoft.com/office/drawing/2014/main" id="{C772DCAB-16C1-D7F6-433D-06FD8EF2BBA3}"/>
              </a:ext>
            </a:extLst>
          </p:cNvPr>
          <p:cNvSpPr>
            <a:spLocks noGrp="1"/>
          </p:cNvSpPr>
          <p:nvPr>
            <p:ph type="title"/>
          </p:nvPr>
        </p:nvSpPr>
        <p:spPr>
          <a:noFill/>
        </p:spPr>
        <p:txBody>
          <a:bodyPr/>
          <a:lstStyle/>
          <a:p>
            <a:r>
              <a:rPr lang="en-US" dirty="0"/>
              <a:t>Digital investor 2.0</a:t>
            </a:r>
          </a:p>
        </p:txBody>
      </p:sp>
      <p:sp>
        <p:nvSpPr>
          <p:cNvPr id="13" name="Rectangle 12">
            <a:extLst>
              <a:ext uri="{FF2B5EF4-FFF2-40B4-BE49-F238E27FC236}">
                <a16:creationId xmlns:a16="http://schemas.microsoft.com/office/drawing/2014/main" id="{91C92F5B-8F01-9FE9-6C6C-185F18BDD54C}"/>
              </a:ext>
            </a:extLst>
          </p:cNvPr>
          <p:cNvSpPr/>
          <p:nvPr/>
        </p:nvSpPr>
        <p:spPr>
          <a:xfrm>
            <a:off x="551942" y="405447"/>
            <a:ext cx="2758190" cy="867861"/>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company logo]</a:t>
            </a:r>
          </a:p>
        </p:txBody>
      </p:sp>
      <p:sp>
        <p:nvSpPr>
          <p:cNvPr id="4" name="Text Placeholder 3">
            <a:extLst>
              <a:ext uri="{FF2B5EF4-FFF2-40B4-BE49-F238E27FC236}">
                <a16:creationId xmlns:a16="http://schemas.microsoft.com/office/drawing/2014/main" id="{5D020449-12BF-5B29-1BF6-4DA95C818F3F}"/>
              </a:ext>
            </a:extLst>
          </p:cNvPr>
          <p:cNvSpPr>
            <a:spLocks noGrp="1"/>
          </p:cNvSpPr>
          <p:nvPr>
            <p:ph type="body" sz="quarter" idx="17"/>
          </p:nvPr>
        </p:nvSpPr>
        <p:spPr/>
        <p:txBody>
          <a:bodyPr/>
          <a:lstStyle/>
          <a:p>
            <a:r>
              <a:rPr lang="en-US" dirty="0"/>
              <a:t>Case: Real-life sanitized example #3</a:t>
            </a:r>
          </a:p>
        </p:txBody>
      </p:sp>
    </p:spTree>
    <p:extLst>
      <p:ext uri="{BB962C8B-B14F-4D97-AF65-F5344CB8AC3E}">
        <p14:creationId xmlns:p14="http://schemas.microsoft.com/office/powerpoint/2010/main" val="20316034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0D90CC-598C-F2EC-0D90-D50A34D49EC8}"/>
              </a:ext>
            </a:extLst>
          </p:cNvPr>
          <p:cNvSpPr>
            <a:spLocks noGrp="1"/>
          </p:cNvSpPr>
          <p:nvPr>
            <p:ph type="title"/>
          </p:nvPr>
        </p:nvSpPr>
        <p:spPr>
          <a:xfrm>
            <a:off x="554736" y="355092"/>
            <a:ext cx="11082528" cy="731520"/>
          </a:xfrm>
        </p:spPr>
        <p:txBody>
          <a:bodyPr/>
          <a:lstStyle/>
          <a:p>
            <a:r>
              <a:rPr lang="en-US" dirty="0">
                <a:solidFill>
                  <a:schemeClr val="bg1"/>
                </a:solidFill>
                <a:latin typeface="Georgia" panose="02040502050405020303" pitchFamily="18" charset="0"/>
                <a:cs typeface="Arial" panose="020B0604020202020204" pitchFamily="34" charset="0"/>
              </a:rPr>
              <a:t>Executive summary</a:t>
            </a:r>
          </a:p>
        </p:txBody>
      </p:sp>
      <p:sp>
        <p:nvSpPr>
          <p:cNvPr id="6" name="Text Placeholder 5">
            <a:extLst>
              <a:ext uri="{FF2B5EF4-FFF2-40B4-BE49-F238E27FC236}">
                <a16:creationId xmlns:a16="http://schemas.microsoft.com/office/drawing/2014/main" id="{69B3CCAE-F55C-1BA6-F417-60B77CC16A04}"/>
              </a:ext>
            </a:extLst>
          </p:cNvPr>
          <p:cNvSpPr>
            <a:spLocks noGrp="1"/>
          </p:cNvSpPr>
          <p:nvPr>
            <p:ph type="body" sz="quarter" idx="17"/>
          </p:nvPr>
        </p:nvSpPr>
        <p:spPr>
          <a:xfrm>
            <a:off x="7630160" y="100540"/>
            <a:ext cx="4007104" cy="123111"/>
          </a:xfrm>
        </p:spPr>
        <p:txBody>
          <a:bodyPr/>
          <a:lstStyle/>
          <a:p>
            <a:r>
              <a:rPr lang="en-US" dirty="0"/>
              <a:t>Case: Real-life sanitized example #3</a:t>
            </a:r>
          </a:p>
        </p:txBody>
      </p:sp>
      <p:sp>
        <p:nvSpPr>
          <p:cNvPr id="7" name="Title 1">
            <a:extLst>
              <a:ext uri="{FF2B5EF4-FFF2-40B4-BE49-F238E27FC236}">
                <a16:creationId xmlns:a16="http://schemas.microsoft.com/office/drawing/2014/main" id="{33AEB4C3-43F1-A1B3-BEEF-15E6F75443E5}"/>
              </a:ext>
            </a:extLst>
          </p:cNvPr>
          <p:cNvSpPr txBox="1">
            <a:spLocks/>
          </p:cNvSpPr>
          <p:nvPr/>
        </p:nvSpPr>
        <p:spPr>
          <a:xfrm>
            <a:off x="554737" y="1708048"/>
            <a:ext cx="5137996" cy="4154984"/>
          </a:xfrm>
          <a:prstGeom prst="rect">
            <a:avLst/>
          </a:prstGeom>
          <a:noFill/>
        </p:spPr>
        <p:txBody>
          <a:bodyPr wrap="square" rtlCol="0">
            <a:spAutoFit/>
          </a:bodyPr>
          <a:lstStyle>
            <a:defPPr>
              <a:defRPr lang="da-DK"/>
            </a:defPPr>
            <a:lvl1pPr>
              <a:defRPr sz="3200">
                <a:solidFill>
                  <a:schemeClr val="bg1"/>
                </a:solidFill>
                <a:latin typeface="Futura PT Medium" panose="020B06020202040203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ea typeface="Graphik Bold" charset="0"/>
                <a:cs typeface="Arial" panose="020B0604020202020204" pitchFamily="34" charset="0"/>
              </a:rPr>
              <a:t>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Graphik Regular" charset="0"/>
                <a:cs typeface="Arial" panose="020B0604020202020204" pitchFamily="34" charset="0"/>
              </a:rPr>
              <a:t>Most investment solutions are still tailored to an older, more established, and more traditional customer segment with predictable working lives, fixed retirement ages, and systematic savings. But there is a growing group of customers that where these current solutions cause friction and dissatisfaction.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ea typeface="Graphik Bold" charset="0"/>
                <a:cs typeface="Arial" panose="020B0604020202020204" pitchFamily="34" charset="0"/>
              </a:rPr>
              <a:t>Solution</a:t>
            </a:r>
            <a:endPar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ea typeface="Graphik Regular" charset="0"/>
                <a:cs typeface="Arial" panose="020B0604020202020204" pitchFamily="34" charset="0"/>
              </a:rPr>
              <a:t>The solution is a digital-first </a:t>
            </a:r>
            <a:r>
              <a:rPr lang="en-US" sz="1200" dirty="0" err="1">
                <a:latin typeface="Arial" panose="020B0604020202020204" pitchFamily="34" charset="0"/>
                <a:ea typeface="Graphik Regular" charset="0"/>
                <a:cs typeface="Arial" panose="020B0604020202020204" pitchFamily="34" charset="0"/>
              </a:rPr>
              <a:t>robo</a:t>
            </a:r>
            <a:r>
              <a:rPr lang="en-US" sz="1200" dirty="0">
                <a:latin typeface="Arial" panose="020B0604020202020204" pitchFamily="34" charset="0"/>
                <a:ea typeface="Graphik Regular" charset="0"/>
                <a:cs typeface="Arial" panose="020B0604020202020204" pitchFamily="34" charset="0"/>
              </a:rPr>
              <a:t>-advisor investment solution that is tailored to this new segment by being direct-to-consumer, customer-centric, and independent of how you work. A solution that is simple, personal, and honest.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Arial" panose="020B0604020202020204" pitchFamily="34" charset="0"/>
                <a:ea typeface="Graphik Bold" charset="0"/>
                <a:cs typeface="Arial" panose="020B0604020202020204" pitchFamily="34" charset="0"/>
              </a:rPr>
              <a:t>Competition</a:t>
            </a:r>
            <a:endPar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anose="020B0604020202020204" pitchFamily="34" charset="0"/>
                <a:ea typeface="Graphik Regular" charset="0"/>
                <a:cs typeface="Arial" panose="020B0604020202020204" pitchFamily="34" charset="0"/>
              </a:rPr>
              <a:t>NewCo</a:t>
            </a:r>
            <a:r>
              <a:rPr lang="en-US" sz="1200" dirty="0">
                <a:latin typeface="Arial" panose="020B0604020202020204" pitchFamily="34" charset="0"/>
                <a:ea typeface="Graphik Regular" charset="0"/>
                <a:cs typeface="Arial" panose="020B0604020202020204" pitchFamily="34" charset="0"/>
              </a:rPr>
              <a:t> will beat the competition by focusing on the segment of the market that is looking for an easy, no-hassle solution, and by building the solution as a startup with [Group]. This corporate-startup partnership will allow </a:t>
            </a:r>
            <a:r>
              <a:rPr lang="en-US" sz="1200" dirty="0" err="1">
                <a:latin typeface="Arial" panose="020B0604020202020204" pitchFamily="34" charset="0"/>
                <a:ea typeface="Graphik Regular" charset="0"/>
                <a:cs typeface="Arial" panose="020B0604020202020204" pitchFamily="34" charset="0"/>
              </a:rPr>
              <a:t>NewCo</a:t>
            </a:r>
            <a:r>
              <a:rPr lang="en-US" sz="1200" dirty="0">
                <a:latin typeface="Arial" panose="020B0604020202020204" pitchFamily="34" charset="0"/>
                <a:ea typeface="Graphik Regular" charset="0"/>
                <a:cs typeface="Arial" panose="020B0604020202020204" pitchFamily="34" charset="0"/>
              </a:rPr>
              <a:t> to act as fully-fledged investment bank while building and iterating at a startup pace, as well as focusing exclusively on the target segment.</a:t>
            </a:r>
            <a:br>
              <a:rPr lang="en-US" sz="1200" dirty="0">
                <a:latin typeface="Arial" panose="020B0604020202020204" pitchFamily="34" charset="0"/>
                <a:ea typeface="Graphik Regular" charset="0"/>
                <a:cs typeface="Arial" panose="020B0604020202020204" pitchFamily="34" charset="0"/>
              </a:rPr>
            </a:br>
            <a:endParaRPr kumimoji="0" lang="en-US" sz="14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endParaRPr>
          </a:p>
        </p:txBody>
      </p:sp>
      <p:sp>
        <p:nvSpPr>
          <p:cNvPr id="8" name="Title 1">
            <a:extLst>
              <a:ext uri="{FF2B5EF4-FFF2-40B4-BE49-F238E27FC236}">
                <a16:creationId xmlns:a16="http://schemas.microsoft.com/office/drawing/2014/main" id="{52F4FF32-D732-6FAB-5F18-DD7F47C21EDE}"/>
              </a:ext>
            </a:extLst>
          </p:cNvPr>
          <p:cNvSpPr txBox="1">
            <a:spLocks/>
          </p:cNvSpPr>
          <p:nvPr/>
        </p:nvSpPr>
        <p:spPr>
          <a:xfrm>
            <a:off x="6207376" y="1708048"/>
            <a:ext cx="5429888" cy="4093428"/>
          </a:xfrm>
          <a:prstGeom prst="rect">
            <a:avLst/>
          </a:prstGeom>
          <a:noFill/>
        </p:spPr>
        <p:txBody>
          <a:bodyPr wrap="square" rtlCol="0">
            <a:spAutoFit/>
          </a:bodyPr>
          <a:lstStyle>
            <a:defPPr>
              <a:defRPr lang="da-DK"/>
            </a:defPPr>
            <a:lvl1pPr>
              <a:defRPr sz="3200">
                <a:solidFill>
                  <a:schemeClr val="bg1"/>
                </a:solidFill>
                <a:latin typeface="Futura PT Medium" panose="020B06020202040203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rPr>
              <a:t>Financials</a:t>
            </a:r>
          </a:p>
          <a:p>
            <a:pPr lvl="0">
              <a:defRPr/>
            </a:pPr>
            <a:r>
              <a:rPr kumimoji="0" lang="en-US" sz="1200"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rPr>
              <a:t>The business case for </a:t>
            </a:r>
            <a:r>
              <a:rPr kumimoji="0" lang="en-US" sz="1200" u="none" strike="noStrike" kern="1200" cap="none" spc="0" normalizeH="0" baseline="0" noProof="0" dirty="0" err="1">
                <a:ln>
                  <a:noFill/>
                </a:ln>
                <a:effectLst/>
                <a:uLnTx/>
                <a:uFillTx/>
                <a:latin typeface="Arial" panose="020B0604020202020204" pitchFamily="34" charset="0"/>
                <a:ea typeface="Graphik Bold" charset="0"/>
                <a:cs typeface="Arial" panose="020B0604020202020204" pitchFamily="34" charset="0"/>
              </a:rPr>
              <a:t>NewCo</a:t>
            </a:r>
            <a:r>
              <a:rPr kumimoji="0" lang="en-US" sz="1200"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rPr>
              <a:t> is attractive with an expected ROI of [sanitized] within first 5 years.</a:t>
            </a:r>
          </a:p>
          <a:p>
            <a:pPr lvl="0">
              <a:defRPr/>
            </a:pPr>
            <a:r>
              <a:rPr lang="en-US" sz="1200" dirty="0" err="1">
                <a:latin typeface="Arial" panose="020B0604020202020204" pitchFamily="34" charset="0"/>
                <a:ea typeface="Graphik Bold" charset="0"/>
                <a:cs typeface="Arial" panose="020B0604020202020204" pitchFamily="34" charset="0"/>
              </a:rPr>
              <a:t>NewCo</a:t>
            </a:r>
            <a:r>
              <a:rPr lang="en-US" sz="1200" dirty="0">
                <a:latin typeface="Arial" panose="020B0604020202020204" pitchFamily="34" charset="0"/>
                <a:ea typeface="Graphik Bold" charset="0"/>
                <a:cs typeface="Arial" panose="020B0604020202020204" pitchFamily="34" charset="0"/>
              </a:rPr>
              <a:t> will have a likely faster time to break-even by using a monthly flat fee subscription model compared to a traditional </a:t>
            </a:r>
            <a:r>
              <a:rPr lang="en-US" sz="1200" dirty="0" err="1">
                <a:latin typeface="Arial" panose="020B0604020202020204" pitchFamily="34" charset="0"/>
                <a:ea typeface="Graphik Bold" charset="0"/>
                <a:cs typeface="Arial" panose="020B0604020202020204" pitchFamily="34" charset="0"/>
              </a:rPr>
              <a:t>AuM</a:t>
            </a:r>
            <a:r>
              <a:rPr lang="en-US" sz="1200" dirty="0">
                <a:latin typeface="Arial" panose="020B0604020202020204" pitchFamily="34" charset="0"/>
                <a:ea typeface="Graphik Bold" charset="0"/>
                <a:cs typeface="Arial" panose="020B0604020202020204" pitchFamily="34" charset="0"/>
              </a:rPr>
              <a:t>-based model. This also tests well with the target segment.</a:t>
            </a:r>
            <a:endParaRPr kumimoji="0" lang="en-US" sz="1400"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endParaRPr>
          </a:p>
          <a:p>
            <a:pPr>
              <a:defRPr/>
            </a:pPr>
            <a:endPar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rPr>
              <a:t>Investment and timeline</a:t>
            </a:r>
          </a:p>
          <a:p>
            <a:pPr lvl="0">
              <a:defRPr/>
            </a:pPr>
            <a:r>
              <a:rPr lang="en-US" sz="1200" dirty="0">
                <a:latin typeface="Arial" panose="020B0604020202020204" pitchFamily="34" charset="0"/>
                <a:cs typeface="Arial" panose="020B0604020202020204" pitchFamily="34" charset="0"/>
              </a:rPr>
              <a:t>Total funding need until breakeven is estimated to be [sanitized]. The investment will be structured as three tranches.</a:t>
            </a:r>
          </a:p>
          <a:p>
            <a:pPr lvl="0">
              <a:defRPr/>
            </a:pPr>
            <a:r>
              <a:rPr lang="en-US" sz="1200" dirty="0">
                <a:latin typeface="Arial" panose="020B0604020202020204" pitchFamily="34" charset="0"/>
                <a:ea typeface="Graphik Bold" charset="0"/>
                <a:cs typeface="Arial" panose="020B0604020202020204" pitchFamily="34" charset="0"/>
              </a:rPr>
              <a:t>Once approved, expectation is to have an MVP in market with paying customers within 8-12 months.</a:t>
            </a:r>
            <a:br>
              <a:rPr lang="en-US" sz="1200" b="1" dirty="0">
                <a:latin typeface="Arial" panose="020B0604020202020204" pitchFamily="34" charset="0"/>
                <a:ea typeface="Graphik Bold" charset="0"/>
                <a:cs typeface="Arial" panose="020B0604020202020204" pitchFamily="34" charset="0"/>
              </a:rPr>
            </a:br>
            <a:endPar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rPr>
              <a:t>Next steps</a:t>
            </a:r>
            <a:endParaRPr lang="en-US" sz="1400" b="1" dirty="0">
              <a:latin typeface="Arial" panose="020B0604020202020204" pitchFamily="34" charset="0"/>
              <a:ea typeface="Graphik Bold" charset="0"/>
              <a:cs typeface="Arial" panose="020B0604020202020204" pitchFamily="34" charset="0"/>
            </a:endParaRPr>
          </a:p>
          <a:p>
            <a:pPr marL="450850" marR="0" lvl="0" indent="-317500" algn="l" defTabSz="914400" rtl="0" eaLnBrk="1" fontAlgn="auto" latinLnBrk="0" hangingPunct="1">
              <a:lnSpc>
                <a:spcPct val="100000"/>
              </a:lnSpc>
              <a:spcAft>
                <a:spcPts val="0"/>
              </a:spcAft>
              <a:buClrTx/>
              <a:buSzTx/>
              <a:buFont typeface="Arial" panose="020B0604020202020204" pitchFamily="34" charset="0"/>
              <a:buChar char="•"/>
              <a:defRPr/>
            </a:pPr>
            <a:r>
              <a:rPr lang="en-US" sz="1200" dirty="0">
                <a:latin typeface="Arial" panose="020B0604020202020204" pitchFamily="34" charset="0"/>
                <a:ea typeface="Graphik Regular" charset="0"/>
                <a:cs typeface="Arial" panose="020B0604020202020204" pitchFamily="34" charset="0"/>
              </a:rPr>
              <a:t>Get approval by Board for </a:t>
            </a:r>
            <a:r>
              <a:rPr lang="en-US" sz="1200" dirty="0" err="1">
                <a:latin typeface="Arial" panose="020B0604020202020204" pitchFamily="34" charset="0"/>
                <a:ea typeface="Graphik Regular" charset="0"/>
                <a:cs typeface="Arial" panose="020B0604020202020204" pitchFamily="34" charset="0"/>
              </a:rPr>
              <a:t>NewCo</a:t>
            </a:r>
            <a:r>
              <a:rPr lang="en-US" sz="1200" dirty="0">
                <a:latin typeface="Arial" panose="020B0604020202020204" pitchFamily="34" charset="0"/>
                <a:ea typeface="Graphik Regular" charset="0"/>
                <a:cs typeface="Arial" panose="020B0604020202020204" pitchFamily="34" charset="0"/>
              </a:rPr>
              <a:t> and first Build investment</a:t>
            </a:r>
          </a:p>
          <a:p>
            <a:pPr marL="450850" marR="0" lvl="0" indent="-317500" algn="l" defTabSz="914400" rtl="0" eaLnBrk="1" fontAlgn="auto" latinLnBrk="0" hangingPunct="1">
              <a:lnSpc>
                <a:spcPct val="100000"/>
              </a:lnSpc>
              <a:spcAft>
                <a:spcPts val="0"/>
              </a:spcAft>
              <a:buClrTx/>
              <a:buSzTx/>
              <a:buFont typeface="Arial" panose="020B0604020202020204" pitchFamily="34" charset="0"/>
              <a:buChar char="•"/>
              <a:defRPr/>
            </a:pPr>
            <a:r>
              <a:rPr lang="en-US" sz="1200" dirty="0">
                <a:latin typeface="Arial" panose="020B0604020202020204" pitchFamily="34" charset="0"/>
                <a:ea typeface="Graphik Regular" charset="0"/>
                <a:cs typeface="Arial" panose="020B0604020202020204" pitchFamily="34" charset="0"/>
              </a:rPr>
              <a:t>Establish </a:t>
            </a:r>
            <a:r>
              <a:rPr lang="en-US" sz="1200" dirty="0" err="1">
                <a:latin typeface="Arial" panose="020B0604020202020204" pitchFamily="34" charset="0"/>
                <a:ea typeface="Graphik Regular" charset="0"/>
                <a:cs typeface="Arial" panose="020B0604020202020204" pitchFamily="34" charset="0"/>
              </a:rPr>
              <a:t>NewCo</a:t>
            </a:r>
            <a:r>
              <a:rPr lang="en-US" sz="1200" dirty="0">
                <a:latin typeface="Arial" panose="020B0604020202020204" pitchFamily="34" charset="0"/>
                <a:ea typeface="Graphik Regular" charset="0"/>
                <a:cs typeface="Arial" panose="020B0604020202020204" pitchFamily="34" charset="0"/>
              </a:rPr>
              <a:t> as stand-alone unit</a:t>
            </a:r>
          </a:p>
          <a:p>
            <a:pPr marL="450850" indent="-317500">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Identify and allocate key team members to join </a:t>
            </a:r>
            <a:r>
              <a:rPr lang="en-US" sz="1200" dirty="0" err="1">
                <a:solidFill>
                  <a:schemeClr val="bg1"/>
                </a:solidFill>
                <a:latin typeface="Arial" panose="020B0604020202020204" pitchFamily="34" charset="0"/>
                <a:cs typeface="Arial" panose="020B0604020202020204" pitchFamily="34" charset="0"/>
              </a:rPr>
              <a:t>NewCo</a:t>
            </a:r>
            <a:endParaRPr lang="en-US" sz="1200" dirty="0">
              <a:solidFill>
                <a:schemeClr val="bg1"/>
              </a:solidFill>
              <a:latin typeface="Arial" panose="020B0604020202020204" pitchFamily="34" charset="0"/>
              <a:cs typeface="Arial" panose="020B0604020202020204" pitchFamily="34" charset="0"/>
            </a:endParaRPr>
          </a:p>
          <a:p>
            <a:pPr marL="450850" indent="-317500">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Prepare detailed roadmap and estimate internal resource use in other teams/functions to be included in Q3 planning</a:t>
            </a:r>
          </a:p>
          <a:p>
            <a:pPr marL="450850" indent="-317500">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Start building MVP</a:t>
            </a:r>
          </a:p>
          <a:p>
            <a:pPr marL="450850" marR="0" lvl="0" indent="-317500" algn="l" defTabSz="914400" rtl="0" eaLnBrk="1" fontAlgn="auto" latinLnBrk="0" hangingPunct="1">
              <a:lnSpc>
                <a:spcPct val="100000"/>
              </a:lnSpc>
              <a:spcAft>
                <a:spcPts val="0"/>
              </a:spcAft>
              <a:buClrTx/>
              <a:buSzTx/>
              <a:buFont typeface="Arial" panose="020B0604020202020204" pitchFamily="34" charset="0"/>
              <a:buChar char="•"/>
              <a:defRPr/>
            </a:pPr>
            <a:endParaRPr lang="en-US" sz="1200" dirty="0">
              <a:latin typeface="Arial" panose="020B0604020202020204" pitchFamily="34" charset="0"/>
              <a:ea typeface="Graphik Regular" charset="0"/>
              <a:cs typeface="Arial" panose="020B0604020202020204" pitchFamily="34" charset="0"/>
            </a:endParaRPr>
          </a:p>
        </p:txBody>
      </p:sp>
    </p:spTree>
    <p:extLst>
      <p:ext uri="{BB962C8B-B14F-4D97-AF65-F5344CB8AC3E}">
        <p14:creationId xmlns:p14="http://schemas.microsoft.com/office/powerpoint/2010/main" val="158147702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C5D0-889A-10F2-7177-D10FDDD1841F}"/>
              </a:ext>
            </a:extLst>
          </p:cNvPr>
          <p:cNvSpPr>
            <a:spLocks noGrp="1"/>
          </p:cNvSpPr>
          <p:nvPr>
            <p:ph type="title"/>
          </p:nvPr>
        </p:nvSpPr>
        <p:spPr>
          <a:xfrm>
            <a:off x="554736" y="355092"/>
            <a:ext cx="11082528" cy="731520"/>
          </a:xfrm>
        </p:spPr>
        <p:txBody>
          <a:bodyPr/>
          <a:lstStyle/>
          <a:p>
            <a:r>
              <a:rPr lang="en-US" dirty="0"/>
              <a:t>Methodology summary</a:t>
            </a:r>
          </a:p>
        </p:txBody>
      </p:sp>
      <p:sp>
        <p:nvSpPr>
          <p:cNvPr id="4" name="Text Placeholder 3">
            <a:extLst>
              <a:ext uri="{FF2B5EF4-FFF2-40B4-BE49-F238E27FC236}">
                <a16:creationId xmlns:a16="http://schemas.microsoft.com/office/drawing/2014/main" id="{3DFA7F89-AC51-F48A-855F-360E2A0E77D9}"/>
              </a:ext>
            </a:extLst>
          </p:cNvPr>
          <p:cNvSpPr>
            <a:spLocks noGrp="1"/>
          </p:cNvSpPr>
          <p:nvPr>
            <p:ph type="body" sz="quarter" idx="17"/>
          </p:nvPr>
        </p:nvSpPr>
        <p:spPr>
          <a:xfrm>
            <a:off x="7630160" y="100540"/>
            <a:ext cx="4007104" cy="123111"/>
          </a:xfrm>
        </p:spPr>
        <p:txBody>
          <a:bodyPr/>
          <a:lstStyle/>
          <a:p>
            <a:r>
              <a:rPr lang="en-US" dirty="0"/>
              <a:t>Case: Real-life sanitized example #3</a:t>
            </a:r>
          </a:p>
        </p:txBody>
      </p:sp>
      <p:sp>
        <p:nvSpPr>
          <p:cNvPr id="5" name="TextBox 4">
            <a:extLst>
              <a:ext uri="{FF2B5EF4-FFF2-40B4-BE49-F238E27FC236}">
                <a16:creationId xmlns:a16="http://schemas.microsoft.com/office/drawing/2014/main" id="{1A2B121A-DBF7-1B2D-29DF-EF971066CDA1}"/>
              </a:ext>
            </a:extLst>
          </p:cNvPr>
          <p:cNvSpPr txBox="1"/>
          <p:nvPr/>
        </p:nvSpPr>
        <p:spPr>
          <a:xfrm>
            <a:off x="554736" y="2058223"/>
            <a:ext cx="2611326" cy="523220"/>
          </a:xfrm>
          <a:prstGeom prst="rect">
            <a:avLst/>
          </a:prstGeom>
          <a:noFill/>
        </p:spPr>
        <p:txBody>
          <a:bodyPr wrap="square" rtlCol="0">
            <a:spAutoFit/>
          </a:bodyPr>
          <a:lstStyle/>
          <a:p>
            <a:r>
              <a:rPr lang="en-US" sz="1400" b="1" dirty="0">
                <a:solidFill>
                  <a:schemeClr val="accent1"/>
                </a:solidFill>
                <a:latin typeface="Arial" panose="020B0604020202020204" pitchFamily="34" charset="0"/>
                <a:cs typeface="Arial" panose="020B0604020202020204" pitchFamily="34" charset="0"/>
              </a:rPr>
              <a:t>External research into trends and winning models</a:t>
            </a:r>
          </a:p>
        </p:txBody>
      </p:sp>
      <p:sp>
        <p:nvSpPr>
          <p:cNvPr id="6" name="TextBox 5">
            <a:extLst>
              <a:ext uri="{FF2B5EF4-FFF2-40B4-BE49-F238E27FC236}">
                <a16:creationId xmlns:a16="http://schemas.microsoft.com/office/drawing/2014/main" id="{88FA6919-FC16-4F70-5D47-685A17D51D21}"/>
              </a:ext>
            </a:extLst>
          </p:cNvPr>
          <p:cNvSpPr txBox="1"/>
          <p:nvPr/>
        </p:nvSpPr>
        <p:spPr>
          <a:xfrm>
            <a:off x="3378470" y="2057835"/>
            <a:ext cx="2270460" cy="523220"/>
          </a:xfrm>
          <a:prstGeom prst="rect">
            <a:avLst/>
          </a:prstGeom>
          <a:noFill/>
        </p:spPr>
        <p:txBody>
          <a:bodyPr wrap="square" rtlCol="0">
            <a:spAutoFit/>
          </a:bodyPr>
          <a:lstStyle/>
          <a:p>
            <a:r>
              <a:rPr lang="en-US" sz="1400" b="1" dirty="0">
                <a:solidFill>
                  <a:schemeClr val="accent1"/>
                </a:solidFill>
                <a:latin typeface="Arial" panose="020B0604020202020204" pitchFamily="34" charset="0"/>
                <a:cs typeface="Arial" panose="020B0604020202020204" pitchFamily="34" charset="0"/>
              </a:rPr>
              <a:t>160+ qualitative customer interviews</a:t>
            </a:r>
          </a:p>
        </p:txBody>
      </p:sp>
      <p:pic>
        <p:nvPicPr>
          <p:cNvPr id="9" name="Picture 8">
            <a:extLst>
              <a:ext uri="{FF2B5EF4-FFF2-40B4-BE49-F238E27FC236}">
                <a16:creationId xmlns:a16="http://schemas.microsoft.com/office/drawing/2014/main" id="{C6AB70C0-E4D6-FF57-93FC-4348BE8ADED7}"/>
              </a:ext>
            </a:extLst>
          </p:cNvPr>
          <p:cNvPicPr>
            <a:picLocks noChangeAspect="1"/>
          </p:cNvPicPr>
          <p:nvPr/>
        </p:nvPicPr>
        <p:blipFill>
          <a:blip r:embed="rId2">
            <a:grayscl/>
          </a:blip>
          <a:stretch>
            <a:fillRect/>
          </a:stretch>
        </p:blipFill>
        <p:spPr>
          <a:xfrm>
            <a:off x="3901030" y="5153693"/>
            <a:ext cx="780834" cy="780834"/>
          </a:xfrm>
          <a:prstGeom prst="rect">
            <a:avLst/>
          </a:prstGeom>
        </p:spPr>
      </p:pic>
      <p:pic>
        <p:nvPicPr>
          <p:cNvPr id="10" name="Picture 9">
            <a:extLst>
              <a:ext uri="{FF2B5EF4-FFF2-40B4-BE49-F238E27FC236}">
                <a16:creationId xmlns:a16="http://schemas.microsoft.com/office/drawing/2014/main" id="{F677869A-D731-46A9-C48A-14DCCD2A54C2}"/>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899660" y="3974989"/>
            <a:ext cx="586740" cy="586740"/>
          </a:xfrm>
          <a:prstGeom prst="rect">
            <a:avLst/>
          </a:prstGeom>
        </p:spPr>
      </p:pic>
      <p:pic>
        <p:nvPicPr>
          <p:cNvPr id="11" name="Picture 10">
            <a:extLst>
              <a:ext uri="{FF2B5EF4-FFF2-40B4-BE49-F238E27FC236}">
                <a16:creationId xmlns:a16="http://schemas.microsoft.com/office/drawing/2014/main" id="{30F7D4AB-39D5-12D8-6881-EB22430E9F9F}"/>
              </a:ext>
            </a:extLst>
          </p:cNvPr>
          <p:cNvPicPr>
            <a:picLocks noChangeAspect="1"/>
          </p:cNvPicPr>
          <p:nvPr/>
        </p:nvPicPr>
        <p:blipFill>
          <a:blip r:embed="rId4">
            <a:grayscl/>
          </a:blip>
          <a:stretch>
            <a:fillRect/>
          </a:stretch>
        </p:blipFill>
        <p:spPr>
          <a:xfrm>
            <a:off x="4983480" y="4754841"/>
            <a:ext cx="762000" cy="762000"/>
          </a:xfrm>
          <a:prstGeom prst="rect">
            <a:avLst/>
          </a:prstGeom>
        </p:spPr>
      </p:pic>
      <p:pic>
        <p:nvPicPr>
          <p:cNvPr id="12" name="Picture 11">
            <a:extLst>
              <a:ext uri="{FF2B5EF4-FFF2-40B4-BE49-F238E27FC236}">
                <a16:creationId xmlns:a16="http://schemas.microsoft.com/office/drawing/2014/main" id="{30C73E72-63E1-990A-169B-6C806C5D6833}"/>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4312920" y="4461471"/>
            <a:ext cx="586740" cy="586740"/>
          </a:xfrm>
          <a:prstGeom prst="rect">
            <a:avLst/>
          </a:prstGeom>
        </p:spPr>
      </p:pic>
      <p:pic>
        <p:nvPicPr>
          <p:cNvPr id="13" name="Picture 12">
            <a:extLst>
              <a:ext uri="{FF2B5EF4-FFF2-40B4-BE49-F238E27FC236}">
                <a16:creationId xmlns:a16="http://schemas.microsoft.com/office/drawing/2014/main" id="{71F623D8-5857-122A-1CC2-C9AD57224AE4}"/>
              </a:ext>
            </a:extLst>
          </p:cNvPr>
          <p:cNvPicPr>
            <a:picLocks noChangeAspect="1"/>
          </p:cNvPicPr>
          <p:nvPr/>
        </p:nvPicPr>
        <p:blipFill>
          <a:blip r:embed="rId6">
            <a:grayscl/>
          </a:blip>
          <a:stretch>
            <a:fillRect/>
          </a:stretch>
        </p:blipFill>
        <p:spPr>
          <a:xfrm>
            <a:off x="3705235" y="3593989"/>
            <a:ext cx="762000" cy="762000"/>
          </a:xfrm>
          <a:prstGeom prst="rect">
            <a:avLst/>
          </a:prstGeom>
        </p:spPr>
      </p:pic>
      <p:sp>
        <p:nvSpPr>
          <p:cNvPr id="14" name="TextBox 13">
            <a:extLst>
              <a:ext uri="{FF2B5EF4-FFF2-40B4-BE49-F238E27FC236}">
                <a16:creationId xmlns:a16="http://schemas.microsoft.com/office/drawing/2014/main" id="{9BE91E8D-F34A-9F71-6F66-B7DE2406A2E5}"/>
              </a:ext>
            </a:extLst>
          </p:cNvPr>
          <p:cNvSpPr txBox="1"/>
          <p:nvPr/>
        </p:nvSpPr>
        <p:spPr>
          <a:xfrm>
            <a:off x="6202204" y="2057835"/>
            <a:ext cx="2488347" cy="523220"/>
          </a:xfrm>
          <a:prstGeom prst="rect">
            <a:avLst/>
          </a:prstGeom>
          <a:noFill/>
        </p:spPr>
        <p:txBody>
          <a:bodyPr wrap="square" rtlCol="0">
            <a:spAutoFit/>
          </a:bodyPr>
          <a:lstStyle/>
          <a:p>
            <a:r>
              <a:rPr lang="en-US" sz="1400" b="1" dirty="0">
                <a:solidFill>
                  <a:schemeClr val="accent1"/>
                </a:solidFill>
                <a:latin typeface="Arial" panose="020B0604020202020204" pitchFamily="34" charset="0"/>
                <a:cs typeface="Arial" panose="020B0604020202020204" pitchFamily="34" charset="0"/>
              </a:rPr>
              <a:t>Expert interviews with [Group] employees</a:t>
            </a:r>
          </a:p>
        </p:txBody>
      </p:sp>
      <p:sp>
        <p:nvSpPr>
          <p:cNvPr id="15" name="TextBox 14">
            <a:extLst>
              <a:ext uri="{FF2B5EF4-FFF2-40B4-BE49-F238E27FC236}">
                <a16:creationId xmlns:a16="http://schemas.microsoft.com/office/drawing/2014/main" id="{8A2A2789-24E9-18B8-5F7E-25A3906E89E3}"/>
              </a:ext>
            </a:extLst>
          </p:cNvPr>
          <p:cNvSpPr txBox="1"/>
          <p:nvPr/>
        </p:nvSpPr>
        <p:spPr>
          <a:xfrm>
            <a:off x="9025938" y="2058268"/>
            <a:ext cx="2270460" cy="523220"/>
          </a:xfrm>
          <a:prstGeom prst="rect">
            <a:avLst/>
          </a:prstGeom>
          <a:noFill/>
        </p:spPr>
        <p:txBody>
          <a:bodyPr wrap="square" rtlCol="0">
            <a:spAutoFit/>
          </a:bodyPr>
          <a:lstStyle/>
          <a:p>
            <a:r>
              <a:rPr lang="en-US" sz="1400" b="1" dirty="0">
                <a:solidFill>
                  <a:schemeClr val="accent1"/>
                </a:solidFill>
                <a:latin typeface="Arial" panose="020B0604020202020204" pitchFamily="34" charset="0"/>
                <a:cs typeface="Arial" panose="020B0604020202020204" pitchFamily="34" charset="0"/>
              </a:rPr>
              <a:t>25+ solution prototypes and tests</a:t>
            </a:r>
          </a:p>
        </p:txBody>
      </p:sp>
      <p:pic>
        <p:nvPicPr>
          <p:cNvPr id="16" name="Picture 15">
            <a:extLst>
              <a:ext uri="{FF2B5EF4-FFF2-40B4-BE49-F238E27FC236}">
                <a16:creationId xmlns:a16="http://schemas.microsoft.com/office/drawing/2014/main" id="{3724F3A1-BDAB-AD66-DCD9-3A6C15BC02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91947" y="3374594"/>
            <a:ext cx="1643280" cy="2082324"/>
          </a:xfrm>
          <a:prstGeom prst="rect">
            <a:avLst/>
          </a:prstGeom>
        </p:spPr>
      </p:pic>
      <p:pic>
        <p:nvPicPr>
          <p:cNvPr id="17" name="Picture 16">
            <a:extLst>
              <a:ext uri="{FF2B5EF4-FFF2-40B4-BE49-F238E27FC236}">
                <a16:creationId xmlns:a16="http://schemas.microsoft.com/office/drawing/2014/main" id="{5890317C-1A5F-203D-1265-6A310FC79300}"/>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0331601" y="3959264"/>
            <a:ext cx="1017223" cy="1975263"/>
          </a:xfrm>
          <a:prstGeom prst="rect">
            <a:avLst/>
          </a:prstGeom>
        </p:spPr>
      </p:pic>
      <p:sp>
        <p:nvSpPr>
          <p:cNvPr id="18" name="TextBox 17">
            <a:extLst>
              <a:ext uri="{FF2B5EF4-FFF2-40B4-BE49-F238E27FC236}">
                <a16:creationId xmlns:a16="http://schemas.microsoft.com/office/drawing/2014/main" id="{9434EB92-45A9-F27E-FCC2-F2D055920A0B}"/>
              </a:ext>
            </a:extLst>
          </p:cNvPr>
          <p:cNvSpPr txBox="1"/>
          <p:nvPr/>
        </p:nvSpPr>
        <p:spPr>
          <a:xfrm>
            <a:off x="6202204" y="3627396"/>
            <a:ext cx="209934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Business development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[Sanitized]</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Legal</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Compliance</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Procurement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[Sanitized]</a:t>
            </a:r>
          </a:p>
        </p:txBody>
      </p:sp>
      <p:cxnSp>
        <p:nvCxnSpPr>
          <p:cNvPr id="19" name="Straight Connector 18">
            <a:extLst>
              <a:ext uri="{FF2B5EF4-FFF2-40B4-BE49-F238E27FC236}">
                <a16:creationId xmlns:a16="http://schemas.microsoft.com/office/drawing/2014/main" id="{BF22132C-E4B0-55ED-9931-CADE695AB0DD}"/>
              </a:ext>
            </a:extLst>
          </p:cNvPr>
          <p:cNvCxnSpPr>
            <a:cxnSpLocks/>
          </p:cNvCxnSpPr>
          <p:nvPr/>
        </p:nvCxnSpPr>
        <p:spPr>
          <a:xfrm>
            <a:off x="6096000" y="2058223"/>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5AB2FD-1527-DE27-A532-1D9F0569CFE7}"/>
              </a:ext>
            </a:extLst>
          </p:cNvPr>
          <p:cNvCxnSpPr>
            <a:cxnSpLocks/>
          </p:cNvCxnSpPr>
          <p:nvPr/>
        </p:nvCxnSpPr>
        <p:spPr>
          <a:xfrm>
            <a:off x="8919734" y="2058223"/>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60B8657-BAAF-D5FE-585C-8DE646EEF6EF}"/>
              </a:ext>
            </a:extLst>
          </p:cNvPr>
          <p:cNvCxnSpPr>
            <a:cxnSpLocks/>
          </p:cNvCxnSpPr>
          <p:nvPr/>
        </p:nvCxnSpPr>
        <p:spPr>
          <a:xfrm>
            <a:off x="3272266" y="2058223"/>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551DB32-1ADD-48AA-7476-0771A3D53F59}"/>
              </a:ext>
            </a:extLst>
          </p:cNvPr>
          <p:cNvSpPr txBox="1"/>
          <p:nvPr/>
        </p:nvSpPr>
        <p:spPr>
          <a:xfrm>
            <a:off x="554736" y="2619554"/>
            <a:ext cx="2611326" cy="646331"/>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Understanding market size and dynamics, and how the segment is targeted in other markets</a:t>
            </a:r>
          </a:p>
        </p:txBody>
      </p:sp>
      <p:sp>
        <p:nvSpPr>
          <p:cNvPr id="23" name="TextBox 22">
            <a:extLst>
              <a:ext uri="{FF2B5EF4-FFF2-40B4-BE49-F238E27FC236}">
                <a16:creationId xmlns:a16="http://schemas.microsoft.com/office/drawing/2014/main" id="{8FE49227-F11C-6804-E91E-4AE792B55AB2}"/>
              </a:ext>
            </a:extLst>
          </p:cNvPr>
          <p:cNvSpPr txBox="1"/>
          <p:nvPr/>
        </p:nvSpPr>
        <p:spPr>
          <a:xfrm>
            <a:off x="3378470" y="2619554"/>
            <a:ext cx="2611326"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Understanding problems and unmet needs, and testing new solutions</a:t>
            </a:r>
          </a:p>
        </p:txBody>
      </p:sp>
      <p:sp>
        <p:nvSpPr>
          <p:cNvPr id="24" name="TextBox 23">
            <a:extLst>
              <a:ext uri="{FF2B5EF4-FFF2-40B4-BE49-F238E27FC236}">
                <a16:creationId xmlns:a16="http://schemas.microsoft.com/office/drawing/2014/main" id="{7B595905-005D-8F11-9009-FD21559E6180}"/>
              </a:ext>
            </a:extLst>
          </p:cNvPr>
          <p:cNvSpPr txBox="1"/>
          <p:nvPr/>
        </p:nvSpPr>
        <p:spPr>
          <a:xfrm>
            <a:off x="6202204" y="2619554"/>
            <a:ext cx="2611326" cy="646331"/>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Validating technical and legal feasibility, as well as identifying any major roadblocks</a:t>
            </a:r>
          </a:p>
        </p:txBody>
      </p:sp>
      <p:sp>
        <p:nvSpPr>
          <p:cNvPr id="25" name="TextBox 24">
            <a:extLst>
              <a:ext uri="{FF2B5EF4-FFF2-40B4-BE49-F238E27FC236}">
                <a16:creationId xmlns:a16="http://schemas.microsoft.com/office/drawing/2014/main" id="{AAA4550C-E59E-0C16-198E-74161F551B82}"/>
              </a:ext>
            </a:extLst>
          </p:cNvPr>
          <p:cNvSpPr txBox="1"/>
          <p:nvPr/>
        </p:nvSpPr>
        <p:spPr>
          <a:xfrm>
            <a:off x="9025938" y="2619554"/>
            <a:ext cx="2611326"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Validating key solution components and </a:t>
            </a:r>
            <a:r>
              <a:rPr lang="en-US" sz="1200" dirty="0" err="1">
                <a:solidFill>
                  <a:schemeClr val="bg1"/>
                </a:solidFill>
                <a:latin typeface="Arial" panose="020B0604020202020204" pitchFamily="34" charset="0"/>
                <a:cs typeface="Arial" panose="020B0604020202020204" pitchFamily="34" charset="0"/>
              </a:rPr>
              <a:t>desireability</a:t>
            </a:r>
            <a:endParaRPr lang="en-US" sz="1200" dirty="0">
              <a:solidFill>
                <a:schemeClr val="bg1"/>
              </a:solidFill>
              <a:latin typeface="Arial" panose="020B0604020202020204" pitchFamily="34" charset="0"/>
              <a:cs typeface="Arial" panose="020B0604020202020204" pitchFamily="34" charset="0"/>
            </a:endParaRPr>
          </a:p>
        </p:txBody>
      </p:sp>
      <p:pic>
        <p:nvPicPr>
          <p:cNvPr id="39938" name="Picture 2" descr="From Credit Scores To Investment Management: 102 Startups Digitizing The  Bank">
            <a:extLst>
              <a:ext uri="{FF2B5EF4-FFF2-40B4-BE49-F238E27FC236}">
                <a16:creationId xmlns:a16="http://schemas.microsoft.com/office/drawing/2014/main" id="{D615AC01-A920-CCCF-FE09-D333A2A6AD07}"/>
              </a:ext>
            </a:extLst>
          </p:cNvPr>
          <p:cNvPicPr>
            <a:picLocks noChangeAspect="1" noChangeArrowheads="1"/>
          </p:cNvPicPr>
          <p:nvPr/>
        </p:nvPicPr>
        <p:blipFill>
          <a:blip r:embed="rId9" cstate="screen">
            <a:grayscl/>
            <a:extLst>
              <a:ext uri="{28A0092B-C50C-407E-A947-70E740481C1C}">
                <a14:useLocalDpi xmlns:a14="http://schemas.microsoft.com/office/drawing/2010/main"/>
              </a:ext>
            </a:extLst>
          </a:blip>
          <a:srcRect/>
          <a:stretch>
            <a:fillRect/>
          </a:stretch>
        </p:blipFill>
        <p:spPr bwMode="auto">
          <a:xfrm>
            <a:off x="677889" y="3472990"/>
            <a:ext cx="2365020" cy="14043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A screenshot of a document&#10;&#10;Description automatically generated with low confidence">
            <a:extLst>
              <a:ext uri="{FF2B5EF4-FFF2-40B4-BE49-F238E27FC236}">
                <a16:creationId xmlns:a16="http://schemas.microsoft.com/office/drawing/2014/main" id="{AEDC778B-2A73-77B3-5763-48C61405A739}"/>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1633528" y="4060622"/>
            <a:ext cx="1298555" cy="1844423"/>
          </a:xfrm>
          <a:prstGeom prst="rect">
            <a:avLst/>
          </a:prstGeom>
          <a:effectLst>
            <a:outerShdw blurRad="50800" dist="38100" dir="2700000" algn="tl" rotWithShape="0">
              <a:prstClr val="black">
                <a:alpha val="40000"/>
              </a:prstClr>
            </a:outerShdw>
          </a:effectLst>
        </p:spPr>
      </p:pic>
      <p:sp>
        <p:nvSpPr>
          <p:cNvPr id="3" name="Footer Placeholder 2">
            <a:extLst>
              <a:ext uri="{FF2B5EF4-FFF2-40B4-BE49-F238E27FC236}">
                <a16:creationId xmlns:a16="http://schemas.microsoft.com/office/drawing/2014/main" id="{82AD284D-633A-0A6A-D539-C054338F9E8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920401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63D0C6-FEBA-E319-41BF-DF7A0F938A99}"/>
              </a:ext>
            </a:extLst>
          </p:cNvPr>
          <p:cNvSpPr>
            <a:spLocks noGrp="1"/>
          </p:cNvSpPr>
          <p:nvPr>
            <p:ph type="title"/>
          </p:nvPr>
        </p:nvSpPr>
        <p:spPr/>
        <p:txBody>
          <a:bodyPr/>
          <a:lstStyle/>
          <a:p>
            <a:r>
              <a:rPr lang="en-US" dirty="0"/>
              <a:t>Content</a:t>
            </a:r>
          </a:p>
        </p:txBody>
      </p:sp>
      <p:sp>
        <p:nvSpPr>
          <p:cNvPr id="6" name="Text Placeholder 5">
            <a:extLst>
              <a:ext uri="{FF2B5EF4-FFF2-40B4-BE49-F238E27FC236}">
                <a16:creationId xmlns:a16="http://schemas.microsoft.com/office/drawing/2014/main" id="{542E6D25-8CA4-A7B6-5FC6-9836C6E1BDD9}"/>
              </a:ext>
            </a:extLst>
          </p:cNvPr>
          <p:cNvSpPr>
            <a:spLocks noGrp="1"/>
          </p:cNvSpPr>
          <p:nvPr>
            <p:ph type="body" sz="quarter" idx="17"/>
          </p:nvPr>
        </p:nvSpPr>
        <p:spPr>
          <a:xfrm>
            <a:off x="7630160" y="100540"/>
            <a:ext cx="4007104" cy="123111"/>
          </a:xfrm>
        </p:spPr>
        <p:txBody>
          <a:bodyPr/>
          <a:lstStyle/>
          <a:p>
            <a:r>
              <a:rPr lang="en-US" dirty="0"/>
              <a:t>Case: Real-life sanitized example #3</a:t>
            </a:r>
          </a:p>
        </p:txBody>
      </p:sp>
      <p:sp>
        <p:nvSpPr>
          <p:cNvPr id="11" name="Google Shape;194;p2">
            <a:extLst>
              <a:ext uri="{FF2B5EF4-FFF2-40B4-BE49-F238E27FC236}">
                <a16:creationId xmlns:a16="http://schemas.microsoft.com/office/drawing/2014/main" id="{1B4D2DF2-34F9-97B9-1322-27AB4DB44A96}"/>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Aft>
                <a:spcPts val="600"/>
              </a:spcAft>
            </a:pPr>
            <a:r>
              <a:rPr lang="en-US" sz="1400" b="1" dirty="0">
                <a:solidFill>
                  <a:schemeClr val="bg1"/>
                </a:solidFill>
                <a:latin typeface="Arial" panose="020B0604020202020204" pitchFamily="34" charset="0"/>
                <a:cs typeface="Arial" panose="020B0604020202020204" pitchFamily="34" charset="0"/>
              </a:rPr>
              <a:t>1. Vision 						</a:t>
            </a:r>
            <a:r>
              <a:rPr lang="en-US" sz="1400" dirty="0">
                <a:solidFill>
                  <a:schemeClr val="bg1"/>
                </a:solidFill>
                <a:latin typeface="Arial" panose="020B0604020202020204" pitchFamily="34" charset="0"/>
                <a:cs typeface="Arial" panose="020B0604020202020204" pitchFamily="34" charset="0"/>
              </a:rPr>
              <a:t>p. x</a:t>
            </a:r>
            <a:endParaRPr lang="en-US" sz="1400" b="1" dirty="0">
              <a:solidFill>
                <a:schemeClr val="bg1"/>
              </a:solidFill>
              <a:latin typeface="Arial" panose="020B0604020202020204" pitchFamily="34" charset="0"/>
              <a:cs typeface="Arial" panose="020B0604020202020204" pitchFamily="34" charset="0"/>
            </a:endParaRPr>
          </a:p>
          <a:p>
            <a:pPr>
              <a:spcAft>
                <a:spcPts val="600"/>
              </a:spcAft>
            </a:pPr>
            <a:r>
              <a:rPr lang="en-US" sz="1400" b="1" dirty="0">
                <a:solidFill>
                  <a:schemeClr val="bg1"/>
                </a:solidFill>
                <a:latin typeface="Arial" panose="020B0604020202020204" pitchFamily="34" charset="0"/>
                <a:cs typeface="Arial" panose="020B0604020202020204" pitchFamily="34" charset="0"/>
              </a:rPr>
              <a:t>2. Problem 					</a:t>
            </a:r>
            <a:r>
              <a:rPr lang="en-US" sz="1400" dirty="0">
                <a:solidFill>
                  <a:schemeClr val="bg1"/>
                </a:solidFill>
                <a:latin typeface="Arial" panose="020B0604020202020204" pitchFamily="34" charset="0"/>
                <a:cs typeface="Arial" panose="020B0604020202020204" pitchFamily="34" charset="0"/>
              </a:rPr>
              <a:t>p. x</a:t>
            </a:r>
            <a:endParaRPr lang="en-US" sz="1400" b="1" dirty="0">
              <a:solidFill>
                <a:schemeClr val="bg1"/>
              </a:solidFill>
              <a:latin typeface="Arial" panose="020B0604020202020204" pitchFamily="34" charset="0"/>
              <a:cs typeface="Arial" panose="020B0604020202020204" pitchFamily="34" charset="0"/>
            </a:endParaRPr>
          </a:p>
          <a:p>
            <a:pPr>
              <a:spcAft>
                <a:spcPts val="600"/>
              </a:spcAft>
            </a:pPr>
            <a:r>
              <a:rPr lang="en-US" sz="1400" b="1" dirty="0">
                <a:solidFill>
                  <a:schemeClr val="bg1"/>
                </a:solidFill>
                <a:latin typeface="Arial" panose="020B0604020202020204" pitchFamily="34" charset="0"/>
                <a:cs typeface="Arial" panose="020B0604020202020204" pitchFamily="34" charset="0"/>
              </a:rPr>
              <a:t>3. Solution 					</a:t>
            </a:r>
            <a:r>
              <a:rPr lang="en-US" sz="1400" dirty="0">
                <a:solidFill>
                  <a:schemeClr val="bg1"/>
                </a:solidFill>
                <a:latin typeface="Arial" panose="020B0604020202020204" pitchFamily="34" charset="0"/>
                <a:cs typeface="Arial" panose="020B0604020202020204" pitchFamily="34" charset="0"/>
              </a:rPr>
              <a:t>p. x</a:t>
            </a:r>
            <a:endParaRPr lang="en-US" sz="1400" b="1" dirty="0">
              <a:solidFill>
                <a:schemeClr val="bg1"/>
              </a:solidFill>
              <a:latin typeface="Arial" panose="020B0604020202020204" pitchFamily="34" charset="0"/>
              <a:cs typeface="Arial" panose="020B0604020202020204" pitchFamily="34" charset="0"/>
            </a:endParaRPr>
          </a:p>
          <a:p>
            <a:pPr>
              <a:spcAft>
                <a:spcPts val="600"/>
              </a:spcAft>
            </a:pPr>
            <a:r>
              <a:rPr lang="en-US" sz="1400" b="1" dirty="0">
                <a:solidFill>
                  <a:schemeClr val="bg1"/>
                </a:solidFill>
                <a:latin typeface="Arial" panose="020B0604020202020204" pitchFamily="34" charset="0"/>
                <a:cs typeface="Arial" panose="020B0604020202020204" pitchFamily="34" charset="0"/>
              </a:rPr>
              <a:t>4. Competition 					</a:t>
            </a:r>
            <a:r>
              <a:rPr lang="en-US" sz="1400" dirty="0">
                <a:solidFill>
                  <a:schemeClr val="bg1"/>
                </a:solidFill>
                <a:latin typeface="Arial" panose="020B0604020202020204" pitchFamily="34" charset="0"/>
                <a:cs typeface="Arial" panose="020B0604020202020204" pitchFamily="34" charset="0"/>
              </a:rPr>
              <a:t>p. x</a:t>
            </a:r>
            <a:endParaRPr lang="en-US" sz="1400" b="1" dirty="0">
              <a:solidFill>
                <a:schemeClr val="bg1"/>
              </a:solidFill>
              <a:latin typeface="Arial" panose="020B0604020202020204" pitchFamily="34" charset="0"/>
              <a:cs typeface="Arial" panose="020B0604020202020204" pitchFamily="34" charset="0"/>
            </a:endParaRPr>
          </a:p>
          <a:p>
            <a:pPr>
              <a:spcAft>
                <a:spcPts val="600"/>
              </a:spcAft>
            </a:pPr>
            <a:r>
              <a:rPr lang="en-US" sz="1400" b="1" dirty="0">
                <a:solidFill>
                  <a:schemeClr val="bg1"/>
                </a:solidFill>
                <a:latin typeface="Arial" panose="020B0604020202020204" pitchFamily="34" charset="0"/>
                <a:cs typeface="Arial" panose="020B0604020202020204" pitchFamily="34" charset="0"/>
              </a:rPr>
              <a:t>5. Growth	 					</a:t>
            </a:r>
            <a:r>
              <a:rPr lang="en-US" sz="1400" dirty="0">
                <a:solidFill>
                  <a:schemeClr val="bg1"/>
                </a:solidFill>
                <a:latin typeface="Arial" panose="020B0604020202020204" pitchFamily="34" charset="0"/>
                <a:cs typeface="Arial" panose="020B0604020202020204" pitchFamily="34" charset="0"/>
              </a:rPr>
              <a:t>p. x</a:t>
            </a:r>
            <a:endParaRPr lang="en-US" sz="1400" b="1" dirty="0">
              <a:solidFill>
                <a:schemeClr val="bg1"/>
              </a:solidFill>
              <a:latin typeface="Arial" panose="020B0604020202020204" pitchFamily="34" charset="0"/>
              <a:cs typeface="Arial" panose="020B0604020202020204" pitchFamily="34" charset="0"/>
            </a:endParaRPr>
          </a:p>
          <a:p>
            <a:pPr>
              <a:spcAft>
                <a:spcPts val="600"/>
              </a:spcAft>
            </a:pPr>
            <a:r>
              <a:rPr lang="en-US" sz="1400" b="1" dirty="0">
                <a:solidFill>
                  <a:schemeClr val="bg1"/>
                </a:solidFill>
                <a:latin typeface="Arial" panose="020B0604020202020204" pitchFamily="34" charset="0"/>
                <a:cs typeface="Arial" panose="020B0604020202020204" pitchFamily="34" charset="0"/>
              </a:rPr>
              <a:t>6. Financials 					</a:t>
            </a:r>
            <a:r>
              <a:rPr lang="en-US" sz="1400" dirty="0">
                <a:solidFill>
                  <a:schemeClr val="bg1"/>
                </a:solidFill>
                <a:latin typeface="Arial" panose="020B0604020202020204" pitchFamily="34" charset="0"/>
                <a:cs typeface="Arial" panose="020B0604020202020204" pitchFamily="34" charset="0"/>
              </a:rPr>
              <a:t>p. x</a:t>
            </a:r>
          </a:p>
          <a:p>
            <a:pPr>
              <a:spcAft>
                <a:spcPts val="600"/>
              </a:spcAft>
            </a:pPr>
            <a:r>
              <a:rPr lang="en-US" sz="1400" b="1" dirty="0">
                <a:solidFill>
                  <a:schemeClr val="bg1"/>
                </a:solidFill>
                <a:latin typeface="Arial" panose="020B0604020202020204" pitchFamily="34" charset="0"/>
                <a:cs typeface="Arial" panose="020B0604020202020204" pitchFamily="34" charset="0"/>
              </a:rPr>
              <a:t>7. Delivery				</a:t>
            </a:r>
            <a:r>
              <a:rPr lang="en-US" sz="1400" dirty="0">
                <a:solidFill>
                  <a:schemeClr val="bg1"/>
                </a:solidFill>
                <a:latin typeface="Arial" panose="020B0604020202020204" pitchFamily="34" charset="0"/>
                <a:cs typeface="Arial" panose="020B0604020202020204" pitchFamily="34" charset="0"/>
              </a:rPr>
              <a:t>		p. x</a:t>
            </a:r>
          </a:p>
          <a:p>
            <a:pPr>
              <a:spcAft>
                <a:spcPts val="600"/>
              </a:spcAft>
            </a:pPr>
            <a:r>
              <a:rPr lang="en-US" sz="1400" b="1" dirty="0">
                <a:solidFill>
                  <a:schemeClr val="bg1"/>
                </a:solidFill>
                <a:latin typeface="Arial" panose="020B0604020202020204" pitchFamily="34" charset="0"/>
                <a:cs typeface="Arial" panose="020B0604020202020204" pitchFamily="34" charset="0"/>
              </a:rPr>
              <a:t>8. Investment 					</a:t>
            </a:r>
            <a:r>
              <a:rPr lang="en-US" sz="1400" dirty="0">
                <a:solidFill>
                  <a:schemeClr val="bg1"/>
                </a:solidFill>
                <a:latin typeface="Arial" panose="020B0604020202020204" pitchFamily="34" charset="0"/>
                <a:cs typeface="Arial" panose="020B0604020202020204" pitchFamily="34" charset="0"/>
              </a:rPr>
              <a:t>p. x</a:t>
            </a:r>
          </a:p>
          <a:p>
            <a:pPr>
              <a:spcAft>
                <a:spcPts val="600"/>
              </a:spcAft>
            </a:pPr>
            <a:r>
              <a:rPr lang="en-US" sz="1400" b="1" dirty="0">
                <a:solidFill>
                  <a:schemeClr val="bg1"/>
                </a:solidFill>
                <a:latin typeface="Arial" panose="020B0604020202020204" pitchFamily="34" charset="0"/>
                <a:cs typeface="Arial" panose="020B0604020202020204" pitchFamily="34" charset="0"/>
              </a:rPr>
              <a:t>9. Next steps</a:t>
            </a:r>
            <a:r>
              <a:rPr lang="en-US" sz="1400" dirty="0">
                <a:solidFill>
                  <a:schemeClr val="bg1"/>
                </a:solidFill>
                <a:latin typeface="Arial" panose="020B0604020202020204" pitchFamily="34" charset="0"/>
                <a:cs typeface="Arial" panose="020B0604020202020204" pitchFamily="34" charset="0"/>
              </a:rPr>
              <a:t>					p. x</a:t>
            </a:r>
          </a:p>
          <a:p>
            <a:pPr>
              <a:buNone/>
            </a:pPr>
            <a:endParaRPr lang="en-US" sz="1400" dirty="0">
              <a:solidFill>
                <a:schemeClr val="bg1"/>
              </a:solidFill>
              <a:latin typeface="Arial" panose="020B0604020202020204" pitchFamily="34" charset="0"/>
              <a:cs typeface="Arial" panose="020B0604020202020204" pitchFamily="34" charset="0"/>
            </a:endParaRPr>
          </a:p>
          <a:p>
            <a:pPr>
              <a:spcAft>
                <a:spcPts val="600"/>
              </a:spcAft>
            </a:pPr>
            <a:r>
              <a:rPr lang="en-US" sz="1400" dirty="0">
                <a:solidFill>
                  <a:schemeClr val="bg1"/>
                </a:solidFill>
                <a:latin typeface="Arial" panose="020B0604020202020204" pitchFamily="34" charset="0"/>
                <a:cs typeface="Arial" panose="020B0604020202020204" pitchFamily="34" charset="0"/>
              </a:rPr>
              <a:t>Appendix A: Customer research quotes </a:t>
            </a:r>
            <a:r>
              <a:rPr lang="en-US" sz="1400" i="1" dirty="0">
                <a:solidFill>
                  <a:schemeClr val="bg1"/>
                </a:solidFill>
                <a:latin typeface="Arial" panose="020B0604020202020204" pitchFamily="34" charset="0"/>
                <a:cs typeface="Arial" panose="020B0604020202020204" pitchFamily="34" charset="0"/>
              </a:rPr>
              <a:t>(not included)	</a:t>
            </a:r>
            <a:r>
              <a:rPr lang="en-US" sz="1400" dirty="0">
                <a:solidFill>
                  <a:schemeClr val="bg1"/>
                </a:solidFill>
                <a:latin typeface="Arial" panose="020B0604020202020204" pitchFamily="34" charset="0"/>
                <a:cs typeface="Arial" panose="020B0604020202020204" pitchFamily="34" charset="0"/>
              </a:rPr>
              <a:t>	p. x</a:t>
            </a:r>
          </a:p>
          <a:p>
            <a:pPr>
              <a:spcAft>
                <a:spcPts val="600"/>
              </a:spcAft>
            </a:pPr>
            <a:r>
              <a:rPr lang="en-US" sz="1400" dirty="0">
                <a:solidFill>
                  <a:schemeClr val="bg1"/>
                </a:solidFill>
                <a:latin typeface="Arial" panose="020B0604020202020204" pitchFamily="34" charset="0"/>
                <a:cs typeface="Arial" panose="020B0604020202020204" pitchFamily="34" charset="0"/>
              </a:rPr>
              <a:t>Appendix B: Solution flow charts </a:t>
            </a:r>
            <a:r>
              <a:rPr lang="en-US" sz="1400" i="1" dirty="0">
                <a:solidFill>
                  <a:schemeClr val="bg1"/>
                </a:solidFill>
                <a:latin typeface="Arial" panose="020B0604020202020204" pitchFamily="34" charset="0"/>
                <a:cs typeface="Arial" panose="020B0604020202020204" pitchFamily="34" charset="0"/>
              </a:rPr>
              <a:t>(not included)</a:t>
            </a:r>
            <a:r>
              <a:rPr lang="en-US" sz="1400" dirty="0">
                <a:solidFill>
                  <a:schemeClr val="bg1"/>
                </a:solidFill>
                <a:latin typeface="Arial" panose="020B0604020202020204" pitchFamily="34" charset="0"/>
                <a:cs typeface="Arial" panose="020B0604020202020204" pitchFamily="34" charset="0"/>
              </a:rPr>
              <a:t>		p. x</a:t>
            </a:r>
          </a:p>
          <a:p>
            <a:pPr>
              <a:spcAft>
                <a:spcPts val="600"/>
              </a:spcAft>
            </a:pPr>
            <a:r>
              <a:rPr lang="en-US" sz="1400" dirty="0">
                <a:solidFill>
                  <a:schemeClr val="bg1"/>
                </a:solidFill>
                <a:latin typeface="Arial" panose="020B0604020202020204" pitchFamily="34" charset="0"/>
                <a:cs typeface="Arial" panose="020B0604020202020204" pitchFamily="34" charset="0"/>
              </a:rPr>
              <a:t>Appendix C: App prototype screens </a:t>
            </a:r>
            <a:r>
              <a:rPr lang="en-US" sz="1400" i="1" dirty="0">
                <a:solidFill>
                  <a:schemeClr val="bg1"/>
                </a:solidFill>
                <a:latin typeface="Arial" panose="020B0604020202020204" pitchFamily="34" charset="0"/>
                <a:cs typeface="Arial" panose="020B0604020202020204" pitchFamily="34" charset="0"/>
              </a:rPr>
              <a:t>(not included)	</a:t>
            </a:r>
            <a:r>
              <a:rPr lang="en-US" sz="1400" i="1" dirty="0">
                <a:solidFill>
                  <a:schemeClr val="bg1"/>
                </a:solidFill>
                <a:latin typeface="Arial" panose="020B0604020202020204" pitchFamily="34" charset="0"/>
              </a:rPr>
              <a:t>	</a:t>
            </a:r>
            <a:r>
              <a:rPr lang="en-US" sz="1400" dirty="0">
                <a:solidFill>
                  <a:schemeClr val="bg1"/>
                </a:solidFill>
                <a:latin typeface="Arial" panose="020B0604020202020204" pitchFamily="34" charset="0"/>
                <a:cs typeface="Arial" panose="020B0604020202020204" pitchFamily="34" charset="0"/>
              </a:rPr>
              <a:t>p. x</a:t>
            </a:r>
          </a:p>
          <a:p>
            <a:pPr>
              <a:spcAft>
                <a:spcPts val="600"/>
              </a:spcAft>
            </a:pPr>
            <a:r>
              <a:rPr lang="en-US" sz="1400" dirty="0">
                <a:solidFill>
                  <a:schemeClr val="bg1"/>
                </a:solidFill>
                <a:latin typeface="Arial" panose="020B0604020202020204" pitchFamily="34" charset="0"/>
                <a:cs typeface="Arial" panose="020B0604020202020204" pitchFamily="34" charset="0"/>
              </a:rPr>
              <a:t>Appendix D: </a:t>
            </a:r>
            <a:r>
              <a:rPr lang="en-US" sz="1400" dirty="0" err="1">
                <a:solidFill>
                  <a:schemeClr val="bg1"/>
                </a:solidFill>
                <a:latin typeface="Arial" panose="020B0604020202020204" pitchFamily="34" charset="0"/>
                <a:cs typeface="Arial" panose="020B0604020202020204" pitchFamily="34" charset="0"/>
              </a:rPr>
              <a:t>NewCo</a:t>
            </a:r>
            <a:r>
              <a:rPr lang="en-US" sz="1400" dirty="0">
                <a:solidFill>
                  <a:schemeClr val="bg1"/>
                </a:solidFill>
                <a:latin typeface="Arial" panose="020B0604020202020204" pitchFamily="34" charset="0"/>
                <a:cs typeface="Arial" panose="020B0604020202020204" pitchFamily="34" charset="0"/>
              </a:rPr>
              <a:t> setup </a:t>
            </a:r>
            <a:r>
              <a:rPr lang="en-US" sz="1400" i="1" dirty="0">
                <a:solidFill>
                  <a:schemeClr val="bg1"/>
                </a:solidFill>
                <a:latin typeface="Arial" panose="020B0604020202020204" pitchFamily="34" charset="0"/>
                <a:cs typeface="Arial" panose="020B0604020202020204" pitchFamily="34" charset="0"/>
              </a:rPr>
              <a:t>(not included)</a:t>
            </a:r>
            <a:r>
              <a:rPr lang="en-US" sz="1400" dirty="0">
                <a:solidFill>
                  <a:schemeClr val="bg1"/>
                </a:solidFill>
                <a:latin typeface="Arial" panose="020B0604020202020204" pitchFamily="34" charset="0"/>
                <a:cs typeface="Arial" panose="020B0604020202020204" pitchFamily="34" charset="0"/>
              </a:rPr>
              <a:t>			p. x</a:t>
            </a:r>
          </a:p>
        </p:txBody>
      </p:sp>
    </p:spTree>
    <p:extLst>
      <p:ext uri="{BB962C8B-B14F-4D97-AF65-F5344CB8AC3E}">
        <p14:creationId xmlns:p14="http://schemas.microsoft.com/office/powerpoint/2010/main" val="20939246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Vision</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01</a:t>
            </a:r>
          </a:p>
        </p:txBody>
      </p:sp>
      <p:sp>
        <p:nvSpPr>
          <p:cNvPr id="5" name="1. On-page tracker">
            <a:extLst>
              <a:ext uri="{FF2B5EF4-FFF2-40B4-BE49-F238E27FC236}">
                <a16:creationId xmlns:a16="http://schemas.microsoft.com/office/drawing/2014/main" id="{7164F21B-1E02-D165-FB31-7DD9146602E6}"/>
              </a:ext>
            </a:extLst>
          </p:cNvPr>
          <p:cNvSpPr txBox="1">
            <a:spLocks/>
          </p:cNvSpPr>
          <p:nvPr>
            <p:custDataLst>
              <p:tags r:id="rId2"/>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9770297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F7C4D-03DC-9CF4-BC88-DEF8B7F60B7A}"/>
              </a:ext>
            </a:extLst>
          </p:cNvPr>
          <p:cNvSpPr>
            <a:spLocks noGrp="1"/>
          </p:cNvSpPr>
          <p:nvPr>
            <p:ph type="title"/>
          </p:nvPr>
        </p:nvSpPr>
        <p:spPr/>
        <p:txBody>
          <a:bodyPr/>
          <a:lstStyle/>
          <a:p>
            <a:r>
              <a:rPr lang="en-US" dirty="0"/>
              <a:t>Vision</a:t>
            </a:r>
          </a:p>
        </p:txBody>
      </p:sp>
      <p:sp>
        <p:nvSpPr>
          <p:cNvPr id="5" name="Text Placeholder 4">
            <a:extLst>
              <a:ext uri="{FF2B5EF4-FFF2-40B4-BE49-F238E27FC236}">
                <a16:creationId xmlns:a16="http://schemas.microsoft.com/office/drawing/2014/main" id="{CF32D4DC-29B0-51E7-5134-49CC251D6921}"/>
              </a:ext>
            </a:extLst>
          </p:cNvPr>
          <p:cNvSpPr>
            <a:spLocks noGrp="1"/>
          </p:cNvSpPr>
          <p:nvPr>
            <p:ph type="body" sz="quarter" idx="4294967295"/>
          </p:nvPr>
        </p:nvSpPr>
        <p:spPr>
          <a:xfrm>
            <a:off x="7156704" y="89319"/>
            <a:ext cx="4480560" cy="123111"/>
          </a:xfrm>
        </p:spPr>
        <p:txBody>
          <a:bodyPr/>
          <a:lstStyle/>
          <a:p>
            <a:endParaRPr lang="en-US"/>
          </a:p>
        </p:txBody>
      </p:sp>
      <p:pic>
        <p:nvPicPr>
          <p:cNvPr id="6" name="Google Shape;389;p51">
            <a:extLst>
              <a:ext uri="{FF2B5EF4-FFF2-40B4-BE49-F238E27FC236}">
                <a16:creationId xmlns:a16="http://schemas.microsoft.com/office/drawing/2014/main" id="{3A4D8F73-130C-13C1-DED2-84CF8B12196E}"/>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a:noFill/>
          <a:ln>
            <a:noFill/>
          </a:ln>
        </p:spPr>
      </p:pic>
      <p:sp>
        <p:nvSpPr>
          <p:cNvPr id="8" name="TextBox 7">
            <a:extLst>
              <a:ext uri="{FF2B5EF4-FFF2-40B4-BE49-F238E27FC236}">
                <a16:creationId xmlns:a16="http://schemas.microsoft.com/office/drawing/2014/main" id="{00543E48-8F25-7FF6-2D66-EA3BD483A4CE}"/>
              </a:ext>
            </a:extLst>
          </p:cNvPr>
          <p:cNvSpPr txBox="1"/>
          <p:nvPr/>
        </p:nvSpPr>
        <p:spPr>
          <a:xfrm>
            <a:off x="554736" y="1859340"/>
            <a:ext cx="5065776" cy="2862322"/>
          </a:xfrm>
          <a:prstGeom prst="rect">
            <a:avLst/>
          </a:prstGeom>
          <a:noFill/>
          <a:ln w="6350">
            <a:noFill/>
            <a:miter lim="800000"/>
          </a:ln>
        </p:spPr>
        <p:txBody>
          <a:bodyPr wrap="square" lIns="0">
            <a:spAutoFit/>
          </a:bodyPr>
          <a:lstStyle/>
          <a:p>
            <a:pPr>
              <a:defRPr/>
            </a:pPr>
            <a:r>
              <a:rPr lang="en-US" sz="1800" dirty="0">
                <a:solidFill>
                  <a:schemeClr val="bg1"/>
                </a:solidFill>
                <a:latin typeface="Arial" panose="020B0604020202020204" pitchFamily="34" charset="0"/>
                <a:ea typeface="Graphik Regular" charset="0"/>
                <a:cs typeface="Arial" panose="020B0604020202020204" pitchFamily="34" charset="0"/>
              </a:rPr>
              <a:t>For the Gen </a:t>
            </a:r>
            <a:r>
              <a:rPr lang="en-US" sz="1800" dirty="0" err="1">
                <a:solidFill>
                  <a:schemeClr val="bg1"/>
                </a:solidFill>
                <a:latin typeface="Arial" panose="020B0604020202020204" pitchFamily="34" charset="0"/>
                <a:ea typeface="Graphik Regular" charset="0"/>
                <a:cs typeface="Arial" panose="020B0604020202020204" pitchFamily="34" charset="0"/>
              </a:rPr>
              <a:t>Zers</a:t>
            </a:r>
            <a:r>
              <a:rPr lang="en-US" sz="1800" dirty="0">
                <a:solidFill>
                  <a:schemeClr val="bg1"/>
                </a:solidFill>
                <a:latin typeface="Arial" panose="020B0604020202020204" pitchFamily="34" charset="0"/>
                <a:ea typeface="Graphik Regular" charset="0"/>
                <a:cs typeface="Arial" panose="020B0604020202020204" pitchFamily="34" charset="0"/>
              </a:rPr>
              <a:t> and Millennials who believe in a different way of working, saving, and investing</a:t>
            </a:r>
          </a:p>
          <a:p>
            <a:pPr>
              <a:defRPr/>
            </a:pPr>
            <a:endParaRPr lang="en-US" sz="1800" dirty="0">
              <a:solidFill>
                <a:schemeClr val="bg1"/>
              </a:solidFill>
              <a:latin typeface="Arial" panose="020B0604020202020204" pitchFamily="34" charset="0"/>
              <a:ea typeface="Graphik Regular" charset="0"/>
              <a:cs typeface="Arial" panose="020B0604020202020204" pitchFamily="34" charset="0"/>
            </a:endParaRPr>
          </a:p>
          <a:p>
            <a:pPr>
              <a:defRPr/>
            </a:pPr>
            <a:r>
              <a:rPr lang="en-US" sz="1800" dirty="0">
                <a:solidFill>
                  <a:schemeClr val="bg1"/>
                </a:solidFill>
                <a:latin typeface="Arial" panose="020B0604020202020204" pitchFamily="34" charset="0"/>
                <a:ea typeface="Graphik Regular" charset="0"/>
                <a:cs typeface="Arial" panose="020B0604020202020204" pitchFamily="34" charset="0"/>
              </a:rPr>
              <a:t>we will build a digital-first </a:t>
            </a:r>
            <a:r>
              <a:rPr lang="en-US" dirty="0">
                <a:solidFill>
                  <a:schemeClr val="bg1"/>
                </a:solidFill>
                <a:latin typeface="Arial" panose="020B0604020202020204" pitchFamily="34" charset="0"/>
                <a:ea typeface="Graphik Regular" charset="0"/>
                <a:cs typeface="Arial" panose="020B0604020202020204" pitchFamily="34" charset="0"/>
              </a:rPr>
              <a:t>investment </a:t>
            </a:r>
            <a:r>
              <a:rPr lang="en-US" sz="1800" dirty="0">
                <a:solidFill>
                  <a:schemeClr val="bg1"/>
                </a:solidFill>
                <a:latin typeface="Arial" panose="020B0604020202020204" pitchFamily="34" charset="0"/>
                <a:ea typeface="Graphik Regular" charset="0"/>
                <a:cs typeface="Arial" panose="020B0604020202020204" pitchFamily="34" charset="0"/>
              </a:rPr>
              <a:t>product </a:t>
            </a:r>
          </a:p>
          <a:p>
            <a:pPr>
              <a:defRPr/>
            </a:pPr>
            <a:endParaRPr lang="en-US" sz="1800" dirty="0">
              <a:solidFill>
                <a:schemeClr val="bg1"/>
              </a:solidFill>
              <a:latin typeface="Arial" panose="020B0604020202020204" pitchFamily="34" charset="0"/>
              <a:ea typeface="Graphik Regular" charset="0"/>
              <a:cs typeface="Arial" panose="020B0604020202020204" pitchFamily="34" charset="0"/>
            </a:endParaRPr>
          </a:p>
          <a:p>
            <a:pPr>
              <a:defRPr/>
            </a:pPr>
            <a:r>
              <a:rPr lang="en-US" sz="1800" dirty="0">
                <a:solidFill>
                  <a:schemeClr val="bg1"/>
                </a:solidFill>
                <a:latin typeface="Arial" panose="020B0604020202020204" pitchFamily="34" charset="0"/>
                <a:ea typeface="Graphik Regular" charset="0"/>
                <a:cs typeface="Arial" panose="020B0604020202020204" pitchFamily="34" charset="0"/>
              </a:rPr>
              <a:t>that is tailored to the new way of </a:t>
            </a:r>
            <a:r>
              <a:rPr lang="en-US" dirty="0">
                <a:solidFill>
                  <a:schemeClr val="bg1"/>
                </a:solidFill>
                <a:latin typeface="Arial" panose="020B0604020202020204" pitchFamily="34" charset="0"/>
                <a:ea typeface="Graphik Regular" charset="0"/>
                <a:cs typeface="Arial" panose="020B0604020202020204" pitchFamily="34" charset="0"/>
              </a:rPr>
              <a:t>saving and investing</a:t>
            </a:r>
            <a:r>
              <a:rPr lang="en-US" sz="1800" dirty="0">
                <a:solidFill>
                  <a:schemeClr val="bg1"/>
                </a:solidFill>
                <a:latin typeface="Arial" panose="020B0604020202020204" pitchFamily="34" charset="0"/>
                <a:ea typeface="Graphik Regular" charset="0"/>
                <a:cs typeface="Arial" panose="020B0604020202020204" pitchFamily="34" charset="0"/>
              </a:rPr>
              <a:t> by being </a:t>
            </a:r>
            <a:r>
              <a:rPr lang="en-US" dirty="0">
                <a:solidFill>
                  <a:schemeClr val="bg1"/>
                </a:solidFill>
                <a:latin typeface="Arial" panose="020B0604020202020204" pitchFamily="34" charset="0"/>
                <a:ea typeface="Graphik Regular" charset="0"/>
                <a:cs typeface="Arial" panose="020B0604020202020204" pitchFamily="34" charset="0"/>
              </a:rPr>
              <a:t>direct-to-consumer</a:t>
            </a:r>
            <a:r>
              <a:rPr lang="en-US" sz="1800" dirty="0">
                <a:solidFill>
                  <a:schemeClr val="bg1"/>
                </a:solidFill>
                <a:latin typeface="Arial" panose="020B0604020202020204" pitchFamily="34" charset="0"/>
                <a:ea typeface="Graphik Regular" charset="0"/>
                <a:cs typeface="Arial" panose="020B0604020202020204" pitchFamily="34" charset="0"/>
              </a:rPr>
              <a:t>, customer-centric, and independent of how you work.</a:t>
            </a:r>
          </a:p>
          <a:p>
            <a:pPr>
              <a:defRPr/>
            </a:pPr>
            <a:endParaRPr lang="en-US" sz="1800" dirty="0">
              <a:solidFill>
                <a:schemeClr val="bg1"/>
              </a:solidFill>
              <a:latin typeface="Arial" panose="020B0604020202020204" pitchFamily="34" charset="0"/>
              <a:ea typeface="Graphik Regular" charset="0"/>
              <a:cs typeface="Arial" panose="020B0604020202020204" pitchFamily="34" charset="0"/>
            </a:endParaRPr>
          </a:p>
          <a:p>
            <a:pPr>
              <a:defRPr/>
            </a:pPr>
            <a:r>
              <a:rPr lang="en-US" sz="1800" dirty="0">
                <a:solidFill>
                  <a:schemeClr val="bg1"/>
                </a:solidFill>
                <a:latin typeface="Arial" panose="020B0604020202020204" pitchFamily="34" charset="0"/>
                <a:ea typeface="Graphik Regular" charset="0"/>
                <a:cs typeface="Arial" panose="020B0604020202020204" pitchFamily="34" charset="0"/>
              </a:rPr>
              <a:t>Our core values are simple, personal, honest.</a:t>
            </a: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endParaRPr>
          </a:p>
        </p:txBody>
      </p:sp>
      <p:sp>
        <p:nvSpPr>
          <p:cNvPr id="7" name="1. On-page tracker">
            <a:extLst>
              <a:ext uri="{FF2B5EF4-FFF2-40B4-BE49-F238E27FC236}">
                <a16:creationId xmlns:a16="http://schemas.microsoft.com/office/drawing/2014/main" id="{3B58A3C8-22FB-40E3-DC95-092FE870319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tx1"/>
                </a:solidFill>
              </a:rPr>
              <a:t>Case: Real-life sanitized example #3</a:t>
            </a:r>
          </a:p>
        </p:txBody>
      </p:sp>
      <p:sp>
        <p:nvSpPr>
          <p:cNvPr id="10" name="Footer Placeholder 2">
            <a:extLst>
              <a:ext uri="{FF2B5EF4-FFF2-40B4-BE49-F238E27FC236}">
                <a16:creationId xmlns:a16="http://schemas.microsoft.com/office/drawing/2014/main" id="{17F64966-43C6-A491-587E-57086E273EE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763722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Problem</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02</a:t>
            </a:r>
          </a:p>
        </p:txBody>
      </p:sp>
      <p:sp>
        <p:nvSpPr>
          <p:cNvPr id="2" name="1. On-page tracker">
            <a:extLst>
              <a:ext uri="{FF2B5EF4-FFF2-40B4-BE49-F238E27FC236}">
                <a16:creationId xmlns:a16="http://schemas.microsoft.com/office/drawing/2014/main" id="{45A975CC-C723-4EFC-6F8E-7F991FBCB799}"/>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395327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[Insert more in-depth description of trend x]</a:t>
            </a:r>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2"/>
          <a:stretch>
            <a:fillRect/>
          </a:stretch>
        </p:blipFill>
        <p:spPr>
          <a:xfrm>
            <a:off x="365071" y="2073309"/>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595662"/>
            <a:ext cx="1846784" cy="830997"/>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xx</a:t>
            </a:r>
            <a:br>
              <a:rPr lang="en-US"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[insert description]</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1250011909"/>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FECD3FCA-0ABB-EFE9-991B-80E03D5D9E00}"/>
              </a:ext>
            </a:extLst>
          </p:cNvPr>
          <p:cNvSpPr txBox="1"/>
          <p:nvPr/>
        </p:nvSpPr>
        <p:spPr>
          <a:xfrm>
            <a:off x="6547969"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C129BF-FCCD-FAAF-1BA7-28D9C5A12FC0}"/>
              </a:ext>
            </a:extLst>
          </p:cNvPr>
          <p:cNvSpPr/>
          <p:nvPr/>
        </p:nvSpPr>
        <p:spPr>
          <a:xfrm rot="21443253">
            <a:off x="1162873" y="2533674"/>
            <a:ext cx="2560320" cy="139621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screenshot or similar, if relevant]</a:t>
            </a:r>
          </a:p>
        </p:txBody>
      </p:sp>
      <p:sp>
        <p:nvSpPr>
          <p:cNvPr id="13" name="Footer Placeholder 2">
            <a:extLst>
              <a:ext uri="{FF2B5EF4-FFF2-40B4-BE49-F238E27FC236}">
                <a16:creationId xmlns:a16="http://schemas.microsoft.com/office/drawing/2014/main" id="{B2B9D9FF-AF05-5BC7-F3AC-FFD42F32997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4" name="Text Placeholder 6">
            <a:extLst>
              <a:ext uri="{FF2B5EF4-FFF2-40B4-BE49-F238E27FC236}">
                <a16:creationId xmlns:a16="http://schemas.microsoft.com/office/drawing/2014/main" id="{A431747F-4E4B-D361-CC30-705E67119DAC}"/>
              </a:ext>
            </a:extLst>
          </p:cNvPr>
          <p:cNvSpPr>
            <a:spLocks noGrp="1"/>
          </p:cNvSpPr>
          <p:nvPr>
            <p:ph type="body" sz="quarter" idx="17"/>
          </p:nvPr>
        </p:nvSpPr>
        <p:spPr>
          <a:xfrm>
            <a:off x="7630160" y="100540"/>
            <a:ext cx="4007104" cy="123111"/>
          </a:xfrm>
        </p:spPr>
        <p:txBody>
          <a:bodyPr/>
          <a:lstStyle/>
          <a:p>
            <a:r>
              <a:rPr lang="en-US" sz="800" dirty="0"/>
              <a:t>Point of departure and rationale</a:t>
            </a:r>
            <a:endParaRPr lang="en-US" dirty="0"/>
          </a:p>
        </p:txBody>
      </p:sp>
    </p:spTree>
    <p:extLst>
      <p:ext uri="{BB962C8B-B14F-4D97-AF65-F5344CB8AC3E}">
        <p14:creationId xmlns:p14="http://schemas.microsoft.com/office/powerpoint/2010/main" val="354147689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BF822-8375-D10F-D362-9FAF868DAA77}"/>
              </a:ext>
            </a:extLst>
          </p:cNvPr>
          <p:cNvSpPr>
            <a:spLocks noGrp="1"/>
          </p:cNvSpPr>
          <p:nvPr>
            <p:ph type="title"/>
          </p:nvPr>
        </p:nvSpPr>
        <p:spPr/>
        <p:txBody>
          <a:bodyPr/>
          <a:lstStyle/>
          <a:p>
            <a:r>
              <a:rPr lang="en-US" dirty="0"/>
              <a:t>Three key trends are driving the way people work, save, and invest</a:t>
            </a:r>
          </a:p>
        </p:txBody>
      </p:sp>
      <p:sp>
        <p:nvSpPr>
          <p:cNvPr id="6" name="Google Shape;606;p17">
            <a:extLst>
              <a:ext uri="{FF2B5EF4-FFF2-40B4-BE49-F238E27FC236}">
                <a16:creationId xmlns:a16="http://schemas.microsoft.com/office/drawing/2014/main" id="{C0F26B50-37D9-2A50-D638-20AD25072146}"/>
              </a:ext>
            </a:extLst>
          </p:cNvPr>
          <p:cNvSpPr/>
          <p:nvPr/>
        </p:nvSpPr>
        <p:spPr>
          <a:xfrm>
            <a:off x="1112382"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More flexible </a:t>
            </a:r>
            <a:br>
              <a:rPr lang="en-US" b="1" dirty="0">
                <a:solidFill>
                  <a:schemeClr val="bg1"/>
                </a:solidFill>
                <a:latin typeface="Arial"/>
                <a:ea typeface="Arial"/>
                <a:cs typeface="Arial"/>
                <a:sym typeface="Arial"/>
              </a:rPr>
            </a:br>
            <a:r>
              <a:rPr lang="en-US" b="1" dirty="0">
                <a:solidFill>
                  <a:schemeClr val="bg1"/>
                </a:solidFill>
                <a:latin typeface="Arial"/>
                <a:ea typeface="Arial"/>
                <a:cs typeface="Arial"/>
                <a:sym typeface="Arial"/>
              </a:rPr>
              <a:t>working lives</a:t>
            </a:r>
            <a:endParaRPr lang="en-US" dirty="0">
              <a:solidFill>
                <a:schemeClr val="bg1"/>
              </a:solidFill>
            </a:endParaRPr>
          </a:p>
        </p:txBody>
      </p:sp>
      <p:sp>
        <p:nvSpPr>
          <p:cNvPr id="7" name="Google Shape;607;p17">
            <a:extLst>
              <a:ext uri="{FF2B5EF4-FFF2-40B4-BE49-F238E27FC236}">
                <a16:creationId xmlns:a16="http://schemas.microsoft.com/office/drawing/2014/main" id="{95B62342-0962-E4CD-95AB-93C3405C842C}"/>
              </a:ext>
            </a:extLst>
          </p:cNvPr>
          <p:cNvSpPr/>
          <p:nvPr/>
        </p:nvSpPr>
        <p:spPr>
          <a:xfrm>
            <a:off x="4756268"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More frequent </a:t>
            </a:r>
            <a:br>
              <a:rPr lang="en-US" b="1" dirty="0">
                <a:solidFill>
                  <a:schemeClr val="bg1"/>
                </a:solidFill>
                <a:latin typeface="Arial"/>
                <a:ea typeface="Arial"/>
                <a:cs typeface="Arial"/>
                <a:sym typeface="Arial"/>
              </a:rPr>
            </a:br>
            <a:r>
              <a:rPr lang="en-US" b="1" dirty="0">
                <a:solidFill>
                  <a:schemeClr val="bg1"/>
                </a:solidFill>
                <a:latin typeface="Arial"/>
                <a:ea typeface="Arial"/>
                <a:cs typeface="Arial"/>
                <a:sym typeface="Arial"/>
              </a:rPr>
              <a:t>job changes</a:t>
            </a:r>
            <a:endParaRPr lang="en-US" dirty="0">
              <a:solidFill>
                <a:schemeClr val="bg1"/>
              </a:solidFill>
            </a:endParaRPr>
          </a:p>
        </p:txBody>
      </p:sp>
      <p:sp>
        <p:nvSpPr>
          <p:cNvPr id="8" name="Google Shape;608;p17">
            <a:extLst>
              <a:ext uri="{FF2B5EF4-FFF2-40B4-BE49-F238E27FC236}">
                <a16:creationId xmlns:a16="http://schemas.microsoft.com/office/drawing/2014/main" id="{F228F038-EB00-14BD-1B1C-C12284CF91D3}"/>
              </a:ext>
            </a:extLst>
          </p:cNvPr>
          <p:cNvSpPr/>
          <p:nvPr/>
        </p:nvSpPr>
        <p:spPr>
          <a:xfrm>
            <a:off x="8400154" y="3867598"/>
            <a:ext cx="2596406" cy="891553"/>
          </a:xfrm>
          <a:prstGeom prst="rect">
            <a:avLst/>
          </a:prstGeom>
          <a:noFill/>
          <a:ln>
            <a:noFill/>
          </a:ln>
        </p:spPr>
        <p:txBody>
          <a:bodyPr spcFirstLastPara="1" wrap="square" lIns="91425" tIns="182880" rIns="91425" bIns="45700" anchor="t" anchorCtr="0">
            <a:noAutofit/>
          </a:bodyPr>
          <a:lstStyle/>
          <a:p>
            <a:pPr marL="0" marR="0" lvl="0" indent="0" algn="ctr" rtl="0">
              <a:spcBef>
                <a:spcPts val="0"/>
              </a:spcBef>
              <a:spcAft>
                <a:spcPts val="0"/>
              </a:spcAft>
              <a:buNone/>
            </a:pPr>
            <a:r>
              <a:rPr lang="en-US" b="1" dirty="0">
                <a:solidFill>
                  <a:schemeClr val="bg1"/>
                </a:solidFill>
                <a:latin typeface="Arial"/>
                <a:ea typeface="Arial"/>
                <a:cs typeface="Arial"/>
                <a:sym typeface="Arial"/>
              </a:rPr>
              <a:t>More trust in digital advisors</a:t>
            </a:r>
            <a:endParaRPr lang="en-US" dirty="0">
              <a:solidFill>
                <a:schemeClr val="bg1"/>
              </a:solidFill>
            </a:endParaRPr>
          </a:p>
        </p:txBody>
      </p:sp>
      <p:sp>
        <p:nvSpPr>
          <p:cNvPr id="9" name="Google Shape;609;p17">
            <a:extLst>
              <a:ext uri="{FF2B5EF4-FFF2-40B4-BE49-F238E27FC236}">
                <a16:creationId xmlns:a16="http://schemas.microsoft.com/office/drawing/2014/main" id="{BC9F0C38-9704-F185-E785-634C6A7DB807}"/>
              </a:ext>
            </a:extLst>
          </p:cNvPr>
          <p:cNvSpPr/>
          <p:nvPr/>
        </p:nvSpPr>
        <p:spPr>
          <a:xfrm>
            <a:off x="1780585"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 name="Google Shape;610;p17">
            <a:extLst>
              <a:ext uri="{FF2B5EF4-FFF2-40B4-BE49-F238E27FC236}">
                <a16:creationId xmlns:a16="http://schemas.microsoft.com/office/drawing/2014/main" id="{729A6639-1C21-4344-C2E5-9EDA4C1BE523}"/>
              </a:ext>
            </a:extLst>
          </p:cNvPr>
          <p:cNvSpPr/>
          <p:nvPr/>
        </p:nvSpPr>
        <p:spPr>
          <a:xfrm>
            <a:off x="5424471"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611;p17">
            <a:extLst>
              <a:ext uri="{FF2B5EF4-FFF2-40B4-BE49-F238E27FC236}">
                <a16:creationId xmlns:a16="http://schemas.microsoft.com/office/drawing/2014/main" id="{92A71C80-87E3-E48C-C8B9-6C5CAE57DC44}"/>
              </a:ext>
            </a:extLst>
          </p:cNvPr>
          <p:cNvSpPr/>
          <p:nvPr/>
        </p:nvSpPr>
        <p:spPr>
          <a:xfrm>
            <a:off x="9068357" y="1936827"/>
            <a:ext cx="1260000" cy="1260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9DC5266F-CB26-06CA-F474-AB393F0819AD}"/>
              </a:ext>
            </a:extLst>
          </p:cNvPr>
          <p:cNvCxnSpPr>
            <a:cxnSpLocks/>
            <a:stCxn id="9" idx="4"/>
            <a:endCxn id="6" idx="0"/>
          </p:cNvCxnSpPr>
          <p:nvPr/>
        </p:nvCxnSpPr>
        <p:spPr>
          <a:xfrm>
            <a:off x="2410585" y="319682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B4C8C-D903-9D63-E1FD-DFC2DF7A1F49}"/>
              </a:ext>
            </a:extLst>
          </p:cNvPr>
          <p:cNvCxnSpPr>
            <a:cxnSpLocks/>
            <a:stCxn id="10" idx="4"/>
            <a:endCxn id="7" idx="0"/>
          </p:cNvCxnSpPr>
          <p:nvPr/>
        </p:nvCxnSpPr>
        <p:spPr>
          <a:xfrm>
            <a:off x="6054471" y="3196827"/>
            <a:ext cx="0" cy="670771"/>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C3A7E3-B124-8CB1-FC5E-DA64A17C6BC1}"/>
              </a:ext>
            </a:extLst>
          </p:cNvPr>
          <p:cNvCxnSpPr>
            <a:cxnSpLocks/>
            <a:endCxn id="8" idx="0"/>
          </p:cNvCxnSpPr>
          <p:nvPr/>
        </p:nvCxnSpPr>
        <p:spPr>
          <a:xfrm>
            <a:off x="9698357" y="3037616"/>
            <a:ext cx="0" cy="829982"/>
          </a:xfrm>
          <a:prstGeom prst="line">
            <a:avLst/>
          </a:prstGeom>
          <a:ln w="25400" cap="sq">
            <a:solidFill>
              <a:schemeClr val="bg1"/>
            </a:solidFill>
            <a:miter lim="800000"/>
            <a:tailEnd type="oval" w="lg" len="lg"/>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1F5B952F-25B8-2108-04F3-CF1EDE24AA49}"/>
              </a:ext>
            </a:extLst>
          </p:cNvPr>
          <p:cNvSpPr/>
          <p:nvPr/>
        </p:nvSpPr>
        <p:spPr>
          <a:xfrm rot="5400000">
            <a:off x="5962526" y="-7934"/>
            <a:ext cx="266949" cy="98011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Rectangle 28">
            <a:extLst>
              <a:ext uri="{FF2B5EF4-FFF2-40B4-BE49-F238E27FC236}">
                <a16:creationId xmlns:a16="http://schemas.microsoft.com/office/drawing/2014/main" id="{39797255-2523-67F8-0652-43F4B8B81402}"/>
              </a:ext>
            </a:extLst>
          </p:cNvPr>
          <p:cNvSpPr/>
          <p:nvPr/>
        </p:nvSpPr>
        <p:spPr>
          <a:xfrm>
            <a:off x="1195439" y="5145341"/>
            <a:ext cx="9801121" cy="891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New approach to saving and investing</a:t>
            </a:r>
          </a:p>
          <a:p>
            <a:pPr algn="ctr"/>
            <a:r>
              <a:rPr lang="en-GB" sz="1600" dirty="0">
                <a:solidFill>
                  <a:schemeClr val="tx1"/>
                </a:solidFill>
              </a:rPr>
              <a:t>Less planning for retirement, more planning for life detours</a:t>
            </a:r>
          </a:p>
        </p:txBody>
      </p:sp>
      <p:pic>
        <p:nvPicPr>
          <p:cNvPr id="30" name="Picture 29">
            <a:extLst>
              <a:ext uri="{FF2B5EF4-FFF2-40B4-BE49-F238E27FC236}">
                <a16:creationId xmlns:a16="http://schemas.microsoft.com/office/drawing/2014/main" id="{8CF013A4-57A7-E715-EBA2-B7D30D079A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4261" y="2260503"/>
            <a:ext cx="612648" cy="612648"/>
          </a:xfrm>
          <a:prstGeom prst="rect">
            <a:avLst/>
          </a:prstGeom>
        </p:spPr>
      </p:pic>
      <p:pic>
        <p:nvPicPr>
          <p:cNvPr id="31" name="Picture 30">
            <a:extLst>
              <a:ext uri="{FF2B5EF4-FFF2-40B4-BE49-F238E27FC236}">
                <a16:creationId xmlns:a16="http://schemas.microsoft.com/office/drawing/2014/main" id="{94B2E32B-02DD-49C2-AE2D-04AB233B32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8147" y="2260503"/>
            <a:ext cx="612648" cy="612648"/>
          </a:xfrm>
          <a:prstGeom prst="rect">
            <a:avLst/>
          </a:prstGeom>
        </p:spPr>
      </p:pic>
      <p:pic>
        <p:nvPicPr>
          <p:cNvPr id="32" name="Picture 31">
            <a:extLst>
              <a:ext uri="{FF2B5EF4-FFF2-40B4-BE49-F238E27FC236}">
                <a16:creationId xmlns:a16="http://schemas.microsoft.com/office/drawing/2014/main" id="{F459A45E-BCDC-5B95-453F-A544400984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2033" y="2260503"/>
            <a:ext cx="612648" cy="612648"/>
          </a:xfrm>
          <a:prstGeom prst="rect">
            <a:avLst/>
          </a:prstGeom>
        </p:spPr>
      </p:pic>
      <p:sp>
        <p:nvSpPr>
          <p:cNvPr id="37" name="1. On-page tracker">
            <a:extLst>
              <a:ext uri="{FF2B5EF4-FFF2-40B4-BE49-F238E27FC236}">
                <a16:creationId xmlns:a16="http://schemas.microsoft.com/office/drawing/2014/main" id="{2F0C9ACB-C601-8A77-A924-A15A8D40DFBE}"/>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38" name="Footer Placeholder 2">
            <a:extLst>
              <a:ext uri="{FF2B5EF4-FFF2-40B4-BE49-F238E27FC236}">
                <a16:creationId xmlns:a16="http://schemas.microsoft.com/office/drawing/2014/main" id="{6C30BF8E-E7CB-EE7F-BB86-DDF2DA26CA0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2426602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More flexible working lives</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A large proportion of Gen </a:t>
            </a:r>
            <a:r>
              <a:rPr lang="en-US" dirty="0" err="1"/>
              <a:t>Zers</a:t>
            </a:r>
            <a:r>
              <a:rPr lang="en-US" dirty="0"/>
              <a:t> and Millennials are open to joining the gig economy</a:t>
            </a:r>
          </a:p>
        </p:txBody>
      </p:sp>
      <p:graphicFrame>
        <p:nvGraphicFramePr>
          <p:cNvPr id="14" name="Chart 13">
            <a:extLst>
              <a:ext uri="{FF2B5EF4-FFF2-40B4-BE49-F238E27FC236}">
                <a16:creationId xmlns:a16="http://schemas.microsoft.com/office/drawing/2014/main" id="{AD841059-3009-AD7D-0F46-DEFB883FDDC0}"/>
              </a:ext>
            </a:extLst>
          </p:cNvPr>
          <p:cNvGraphicFramePr/>
          <p:nvPr>
            <p:extLst>
              <p:ext uri="{D42A27DB-BD31-4B8C-83A1-F6EECF244321}">
                <p14:modId xmlns:p14="http://schemas.microsoft.com/office/powerpoint/2010/main" val="4099395924"/>
              </p:ext>
            </p:extLst>
          </p:nvPr>
        </p:nvGraphicFramePr>
        <p:xfrm>
          <a:off x="1586348" y="2660198"/>
          <a:ext cx="3733369" cy="27891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72A42011-6DF6-9261-AA7F-EE61F7815015}"/>
              </a:ext>
            </a:extLst>
          </p:cNvPr>
          <p:cNvGraphicFramePr/>
          <p:nvPr>
            <p:extLst>
              <p:ext uri="{D42A27DB-BD31-4B8C-83A1-F6EECF244321}">
                <p14:modId xmlns:p14="http://schemas.microsoft.com/office/powerpoint/2010/main" val="2584881792"/>
              </p:ext>
            </p:extLst>
          </p:nvPr>
        </p:nvGraphicFramePr>
        <p:xfrm>
          <a:off x="7216773" y="2660198"/>
          <a:ext cx="3206427" cy="2789130"/>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E76DC87C-186E-EC17-AD2F-99EE51F8777F}"/>
              </a:ext>
            </a:extLst>
          </p:cNvPr>
          <p:cNvSpPr txBox="1"/>
          <p:nvPr/>
        </p:nvSpPr>
        <p:spPr>
          <a:xfrm>
            <a:off x="1381426" y="1961367"/>
            <a:ext cx="4143213"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Percent who would consider joining the gig economy instead of full-time employment</a:t>
            </a:r>
          </a:p>
        </p:txBody>
      </p:sp>
      <p:sp>
        <p:nvSpPr>
          <p:cNvPr id="17" name="TextBox 16">
            <a:extLst>
              <a:ext uri="{FF2B5EF4-FFF2-40B4-BE49-F238E27FC236}">
                <a16:creationId xmlns:a16="http://schemas.microsoft.com/office/drawing/2014/main" id="{906727EE-B648-3FD3-192A-BF21822E7B63}"/>
              </a:ext>
            </a:extLst>
          </p:cNvPr>
          <p:cNvSpPr txBox="1"/>
          <p:nvPr/>
        </p:nvSpPr>
        <p:spPr>
          <a:xfrm>
            <a:off x="89541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Don’t know</a:t>
            </a:r>
          </a:p>
        </p:txBody>
      </p:sp>
      <p:sp>
        <p:nvSpPr>
          <p:cNvPr id="18" name="TextBox 17">
            <a:extLst>
              <a:ext uri="{FF2B5EF4-FFF2-40B4-BE49-F238E27FC236}">
                <a16:creationId xmlns:a16="http://schemas.microsoft.com/office/drawing/2014/main" id="{530C33C4-40CB-CD0A-9822-F44E4051EB9F}"/>
              </a:ext>
            </a:extLst>
          </p:cNvPr>
          <p:cNvSpPr txBox="1"/>
          <p:nvPr/>
        </p:nvSpPr>
        <p:spPr>
          <a:xfrm>
            <a:off x="66815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No, would not consider</a:t>
            </a:r>
          </a:p>
        </p:txBody>
      </p:sp>
      <p:sp>
        <p:nvSpPr>
          <p:cNvPr id="19" name="TextBox 18">
            <a:extLst>
              <a:ext uri="{FF2B5EF4-FFF2-40B4-BE49-F238E27FC236}">
                <a16:creationId xmlns:a16="http://schemas.microsoft.com/office/drawing/2014/main" id="{E176BC3C-6420-98D7-BD59-ADBF827DF7FA}"/>
              </a:ext>
            </a:extLst>
          </p:cNvPr>
          <p:cNvSpPr txBox="1"/>
          <p:nvPr/>
        </p:nvSpPr>
        <p:spPr>
          <a:xfrm>
            <a:off x="44089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Yes, would consider</a:t>
            </a:r>
          </a:p>
        </p:txBody>
      </p:sp>
      <p:sp>
        <p:nvSpPr>
          <p:cNvPr id="20" name="TextBox 19">
            <a:extLst>
              <a:ext uri="{FF2B5EF4-FFF2-40B4-BE49-F238E27FC236}">
                <a16:creationId xmlns:a16="http://schemas.microsoft.com/office/drawing/2014/main" id="{912A171F-7E37-F841-AD0B-90E882A05485}"/>
              </a:ext>
            </a:extLst>
          </p:cNvPr>
          <p:cNvSpPr txBox="1"/>
          <p:nvPr/>
        </p:nvSpPr>
        <p:spPr>
          <a:xfrm>
            <a:off x="2136320" y="5804985"/>
            <a:ext cx="1940999" cy="276999"/>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Already done so</a:t>
            </a:r>
          </a:p>
        </p:txBody>
      </p:sp>
      <p:sp>
        <p:nvSpPr>
          <p:cNvPr id="21" name="TextBox 20">
            <a:extLst>
              <a:ext uri="{FF2B5EF4-FFF2-40B4-BE49-F238E27FC236}">
                <a16:creationId xmlns:a16="http://schemas.microsoft.com/office/drawing/2014/main" id="{9D88820B-1211-8F56-F5BB-27FDF48C89CC}"/>
              </a:ext>
            </a:extLst>
          </p:cNvPr>
          <p:cNvSpPr txBox="1"/>
          <p:nvPr/>
        </p:nvSpPr>
        <p:spPr>
          <a:xfrm>
            <a:off x="6748380" y="1961367"/>
            <a:ext cx="4143213"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Percent who would consider joining the gig economy to supplement full-time employment</a:t>
            </a:r>
          </a:p>
        </p:txBody>
      </p:sp>
      <p:sp>
        <p:nvSpPr>
          <p:cNvPr id="22" name="Rectangle 21">
            <a:extLst>
              <a:ext uri="{FF2B5EF4-FFF2-40B4-BE49-F238E27FC236}">
                <a16:creationId xmlns:a16="http://schemas.microsoft.com/office/drawing/2014/main" id="{9EB412B8-97C0-EA78-8185-6DC31EAE98E9}"/>
              </a:ext>
            </a:extLst>
          </p:cNvPr>
          <p:cNvSpPr/>
          <p:nvPr/>
        </p:nvSpPr>
        <p:spPr>
          <a:xfrm>
            <a:off x="1870142" y="5817342"/>
            <a:ext cx="252000" cy="2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6E812DA-B3EC-7BD8-983F-730459A60728}"/>
              </a:ext>
            </a:extLst>
          </p:cNvPr>
          <p:cNvSpPr/>
          <p:nvPr/>
        </p:nvSpPr>
        <p:spPr>
          <a:xfrm>
            <a:off x="4148291" y="5817342"/>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56DF71E-3DF3-66E5-D951-7131D5A2462E}"/>
              </a:ext>
            </a:extLst>
          </p:cNvPr>
          <p:cNvSpPr/>
          <p:nvPr/>
        </p:nvSpPr>
        <p:spPr>
          <a:xfrm>
            <a:off x="6426440" y="5817342"/>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7063549B-C4F4-AD5D-ACCA-B3DCF33A6841}"/>
              </a:ext>
            </a:extLst>
          </p:cNvPr>
          <p:cNvSpPr/>
          <p:nvPr/>
        </p:nvSpPr>
        <p:spPr>
          <a:xfrm>
            <a:off x="8704588" y="5817342"/>
            <a:ext cx="252000" cy="2520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6" name="1. On-page tracker">
            <a:extLst>
              <a:ext uri="{FF2B5EF4-FFF2-40B4-BE49-F238E27FC236}">
                <a16:creationId xmlns:a16="http://schemas.microsoft.com/office/drawing/2014/main" id="{EB97375E-8CC2-F5D8-3F9A-755E82B42FA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27" name="Footer Placeholder 2">
            <a:extLst>
              <a:ext uri="{FF2B5EF4-FFF2-40B4-BE49-F238E27FC236}">
                <a16:creationId xmlns:a16="http://schemas.microsoft.com/office/drawing/2014/main" id="{A1B5995F-CB67-8A56-B7D6-A60D6E36E75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101781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More frequent job changes</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p:txBody>
          <a:bodyPr/>
          <a:lstStyle/>
          <a:p>
            <a:r>
              <a:rPr lang="en-US" dirty="0"/>
              <a:t>The younger a person is, the more likely they are to switch jobs</a:t>
            </a:r>
          </a:p>
        </p:txBody>
      </p:sp>
      <p:pic>
        <p:nvPicPr>
          <p:cNvPr id="5" name="Picture 4">
            <a:extLst>
              <a:ext uri="{FF2B5EF4-FFF2-40B4-BE49-F238E27FC236}">
                <a16:creationId xmlns:a16="http://schemas.microsoft.com/office/drawing/2014/main" id="{09B2DE51-638C-810C-7F57-D15BA86901C2}"/>
              </a:ext>
            </a:extLst>
          </p:cNvPr>
          <p:cNvPicPr>
            <a:picLocks noChangeAspect="1"/>
          </p:cNvPicPr>
          <p:nvPr/>
        </p:nvPicPr>
        <p:blipFill>
          <a:blip r:embed="rId3"/>
          <a:stretch>
            <a:fillRect/>
          </a:stretch>
        </p:blipFill>
        <p:spPr>
          <a:xfrm>
            <a:off x="365071" y="2073309"/>
            <a:ext cx="4113807" cy="3171371"/>
          </a:xfrm>
          <a:prstGeom prst="rect">
            <a:avLst/>
          </a:prstGeom>
        </p:spPr>
      </p:pic>
      <p:pic>
        <p:nvPicPr>
          <p:cNvPr id="6" name="Picture 5">
            <a:extLst>
              <a:ext uri="{FF2B5EF4-FFF2-40B4-BE49-F238E27FC236}">
                <a16:creationId xmlns:a16="http://schemas.microsoft.com/office/drawing/2014/main" id="{0B9C7BBB-6A66-0DA8-E33D-C06665EAE6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3417757" y="4007345"/>
            <a:ext cx="2323475" cy="2035757"/>
          </a:xfrm>
          <a:prstGeom prst="rect">
            <a:avLst/>
          </a:prstGeom>
        </p:spPr>
      </p:pic>
      <p:sp>
        <p:nvSpPr>
          <p:cNvPr id="7" name="TextBox 6">
            <a:extLst>
              <a:ext uri="{FF2B5EF4-FFF2-40B4-BE49-F238E27FC236}">
                <a16:creationId xmlns:a16="http://schemas.microsoft.com/office/drawing/2014/main" id="{2DB0B9D6-14D4-9302-18A8-42D7B6CB6369}"/>
              </a:ext>
            </a:extLst>
          </p:cNvPr>
          <p:cNvSpPr txBox="1"/>
          <p:nvPr/>
        </p:nvSpPr>
        <p:spPr>
          <a:xfrm rot="167341">
            <a:off x="3621300" y="4410996"/>
            <a:ext cx="1846784" cy="1200329"/>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33%</a:t>
            </a:r>
            <a:r>
              <a:rPr lang="en-US" sz="3600" b="1" dirty="0">
                <a:solidFill>
                  <a:schemeClr val="bg1"/>
                </a:solidFill>
                <a:latin typeface="Arial" panose="020B0604020202020204" pitchFamily="34" charset="0"/>
                <a:cs typeface="Arial" panose="020B0604020202020204" pitchFamily="34" charset="0"/>
              </a:rPr>
              <a:t> </a:t>
            </a:r>
            <a:br>
              <a:rPr lang="en-US"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of all employed people in [sanitized] change jobs every year</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8A176712-3118-248C-107A-3C7D6D48C2DC}"/>
              </a:ext>
            </a:extLst>
          </p:cNvPr>
          <p:cNvGraphicFramePr/>
          <p:nvPr>
            <p:extLst>
              <p:ext uri="{D42A27DB-BD31-4B8C-83A1-F6EECF244321}">
                <p14:modId xmlns:p14="http://schemas.microsoft.com/office/powerpoint/2010/main" val="3405935133"/>
              </p:ext>
            </p:extLst>
          </p:nvPr>
        </p:nvGraphicFramePr>
        <p:xfrm>
          <a:off x="6462205" y="2759832"/>
          <a:ext cx="5540189" cy="3516923"/>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FECD3FCA-0ABB-EFE9-991B-80E03D5D9E00}"/>
              </a:ext>
            </a:extLst>
          </p:cNvPr>
          <p:cNvSpPr txBox="1"/>
          <p:nvPr/>
        </p:nvSpPr>
        <p:spPr>
          <a:xfrm>
            <a:off x="6547969"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Average number of companies each age group have worked for:</a:t>
            </a:r>
            <a:endParaRPr kumimoji="0" lang="en-US" sz="1400" b="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2C129BF-FCCD-FAAF-1BA7-28D9C5A12FC0}"/>
              </a:ext>
            </a:extLst>
          </p:cNvPr>
          <p:cNvSpPr/>
          <p:nvPr/>
        </p:nvSpPr>
        <p:spPr>
          <a:xfrm rot="21443253">
            <a:off x="1162873" y="2533674"/>
            <a:ext cx="2560320" cy="139621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screenshot of newspaper headline]</a:t>
            </a:r>
          </a:p>
        </p:txBody>
      </p:sp>
      <p:sp>
        <p:nvSpPr>
          <p:cNvPr id="12" name="1. On-page tracker">
            <a:extLst>
              <a:ext uri="{FF2B5EF4-FFF2-40B4-BE49-F238E27FC236}">
                <a16:creationId xmlns:a16="http://schemas.microsoft.com/office/drawing/2014/main" id="{C24FEB2E-1A50-6ECA-922C-7D877BB8086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3" name="Footer Placeholder 2">
            <a:extLst>
              <a:ext uri="{FF2B5EF4-FFF2-40B4-BE49-F238E27FC236}">
                <a16:creationId xmlns:a16="http://schemas.microsoft.com/office/drawing/2014/main" id="{23556E2F-7CC8-23B0-38F2-940029140A9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133142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More trust in digital advisors</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a:xfrm>
            <a:off x="554736" y="1318966"/>
            <a:ext cx="11082528" cy="276999"/>
          </a:xfrm>
        </p:spPr>
        <p:txBody>
          <a:bodyPr/>
          <a:lstStyle/>
          <a:p>
            <a:r>
              <a:rPr lang="en-US" dirty="0"/>
              <a:t>People increasingly trust and prefer digital-first investment advisors</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467581" y="3776613"/>
            <a:ext cx="2965280" cy="1277917"/>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461734" y="3830548"/>
            <a:ext cx="2965278" cy="930038"/>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[Sanitized customer quote]</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534272" y="3830548"/>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522078" y="4804503"/>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Female, 32 </a:t>
            </a:r>
            <a:r>
              <a:rPr lang="en-US" sz="1000" b="1" dirty="0" err="1">
                <a:solidFill>
                  <a:schemeClr val="bg1"/>
                </a:solidFill>
                <a:latin typeface="Arial" panose="020B0604020202020204" pitchFamily="34" charset="0"/>
                <a:cs typeface="Arial" panose="020B0604020202020204" pitchFamily="34" charset="0"/>
              </a:rPr>
              <a:t>yo</a:t>
            </a:r>
            <a:endParaRPr lang="en-US" sz="1000" b="1"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AC711C82-1993-AF08-D1E2-323978D0E055}"/>
              </a:ext>
            </a:extLst>
          </p:cNvPr>
          <p:cNvSpPr txBox="1"/>
          <p:nvPr/>
        </p:nvSpPr>
        <p:spPr>
          <a:xfrm>
            <a:off x="6533023" y="2375488"/>
            <a:ext cx="2522125" cy="1200329"/>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30-45% </a:t>
            </a:r>
            <a:br>
              <a:rPr lang="en-US" dirty="0">
                <a:solidFill>
                  <a:schemeClr val="bg1">
                    <a:lumMod val="65000"/>
                  </a:schemeClr>
                </a:solidFill>
                <a:latin typeface="Arial" panose="020B0604020202020204" pitchFamily="34" charset="0"/>
                <a:cs typeface="Arial" panose="020B0604020202020204" pitchFamily="34" charset="0"/>
              </a:rPr>
            </a:br>
            <a:r>
              <a:rPr lang="en-US" sz="1200" dirty="0">
                <a:solidFill>
                  <a:schemeClr val="bg1">
                    <a:lumMod val="65000"/>
                  </a:schemeClr>
                </a:solidFill>
                <a:latin typeface="Arial" panose="020B0604020202020204" pitchFamily="34" charset="0"/>
                <a:cs typeface="Arial" panose="020B0604020202020204" pitchFamily="34" charset="0"/>
              </a:rPr>
              <a:t>say they do not trust traditional investment banks or their own bank advisors</a:t>
            </a:r>
          </a:p>
        </p:txBody>
      </p:sp>
      <p:sp>
        <p:nvSpPr>
          <p:cNvPr id="17" name="TextBox 16">
            <a:extLst>
              <a:ext uri="{FF2B5EF4-FFF2-40B4-BE49-F238E27FC236}">
                <a16:creationId xmlns:a16="http://schemas.microsoft.com/office/drawing/2014/main" id="{EF8ED960-D59D-F052-4046-9A87C51A19AF}"/>
              </a:ext>
            </a:extLst>
          </p:cNvPr>
          <p:cNvSpPr txBox="1"/>
          <p:nvPr/>
        </p:nvSpPr>
        <p:spPr>
          <a:xfrm>
            <a:off x="9322515" y="2375488"/>
            <a:ext cx="2387361" cy="1200329"/>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42%</a:t>
            </a:r>
            <a:br>
              <a:rPr lang="en-US" dirty="0">
                <a:solidFill>
                  <a:schemeClr val="bg1">
                    <a:lumMod val="65000"/>
                  </a:schemeClr>
                </a:solidFill>
                <a:latin typeface="Arial" panose="020B0604020202020204" pitchFamily="34" charset="0"/>
                <a:cs typeface="Arial" panose="020B0604020202020204" pitchFamily="34" charset="0"/>
              </a:rPr>
            </a:br>
            <a:r>
              <a:rPr lang="en-US" sz="1200" dirty="0">
                <a:solidFill>
                  <a:schemeClr val="bg1">
                    <a:lumMod val="65000"/>
                  </a:schemeClr>
                </a:solidFill>
                <a:latin typeface="Arial" panose="020B0604020202020204" pitchFamily="34" charset="0"/>
                <a:cs typeface="Arial" panose="020B0604020202020204" pitchFamily="34" charset="0"/>
              </a:rPr>
              <a:t>of 25- to 45-year-olds say they would prefer a digital advisor over human support</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835765" y="5180097"/>
            <a:ext cx="2965280" cy="1050692"/>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86707" y="5241345"/>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890262" y="5995746"/>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Male, 41 </a:t>
            </a:r>
            <a:r>
              <a:rPr lang="en-US" sz="1000" b="1" dirty="0" err="1">
                <a:solidFill>
                  <a:schemeClr val="bg1"/>
                </a:solidFill>
                <a:latin typeface="Arial" panose="020B0604020202020204" pitchFamily="34" charset="0"/>
                <a:cs typeface="Arial" panose="020B0604020202020204" pitchFamily="34" charset="0"/>
              </a:rPr>
              <a:t>yo</a:t>
            </a:r>
            <a:endParaRPr lang="en-US" sz="1000" b="1"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512B2DF-6E5E-BB4E-45DD-30DF75AE2742}"/>
              </a:ext>
            </a:extLst>
          </p:cNvPr>
          <p:cNvSpPr txBox="1"/>
          <p:nvPr/>
        </p:nvSpPr>
        <p:spPr>
          <a:xfrm>
            <a:off x="8835765" y="5176291"/>
            <a:ext cx="2965276" cy="888540"/>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[Sanitized customer quote]</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3146038849"/>
              </p:ext>
            </p:extLst>
          </p:nvPr>
        </p:nvGraphicFramePr>
        <p:xfrm>
          <a:off x="554732" y="2320831"/>
          <a:ext cx="5115190" cy="3817502"/>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Box 27">
            <a:extLst>
              <a:ext uri="{FF2B5EF4-FFF2-40B4-BE49-F238E27FC236}">
                <a16:creationId xmlns:a16="http://schemas.microsoft.com/office/drawing/2014/main" id="{AD9E31C1-11A3-3E9A-20C2-8DA7C3F218FC}"/>
              </a:ext>
            </a:extLst>
          </p:cNvPr>
          <p:cNvSpPr txBox="1"/>
          <p:nvPr/>
        </p:nvSpPr>
        <p:spPr>
          <a:xfrm>
            <a:off x="554736"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Number of mobile bank users in 2019 (M)</a:t>
            </a:r>
            <a:endParaRPr kumimoji="0" lang="en-US" sz="1400" b="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0" name="1. On-page tracker">
            <a:extLst>
              <a:ext uri="{FF2B5EF4-FFF2-40B4-BE49-F238E27FC236}">
                <a16:creationId xmlns:a16="http://schemas.microsoft.com/office/drawing/2014/main" id="{EE103ED8-8FA7-236A-D7AD-7913AF26CB83}"/>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31" name="Footer Placeholder 2">
            <a:extLst>
              <a:ext uri="{FF2B5EF4-FFF2-40B4-BE49-F238E27FC236}">
                <a16:creationId xmlns:a16="http://schemas.microsoft.com/office/drawing/2014/main" id="{CF5BA84C-6694-558C-F102-C96148FE51F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607651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p:txBody>
          <a:bodyPr/>
          <a:lstStyle/>
          <a:p>
            <a:r>
              <a:rPr lang="en-US" dirty="0"/>
              <a:t>There are a growing number of people who represent this new way of working and investing…</a:t>
            </a:r>
          </a:p>
        </p:txBody>
      </p:sp>
      <p:sp>
        <p:nvSpPr>
          <p:cNvPr id="5" name="Oval 4">
            <a:extLst>
              <a:ext uri="{FF2B5EF4-FFF2-40B4-BE49-F238E27FC236}">
                <a16:creationId xmlns:a16="http://schemas.microsoft.com/office/drawing/2014/main" id="{279CDE3F-AB8F-36E7-5B23-8E999FF5D127}"/>
              </a:ext>
            </a:extLst>
          </p:cNvPr>
          <p:cNvSpPr/>
          <p:nvPr/>
        </p:nvSpPr>
        <p:spPr>
          <a:xfrm>
            <a:off x="2305338" y="4008293"/>
            <a:ext cx="1980000" cy="19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a:t>
            </a:r>
          </a:p>
          <a:p>
            <a:pPr algn="ctr"/>
            <a:r>
              <a:rPr lang="en-US" sz="1400" b="1" dirty="0">
                <a:solidFill>
                  <a:schemeClr val="tx1"/>
                </a:solidFill>
                <a:latin typeface="Arial" panose="020B0604020202020204" pitchFamily="34" charset="0"/>
                <a:cs typeface="Arial" panose="020B0604020202020204" pitchFamily="34" charset="0"/>
              </a:rPr>
              <a:t>xx</a:t>
            </a:r>
          </a:p>
        </p:txBody>
      </p:sp>
      <p:sp>
        <p:nvSpPr>
          <p:cNvPr id="6" name="Oval 5">
            <a:extLst>
              <a:ext uri="{FF2B5EF4-FFF2-40B4-BE49-F238E27FC236}">
                <a16:creationId xmlns:a16="http://schemas.microsoft.com/office/drawing/2014/main" id="{F4C292B2-8AA3-2394-719E-F343F7F84430}"/>
              </a:ext>
            </a:extLst>
          </p:cNvPr>
          <p:cNvSpPr/>
          <p:nvPr/>
        </p:nvSpPr>
        <p:spPr>
          <a:xfrm>
            <a:off x="1540174" y="2919753"/>
            <a:ext cx="1296000" cy="12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a:t>
            </a:r>
          </a:p>
          <a:p>
            <a:pPr algn="ctr"/>
            <a:r>
              <a:rPr lang="en-US" sz="1400" b="1" dirty="0">
                <a:solidFill>
                  <a:schemeClr val="tx1"/>
                </a:solidFill>
                <a:latin typeface="Arial" panose="020B0604020202020204" pitchFamily="34" charset="0"/>
                <a:cs typeface="Arial" panose="020B0604020202020204" pitchFamily="34" charset="0"/>
              </a:rPr>
              <a:t>xx</a:t>
            </a:r>
          </a:p>
        </p:txBody>
      </p:sp>
      <p:sp>
        <p:nvSpPr>
          <p:cNvPr id="7" name="Oval 6">
            <a:extLst>
              <a:ext uri="{FF2B5EF4-FFF2-40B4-BE49-F238E27FC236}">
                <a16:creationId xmlns:a16="http://schemas.microsoft.com/office/drawing/2014/main" id="{D0ABBA4D-A969-FB7E-E0F3-054F3CD04FB6}"/>
              </a:ext>
            </a:extLst>
          </p:cNvPr>
          <p:cNvSpPr/>
          <p:nvPr/>
        </p:nvSpPr>
        <p:spPr>
          <a:xfrm>
            <a:off x="3341850" y="2466386"/>
            <a:ext cx="1584000" cy="158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a:t>
            </a:r>
          </a:p>
          <a:p>
            <a:pPr algn="ctr"/>
            <a:r>
              <a:rPr lang="en-US" sz="1400" b="1" dirty="0">
                <a:solidFill>
                  <a:schemeClr val="tx1"/>
                </a:solidFill>
                <a:latin typeface="Arial" panose="020B0604020202020204" pitchFamily="34" charset="0"/>
                <a:cs typeface="Arial" panose="020B0604020202020204" pitchFamily="34" charset="0"/>
              </a:rPr>
              <a:t>xx</a:t>
            </a:r>
          </a:p>
        </p:txBody>
      </p:sp>
      <p:sp>
        <p:nvSpPr>
          <p:cNvPr id="8" name="Oval 7">
            <a:extLst>
              <a:ext uri="{FF2B5EF4-FFF2-40B4-BE49-F238E27FC236}">
                <a16:creationId xmlns:a16="http://schemas.microsoft.com/office/drawing/2014/main" id="{186E7CF5-2B6D-EAFA-0B12-41004FB53264}"/>
              </a:ext>
            </a:extLst>
          </p:cNvPr>
          <p:cNvSpPr/>
          <p:nvPr/>
        </p:nvSpPr>
        <p:spPr>
          <a:xfrm>
            <a:off x="6921042" y="2451112"/>
            <a:ext cx="1620000" cy="16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a:t>
            </a:r>
          </a:p>
        </p:txBody>
      </p:sp>
      <p:sp>
        <p:nvSpPr>
          <p:cNvPr id="9" name="Oval 8">
            <a:extLst>
              <a:ext uri="{FF2B5EF4-FFF2-40B4-BE49-F238E27FC236}">
                <a16:creationId xmlns:a16="http://schemas.microsoft.com/office/drawing/2014/main" id="{2682BCA7-B28D-CB37-7E95-3B44B7B09E0C}"/>
              </a:ext>
            </a:extLst>
          </p:cNvPr>
          <p:cNvSpPr/>
          <p:nvPr/>
        </p:nvSpPr>
        <p:spPr>
          <a:xfrm>
            <a:off x="8868135" y="1684433"/>
            <a:ext cx="2664000" cy="26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a:t>
            </a:r>
            <a:br>
              <a:rPr lang="en-US" sz="1400" dirty="0">
                <a:solidFill>
                  <a:schemeClr val="tx1"/>
                </a:solidFill>
                <a:latin typeface="Arial" panose="020B0604020202020204" pitchFamily="34" charset="0"/>
                <a:cs typeface="Arial" panose="020B0604020202020204" pitchFamily="34" charset="0"/>
              </a:rPr>
            </a:br>
            <a:r>
              <a:rPr lang="en-US" sz="1400" dirty="0">
                <a:solidFill>
                  <a:schemeClr val="tx1"/>
                </a:solidFill>
                <a:latin typeface="Arial" panose="020B0604020202020204" pitchFamily="34" charset="0"/>
                <a:cs typeface="Arial" panose="020B0604020202020204" pitchFamily="34" charset="0"/>
              </a:rPr>
              <a:t>segment]</a:t>
            </a:r>
          </a:p>
        </p:txBody>
      </p:sp>
      <p:sp>
        <p:nvSpPr>
          <p:cNvPr id="10" name="Oval 9">
            <a:extLst>
              <a:ext uri="{FF2B5EF4-FFF2-40B4-BE49-F238E27FC236}">
                <a16:creationId xmlns:a16="http://schemas.microsoft.com/office/drawing/2014/main" id="{288B7260-F4B1-1444-59B9-7A9C0A0A1358}"/>
              </a:ext>
            </a:extLst>
          </p:cNvPr>
          <p:cNvSpPr/>
          <p:nvPr/>
        </p:nvSpPr>
        <p:spPr>
          <a:xfrm>
            <a:off x="7606351" y="3981137"/>
            <a:ext cx="2244434" cy="21959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a:t>
            </a:r>
          </a:p>
        </p:txBody>
      </p:sp>
      <p:sp>
        <p:nvSpPr>
          <p:cNvPr id="11" name="TextBox 10">
            <a:extLst>
              <a:ext uri="{FF2B5EF4-FFF2-40B4-BE49-F238E27FC236}">
                <a16:creationId xmlns:a16="http://schemas.microsoft.com/office/drawing/2014/main" id="{8219A39E-3609-A811-B820-593D410A818D}"/>
              </a:ext>
            </a:extLst>
          </p:cNvPr>
          <p:cNvSpPr txBox="1"/>
          <p:nvPr/>
        </p:nvSpPr>
        <p:spPr>
          <a:xfrm>
            <a:off x="1487636" y="1542038"/>
            <a:ext cx="3691608" cy="830997"/>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Now</a:t>
            </a:r>
          </a:p>
          <a:p>
            <a:pPr algn="ctr"/>
            <a:r>
              <a:rPr lang="en-US" b="1" dirty="0">
                <a:solidFill>
                  <a:schemeClr val="bg1"/>
                </a:solidFill>
                <a:latin typeface="Arial" panose="020B0604020202020204" pitchFamily="34" charset="0"/>
                <a:cs typeface="Arial" panose="020B0604020202020204" pitchFamily="34" charset="0"/>
              </a:rPr>
              <a:t>[sanitized number] </a:t>
            </a:r>
            <a:br>
              <a:rPr lang="en-US" sz="1400" b="1"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out of </a:t>
            </a:r>
            <a:r>
              <a:rPr lang="en-US" sz="1200" dirty="0" err="1">
                <a:solidFill>
                  <a:schemeClr val="bg1"/>
                </a:solidFill>
                <a:latin typeface="Arial" panose="020B0604020202020204" pitchFamily="34" charset="0"/>
                <a:cs typeface="Arial" panose="020B0604020202020204" pitchFamily="34" charset="0"/>
              </a:rPr>
              <a:t>approx</a:t>
            </a:r>
            <a:r>
              <a:rPr lang="en-US" sz="1200" dirty="0">
                <a:solidFill>
                  <a:schemeClr val="bg1"/>
                </a:solidFill>
                <a:latin typeface="Arial" panose="020B0604020202020204" pitchFamily="34" charset="0"/>
                <a:cs typeface="Arial" panose="020B0604020202020204" pitchFamily="34" charset="0"/>
              </a:rPr>
              <a:t> [sanitized] M working population</a:t>
            </a:r>
          </a:p>
        </p:txBody>
      </p:sp>
      <p:sp>
        <p:nvSpPr>
          <p:cNvPr id="12" name="TextBox 11">
            <a:extLst>
              <a:ext uri="{FF2B5EF4-FFF2-40B4-BE49-F238E27FC236}">
                <a16:creationId xmlns:a16="http://schemas.microsoft.com/office/drawing/2014/main" id="{ABD4926D-C578-CF6F-EB01-61D844B1FD04}"/>
              </a:ext>
            </a:extLst>
          </p:cNvPr>
          <p:cNvSpPr txBox="1"/>
          <p:nvPr/>
        </p:nvSpPr>
        <p:spPr>
          <a:xfrm>
            <a:off x="8362459" y="1542038"/>
            <a:ext cx="927328" cy="369332"/>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Future</a:t>
            </a:r>
          </a:p>
        </p:txBody>
      </p:sp>
      <p:grpSp>
        <p:nvGrpSpPr>
          <p:cNvPr id="13" name="Group 12">
            <a:extLst>
              <a:ext uri="{FF2B5EF4-FFF2-40B4-BE49-F238E27FC236}">
                <a16:creationId xmlns:a16="http://schemas.microsoft.com/office/drawing/2014/main" id="{3A576901-8F6C-1E1C-6035-37020FDC18A7}"/>
              </a:ext>
            </a:extLst>
          </p:cNvPr>
          <p:cNvGrpSpPr/>
          <p:nvPr/>
        </p:nvGrpSpPr>
        <p:grpSpPr>
          <a:xfrm>
            <a:off x="5906230" y="2508262"/>
            <a:ext cx="508171" cy="3240594"/>
            <a:chOff x="5586412" y="2364147"/>
            <a:chExt cx="508171" cy="4016154"/>
          </a:xfrm>
        </p:grpSpPr>
        <p:cxnSp>
          <p:nvCxnSpPr>
            <p:cNvPr id="14" name="Straight Connector 13">
              <a:extLst>
                <a:ext uri="{FF2B5EF4-FFF2-40B4-BE49-F238E27FC236}">
                  <a16:creationId xmlns:a16="http://schemas.microsoft.com/office/drawing/2014/main" id="{93C70D78-BF47-5B27-0B58-675A3122723D}"/>
                </a:ext>
              </a:extLst>
            </p:cNvPr>
            <p:cNvCxnSpPr>
              <a:cxnSpLocks/>
            </p:cNvCxnSpPr>
            <p:nvPr/>
          </p:nvCxnSpPr>
          <p:spPr>
            <a:xfrm>
              <a:off x="5586412" y="2364147"/>
              <a:ext cx="508171" cy="20080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0CB5EF-0F68-4381-5B3B-B129735CBA43}"/>
                </a:ext>
              </a:extLst>
            </p:cNvPr>
            <p:cNvCxnSpPr>
              <a:cxnSpLocks/>
            </p:cNvCxnSpPr>
            <p:nvPr/>
          </p:nvCxnSpPr>
          <p:spPr>
            <a:xfrm flipH="1">
              <a:off x="5586412" y="4372224"/>
              <a:ext cx="508171" cy="200807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1. On-page tracker">
            <a:extLst>
              <a:ext uri="{FF2B5EF4-FFF2-40B4-BE49-F238E27FC236}">
                <a16:creationId xmlns:a16="http://schemas.microsoft.com/office/drawing/2014/main" id="{F6E94AB2-60B9-92E6-D019-A0CF5A57BED7}"/>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7" name="Footer Placeholder 2">
            <a:extLst>
              <a:ext uri="{FF2B5EF4-FFF2-40B4-BE49-F238E27FC236}">
                <a16:creationId xmlns:a16="http://schemas.microsoft.com/office/drawing/2014/main" id="{6068D3CC-0FF4-AB58-D229-5169EEDE1D0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987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p:txBody>
          <a:bodyPr/>
          <a:lstStyle/>
          <a:p>
            <a:r>
              <a:rPr lang="en-US" dirty="0"/>
              <a:t>…and a large number of these people are both eligible and likely to engage with a digital-first investment solution</a:t>
            </a:r>
          </a:p>
        </p:txBody>
      </p:sp>
      <p:cxnSp>
        <p:nvCxnSpPr>
          <p:cNvPr id="3" name="Straight Connector 2">
            <a:extLst>
              <a:ext uri="{FF2B5EF4-FFF2-40B4-BE49-F238E27FC236}">
                <a16:creationId xmlns:a16="http://schemas.microsoft.com/office/drawing/2014/main" id="{B786938C-A0C4-81B1-86A6-3733BC1CF897}"/>
              </a:ext>
            </a:extLst>
          </p:cNvPr>
          <p:cNvCxnSpPr>
            <a:cxnSpLocks/>
            <a:stCxn id="18" idx="6"/>
          </p:cNvCxnSpPr>
          <p:nvPr/>
        </p:nvCxnSpPr>
        <p:spPr>
          <a:xfrm>
            <a:off x="4069309" y="3957891"/>
            <a:ext cx="812269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ED59A10-3E4B-6FFB-97FF-6057341FCA1A}"/>
              </a:ext>
            </a:extLst>
          </p:cNvPr>
          <p:cNvSpPr/>
          <p:nvPr/>
        </p:nvSpPr>
        <p:spPr>
          <a:xfrm>
            <a:off x="8100126" y="2157891"/>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B9069745-C64D-CF1C-BFE9-483C37F2B427}"/>
              </a:ext>
            </a:extLst>
          </p:cNvPr>
          <p:cNvSpPr/>
          <p:nvPr/>
        </p:nvSpPr>
        <p:spPr>
          <a:xfrm>
            <a:off x="4284718" y="2157891"/>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1DA8271E-BA81-8467-A931-D69F47CDC334}"/>
              </a:ext>
            </a:extLst>
          </p:cNvPr>
          <p:cNvSpPr/>
          <p:nvPr/>
        </p:nvSpPr>
        <p:spPr>
          <a:xfrm>
            <a:off x="469309" y="2157891"/>
            <a:ext cx="3600000" cy="36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[Sanitized segment 1] + [Sanitized segment 2] + [Sanitized segment 3]</a:t>
            </a:r>
            <a:br>
              <a:rPr lang="en-US" sz="1400" dirty="0">
                <a:solidFill>
                  <a:schemeClr val="tx1"/>
                </a:solidFill>
                <a:latin typeface="Arial" panose="020B0604020202020204" pitchFamily="34" charset="0"/>
                <a:cs typeface="Arial" panose="020B0604020202020204" pitchFamily="34" charset="0"/>
              </a:rPr>
            </a:br>
            <a:endParaRPr lang="en-US" sz="1400" dirty="0">
              <a:solidFill>
                <a:schemeClr val="tx1"/>
              </a:solidFill>
              <a:latin typeface="Arial" panose="020B0604020202020204" pitchFamily="34" charset="0"/>
              <a:cs typeface="Arial" panose="020B0604020202020204" pitchFamily="34" charset="0"/>
            </a:endParaRPr>
          </a:p>
          <a:p>
            <a:pPr algn="ctr"/>
            <a:r>
              <a:rPr lang="en-US" sz="1400" dirty="0">
                <a:solidFill>
                  <a:schemeClr val="tx1"/>
                </a:solidFill>
                <a:latin typeface="Arial" panose="020B0604020202020204" pitchFamily="34" charset="0"/>
                <a:cs typeface="Arial" panose="020B0604020202020204" pitchFamily="34" charset="0"/>
              </a:rPr>
              <a:t>between 25 and 45 years old </a:t>
            </a:r>
          </a:p>
          <a:p>
            <a:pPr algn="ctr"/>
            <a:r>
              <a:rPr lang="en-US" sz="1400" b="1" dirty="0">
                <a:solidFill>
                  <a:schemeClr val="tx1"/>
                </a:solidFill>
                <a:latin typeface="Arial" panose="020B0604020202020204" pitchFamily="34" charset="0"/>
                <a:cs typeface="Arial" panose="020B0604020202020204" pitchFamily="34" charset="0"/>
              </a:rPr>
              <a:t>35%</a:t>
            </a:r>
          </a:p>
        </p:txBody>
      </p:sp>
      <p:sp>
        <p:nvSpPr>
          <p:cNvPr id="19" name="Oval 18">
            <a:extLst>
              <a:ext uri="{FF2B5EF4-FFF2-40B4-BE49-F238E27FC236}">
                <a16:creationId xmlns:a16="http://schemas.microsoft.com/office/drawing/2014/main" id="{0F689A23-C8FB-A683-AA05-E28372505A2E}"/>
              </a:ext>
            </a:extLst>
          </p:cNvPr>
          <p:cNvSpPr/>
          <p:nvPr/>
        </p:nvSpPr>
        <p:spPr>
          <a:xfrm>
            <a:off x="4824718" y="2697891"/>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Prefers digital-first (or only) solution</a:t>
            </a:r>
          </a:p>
          <a:p>
            <a:pPr algn="ctr"/>
            <a:r>
              <a:rPr lang="en-US" sz="1400" b="1" dirty="0">
                <a:solidFill>
                  <a:schemeClr val="tx1"/>
                </a:solidFill>
                <a:latin typeface="Arial" panose="020B0604020202020204" pitchFamily="34" charset="0"/>
                <a:cs typeface="Arial" panose="020B0604020202020204" pitchFamily="34" charset="0"/>
              </a:rPr>
              <a:t>42%</a:t>
            </a:r>
          </a:p>
        </p:txBody>
      </p:sp>
      <p:sp>
        <p:nvSpPr>
          <p:cNvPr id="20" name="Oval 19">
            <a:extLst>
              <a:ext uri="{FF2B5EF4-FFF2-40B4-BE49-F238E27FC236}">
                <a16:creationId xmlns:a16="http://schemas.microsoft.com/office/drawing/2014/main" id="{DB5E51C0-7E94-B193-E33B-75B9F7D1C1E2}"/>
              </a:ext>
            </a:extLst>
          </p:cNvPr>
          <p:cNvSpPr/>
          <p:nvPr/>
        </p:nvSpPr>
        <p:spPr>
          <a:xfrm>
            <a:off x="9154944" y="3228008"/>
            <a:ext cx="1490364" cy="14597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Our early evangelists</a:t>
            </a:r>
          </a:p>
          <a:p>
            <a:pPr algn="ctr"/>
            <a:r>
              <a:rPr lang="en-US" sz="1400" b="1" dirty="0">
                <a:solidFill>
                  <a:schemeClr val="tx1"/>
                </a:solidFill>
                <a:latin typeface="Arial" panose="020B0604020202020204" pitchFamily="34" charset="0"/>
                <a:cs typeface="Arial" panose="020B0604020202020204" pitchFamily="34" charset="0"/>
              </a:rPr>
              <a:t>20%</a:t>
            </a:r>
          </a:p>
        </p:txBody>
      </p:sp>
      <p:sp>
        <p:nvSpPr>
          <p:cNvPr id="21" name="TextBox 20">
            <a:extLst>
              <a:ext uri="{FF2B5EF4-FFF2-40B4-BE49-F238E27FC236}">
                <a16:creationId xmlns:a16="http://schemas.microsoft.com/office/drawing/2014/main" id="{FE110003-34F5-1679-FFE3-3EB294645A23}"/>
              </a:ext>
            </a:extLst>
          </p:cNvPr>
          <p:cNvSpPr txBox="1"/>
          <p:nvPr/>
        </p:nvSpPr>
        <p:spPr>
          <a:xfrm>
            <a:off x="618710" y="1505123"/>
            <a:ext cx="3301199"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Total Addressable Market: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[sanitized #] people</a:t>
            </a:r>
          </a:p>
        </p:txBody>
      </p:sp>
      <p:sp>
        <p:nvSpPr>
          <p:cNvPr id="22" name="TextBox 21">
            <a:extLst>
              <a:ext uri="{FF2B5EF4-FFF2-40B4-BE49-F238E27FC236}">
                <a16:creationId xmlns:a16="http://schemas.microsoft.com/office/drawing/2014/main" id="{B67893CE-843B-1C5C-08F3-C718B521B34F}"/>
              </a:ext>
            </a:extLst>
          </p:cNvPr>
          <p:cNvSpPr txBox="1"/>
          <p:nvPr/>
        </p:nvSpPr>
        <p:spPr>
          <a:xfrm>
            <a:off x="4167629" y="1505123"/>
            <a:ext cx="3834177"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Serviceable Addressable Market: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[sanitized #] people</a:t>
            </a:r>
          </a:p>
        </p:txBody>
      </p:sp>
      <p:sp>
        <p:nvSpPr>
          <p:cNvPr id="23" name="TextBox 22">
            <a:extLst>
              <a:ext uri="{FF2B5EF4-FFF2-40B4-BE49-F238E27FC236}">
                <a16:creationId xmlns:a16="http://schemas.microsoft.com/office/drawing/2014/main" id="{5FF9DC46-BFF4-9675-2831-CAEDF7C0D4BE}"/>
              </a:ext>
            </a:extLst>
          </p:cNvPr>
          <p:cNvSpPr txBox="1"/>
          <p:nvPr/>
        </p:nvSpPr>
        <p:spPr>
          <a:xfrm>
            <a:off x="7983037" y="1505123"/>
            <a:ext cx="3834177"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Initial Target Market:</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[sanitized #] people</a:t>
            </a:r>
          </a:p>
        </p:txBody>
      </p:sp>
      <p:sp>
        <p:nvSpPr>
          <p:cNvPr id="24" name="TextBox 23">
            <a:extLst>
              <a:ext uri="{FF2B5EF4-FFF2-40B4-BE49-F238E27FC236}">
                <a16:creationId xmlns:a16="http://schemas.microsoft.com/office/drawing/2014/main" id="{9C77C14E-7681-44A3-D195-0739EC80D62E}"/>
              </a:ext>
            </a:extLst>
          </p:cNvPr>
          <p:cNvSpPr txBox="1"/>
          <p:nvPr/>
        </p:nvSpPr>
        <p:spPr>
          <a:xfrm>
            <a:off x="491463" y="5839664"/>
            <a:ext cx="3555692" cy="461665"/>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Total amount of people within target segment that are potential investment clients</a:t>
            </a:r>
            <a:endParaRPr lang="en-US" sz="12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4F1C38E-8812-6631-4D63-57B545664E7D}"/>
              </a:ext>
            </a:extLst>
          </p:cNvPr>
          <p:cNvSpPr txBox="1"/>
          <p:nvPr/>
        </p:nvSpPr>
        <p:spPr>
          <a:xfrm>
            <a:off x="4021753" y="5839664"/>
            <a:ext cx="4125929" cy="461665"/>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Our long-term growth market of potential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clients that are open to digital solutions</a:t>
            </a:r>
            <a:endParaRPr lang="en-US"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768FC58-6946-B0FD-74B4-1918F0830B53}"/>
              </a:ext>
            </a:extLst>
          </p:cNvPr>
          <p:cNvSpPr txBox="1"/>
          <p:nvPr/>
        </p:nvSpPr>
        <p:spPr>
          <a:xfrm>
            <a:off x="8122280" y="5839664"/>
            <a:ext cx="3555692" cy="461665"/>
          </a:xfrm>
          <a:prstGeom prst="rect">
            <a:avLst/>
          </a:prstGeom>
          <a:noFill/>
        </p:spPr>
        <p:txBody>
          <a:bodyPr wrap="square" rtlCol="0">
            <a:spAutoFit/>
          </a:bodyPr>
          <a:lstStyle/>
          <a:p>
            <a:pPr algn="ctr"/>
            <a:r>
              <a:rPr lang="en-US" sz="1200">
                <a:solidFill>
                  <a:schemeClr val="bg1"/>
                </a:solidFill>
                <a:latin typeface="Arial" panose="020B0604020202020204" pitchFamily="34" charset="0"/>
                <a:cs typeface="Arial" panose="020B0604020202020204" pitchFamily="34" charset="0"/>
              </a:rPr>
              <a:t>Our initial target market that we will focus on short-term as we build and grow the product</a:t>
            </a:r>
            <a:endParaRPr lang="en-US" sz="1200" b="1">
              <a:solidFill>
                <a:schemeClr val="bg1"/>
              </a:solidFill>
              <a:latin typeface="Arial" panose="020B0604020202020204" pitchFamily="34" charset="0"/>
              <a:cs typeface="Arial" panose="020B0604020202020204" pitchFamily="34" charset="0"/>
            </a:endParaRPr>
          </a:p>
        </p:txBody>
      </p:sp>
      <p:sp>
        <p:nvSpPr>
          <p:cNvPr id="28" name="1. On-page tracker">
            <a:extLst>
              <a:ext uri="{FF2B5EF4-FFF2-40B4-BE49-F238E27FC236}">
                <a16:creationId xmlns:a16="http://schemas.microsoft.com/office/drawing/2014/main" id="{971738C4-2A41-3766-D7FD-1FD725727530}"/>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29" name="Footer Placeholder 2">
            <a:extLst>
              <a:ext uri="{FF2B5EF4-FFF2-40B4-BE49-F238E27FC236}">
                <a16:creationId xmlns:a16="http://schemas.microsoft.com/office/drawing/2014/main" id="{C29053D2-DC68-3E57-FB1E-BA6EF62704A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6585779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AD4-C18B-1DEB-06AF-6B2E505C83E4}"/>
              </a:ext>
            </a:extLst>
          </p:cNvPr>
          <p:cNvSpPr>
            <a:spLocks noGrp="1"/>
          </p:cNvSpPr>
          <p:nvPr>
            <p:ph type="title"/>
          </p:nvPr>
        </p:nvSpPr>
        <p:spPr/>
        <p:txBody>
          <a:bodyPr/>
          <a:lstStyle/>
          <a:p>
            <a:r>
              <a:rPr lang="en-US" dirty="0"/>
              <a:t>Our target customers are the ”No-hassle </a:t>
            </a:r>
            <a:r>
              <a:rPr lang="en-US" dirty="0" err="1"/>
              <a:t>Noras</a:t>
            </a:r>
            <a:r>
              <a:rPr lang="en-US" dirty="0"/>
              <a:t>” who are looking for an easy, simple, no-hassle investment solution</a:t>
            </a:r>
          </a:p>
        </p:txBody>
      </p:sp>
      <p:cxnSp>
        <p:nvCxnSpPr>
          <p:cNvPr id="6" name="Straight Connector 5">
            <a:extLst>
              <a:ext uri="{FF2B5EF4-FFF2-40B4-BE49-F238E27FC236}">
                <a16:creationId xmlns:a16="http://schemas.microsoft.com/office/drawing/2014/main" id="{D62BCFF0-7050-2BDC-EFE6-258E45F0AABD}"/>
              </a:ext>
            </a:extLst>
          </p:cNvPr>
          <p:cNvCxnSpPr>
            <a:cxnSpLocks/>
          </p:cNvCxnSpPr>
          <p:nvPr/>
        </p:nvCxnSpPr>
        <p:spPr>
          <a:xfrm flipH="1">
            <a:off x="1031399" y="3938601"/>
            <a:ext cx="2535713" cy="0"/>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0D99C0-A343-50FF-377E-02ABEA68BE2F}"/>
              </a:ext>
            </a:extLst>
          </p:cNvPr>
          <p:cNvSpPr/>
          <p:nvPr/>
        </p:nvSpPr>
        <p:spPr>
          <a:xfrm>
            <a:off x="1425345" y="3815613"/>
            <a:ext cx="1766630" cy="245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Asset-</a:t>
            </a:r>
            <a:r>
              <a:rPr lang="en-US" sz="1600">
                <a:solidFill>
                  <a:schemeClr val="bg1"/>
                </a:solidFill>
                <a:latin typeface="Arial" panose="020B0604020202020204" pitchFamily="34" charset="0"/>
                <a:cs typeface="Arial" panose="020B0604020202020204" pitchFamily="34" charset="0"/>
              </a:rPr>
              <a:t>A</a:t>
            </a:r>
            <a:r>
              <a:rPr kumimoji="0" lang="en-US" sz="16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ndy</a:t>
            </a:r>
            <a:endParaRPr kumimoji="0" lang="en-US" sz="16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76DDBA2A-0503-126D-FAB6-6105382E62A6}"/>
              </a:ext>
            </a:extLst>
          </p:cNvPr>
          <p:cNvCxnSpPr>
            <a:cxnSpLocks/>
          </p:cNvCxnSpPr>
          <p:nvPr/>
        </p:nvCxnSpPr>
        <p:spPr>
          <a:xfrm flipH="1">
            <a:off x="4805931" y="3938601"/>
            <a:ext cx="2535713" cy="0"/>
          </a:xfrm>
          <a:prstGeom prst="line">
            <a:avLst/>
          </a:prstGeom>
          <a:ln w="158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3E41CC-2DA1-27D9-F3C6-8A4EA9DB6164}"/>
              </a:ext>
            </a:extLst>
          </p:cNvPr>
          <p:cNvCxnSpPr>
            <a:cxnSpLocks/>
          </p:cNvCxnSpPr>
          <p:nvPr/>
        </p:nvCxnSpPr>
        <p:spPr>
          <a:xfrm flipH="1">
            <a:off x="8573874" y="3938601"/>
            <a:ext cx="2535713" cy="0"/>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5616550-703F-9AD5-98DF-4C07771620BD}"/>
              </a:ext>
            </a:extLst>
          </p:cNvPr>
          <p:cNvSpPr/>
          <p:nvPr/>
        </p:nvSpPr>
        <p:spPr>
          <a:xfrm>
            <a:off x="8821017" y="3813189"/>
            <a:ext cx="2052000" cy="24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Don’t-care David</a:t>
            </a:r>
            <a:endParaRPr kumimoji="0" lang="en-US" sz="16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00023D0-D813-7781-FA93-80FB5045C1A6}"/>
              </a:ext>
            </a:extLst>
          </p:cNvPr>
          <p:cNvSpPr/>
          <p:nvPr/>
        </p:nvSpPr>
        <p:spPr>
          <a:xfrm>
            <a:off x="5089074" y="3813189"/>
            <a:ext cx="1980000" cy="24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chemeClr val="accent1"/>
                </a:solidFill>
                <a:effectLst/>
                <a:uLnTx/>
                <a:uFillTx/>
                <a:latin typeface="Arial" panose="020B0604020202020204" pitchFamily="34" charset="0"/>
                <a:cs typeface="Arial" panose="020B0604020202020204" pitchFamily="34" charset="0"/>
              </a:rPr>
              <a:t>No-hassle </a:t>
            </a:r>
            <a:r>
              <a:rPr lang="en-US" sz="1600" b="1">
                <a:solidFill>
                  <a:schemeClr val="accent1"/>
                </a:solidFill>
                <a:latin typeface="Arial" panose="020B0604020202020204" pitchFamily="34" charset="0"/>
                <a:cs typeface="Arial" panose="020B0604020202020204" pitchFamily="34" charset="0"/>
              </a:rPr>
              <a:t>Nora</a:t>
            </a:r>
            <a:endParaRPr kumimoji="0" lang="en-US" sz="1600" b="1"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D75E746-DDBF-2F28-00EB-31DEA103848B}"/>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9073017" y="2093201"/>
            <a:ext cx="1548000" cy="1548000"/>
          </a:xfrm>
          <a:prstGeom prst="ellipse">
            <a:avLst/>
          </a:prstGeom>
          <a:ln w="50800">
            <a:noFill/>
          </a:ln>
        </p:spPr>
      </p:pic>
      <p:pic>
        <p:nvPicPr>
          <p:cNvPr id="19" name="Picture 18">
            <a:extLst>
              <a:ext uri="{FF2B5EF4-FFF2-40B4-BE49-F238E27FC236}">
                <a16:creationId xmlns:a16="http://schemas.microsoft.com/office/drawing/2014/main" id="{A73D75EE-A304-4C67-006C-08C03C0A5EE0}"/>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1534660" y="2093201"/>
            <a:ext cx="1548000" cy="1548000"/>
          </a:xfrm>
          <a:prstGeom prst="ellipse">
            <a:avLst/>
          </a:prstGeom>
          <a:ln w="50800">
            <a:noFill/>
          </a:ln>
        </p:spPr>
      </p:pic>
      <p:sp>
        <p:nvSpPr>
          <p:cNvPr id="20" name="TextBox 19">
            <a:extLst>
              <a:ext uri="{FF2B5EF4-FFF2-40B4-BE49-F238E27FC236}">
                <a16:creationId xmlns:a16="http://schemas.microsoft.com/office/drawing/2014/main" id="{6D3E8EB2-0D6F-2689-F2AA-C21E142DE863}"/>
              </a:ext>
            </a:extLst>
          </p:cNvPr>
          <p:cNvSpPr txBox="1"/>
          <p:nvPr/>
        </p:nvSpPr>
        <p:spPr>
          <a:xfrm>
            <a:off x="4559358" y="1551880"/>
            <a:ext cx="3039431" cy="369332"/>
          </a:xfrm>
          <a:prstGeom prst="rect">
            <a:avLst/>
          </a:prstGeom>
          <a:noFill/>
        </p:spPr>
        <p:txBody>
          <a:bodyPr wrap="square" rtlCol="0">
            <a:spAutoFit/>
          </a:bodyPr>
          <a:lstStyle/>
          <a:p>
            <a:pPr algn="ctr"/>
            <a:r>
              <a:rPr lang="en-US" b="1" dirty="0">
                <a:solidFill>
                  <a:schemeClr val="accent1"/>
                </a:solidFill>
                <a:latin typeface="Arial" panose="020B0604020202020204" pitchFamily="34" charset="0"/>
                <a:cs typeface="Arial" panose="020B0604020202020204" pitchFamily="34" charset="0"/>
              </a:rPr>
              <a:t>Our target segment</a:t>
            </a:r>
          </a:p>
        </p:txBody>
      </p:sp>
      <p:sp>
        <p:nvSpPr>
          <p:cNvPr id="22" name="Rectangle 21">
            <a:extLst>
              <a:ext uri="{FF2B5EF4-FFF2-40B4-BE49-F238E27FC236}">
                <a16:creationId xmlns:a16="http://schemas.microsoft.com/office/drawing/2014/main" id="{F7DC804D-F14C-3C2F-92DF-048D17E70CF7}"/>
              </a:ext>
            </a:extLst>
          </p:cNvPr>
          <p:cNvSpPr/>
          <p:nvPr/>
        </p:nvSpPr>
        <p:spPr>
          <a:xfrm>
            <a:off x="516324" y="4153610"/>
            <a:ext cx="3584671" cy="1959511"/>
          </a:xfrm>
          <a:prstGeom prst="rect">
            <a:avLst/>
          </a:prstGeom>
        </p:spPr>
        <p:txBody>
          <a:bodyPr wrap="square">
            <a:spAutoFit/>
          </a:bodyPr>
          <a:lstStyle/>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25-45 years old, m/f</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Fully onboard with the importance of having an investment portfolio</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Good understanding of how investments work</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Wants to choose own investments as much as possible</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Not chosen because a) segment is small and b) there are already several alternatives e.g. [sanitized] and [sanitized]</a:t>
            </a:r>
          </a:p>
        </p:txBody>
      </p:sp>
      <p:sp>
        <p:nvSpPr>
          <p:cNvPr id="23" name="Rectangle 22">
            <a:extLst>
              <a:ext uri="{FF2B5EF4-FFF2-40B4-BE49-F238E27FC236}">
                <a16:creationId xmlns:a16="http://schemas.microsoft.com/office/drawing/2014/main" id="{CEDAACB6-645D-468E-E606-6D4709845B92}"/>
              </a:ext>
            </a:extLst>
          </p:cNvPr>
          <p:cNvSpPr/>
          <p:nvPr/>
        </p:nvSpPr>
        <p:spPr>
          <a:xfrm>
            <a:off x="4335582" y="4153610"/>
            <a:ext cx="3585600" cy="2144177"/>
          </a:xfrm>
          <a:prstGeom prst="rect">
            <a:avLst/>
          </a:prstGeom>
        </p:spPr>
        <p:txBody>
          <a:bodyPr wrap="square">
            <a:spAutoFit/>
          </a:bodyPr>
          <a:lstStyle/>
          <a:p>
            <a:pPr marL="285750" lvl="0" indent="-285750">
              <a:spcAft>
                <a:spcPts val="400"/>
              </a:spcAft>
              <a:buFont typeface="Arial" panose="020B0604020202020204" pitchFamily="34" charset="0"/>
              <a:buChar char="•"/>
              <a:defRPr/>
            </a:pPr>
            <a:r>
              <a:rPr lang="en-US" sz="1200" dirty="0">
                <a:solidFill>
                  <a:prstClr val="black"/>
                </a:solidFill>
                <a:latin typeface="Arial" panose="020B0604020202020204" pitchFamily="34" charset="0"/>
                <a:cs typeface="Arial" panose="020B0604020202020204" pitchFamily="34" charset="0"/>
              </a:rPr>
              <a:t>25-45 years old, m/f</a:t>
            </a:r>
          </a:p>
          <a:p>
            <a:pPr marL="285750" lvl="0" indent="-285750">
              <a:spcAft>
                <a:spcPts val="400"/>
              </a:spcAft>
              <a:buFont typeface="Arial" panose="020B0604020202020204" pitchFamily="34" charset="0"/>
              <a:buChar char="•"/>
              <a:defRPr/>
            </a:pPr>
            <a:r>
              <a:rPr lang="en-US" sz="1200" dirty="0">
                <a:solidFill>
                  <a:prstClr val="black"/>
                </a:solidFill>
                <a:latin typeface="Arial" panose="020B0604020202020204" pitchFamily="34" charset="0"/>
                <a:cs typeface="Arial" panose="020B0604020202020204" pitchFamily="34" charset="0"/>
              </a:rPr>
              <a:t>Understands that you ”should” have an investment plan</a:t>
            </a:r>
          </a:p>
          <a:p>
            <a:pPr marL="285750" lvl="0" indent="-285750">
              <a:spcAft>
                <a:spcPts val="400"/>
              </a:spcAft>
              <a:buFont typeface="Arial" panose="020B0604020202020204" pitchFamily="34" charset="0"/>
              <a:buChar char="•"/>
              <a:defRPr/>
            </a:pPr>
            <a:r>
              <a:rPr lang="en-US" sz="1200" dirty="0">
                <a:solidFill>
                  <a:prstClr val="black"/>
                </a:solidFill>
                <a:latin typeface="Arial" panose="020B0604020202020204" pitchFamily="34" charset="0"/>
                <a:cs typeface="Arial" panose="020B0604020202020204" pitchFamily="34" charset="0"/>
              </a:rPr>
              <a:t>Wants easy, no-hassle solution that can follow her in different life moments</a:t>
            </a:r>
          </a:p>
          <a:p>
            <a:pPr marL="285750" lvl="0" indent="-285750">
              <a:spcAft>
                <a:spcPts val="400"/>
              </a:spcAft>
              <a:buFont typeface="Arial" panose="020B0604020202020204" pitchFamily="34" charset="0"/>
              <a:buChar char="•"/>
              <a:defRPr/>
            </a:pPr>
            <a:r>
              <a:rPr lang="en-US" sz="1200" dirty="0">
                <a:solidFill>
                  <a:prstClr val="black"/>
                </a:solidFill>
                <a:latin typeface="Arial" panose="020B0604020202020204" pitchFamily="34" charset="0"/>
                <a:cs typeface="Arial" panose="020B0604020202020204" pitchFamily="34" charset="0"/>
              </a:rPr>
              <a:t>Is not interested in detailed investments or portfolios</a:t>
            </a:r>
          </a:p>
          <a:p>
            <a:pPr marL="285750" lvl="0" indent="-285750">
              <a:spcAft>
                <a:spcPts val="400"/>
              </a:spcAft>
              <a:buFont typeface="Arial" panose="020B0604020202020204" pitchFamily="34" charset="0"/>
              <a:buChar char="•"/>
              <a:defRPr/>
            </a:pPr>
            <a:r>
              <a:rPr lang="en-US" sz="1200" dirty="0">
                <a:solidFill>
                  <a:prstClr val="black"/>
                </a:solidFill>
                <a:latin typeface="Arial" panose="020B0604020202020204" pitchFamily="34" charset="0"/>
                <a:cs typeface="Arial" panose="020B0604020202020204" pitchFamily="34" charset="0"/>
              </a:rPr>
              <a:t>Chosen because a) segment is largest, b) she/he </a:t>
            </a:r>
            <a:r>
              <a:rPr lang="en-US" sz="1200" i="1" dirty="0">
                <a:solidFill>
                  <a:prstClr val="black"/>
                </a:solidFill>
                <a:latin typeface="Arial" panose="020B0604020202020204" pitchFamily="34" charset="0"/>
                <a:cs typeface="Arial" panose="020B0604020202020204" pitchFamily="34" charset="0"/>
              </a:rPr>
              <a:t>wants</a:t>
            </a:r>
            <a:r>
              <a:rPr lang="en-US" sz="1200" dirty="0">
                <a:solidFill>
                  <a:prstClr val="black"/>
                </a:solidFill>
                <a:latin typeface="Arial" panose="020B0604020202020204" pitchFamily="34" charset="0"/>
                <a:cs typeface="Arial" panose="020B0604020202020204" pitchFamily="34" charset="0"/>
              </a:rPr>
              <a:t> an investment portfolio, and c) there are no good solutions today</a:t>
            </a:r>
          </a:p>
        </p:txBody>
      </p:sp>
      <p:sp>
        <p:nvSpPr>
          <p:cNvPr id="24" name="Rectangle 23">
            <a:extLst>
              <a:ext uri="{FF2B5EF4-FFF2-40B4-BE49-F238E27FC236}">
                <a16:creationId xmlns:a16="http://schemas.microsoft.com/office/drawing/2014/main" id="{94B89B36-27CF-169B-F585-6E70D2646B11}"/>
              </a:ext>
            </a:extLst>
          </p:cNvPr>
          <p:cNvSpPr/>
          <p:nvPr/>
        </p:nvSpPr>
        <p:spPr>
          <a:xfrm>
            <a:off x="8048930" y="4158885"/>
            <a:ext cx="3585600" cy="2062103"/>
          </a:xfrm>
          <a:prstGeom prst="rect">
            <a:avLst/>
          </a:prstGeom>
        </p:spPr>
        <p:txBody>
          <a:bodyPr wrap="square">
            <a:spAutoFit/>
          </a:bodyPr>
          <a:lstStyle/>
          <a:p>
            <a:pPr marL="285750" lvl="0" indent="-285750">
              <a:spcAft>
                <a:spcPts val="6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20-40 years old, skews young, m/f</a:t>
            </a:r>
          </a:p>
          <a:p>
            <a:pPr marL="285750" lvl="0" indent="-285750">
              <a:spcAft>
                <a:spcPts val="6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Does not believe investing is super important</a:t>
            </a:r>
          </a:p>
          <a:p>
            <a:pPr marL="285750" lvl="0" indent="-285750">
              <a:spcAft>
                <a:spcPts val="6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Would rather have the extra cash in hand every month</a:t>
            </a:r>
          </a:p>
          <a:p>
            <a:pPr marL="285750" lvl="0" indent="-285750">
              <a:spcAft>
                <a:spcPts val="6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Has not really thought about long-term life planning</a:t>
            </a:r>
          </a:p>
          <a:p>
            <a:pPr marL="285750" lvl="0" indent="-285750">
              <a:spcAft>
                <a:spcPts val="6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Not chosen because a) segment is small and b) creating motivation/educating enough to start investing is too hard</a:t>
            </a:r>
          </a:p>
        </p:txBody>
      </p:sp>
      <p:pic>
        <p:nvPicPr>
          <p:cNvPr id="38914" name="Picture 2" descr="Meet Pascale Sablan, a Black woman trying to change the face of  architecture : NPR">
            <a:extLst>
              <a:ext uri="{FF2B5EF4-FFF2-40B4-BE49-F238E27FC236}">
                <a16:creationId xmlns:a16="http://schemas.microsoft.com/office/drawing/2014/main" id="{D1762981-7676-5E99-DA4F-4F12C740E48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02603" y="2093201"/>
            <a:ext cx="1543682" cy="1545336"/>
          </a:xfrm>
          <a:prstGeom prst="ellipse">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3030DC5-32CA-C229-5F2F-A7C2EB59AB50}"/>
              </a:ext>
            </a:extLst>
          </p:cNvPr>
          <p:cNvSpPr/>
          <p:nvPr/>
        </p:nvSpPr>
        <p:spPr>
          <a:xfrm>
            <a:off x="4122033" y="1471964"/>
            <a:ext cx="3905859" cy="4885568"/>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1. On-page tracker">
            <a:extLst>
              <a:ext uri="{FF2B5EF4-FFF2-40B4-BE49-F238E27FC236}">
                <a16:creationId xmlns:a16="http://schemas.microsoft.com/office/drawing/2014/main" id="{D1D47D52-218D-79BA-C5B1-35B7C25CD413}"/>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0CA5DCA5-5018-5BF7-9B08-775D620BAD7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96449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57D7-3613-DD0E-C8DF-45066E4BD5A3}"/>
              </a:ext>
            </a:extLst>
          </p:cNvPr>
          <p:cNvSpPr>
            <a:spLocks noGrp="1"/>
          </p:cNvSpPr>
          <p:nvPr>
            <p:ph type="title"/>
          </p:nvPr>
        </p:nvSpPr>
        <p:spPr/>
        <p:txBody>
          <a:bodyPr/>
          <a:lstStyle/>
          <a:p>
            <a:r>
              <a:rPr lang="en-US" dirty="0"/>
              <a:t>However, most current consumer investment solutions do not motivate users and are very hard to set up and maintain</a:t>
            </a:r>
          </a:p>
        </p:txBody>
      </p:sp>
      <p:sp>
        <p:nvSpPr>
          <p:cNvPr id="6" name="Rectangle 5">
            <a:extLst>
              <a:ext uri="{FF2B5EF4-FFF2-40B4-BE49-F238E27FC236}">
                <a16:creationId xmlns:a16="http://schemas.microsoft.com/office/drawing/2014/main" id="{7270B298-741F-1932-805F-4A623404E6FE}"/>
              </a:ext>
            </a:extLst>
          </p:cNvPr>
          <p:cNvSpPr/>
          <p:nvPr/>
        </p:nvSpPr>
        <p:spPr>
          <a:xfrm>
            <a:off x="2429781" y="1608709"/>
            <a:ext cx="8078758" cy="407236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E9A5CF47-69B2-0298-4D9B-44B7E614AF9E}"/>
              </a:ext>
            </a:extLst>
          </p:cNvPr>
          <p:cNvCxnSpPr/>
          <p:nvPr/>
        </p:nvCxnSpPr>
        <p:spPr>
          <a:xfrm flipV="1">
            <a:off x="2429781" y="1400473"/>
            <a:ext cx="0" cy="4287520"/>
          </a:xfrm>
          <a:prstGeom prst="straightConnector1">
            <a:avLst/>
          </a:prstGeom>
          <a:ln w="158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DEC3E00-A4BC-1ECB-A912-082668C75B42}"/>
              </a:ext>
            </a:extLst>
          </p:cNvPr>
          <p:cNvCxnSpPr>
            <a:cxnSpLocks/>
          </p:cNvCxnSpPr>
          <p:nvPr/>
        </p:nvCxnSpPr>
        <p:spPr>
          <a:xfrm>
            <a:off x="2429780" y="5681069"/>
            <a:ext cx="8248268" cy="6924"/>
          </a:xfrm>
          <a:prstGeom prst="straightConnector1">
            <a:avLst/>
          </a:prstGeom>
          <a:ln w="158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5AE2EA7-3CA9-AB40-8FC4-E915A3B6D295}"/>
              </a:ext>
            </a:extLst>
          </p:cNvPr>
          <p:cNvSpPr txBox="1"/>
          <p:nvPr/>
        </p:nvSpPr>
        <p:spPr>
          <a:xfrm>
            <a:off x="7138321" y="2584775"/>
            <a:ext cx="2246812"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Marketing and sales triggers succeed here</a:t>
            </a:r>
          </a:p>
        </p:txBody>
      </p:sp>
      <p:sp>
        <p:nvSpPr>
          <p:cNvPr id="10" name="TextBox 9">
            <a:extLst>
              <a:ext uri="{FF2B5EF4-FFF2-40B4-BE49-F238E27FC236}">
                <a16:creationId xmlns:a16="http://schemas.microsoft.com/office/drawing/2014/main" id="{ED0D94CF-11DC-56D9-ED6A-16D6E10ECB31}"/>
              </a:ext>
            </a:extLst>
          </p:cNvPr>
          <p:cNvSpPr txBox="1"/>
          <p:nvPr/>
        </p:nvSpPr>
        <p:spPr>
          <a:xfrm>
            <a:off x="2829646" y="3627170"/>
            <a:ext cx="1970950" cy="52322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Marketing and sales triggers fail here</a:t>
            </a:r>
          </a:p>
        </p:txBody>
      </p:sp>
      <p:sp>
        <p:nvSpPr>
          <p:cNvPr id="11" name="TextBox 10">
            <a:extLst>
              <a:ext uri="{FF2B5EF4-FFF2-40B4-BE49-F238E27FC236}">
                <a16:creationId xmlns:a16="http://schemas.microsoft.com/office/drawing/2014/main" id="{9B8E52E3-1F77-3D68-29EB-0DB76964C0CC}"/>
              </a:ext>
            </a:extLst>
          </p:cNvPr>
          <p:cNvSpPr txBox="1"/>
          <p:nvPr/>
        </p:nvSpPr>
        <p:spPr>
          <a:xfrm>
            <a:off x="2429780" y="5792198"/>
            <a:ext cx="2246812" cy="276999"/>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Hard to do</a:t>
            </a:r>
          </a:p>
        </p:txBody>
      </p:sp>
      <p:sp>
        <p:nvSpPr>
          <p:cNvPr id="12" name="TextBox 11">
            <a:extLst>
              <a:ext uri="{FF2B5EF4-FFF2-40B4-BE49-F238E27FC236}">
                <a16:creationId xmlns:a16="http://schemas.microsoft.com/office/drawing/2014/main" id="{85F742CA-9865-30B4-BC62-9E570FFA7881}"/>
              </a:ext>
            </a:extLst>
          </p:cNvPr>
          <p:cNvSpPr txBox="1"/>
          <p:nvPr/>
        </p:nvSpPr>
        <p:spPr>
          <a:xfrm>
            <a:off x="8261727" y="5792198"/>
            <a:ext cx="2246812" cy="276999"/>
          </a:xfrm>
          <a:prstGeom prst="rect">
            <a:avLst/>
          </a:prstGeom>
          <a:noFill/>
        </p:spPr>
        <p:txBody>
          <a:bodyPr wrap="square" rtlCol="0">
            <a:spAutoFit/>
          </a:bodyPr>
          <a:lstStyle/>
          <a:p>
            <a:pPr algn="r"/>
            <a:r>
              <a:rPr lang="en-US" sz="1200" dirty="0">
                <a:solidFill>
                  <a:schemeClr val="bg1"/>
                </a:solidFill>
                <a:latin typeface="Arial" panose="020B0604020202020204" pitchFamily="34" charset="0"/>
                <a:cs typeface="Arial" panose="020B0604020202020204" pitchFamily="34" charset="0"/>
              </a:rPr>
              <a:t>Easy to do</a:t>
            </a:r>
          </a:p>
        </p:txBody>
      </p:sp>
      <p:sp>
        <p:nvSpPr>
          <p:cNvPr id="13" name="TextBox 12">
            <a:extLst>
              <a:ext uri="{FF2B5EF4-FFF2-40B4-BE49-F238E27FC236}">
                <a16:creationId xmlns:a16="http://schemas.microsoft.com/office/drawing/2014/main" id="{D12963DD-5C37-3DAC-4281-975B4FFCA6F9}"/>
              </a:ext>
            </a:extLst>
          </p:cNvPr>
          <p:cNvSpPr txBox="1"/>
          <p:nvPr/>
        </p:nvSpPr>
        <p:spPr>
          <a:xfrm>
            <a:off x="106224" y="5373292"/>
            <a:ext cx="2246812" cy="276999"/>
          </a:xfrm>
          <a:prstGeom prst="rect">
            <a:avLst/>
          </a:prstGeom>
          <a:noFill/>
        </p:spPr>
        <p:txBody>
          <a:bodyPr wrap="square" rtlCol="0">
            <a:spAutoFit/>
          </a:bodyPr>
          <a:lstStyle/>
          <a:p>
            <a:pPr algn="r"/>
            <a:r>
              <a:rPr lang="en-US" sz="1200">
                <a:solidFill>
                  <a:schemeClr val="bg1"/>
                </a:solidFill>
                <a:latin typeface="Arial" panose="020B0604020202020204" pitchFamily="34" charset="0"/>
                <a:cs typeface="Arial" panose="020B0604020202020204" pitchFamily="34" charset="0"/>
              </a:rPr>
              <a:t>Low</a:t>
            </a:r>
          </a:p>
        </p:txBody>
      </p:sp>
      <p:sp>
        <p:nvSpPr>
          <p:cNvPr id="14" name="TextBox 13">
            <a:extLst>
              <a:ext uri="{FF2B5EF4-FFF2-40B4-BE49-F238E27FC236}">
                <a16:creationId xmlns:a16="http://schemas.microsoft.com/office/drawing/2014/main" id="{A12723E7-0B46-5B0A-6B6B-9EB86A0D4197}"/>
              </a:ext>
            </a:extLst>
          </p:cNvPr>
          <p:cNvSpPr txBox="1"/>
          <p:nvPr/>
        </p:nvSpPr>
        <p:spPr>
          <a:xfrm>
            <a:off x="106224" y="1608709"/>
            <a:ext cx="2246812" cy="276999"/>
          </a:xfrm>
          <a:prstGeom prst="rect">
            <a:avLst/>
          </a:prstGeom>
          <a:noFill/>
        </p:spPr>
        <p:txBody>
          <a:bodyPr wrap="square" rtlCol="0">
            <a:spAutoFit/>
          </a:bodyPr>
          <a:lstStyle/>
          <a:p>
            <a:pPr algn="r"/>
            <a:r>
              <a:rPr lang="en-US" sz="1200">
                <a:solidFill>
                  <a:schemeClr val="bg1"/>
                </a:solidFill>
                <a:latin typeface="Arial" panose="020B0604020202020204" pitchFamily="34" charset="0"/>
                <a:cs typeface="Arial" panose="020B0604020202020204" pitchFamily="34" charset="0"/>
              </a:rPr>
              <a:t>High</a:t>
            </a:r>
          </a:p>
        </p:txBody>
      </p:sp>
      <p:sp>
        <p:nvSpPr>
          <p:cNvPr id="15" name="TextBox 14">
            <a:extLst>
              <a:ext uri="{FF2B5EF4-FFF2-40B4-BE49-F238E27FC236}">
                <a16:creationId xmlns:a16="http://schemas.microsoft.com/office/drawing/2014/main" id="{A629F425-B803-F8AF-B98B-02B0B7005CF0}"/>
              </a:ext>
            </a:extLst>
          </p:cNvPr>
          <p:cNvSpPr txBox="1"/>
          <p:nvPr/>
        </p:nvSpPr>
        <p:spPr>
          <a:xfrm>
            <a:off x="4584251" y="5792198"/>
            <a:ext cx="3769817" cy="523220"/>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Ability</a:t>
            </a:r>
          </a:p>
          <a:p>
            <a:pPr algn="ctr"/>
            <a:r>
              <a:rPr lang="en-US" sz="1200" dirty="0">
                <a:solidFill>
                  <a:schemeClr val="bg1"/>
                </a:solidFill>
                <a:latin typeface="Arial" panose="020B0604020202020204" pitchFamily="34" charset="0"/>
                <a:cs typeface="Arial" panose="020B0604020202020204" pitchFamily="34" charset="0"/>
              </a:rPr>
              <a:t>How hard is it for you to get started with investing?</a:t>
            </a:r>
          </a:p>
        </p:txBody>
      </p:sp>
      <p:sp>
        <p:nvSpPr>
          <p:cNvPr id="16" name="TextBox 15">
            <a:extLst>
              <a:ext uri="{FF2B5EF4-FFF2-40B4-BE49-F238E27FC236}">
                <a16:creationId xmlns:a16="http://schemas.microsoft.com/office/drawing/2014/main" id="{1FB30B06-DA5E-B997-9C6E-4B434AE90AEF}"/>
              </a:ext>
            </a:extLst>
          </p:cNvPr>
          <p:cNvSpPr txBox="1"/>
          <p:nvPr/>
        </p:nvSpPr>
        <p:spPr>
          <a:xfrm>
            <a:off x="106224" y="3475612"/>
            <a:ext cx="2246812" cy="1138773"/>
          </a:xfrm>
          <a:prstGeom prst="rect">
            <a:avLst/>
          </a:prstGeom>
          <a:noFill/>
        </p:spPr>
        <p:txBody>
          <a:bodyPr wrap="square" rtlCol="0">
            <a:spAutoFit/>
          </a:bodyPr>
          <a:lstStyle/>
          <a:p>
            <a:pPr algn="r"/>
            <a:r>
              <a:rPr lang="en-US" sz="1600" b="1">
                <a:solidFill>
                  <a:schemeClr val="bg1"/>
                </a:solidFill>
                <a:latin typeface="Arial" panose="020B0604020202020204" pitchFamily="34" charset="0"/>
                <a:cs typeface="Arial" panose="020B0604020202020204" pitchFamily="34" charset="0"/>
              </a:rPr>
              <a:t>Motivation</a:t>
            </a:r>
          </a:p>
          <a:p>
            <a:pPr algn="r"/>
            <a:r>
              <a:rPr lang="en-US" sz="1200">
                <a:solidFill>
                  <a:schemeClr val="bg1"/>
                </a:solidFill>
                <a:latin typeface="Arial" panose="020B0604020202020204" pitchFamily="34" charset="0"/>
                <a:cs typeface="Arial" panose="020B0604020202020204" pitchFamily="34" charset="0"/>
              </a:rPr>
              <a:t>How much do you </a:t>
            </a:r>
            <a:br>
              <a:rPr lang="en-US" sz="1200">
                <a:solidFill>
                  <a:schemeClr val="bg1"/>
                </a:solidFill>
                <a:latin typeface="Arial" panose="020B0604020202020204" pitchFamily="34" charset="0"/>
                <a:cs typeface="Arial" panose="020B0604020202020204" pitchFamily="34" charset="0"/>
              </a:rPr>
            </a:br>
            <a:r>
              <a:rPr lang="en-US" sz="1200">
                <a:solidFill>
                  <a:schemeClr val="bg1"/>
                </a:solidFill>
                <a:latin typeface="Arial" panose="020B0604020202020204" pitchFamily="34" charset="0"/>
                <a:cs typeface="Arial" panose="020B0604020202020204" pitchFamily="34" charset="0"/>
              </a:rPr>
              <a:t>want to start an </a:t>
            </a:r>
            <a:br>
              <a:rPr lang="en-US" sz="1200">
                <a:solidFill>
                  <a:schemeClr val="bg1"/>
                </a:solidFill>
                <a:latin typeface="Arial" panose="020B0604020202020204" pitchFamily="34" charset="0"/>
                <a:cs typeface="Arial" panose="020B0604020202020204" pitchFamily="34" charset="0"/>
              </a:rPr>
            </a:br>
            <a:r>
              <a:rPr lang="en-US" sz="1200">
                <a:solidFill>
                  <a:schemeClr val="bg1"/>
                </a:solidFill>
                <a:latin typeface="Arial" panose="020B0604020202020204" pitchFamily="34" charset="0"/>
                <a:cs typeface="Arial" panose="020B0604020202020204" pitchFamily="34" charset="0"/>
              </a:rPr>
              <a:t>investment portfolio?</a:t>
            </a:r>
          </a:p>
          <a:p>
            <a:pPr algn="r"/>
            <a:endParaRPr lang="en-US" sz="1600" b="1">
              <a:solidFill>
                <a:schemeClr val="bg1"/>
              </a:solidFill>
              <a:latin typeface="Arial" panose="020B0604020202020204" pitchFamily="34" charset="0"/>
              <a:cs typeface="Arial" panose="020B0604020202020204" pitchFamily="34" charset="0"/>
            </a:endParaRPr>
          </a:p>
        </p:txBody>
      </p:sp>
      <p:sp>
        <p:nvSpPr>
          <p:cNvPr id="37" name="Arc 36">
            <a:extLst>
              <a:ext uri="{FF2B5EF4-FFF2-40B4-BE49-F238E27FC236}">
                <a16:creationId xmlns:a16="http://schemas.microsoft.com/office/drawing/2014/main" id="{73A16357-D714-008F-B173-9B32343E89DC}"/>
              </a:ext>
            </a:extLst>
          </p:cNvPr>
          <p:cNvSpPr/>
          <p:nvPr/>
        </p:nvSpPr>
        <p:spPr>
          <a:xfrm rot="11013175">
            <a:off x="3353378" y="-588572"/>
            <a:ext cx="12012406" cy="5277035"/>
          </a:xfrm>
          <a:prstGeom prst="arc">
            <a:avLst>
              <a:gd name="adj1" fmla="val 14669368"/>
              <a:gd name="adj2" fmla="val 34241"/>
            </a:avLst>
          </a:prstGeom>
          <a:ln w="31750">
            <a:solidFill>
              <a:schemeClr val="bg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a-DK"/>
          </a:p>
        </p:txBody>
      </p:sp>
      <p:sp>
        <p:nvSpPr>
          <p:cNvPr id="19" name="Rectangle 18">
            <a:extLst>
              <a:ext uri="{FF2B5EF4-FFF2-40B4-BE49-F238E27FC236}">
                <a16:creationId xmlns:a16="http://schemas.microsoft.com/office/drawing/2014/main" id="{1A30989B-CBA9-9A3C-9FFE-83D142DD0E69}"/>
              </a:ext>
            </a:extLst>
          </p:cNvPr>
          <p:cNvSpPr/>
          <p:nvPr/>
        </p:nvSpPr>
        <p:spPr>
          <a:xfrm>
            <a:off x="6027807" y="4420379"/>
            <a:ext cx="2144570" cy="87470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Most current consumer investment solutions are here</a:t>
            </a:r>
          </a:p>
        </p:txBody>
      </p:sp>
      <p:sp>
        <p:nvSpPr>
          <p:cNvPr id="20" name="Rectangle 19">
            <a:extLst>
              <a:ext uri="{FF2B5EF4-FFF2-40B4-BE49-F238E27FC236}">
                <a16:creationId xmlns:a16="http://schemas.microsoft.com/office/drawing/2014/main" id="{8662E239-4C8E-624A-7967-7DDCE493CA93}"/>
              </a:ext>
            </a:extLst>
          </p:cNvPr>
          <p:cNvSpPr/>
          <p:nvPr/>
        </p:nvSpPr>
        <p:spPr>
          <a:xfrm>
            <a:off x="2915682" y="4372751"/>
            <a:ext cx="2794034" cy="1107993"/>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50D3020-718D-2A5C-A0DD-96B289807973}"/>
              </a:ext>
            </a:extLst>
          </p:cNvPr>
          <p:cNvCxnSpPr>
            <a:cxnSpLocks/>
            <a:stCxn id="19" idx="1"/>
          </p:cNvCxnSpPr>
          <p:nvPr/>
        </p:nvCxnSpPr>
        <p:spPr>
          <a:xfrm flipH="1">
            <a:off x="4584251" y="4857732"/>
            <a:ext cx="1443556" cy="0"/>
          </a:xfrm>
          <a:prstGeom prst="line">
            <a:avLst/>
          </a:prstGeom>
          <a:ln w="15875">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1. On-page tracker">
            <a:extLst>
              <a:ext uri="{FF2B5EF4-FFF2-40B4-BE49-F238E27FC236}">
                <a16:creationId xmlns:a16="http://schemas.microsoft.com/office/drawing/2014/main" id="{5D71558E-EB40-76C9-5BF1-8DC83D2B4D94}"/>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C736A927-91E7-83BE-9156-D6B1FAA1B11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571216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57D7-3613-DD0E-C8DF-45066E4BD5A3}"/>
              </a:ext>
            </a:extLst>
          </p:cNvPr>
          <p:cNvSpPr>
            <a:spLocks noGrp="1"/>
          </p:cNvSpPr>
          <p:nvPr>
            <p:ph type="title"/>
          </p:nvPr>
        </p:nvSpPr>
        <p:spPr/>
        <p:txBody>
          <a:bodyPr/>
          <a:lstStyle/>
          <a:p>
            <a:r>
              <a:rPr lang="en-US" dirty="0"/>
              <a:t>From our customer research we know that our Nora segment has peaks of motivation at certain life moments</a:t>
            </a:r>
          </a:p>
        </p:txBody>
      </p:sp>
      <p:cxnSp>
        <p:nvCxnSpPr>
          <p:cNvPr id="18" name="Straight Arrow Connector 17">
            <a:extLst>
              <a:ext uri="{FF2B5EF4-FFF2-40B4-BE49-F238E27FC236}">
                <a16:creationId xmlns:a16="http://schemas.microsoft.com/office/drawing/2014/main" id="{E6E1F302-042A-1EEB-EB03-0B8326E23102}"/>
              </a:ext>
            </a:extLst>
          </p:cNvPr>
          <p:cNvCxnSpPr>
            <a:cxnSpLocks/>
          </p:cNvCxnSpPr>
          <p:nvPr/>
        </p:nvCxnSpPr>
        <p:spPr>
          <a:xfrm flipV="1">
            <a:off x="1681638" y="1954291"/>
            <a:ext cx="0" cy="4079284"/>
          </a:xfrm>
          <a:prstGeom prst="straightConnector1">
            <a:avLst/>
          </a:prstGeom>
          <a:ln w="158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kstfelt 44">
            <a:extLst>
              <a:ext uri="{FF2B5EF4-FFF2-40B4-BE49-F238E27FC236}">
                <a16:creationId xmlns:a16="http://schemas.microsoft.com/office/drawing/2014/main" id="{9C1FD798-C610-247D-DF99-B7B965250BC9}"/>
              </a:ext>
            </a:extLst>
          </p:cNvPr>
          <p:cNvSpPr txBox="1"/>
          <p:nvPr/>
        </p:nvSpPr>
        <p:spPr>
          <a:xfrm>
            <a:off x="1570215" y="4611917"/>
            <a:ext cx="130966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Moving away from home</a:t>
            </a:r>
          </a:p>
        </p:txBody>
      </p:sp>
      <p:sp>
        <p:nvSpPr>
          <p:cNvPr id="23" name="Tekstfelt 48">
            <a:extLst>
              <a:ext uri="{FF2B5EF4-FFF2-40B4-BE49-F238E27FC236}">
                <a16:creationId xmlns:a16="http://schemas.microsoft.com/office/drawing/2014/main" id="{CF9C8DE8-3BD2-CAC9-1599-83D3FFA789E1}"/>
              </a:ext>
            </a:extLst>
          </p:cNvPr>
          <p:cNvSpPr txBox="1"/>
          <p:nvPr/>
        </p:nvSpPr>
        <p:spPr>
          <a:xfrm>
            <a:off x="7412809" y="2221060"/>
            <a:ext cx="2071658" cy="276999"/>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Having kids</a:t>
            </a:r>
          </a:p>
        </p:txBody>
      </p:sp>
      <p:sp>
        <p:nvSpPr>
          <p:cNvPr id="24" name="Tekstfelt 54">
            <a:extLst>
              <a:ext uri="{FF2B5EF4-FFF2-40B4-BE49-F238E27FC236}">
                <a16:creationId xmlns:a16="http://schemas.microsoft.com/office/drawing/2014/main" id="{2811B847-2559-62E9-33DC-1981F649F47D}"/>
              </a:ext>
            </a:extLst>
          </p:cNvPr>
          <p:cNvSpPr txBox="1"/>
          <p:nvPr/>
        </p:nvSpPr>
        <p:spPr>
          <a:xfrm>
            <a:off x="9703126" y="1939306"/>
            <a:ext cx="1309662" cy="276999"/>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Parents retire</a:t>
            </a:r>
          </a:p>
        </p:txBody>
      </p:sp>
      <p:cxnSp>
        <p:nvCxnSpPr>
          <p:cNvPr id="25" name="Straight Arrow Connector 24">
            <a:extLst>
              <a:ext uri="{FF2B5EF4-FFF2-40B4-BE49-F238E27FC236}">
                <a16:creationId xmlns:a16="http://schemas.microsoft.com/office/drawing/2014/main" id="{6D9D45DA-CCF3-DFEF-0565-2B24B7DD78B2}"/>
              </a:ext>
            </a:extLst>
          </p:cNvPr>
          <p:cNvCxnSpPr>
            <a:cxnSpLocks/>
          </p:cNvCxnSpPr>
          <p:nvPr/>
        </p:nvCxnSpPr>
        <p:spPr>
          <a:xfrm>
            <a:off x="1681638" y="6033575"/>
            <a:ext cx="8996410" cy="0"/>
          </a:xfrm>
          <a:prstGeom prst="straightConnector1">
            <a:avLst/>
          </a:prstGeom>
          <a:ln w="158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ekstfelt 43">
            <a:extLst>
              <a:ext uri="{FF2B5EF4-FFF2-40B4-BE49-F238E27FC236}">
                <a16:creationId xmlns:a16="http://schemas.microsoft.com/office/drawing/2014/main" id="{CBB07D88-EC6A-321F-AB84-407E02F7F23F}"/>
              </a:ext>
            </a:extLst>
          </p:cNvPr>
          <p:cNvSpPr txBox="1"/>
          <p:nvPr/>
        </p:nvSpPr>
        <p:spPr>
          <a:xfrm>
            <a:off x="2473491" y="4297614"/>
            <a:ext cx="1309662" cy="276999"/>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Student job</a:t>
            </a:r>
          </a:p>
        </p:txBody>
      </p:sp>
      <p:sp>
        <p:nvSpPr>
          <p:cNvPr id="27" name="Tekstfelt 45">
            <a:extLst>
              <a:ext uri="{FF2B5EF4-FFF2-40B4-BE49-F238E27FC236}">
                <a16:creationId xmlns:a16="http://schemas.microsoft.com/office/drawing/2014/main" id="{BC44E9FD-58E4-B4AB-9D73-36C818C4B5EB}"/>
              </a:ext>
            </a:extLst>
          </p:cNvPr>
          <p:cNvSpPr txBox="1"/>
          <p:nvPr/>
        </p:nvSpPr>
        <p:spPr>
          <a:xfrm>
            <a:off x="3388081" y="3624698"/>
            <a:ext cx="130966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1st full-time job</a:t>
            </a:r>
          </a:p>
        </p:txBody>
      </p:sp>
      <p:sp>
        <p:nvSpPr>
          <p:cNvPr id="28" name="Tekstfelt 46">
            <a:extLst>
              <a:ext uri="{FF2B5EF4-FFF2-40B4-BE49-F238E27FC236}">
                <a16:creationId xmlns:a16="http://schemas.microsoft.com/office/drawing/2014/main" id="{827AA28D-0A01-7078-65E2-063428CAA057}"/>
              </a:ext>
            </a:extLst>
          </p:cNvPr>
          <p:cNvSpPr txBox="1"/>
          <p:nvPr/>
        </p:nvSpPr>
        <p:spPr>
          <a:xfrm>
            <a:off x="4594436" y="3083500"/>
            <a:ext cx="1538857"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Buying </a:t>
            </a:r>
            <a:br>
              <a:rPr lang="en-US" sz="1200" b="1">
                <a:solidFill>
                  <a:schemeClr val="bg1"/>
                </a:solidFill>
                <a:latin typeface="Arial" panose="020B0604020202020204" pitchFamily="34" charset="0"/>
                <a:ea typeface="Graphik Semibold" charset="0"/>
                <a:cs typeface="Arial" panose="020B0604020202020204" pitchFamily="34" charset="0"/>
              </a:rPr>
            </a:br>
            <a:r>
              <a:rPr lang="en-US" sz="1200" b="1">
                <a:solidFill>
                  <a:schemeClr val="bg1"/>
                </a:solidFill>
                <a:latin typeface="Arial" panose="020B0604020202020204" pitchFamily="34" charset="0"/>
                <a:ea typeface="Graphik Semibold" charset="0"/>
                <a:cs typeface="Arial" panose="020B0604020202020204" pitchFamily="34" charset="0"/>
              </a:rPr>
              <a:t>a home</a:t>
            </a:r>
          </a:p>
        </p:txBody>
      </p:sp>
      <p:sp>
        <p:nvSpPr>
          <p:cNvPr id="29" name="Tekstfelt 47">
            <a:extLst>
              <a:ext uri="{FF2B5EF4-FFF2-40B4-BE49-F238E27FC236}">
                <a16:creationId xmlns:a16="http://schemas.microsoft.com/office/drawing/2014/main" id="{DB946A0C-0DE9-2A67-CB37-68F4EC8D2848}"/>
              </a:ext>
            </a:extLst>
          </p:cNvPr>
          <p:cNvSpPr txBox="1"/>
          <p:nvPr/>
        </p:nvSpPr>
        <p:spPr>
          <a:xfrm>
            <a:off x="5491222" y="2864610"/>
            <a:ext cx="1416760"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Job </a:t>
            </a:r>
            <a:br>
              <a:rPr lang="en-US" sz="1200" b="1">
                <a:solidFill>
                  <a:schemeClr val="bg1"/>
                </a:solidFill>
                <a:latin typeface="Arial" panose="020B0604020202020204" pitchFamily="34" charset="0"/>
                <a:ea typeface="Graphik Semibold" charset="0"/>
                <a:cs typeface="Arial" panose="020B0604020202020204" pitchFamily="34" charset="0"/>
              </a:rPr>
            </a:br>
            <a:r>
              <a:rPr lang="en-US" sz="1200" b="1">
                <a:solidFill>
                  <a:schemeClr val="bg1"/>
                </a:solidFill>
                <a:latin typeface="Arial" panose="020B0604020202020204" pitchFamily="34" charset="0"/>
                <a:ea typeface="Graphik Semibold" charset="0"/>
                <a:cs typeface="Arial" panose="020B0604020202020204" pitchFamily="34" charset="0"/>
              </a:rPr>
              <a:t>switch</a:t>
            </a:r>
          </a:p>
        </p:txBody>
      </p:sp>
      <p:sp>
        <p:nvSpPr>
          <p:cNvPr id="30" name="Tekstfelt 49">
            <a:extLst>
              <a:ext uri="{FF2B5EF4-FFF2-40B4-BE49-F238E27FC236}">
                <a16:creationId xmlns:a16="http://schemas.microsoft.com/office/drawing/2014/main" id="{F60D223A-1509-1B48-037E-A7C5CE644251}"/>
              </a:ext>
            </a:extLst>
          </p:cNvPr>
          <p:cNvSpPr txBox="1"/>
          <p:nvPr/>
        </p:nvSpPr>
        <p:spPr>
          <a:xfrm>
            <a:off x="5992578" y="2483978"/>
            <a:ext cx="2071658"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ea typeface="Graphik Semibold" charset="0"/>
                <a:cs typeface="Arial" panose="020B0604020202020204" pitchFamily="34" charset="0"/>
              </a:rPr>
              <a:t>Getting </a:t>
            </a:r>
            <a:br>
              <a:rPr lang="en-US" sz="1200" b="1">
                <a:solidFill>
                  <a:schemeClr val="bg1"/>
                </a:solidFill>
                <a:latin typeface="Arial" panose="020B0604020202020204" pitchFamily="34" charset="0"/>
                <a:ea typeface="Graphik Semibold" charset="0"/>
                <a:cs typeface="Arial" panose="020B0604020202020204" pitchFamily="34" charset="0"/>
              </a:rPr>
            </a:br>
            <a:r>
              <a:rPr lang="en-US" sz="1200" b="1">
                <a:solidFill>
                  <a:schemeClr val="bg1"/>
                </a:solidFill>
                <a:latin typeface="Arial" panose="020B0604020202020204" pitchFamily="34" charset="0"/>
                <a:ea typeface="Graphik Semibold" charset="0"/>
                <a:cs typeface="Arial" panose="020B0604020202020204" pitchFamily="34" charset="0"/>
              </a:rPr>
              <a:t>married</a:t>
            </a:r>
          </a:p>
        </p:txBody>
      </p:sp>
      <p:sp>
        <p:nvSpPr>
          <p:cNvPr id="31" name="Freeform 30">
            <a:extLst>
              <a:ext uri="{FF2B5EF4-FFF2-40B4-BE49-F238E27FC236}">
                <a16:creationId xmlns:a16="http://schemas.microsoft.com/office/drawing/2014/main" id="{1BF61875-D31A-6957-44D8-C94E39D52D03}"/>
              </a:ext>
            </a:extLst>
          </p:cNvPr>
          <p:cNvSpPr/>
          <p:nvPr/>
        </p:nvSpPr>
        <p:spPr>
          <a:xfrm>
            <a:off x="1689652" y="2479598"/>
            <a:ext cx="8708717" cy="3556215"/>
          </a:xfrm>
          <a:custGeom>
            <a:avLst/>
            <a:gdLst>
              <a:gd name="connsiteX0" fmla="*/ 0 w 8708717"/>
              <a:gd name="connsiteY0" fmla="*/ 4194313 h 4194313"/>
              <a:gd name="connsiteX1" fmla="*/ 536713 w 8708717"/>
              <a:gd name="connsiteY1" fmla="*/ 3220278 h 4194313"/>
              <a:gd name="connsiteX2" fmla="*/ 914400 w 8708717"/>
              <a:gd name="connsiteY2" fmla="*/ 4035287 h 4194313"/>
              <a:gd name="connsiteX3" fmla="*/ 1411357 w 8708717"/>
              <a:gd name="connsiteY3" fmla="*/ 2723322 h 4194313"/>
              <a:gd name="connsiteX4" fmla="*/ 1808922 w 8708717"/>
              <a:gd name="connsiteY4" fmla="*/ 3717235 h 4194313"/>
              <a:gd name="connsiteX5" fmla="*/ 2345635 w 8708717"/>
              <a:gd name="connsiteY5" fmla="*/ 2166730 h 4194313"/>
              <a:gd name="connsiteX6" fmla="*/ 3021496 w 8708717"/>
              <a:gd name="connsiteY6" fmla="*/ 3240157 h 4194313"/>
              <a:gd name="connsiteX7" fmla="*/ 3677478 w 8708717"/>
              <a:gd name="connsiteY7" fmla="*/ 1510748 h 4194313"/>
              <a:gd name="connsiteX8" fmla="*/ 4075044 w 8708717"/>
              <a:gd name="connsiteY8" fmla="*/ 2922104 h 4194313"/>
              <a:gd name="connsiteX9" fmla="*/ 4492487 w 8708717"/>
              <a:gd name="connsiteY9" fmla="*/ 1192696 h 4194313"/>
              <a:gd name="connsiteX10" fmla="*/ 5009322 w 8708717"/>
              <a:gd name="connsiteY10" fmla="*/ 2186609 h 4194313"/>
              <a:gd name="connsiteX11" fmla="*/ 5327374 w 8708717"/>
              <a:gd name="connsiteY11" fmla="*/ 854765 h 4194313"/>
              <a:gd name="connsiteX12" fmla="*/ 5983357 w 8708717"/>
              <a:gd name="connsiteY12" fmla="*/ 1391478 h 4194313"/>
              <a:gd name="connsiteX13" fmla="*/ 6758609 w 8708717"/>
              <a:gd name="connsiteY13" fmla="*/ 298174 h 4194313"/>
              <a:gd name="connsiteX14" fmla="*/ 7295322 w 8708717"/>
              <a:gd name="connsiteY14" fmla="*/ 934278 h 4194313"/>
              <a:gd name="connsiteX15" fmla="*/ 8507896 w 8708717"/>
              <a:gd name="connsiteY15" fmla="*/ 198783 h 4194313"/>
              <a:gd name="connsiteX16" fmla="*/ 8706678 w 8708717"/>
              <a:gd name="connsiteY16" fmla="*/ 0 h 419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08717" h="4194313">
                <a:moveTo>
                  <a:pt x="0" y="4194313"/>
                </a:moveTo>
                <a:cubicBezTo>
                  <a:pt x="192156" y="3720547"/>
                  <a:pt x="384313" y="3246782"/>
                  <a:pt x="536713" y="3220278"/>
                </a:cubicBezTo>
                <a:cubicBezTo>
                  <a:pt x="689113" y="3193774"/>
                  <a:pt x="768626" y="4118113"/>
                  <a:pt x="914400" y="4035287"/>
                </a:cubicBezTo>
                <a:cubicBezTo>
                  <a:pt x="1060174" y="3952461"/>
                  <a:pt x="1262270" y="2776331"/>
                  <a:pt x="1411357" y="2723322"/>
                </a:cubicBezTo>
                <a:cubicBezTo>
                  <a:pt x="1560444" y="2670313"/>
                  <a:pt x="1653209" y="3810000"/>
                  <a:pt x="1808922" y="3717235"/>
                </a:cubicBezTo>
                <a:cubicBezTo>
                  <a:pt x="1964635" y="3624470"/>
                  <a:pt x="2143539" y="2246243"/>
                  <a:pt x="2345635" y="2166730"/>
                </a:cubicBezTo>
                <a:cubicBezTo>
                  <a:pt x="2547731" y="2087217"/>
                  <a:pt x="2799522" y="3349487"/>
                  <a:pt x="3021496" y="3240157"/>
                </a:cubicBezTo>
                <a:cubicBezTo>
                  <a:pt x="3243470" y="3130827"/>
                  <a:pt x="3501887" y="1563757"/>
                  <a:pt x="3677478" y="1510748"/>
                </a:cubicBezTo>
                <a:cubicBezTo>
                  <a:pt x="3853069" y="1457739"/>
                  <a:pt x="3939209" y="2975113"/>
                  <a:pt x="4075044" y="2922104"/>
                </a:cubicBezTo>
                <a:cubicBezTo>
                  <a:pt x="4210879" y="2869095"/>
                  <a:pt x="4336774" y="1315278"/>
                  <a:pt x="4492487" y="1192696"/>
                </a:cubicBezTo>
                <a:cubicBezTo>
                  <a:pt x="4648200" y="1070114"/>
                  <a:pt x="4870174" y="2242931"/>
                  <a:pt x="5009322" y="2186609"/>
                </a:cubicBezTo>
                <a:cubicBezTo>
                  <a:pt x="5148470" y="2130287"/>
                  <a:pt x="5165035" y="987287"/>
                  <a:pt x="5327374" y="854765"/>
                </a:cubicBezTo>
                <a:cubicBezTo>
                  <a:pt x="5489713" y="722243"/>
                  <a:pt x="5744818" y="1484243"/>
                  <a:pt x="5983357" y="1391478"/>
                </a:cubicBezTo>
                <a:cubicBezTo>
                  <a:pt x="6221896" y="1298713"/>
                  <a:pt x="6539948" y="374374"/>
                  <a:pt x="6758609" y="298174"/>
                </a:cubicBezTo>
                <a:cubicBezTo>
                  <a:pt x="6977270" y="221974"/>
                  <a:pt x="7003774" y="950843"/>
                  <a:pt x="7295322" y="934278"/>
                </a:cubicBezTo>
                <a:cubicBezTo>
                  <a:pt x="7586870" y="917713"/>
                  <a:pt x="8272670" y="354496"/>
                  <a:pt x="8507896" y="198783"/>
                </a:cubicBezTo>
                <a:cubicBezTo>
                  <a:pt x="8743122" y="43070"/>
                  <a:pt x="8706678" y="29817"/>
                  <a:pt x="8706678" y="0"/>
                </a:cubicBezTo>
              </a:path>
            </a:pathLst>
          </a:cu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2" name="Ellipse 52">
            <a:extLst>
              <a:ext uri="{FF2B5EF4-FFF2-40B4-BE49-F238E27FC236}">
                <a16:creationId xmlns:a16="http://schemas.microsoft.com/office/drawing/2014/main" id="{2BC66152-E94E-7763-10D7-1A4DD08B2AA5}"/>
              </a:ext>
            </a:extLst>
          </p:cNvPr>
          <p:cNvSpPr/>
          <p:nvPr/>
        </p:nvSpPr>
        <p:spPr>
          <a:xfrm>
            <a:off x="10226370" y="2289527"/>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3" name="Ellipse 52">
            <a:extLst>
              <a:ext uri="{FF2B5EF4-FFF2-40B4-BE49-F238E27FC236}">
                <a16:creationId xmlns:a16="http://schemas.microsoft.com/office/drawing/2014/main" id="{652516FD-2C6F-63F7-B5B3-13F4055C5371}"/>
              </a:ext>
            </a:extLst>
          </p:cNvPr>
          <p:cNvSpPr/>
          <p:nvPr/>
        </p:nvSpPr>
        <p:spPr>
          <a:xfrm>
            <a:off x="8317051" y="2572562"/>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4" name="Ellipse 52">
            <a:extLst>
              <a:ext uri="{FF2B5EF4-FFF2-40B4-BE49-F238E27FC236}">
                <a16:creationId xmlns:a16="http://schemas.microsoft.com/office/drawing/2014/main" id="{CCA09B02-6507-BD31-1014-A111D226519B}"/>
              </a:ext>
            </a:extLst>
          </p:cNvPr>
          <p:cNvSpPr/>
          <p:nvPr/>
        </p:nvSpPr>
        <p:spPr>
          <a:xfrm>
            <a:off x="2065004" y="5073008"/>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5" name="Ellipse 52">
            <a:extLst>
              <a:ext uri="{FF2B5EF4-FFF2-40B4-BE49-F238E27FC236}">
                <a16:creationId xmlns:a16="http://schemas.microsoft.com/office/drawing/2014/main" id="{FDDCDB88-B7E2-F754-A462-3E536F96D4B3}"/>
              </a:ext>
            </a:extLst>
          </p:cNvPr>
          <p:cNvSpPr/>
          <p:nvPr/>
        </p:nvSpPr>
        <p:spPr>
          <a:xfrm>
            <a:off x="2976857" y="461239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6" name="Ellipse 52">
            <a:extLst>
              <a:ext uri="{FF2B5EF4-FFF2-40B4-BE49-F238E27FC236}">
                <a16:creationId xmlns:a16="http://schemas.microsoft.com/office/drawing/2014/main" id="{8B962A12-B08C-08DB-8458-A1954F3A7512}"/>
              </a:ext>
            </a:extLst>
          </p:cNvPr>
          <p:cNvSpPr/>
          <p:nvPr/>
        </p:nvSpPr>
        <p:spPr>
          <a:xfrm>
            <a:off x="3911710" y="4175342"/>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8" name="Ellipse 52">
            <a:extLst>
              <a:ext uri="{FF2B5EF4-FFF2-40B4-BE49-F238E27FC236}">
                <a16:creationId xmlns:a16="http://schemas.microsoft.com/office/drawing/2014/main" id="{ECA89DBC-FDDE-B148-4C72-F0D81A6E36F5}"/>
              </a:ext>
            </a:extLst>
          </p:cNvPr>
          <p:cNvSpPr/>
          <p:nvPr/>
        </p:nvSpPr>
        <p:spPr>
          <a:xfrm>
            <a:off x="5223835" y="359847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39" name="Ellipse 52">
            <a:extLst>
              <a:ext uri="{FF2B5EF4-FFF2-40B4-BE49-F238E27FC236}">
                <a16:creationId xmlns:a16="http://schemas.microsoft.com/office/drawing/2014/main" id="{C5E6F7A5-2E3D-D0D5-F0D6-75CA69B4CEEF}"/>
              </a:ext>
            </a:extLst>
          </p:cNvPr>
          <p:cNvSpPr/>
          <p:nvPr/>
        </p:nvSpPr>
        <p:spPr>
          <a:xfrm>
            <a:off x="6068015" y="3325151"/>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40" name="Ellipse 52">
            <a:extLst>
              <a:ext uri="{FF2B5EF4-FFF2-40B4-BE49-F238E27FC236}">
                <a16:creationId xmlns:a16="http://schemas.microsoft.com/office/drawing/2014/main" id="{1A253901-5D5F-A826-E48B-AE91ED5216A4}"/>
              </a:ext>
            </a:extLst>
          </p:cNvPr>
          <p:cNvSpPr/>
          <p:nvPr/>
        </p:nvSpPr>
        <p:spPr>
          <a:xfrm>
            <a:off x="6885398" y="302120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344AF8-F058-B0F0-E21E-639F756ED0F1}"/>
              </a:ext>
            </a:extLst>
          </p:cNvPr>
          <p:cNvSpPr txBox="1"/>
          <p:nvPr/>
        </p:nvSpPr>
        <p:spPr>
          <a:xfrm>
            <a:off x="-641919" y="5718874"/>
            <a:ext cx="2246812" cy="276999"/>
          </a:xfrm>
          <a:prstGeom prst="rect">
            <a:avLst/>
          </a:prstGeom>
          <a:noFill/>
        </p:spPr>
        <p:txBody>
          <a:bodyPr wrap="square" rtlCol="0">
            <a:spAutoFit/>
          </a:bodyPr>
          <a:lstStyle/>
          <a:p>
            <a:pPr algn="r"/>
            <a:r>
              <a:rPr lang="da-DK" sz="1200" dirty="0">
                <a:solidFill>
                  <a:schemeClr val="bg1"/>
                </a:solidFill>
                <a:latin typeface="Arial" panose="020B0604020202020204" pitchFamily="34" charset="0"/>
                <a:cs typeface="Arial" panose="020B0604020202020204" pitchFamily="34" charset="0"/>
              </a:rPr>
              <a:t>Low</a:t>
            </a:r>
          </a:p>
        </p:txBody>
      </p:sp>
      <p:sp>
        <p:nvSpPr>
          <p:cNvPr id="42" name="TextBox 41">
            <a:extLst>
              <a:ext uri="{FF2B5EF4-FFF2-40B4-BE49-F238E27FC236}">
                <a16:creationId xmlns:a16="http://schemas.microsoft.com/office/drawing/2014/main" id="{046F5A0F-457D-F54E-FBCB-D2929413F32D}"/>
              </a:ext>
            </a:extLst>
          </p:cNvPr>
          <p:cNvSpPr txBox="1"/>
          <p:nvPr/>
        </p:nvSpPr>
        <p:spPr>
          <a:xfrm>
            <a:off x="-641919" y="2137171"/>
            <a:ext cx="2246812" cy="276999"/>
          </a:xfrm>
          <a:prstGeom prst="rect">
            <a:avLst/>
          </a:prstGeom>
          <a:noFill/>
        </p:spPr>
        <p:txBody>
          <a:bodyPr wrap="square" rtlCol="0">
            <a:spAutoFit/>
          </a:bodyPr>
          <a:lstStyle/>
          <a:p>
            <a:pPr algn="r"/>
            <a:r>
              <a:rPr lang="da-DK" sz="1200" dirty="0">
                <a:solidFill>
                  <a:schemeClr val="bg1"/>
                </a:solidFill>
                <a:latin typeface="Arial" panose="020B0604020202020204" pitchFamily="34" charset="0"/>
                <a:cs typeface="Arial" panose="020B0604020202020204" pitchFamily="34" charset="0"/>
              </a:rPr>
              <a:t>High</a:t>
            </a:r>
          </a:p>
        </p:txBody>
      </p:sp>
      <p:sp>
        <p:nvSpPr>
          <p:cNvPr id="43" name="Ellipse 52">
            <a:extLst>
              <a:ext uri="{FF2B5EF4-FFF2-40B4-BE49-F238E27FC236}">
                <a16:creationId xmlns:a16="http://schemas.microsoft.com/office/drawing/2014/main" id="{638DB55F-FAC8-E478-C4CA-483182FB933F}"/>
              </a:ext>
            </a:extLst>
          </p:cNvPr>
          <p:cNvSpPr/>
          <p:nvPr/>
        </p:nvSpPr>
        <p:spPr>
          <a:xfrm>
            <a:off x="8254074" y="5384223"/>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85E37820-049D-F636-EE70-FA1992C11E7C}"/>
              </a:ext>
            </a:extLst>
          </p:cNvPr>
          <p:cNvSpPr txBox="1"/>
          <p:nvPr/>
        </p:nvSpPr>
        <p:spPr>
          <a:xfrm>
            <a:off x="8557003" y="5396924"/>
            <a:ext cx="1929853" cy="276999"/>
          </a:xfrm>
          <a:prstGeom prst="rect">
            <a:avLst/>
          </a:prstGeom>
          <a:noFill/>
        </p:spPr>
        <p:txBody>
          <a:bodyPr wrap="square" rtlCol="0">
            <a:spAutoFit/>
          </a:bodyPr>
          <a:lstStyle/>
          <a:p>
            <a:r>
              <a:rPr lang="en-US" sz="1200">
                <a:solidFill>
                  <a:schemeClr val="bg1"/>
                </a:solidFill>
                <a:latin typeface="Arial" panose="020B0604020202020204" pitchFamily="34" charset="0"/>
                <a:cs typeface="Arial" panose="020B0604020202020204" pitchFamily="34" charset="0"/>
              </a:rPr>
              <a:t>= important life moment</a:t>
            </a:r>
          </a:p>
        </p:txBody>
      </p:sp>
      <p:sp>
        <p:nvSpPr>
          <p:cNvPr id="45" name="TextBox 44">
            <a:extLst>
              <a:ext uri="{FF2B5EF4-FFF2-40B4-BE49-F238E27FC236}">
                <a16:creationId xmlns:a16="http://schemas.microsoft.com/office/drawing/2014/main" id="{50282694-70F1-9E1A-884D-F2C614B5FB2F}"/>
              </a:ext>
            </a:extLst>
          </p:cNvPr>
          <p:cNvSpPr txBox="1"/>
          <p:nvPr/>
        </p:nvSpPr>
        <p:spPr>
          <a:xfrm>
            <a:off x="-641919" y="3808494"/>
            <a:ext cx="2246812" cy="338554"/>
          </a:xfrm>
          <a:prstGeom prst="rect">
            <a:avLst/>
          </a:prstGeom>
          <a:noFill/>
        </p:spPr>
        <p:txBody>
          <a:bodyPr wrap="square" rtlCol="0">
            <a:spAutoFit/>
          </a:bodyPr>
          <a:lstStyle/>
          <a:p>
            <a:pPr algn="r"/>
            <a:r>
              <a:rPr lang="da-DK" sz="1600" b="1" dirty="0">
                <a:solidFill>
                  <a:schemeClr val="bg1"/>
                </a:solidFill>
                <a:latin typeface="Arial" panose="020B0604020202020204" pitchFamily="34" charset="0"/>
                <a:cs typeface="Arial" panose="020B0604020202020204" pitchFamily="34" charset="0"/>
              </a:rPr>
              <a:t>Motivation</a:t>
            </a:r>
          </a:p>
        </p:txBody>
      </p:sp>
      <p:sp>
        <p:nvSpPr>
          <p:cNvPr id="3" name="1. On-page tracker">
            <a:extLst>
              <a:ext uri="{FF2B5EF4-FFF2-40B4-BE49-F238E27FC236}">
                <a16:creationId xmlns:a16="http://schemas.microsoft.com/office/drawing/2014/main" id="{09391683-EBF4-C9AA-1036-99FD21A5FE3E}"/>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3D49AAA3-147E-9CEA-35CF-79E11AFFC56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177879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a:xfrm>
            <a:off x="554736" y="355092"/>
            <a:ext cx="11082528" cy="731520"/>
          </a:xfrm>
        </p:spPr>
        <p:txBody>
          <a:bodyPr/>
          <a:lstStyle/>
          <a:p>
            <a:r>
              <a:rPr lang="en-US" dirty="0"/>
              <a:t>When he/she does try to start an investment portfolio he/she is met with a multitude of pain points along the way</a:t>
            </a:r>
          </a:p>
        </p:txBody>
      </p:sp>
      <p:sp>
        <p:nvSpPr>
          <p:cNvPr id="17" name="Pentagon 16">
            <a:extLst>
              <a:ext uri="{FF2B5EF4-FFF2-40B4-BE49-F238E27FC236}">
                <a16:creationId xmlns:a16="http://schemas.microsoft.com/office/drawing/2014/main" id="{CC0CFE1F-AD1F-54ED-BCCF-70C5EC4A4F3B}"/>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Awareness</a:t>
            </a:r>
          </a:p>
        </p:txBody>
      </p:sp>
      <p:sp>
        <p:nvSpPr>
          <p:cNvPr id="18" name="Chevron 17">
            <a:extLst>
              <a:ext uri="{FF2B5EF4-FFF2-40B4-BE49-F238E27FC236}">
                <a16:creationId xmlns:a16="http://schemas.microsoft.com/office/drawing/2014/main" id="{7D332243-127C-D78A-388F-2600F6B8EAA8}"/>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Research</a:t>
            </a:r>
          </a:p>
        </p:txBody>
      </p:sp>
      <p:sp>
        <p:nvSpPr>
          <p:cNvPr id="19" name="Chevron 18">
            <a:extLst>
              <a:ext uri="{FF2B5EF4-FFF2-40B4-BE49-F238E27FC236}">
                <a16:creationId xmlns:a16="http://schemas.microsoft.com/office/drawing/2014/main" id="{02DDAD49-9D10-4C01-F0D9-D27749E755E7}"/>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Purchase</a:t>
            </a:r>
          </a:p>
        </p:txBody>
      </p:sp>
      <p:sp>
        <p:nvSpPr>
          <p:cNvPr id="20" name="Chevron 19">
            <a:extLst>
              <a:ext uri="{FF2B5EF4-FFF2-40B4-BE49-F238E27FC236}">
                <a16:creationId xmlns:a16="http://schemas.microsoft.com/office/drawing/2014/main" id="{91864AD1-0EFE-F2A5-E8D3-01EDAD0B6E95}"/>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Delivery</a:t>
            </a:r>
          </a:p>
        </p:txBody>
      </p:sp>
      <p:sp>
        <p:nvSpPr>
          <p:cNvPr id="21" name="Chevron 20">
            <a:extLst>
              <a:ext uri="{FF2B5EF4-FFF2-40B4-BE49-F238E27FC236}">
                <a16:creationId xmlns:a16="http://schemas.microsoft.com/office/drawing/2014/main" id="{AC881689-7794-B267-A48C-E51557F0A9B4}"/>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Retention</a:t>
            </a:r>
          </a:p>
        </p:txBody>
      </p:sp>
      <p:sp>
        <p:nvSpPr>
          <p:cNvPr id="39" name="TextBox 38">
            <a:extLst>
              <a:ext uri="{FF2B5EF4-FFF2-40B4-BE49-F238E27FC236}">
                <a16:creationId xmlns:a16="http://schemas.microsoft.com/office/drawing/2014/main" id="{5A8D7A5B-8113-BFB7-86C4-A48C2046E74B}"/>
              </a:ext>
            </a:extLst>
          </p:cNvPr>
          <p:cNvSpPr txBox="1"/>
          <p:nvPr/>
        </p:nvSpPr>
        <p:spPr>
          <a:xfrm>
            <a:off x="6096001" y="1393059"/>
            <a:ext cx="5670282" cy="307777"/>
          </a:xfrm>
          <a:prstGeom prst="rect">
            <a:avLst/>
          </a:prstGeom>
          <a:noFill/>
        </p:spPr>
        <p:txBody>
          <a:bodyPr wrap="square" rtlCol="0">
            <a:spAutoFit/>
          </a:bodyPr>
          <a:lstStyle/>
          <a:p>
            <a:pPr algn="r"/>
            <a:r>
              <a:rPr lang="en-US" sz="1400">
                <a:solidFill>
                  <a:schemeClr val="bg1">
                    <a:lumMod val="65000"/>
                  </a:schemeClr>
                </a:solidFill>
                <a:latin typeface="Arial" panose="020B0604020202020204" pitchFamily="34" charset="0"/>
                <a:cs typeface="Arial" panose="020B0604020202020204" pitchFamily="34" charset="0"/>
              </a:rPr>
              <a:t>See deep-dives on following pages</a:t>
            </a:r>
            <a:endParaRPr lang="en-US" sz="1400" dirty="0">
              <a:solidFill>
                <a:schemeClr val="bg1">
                  <a:lumMod val="65000"/>
                </a:schemeClr>
              </a:solidFill>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15F00857-59F7-6AB8-D1FA-CD75DCFF300A}"/>
              </a:ext>
            </a:extLst>
          </p:cNvPr>
          <p:cNvCxnSpPr>
            <a:cxnSpLocks/>
            <a:stCxn id="116" idx="0"/>
            <a:endCxn id="127" idx="4"/>
          </p:cNvCxnSpPr>
          <p:nvPr/>
        </p:nvCxnSpPr>
        <p:spPr>
          <a:xfrm flipV="1">
            <a:off x="846437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4B15A-ED1C-6624-DDB0-D45927AF6945}"/>
              </a:ext>
            </a:extLst>
          </p:cNvPr>
          <p:cNvCxnSpPr>
            <a:cxnSpLocks/>
            <a:stCxn id="119" idx="0"/>
            <a:endCxn id="128" idx="4"/>
          </p:cNvCxnSpPr>
          <p:nvPr/>
        </p:nvCxnSpPr>
        <p:spPr>
          <a:xfrm flipV="1">
            <a:off x="8767017"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4C289-5608-F536-BC7C-4B0EBA9E061C}"/>
              </a:ext>
            </a:extLst>
          </p:cNvPr>
          <p:cNvCxnSpPr>
            <a:cxnSpLocks/>
            <a:stCxn id="115" idx="0"/>
            <a:endCxn id="126" idx="4"/>
          </p:cNvCxnSpPr>
          <p:nvPr/>
        </p:nvCxnSpPr>
        <p:spPr>
          <a:xfrm flipV="1">
            <a:off x="733875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CB49D1D-AE8D-BFF2-2A24-FAF512DBAF50}"/>
              </a:ext>
            </a:extLst>
          </p:cNvPr>
          <p:cNvCxnSpPr>
            <a:cxnSpLocks/>
            <a:endCxn id="108" idx="4"/>
          </p:cNvCxnSpPr>
          <p:nvPr/>
        </p:nvCxnSpPr>
        <p:spPr>
          <a:xfrm flipV="1">
            <a:off x="4747597" y="2506720"/>
            <a:ext cx="277"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B9E105-F826-55BA-EEA0-4B1C71070B7C}"/>
              </a:ext>
            </a:extLst>
          </p:cNvPr>
          <p:cNvCxnSpPr>
            <a:cxnSpLocks/>
            <a:stCxn id="113" idx="0"/>
            <a:endCxn id="122" idx="4"/>
          </p:cNvCxnSpPr>
          <p:nvPr/>
        </p:nvCxnSpPr>
        <p:spPr>
          <a:xfrm flipV="1">
            <a:off x="3571025"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E85114-E766-5BC4-0D5C-02979870ADE7}"/>
              </a:ext>
            </a:extLst>
          </p:cNvPr>
          <p:cNvCxnSpPr>
            <a:cxnSpLocks/>
            <a:stCxn id="100" idx="0"/>
            <a:endCxn id="102" idx="4"/>
          </p:cNvCxnSpPr>
          <p:nvPr/>
        </p:nvCxnSpPr>
        <p:spPr>
          <a:xfrm flipV="1">
            <a:off x="10619170"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EF9972-A7B7-D28E-B9EB-BF0687BDA8A5}"/>
              </a:ext>
            </a:extLst>
          </p:cNvPr>
          <p:cNvCxnSpPr>
            <a:cxnSpLocks/>
            <a:stCxn id="101" idx="0"/>
            <a:endCxn id="103" idx="4"/>
          </p:cNvCxnSpPr>
          <p:nvPr/>
        </p:nvCxnSpPr>
        <p:spPr>
          <a:xfrm flipV="1">
            <a:off x="1082335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16E645-1846-A431-342E-FCD330F4441D}"/>
              </a:ext>
            </a:extLst>
          </p:cNvPr>
          <p:cNvCxnSpPr>
            <a:cxnSpLocks/>
            <a:endCxn id="88" idx="4"/>
          </p:cNvCxnSpPr>
          <p:nvPr/>
        </p:nvCxnSpPr>
        <p:spPr>
          <a:xfrm flipV="1">
            <a:off x="5494769" y="2506720"/>
            <a:ext cx="0" cy="210925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0410D-8EC9-F966-6CDE-7F5C74107262}"/>
              </a:ext>
            </a:extLst>
          </p:cNvPr>
          <p:cNvCxnSpPr>
            <a:cxnSpLocks/>
            <a:stCxn id="77" idx="0"/>
            <a:endCxn id="87" idx="4"/>
          </p:cNvCxnSpPr>
          <p:nvPr/>
        </p:nvCxnSpPr>
        <p:spPr>
          <a:xfrm flipV="1">
            <a:off x="3210561"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FB74306-3AB4-19D8-CD57-E75E94AFC496}"/>
              </a:ext>
            </a:extLst>
          </p:cNvPr>
          <p:cNvCxnSpPr>
            <a:cxnSpLocks/>
            <a:endCxn id="92" idx="4"/>
          </p:cNvCxnSpPr>
          <p:nvPr/>
        </p:nvCxnSpPr>
        <p:spPr>
          <a:xfrm flipV="1">
            <a:off x="6967007" y="2506720"/>
            <a:ext cx="26459" cy="292666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9EE7DB-37A5-DE92-0F7E-61E441A4BA4C}"/>
              </a:ext>
            </a:extLst>
          </p:cNvPr>
          <p:cNvCxnSpPr>
            <a:cxnSpLocks/>
            <a:stCxn id="76" idx="0"/>
            <a:endCxn id="75" idx="4"/>
          </p:cNvCxnSpPr>
          <p:nvPr/>
        </p:nvCxnSpPr>
        <p:spPr>
          <a:xfrm flipV="1">
            <a:off x="5067936"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03CCF25-BA1A-7C6C-8CD3-55ED250937D1}"/>
              </a:ext>
            </a:extLst>
          </p:cNvPr>
          <p:cNvSpPr/>
          <p:nvPr/>
        </p:nvSpPr>
        <p:spPr>
          <a:xfrm>
            <a:off x="501393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0237CA1C-05FD-0EFA-2398-2140344B3758}"/>
              </a:ext>
            </a:extLst>
          </p:cNvPr>
          <p:cNvSpPr/>
          <p:nvPr/>
        </p:nvSpPr>
        <p:spPr>
          <a:xfrm>
            <a:off x="4206462"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Complicated bunding of products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54959EE-EBB1-C1CD-3383-866F448AC2A3}"/>
              </a:ext>
            </a:extLst>
          </p:cNvPr>
          <p:cNvSpPr/>
          <p:nvPr/>
        </p:nvSpPr>
        <p:spPr>
          <a:xfrm>
            <a:off x="2349087"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Lack of relevant advice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E3EB83-EC8D-18AE-0317-34741A9B883C}"/>
              </a:ext>
            </a:extLst>
          </p:cNvPr>
          <p:cNvSpPr/>
          <p:nvPr/>
        </p:nvSpPr>
        <p:spPr>
          <a:xfrm>
            <a:off x="1725774"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Limited access online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66AC7AF-5654-D30D-9150-AA27E7A6815A}"/>
              </a:ext>
            </a:extLst>
          </p:cNvPr>
          <p:cNvSpPr/>
          <p:nvPr/>
        </p:nvSpPr>
        <p:spPr>
          <a:xfrm>
            <a:off x="6053391"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9B57CAE-5016-6977-FDFA-F4F7C6EE6025}"/>
              </a:ext>
            </a:extLst>
          </p:cNvPr>
          <p:cNvSpPr/>
          <p:nvPr/>
        </p:nvSpPr>
        <p:spPr>
          <a:xfrm>
            <a:off x="554736"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No direct marketing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35038A1-0F6F-8833-FB45-1C717ED13E58}"/>
              </a:ext>
            </a:extLst>
          </p:cNvPr>
          <p:cNvSpPr/>
          <p:nvPr/>
        </p:nvSpPr>
        <p:spPr>
          <a:xfrm>
            <a:off x="6025228"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Lots of paperwork a</a:t>
            </a:r>
            <a:r>
              <a:rPr lang="en-US" sz="1200">
                <a:solidFill>
                  <a:schemeClr val="bg1"/>
                </a:solidFill>
                <a:latin typeface="Arial" panose="020B0604020202020204" pitchFamily="34" charset="0"/>
                <a:cs typeface="Arial" panose="020B0604020202020204" pitchFamily="34" charset="0"/>
              </a:rPr>
              <a:t>nd manual processes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720E32D9-2E0A-FBE6-DBCE-9CCA858BDC16}"/>
              </a:ext>
            </a:extLst>
          </p:cNvPr>
          <p:cNvSpPr/>
          <p:nvPr/>
        </p:nvSpPr>
        <p:spPr>
          <a:xfrm>
            <a:off x="3024649"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Confusing talks with advisors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BB3F720-C557-7ADA-0887-33EDBBA6279D}"/>
              </a:ext>
            </a:extLst>
          </p:cNvPr>
          <p:cNvSpPr/>
          <p:nvPr/>
        </p:nvSpPr>
        <p:spPr>
          <a:xfrm>
            <a:off x="9914316"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Lack of </a:t>
            </a:r>
            <a:r>
              <a:rPr kumimoji="0" lang="en-US" sz="120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flexibiity</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0877E130-E741-0916-6631-F250CC3EF66D}"/>
              </a:ext>
            </a:extLst>
          </p:cNvPr>
          <p:cNvSpPr/>
          <p:nvPr/>
        </p:nvSpPr>
        <p:spPr>
          <a:xfrm>
            <a:off x="8741688"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Lack of transparency</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74EFE23-0F93-F838-4A0A-CC8B504D3619}"/>
              </a:ext>
            </a:extLst>
          </p:cNvPr>
          <p:cNvSpPr/>
          <p:nvPr/>
        </p:nvSpPr>
        <p:spPr>
          <a:xfrm>
            <a:off x="2533248"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898D702F-D775-2AC4-6194-938591B68811}"/>
              </a:ext>
            </a:extLst>
          </p:cNvPr>
          <p:cNvSpPr/>
          <p:nvPr/>
        </p:nvSpPr>
        <p:spPr>
          <a:xfrm>
            <a:off x="383212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BF9D73C4-9B92-804F-438A-1221402713AC}"/>
              </a:ext>
            </a:extLst>
          </p:cNvPr>
          <p:cNvSpPr/>
          <p:nvPr/>
        </p:nvSpPr>
        <p:spPr>
          <a:xfrm>
            <a:off x="3156561"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A6A13011-8191-B79C-A40A-26B5576C6221}"/>
              </a:ext>
            </a:extLst>
          </p:cNvPr>
          <p:cNvSpPr/>
          <p:nvPr/>
        </p:nvSpPr>
        <p:spPr>
          <a:xfrm>
            <a:off x="54407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9F745DC-3C2F-737A-D9DB-401171DE11A1}"/>
              </a:ext>
            </a:extLst>
          </p:cNvPr>
          <p:cNvSpPr/>
          <p:nvPr/>
        </p:nvSpPr>
        <p:spPr>
          <a:xfrm>
            <a:off x="9549162"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2EB01348-3EA1-ED47-F6F5-B0E5045332DE}"/>
              </a:ext>
            </a:extLst>
          </p:cNvPr>
          <p:cNvSpPr/>
          <p:nvPr/>
        </p:nvSpPr>
        <p:spPr>
          <a:xfrm>
            <a:off x="6832702"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D819891-1ACE-FD8C-2B2F-714C0CA7A2E8}"/>
              </a:ext>
            </a:extLst>
          </p:cNvPr>
          <p:cNvSpPr/>
          <p:nvPr/>
        </p:nvSpPr>
        <p:spPr>
          <a:xfrm>
            <a:off x="1072179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D8732299-EB4B-F922-B6DB-218CA730DA30}"/>
              </a:ext>
            </a:extLst>
          </p:cNvPr>
          <p:cNvSpPr/>
          <p:nvPr/>
        </p:nvSpPr>
        <p:spPr>
          <a:xfrm>
            <a:off x="693946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D5A98E95-E340-42B5-2801-AA834B460713}"/>
              </a:ext>
            </a:extLst>
          </p:cNvPr>
          <p:cNvSpPr/>
          <p:nvPr/>
        </p:nvSpPr>
        <p:spPr>
          <a:xfrm>
            <a:off x="13622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Straight Connector 93">
            <a:extLst>
              <a:ext uri="{FF2B5EF4-FFF2-40B4-BE49-F238E27FC236}">
                <a16:creationId xmlns:a16="http://schemas.microsoft.com/office/drawing/2014/main" id="{8C2E8E31-AB9E-4C9B-DD4D-20A0B9E979FB}"/>
              </a:ext>
            </a:extLst>
          </p:cNvPr>
          <p:cNvCxnSpPr>
            <a:cxnSpLocks/>
            <a:stCxn id="81" idx="0"/>
            <a:endCxn id="90" idx="4"/>
          </p:cNvCxnSpPr>
          <p:nvPr/>
        </p:nvCxnSpPr>
        <p:spPr>
          <a:xfrm flipV="1">
            <a:off x="6886702"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72AC314-3674-9E16-0A20-0C348BAF477D}"/>
              </a:ext>
            </a:extLst>
          </p:cNvPr>
          <p:cNvCxnSpPr>
            <a:cxnSpLocks/>
            <a:stCxn id="84" idx="0"/>
            <a:endCxn id="89" idx="4"/>
          </p:cNvCxnSpPr>
          <p:nvPr/>
        </p:nvCxnSpPr>
        <p:spPr>
          <a:xfrm flipV="1">
            <a:off x="9603162"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6DB95DC-7D3D-9B9C-7989-DBB9D9714D5F}"/>
              </a:ext>
            </a:extLst>
          </p:cNvPr>
          <p:cNvCxnSpPr>
            <a:cxnSpLocks/>
            <a:stCxn id="83" idx="0"/>
            <a:endCxn id="91" idx="4"/>
          </p:cNvCxnSpPr>
          <p:nvPr/>
        </p:nvCxnSpPr>
        <p:spPr>
          <a:xfrm flipV="1">
            <a:off x="10775790"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4E1A8C-9BB7-4393-E879-E431BB2A41CA}"/>
              </a:ext>
            </a:extLst>
          </p:cNvPr>
          <p:cNvCxnSpPr>
            <a:cxnSpLocks/>
            <a:stCxn id="82" idx="0"/>
            <a:endCxn id="86" idx="4"/>
          </p:cNvCxnSpPr>
          <p:nvPr/>
        </p:nvCxnSpPr>
        <p:spPr>
          <a:xfrm flipV="1">
            <a:off x="3886123"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8A023-ACB9-DB72-702F-1EE389F90164}"/>
              </a:ext>
            </a:extLst>
          </p:cNvPr>
          <p:cNvCxnSpPr>
            <a:cxnSpLocks/>
            <a:stCxn id="78" idx="0"/>
            <a:endCxn id="85" idx="4"/>
          </p:cNvCxnSpPr>
          <p:nvPr/>
        </p:nvCxnSpPr>
        <p:spPr>
          <a:xfrm flipV="1">
            <a:off x="2587248"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F225A-B658-8382-1678-F9B0A07EDDA5}"/>
              </a:ext>
            </a:extLst>
          </p:cNvPr>
          <p:cNvCxnSpPr>
            <a:cxnSpLocks/>
            <a:stCxn id="80" idx="0"/>
            <a:endCxn id="93" idx="4"/>
          </p:cNvCxnSpPr>
          <p:nvPr/>
        </p:nvCxnSpPr>
        <p:spPr>
          <a:xfrm flipV="1">
            <a:off x="141621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6B34F6F-B2FA-1357-8078-6629952DB316}"/>
              </a:ext>
            </a:extLst>
          </p:cNvPr>
          <p:cNvSpPr/>
          <p:nvPr/>
        </p:nvSpPr>
        <p:spPr>
          <a:xfrm>
            <a:off x="9757696"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Little or no</a:t>
            </a:r>
            <a:b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b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engagement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40AA092-FC04-AEC7-1726-31EF4D52EAF3}"/>
              </a:ext>
            </a:extLst>
          </p:cNvPr>
          <p:cNvSpPr/>
          <p:nvPr/>
        </p:nvSpPr>
        <p:spPr>
          <a:xfrm>
            <a:off x="9961885"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and confusing interfaces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A6A32B3D-34D6-4C82-7D02-9E22248CC3E4}"/>
              </a:ext>
            </a:extLst>
          </p:cNvPr>
          <p:cNvSpPr/>
          <p:nvPr/>
        </p:nvSpPr>
        <p:spPr>
          <a:xfrm>
            <a:off x="1056517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2A01CC46-EA1A-BFDB-5E3F-A6174550692D}"/>
              </a:ext>
            </a:extLst>
          </p:cNvPr>
          <p:cNvSpPr/>
          <p:nvPr/>
        </p:nvSpPr>
        <p:spPr>
          <a:xfrm>
            <a:off x="1076935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04">
            <a:extLst>
              <a:ext uri="{FF2B5EF4-FFF2-40B4-BE49-F238E27FC236}">
                <a16:creationId xmlns:a16="http://schemas.microsoft.com/office/drawing/2014/main" id="{9E7A663C-4281-7DEF-E872-96D91F18C2E8}"/>
              </a:ext>
            </a:extLst>
          </p:cNvPr>
          <p:cNvSpPr txBox="1"/>
          <p:nvPr/>
        </p:nvSpPr>
        <p:spPr>
          <a:xfrm>
            <a:off x="3210561" y="6042451"/>
            <a:ext cx="8555722" cy="276999"/>
          </a:xfrm>
          <a:prstGeom prst="rect">
            <a:avLst/>
          </a:prstGeom>
          <a:noFill/>
        </p:spPr>
        <p:txBody>
          <a:bodyPr wrap="square" rtlCol="0">
            <a:spAutoFit/>
          </a:bodyPr>
          <a:lstStyle/>
          <a:p>
            <a:pPr algn="r"/>
            <a:r>
              <a:rPr lang="en-US" sz="1200" i="1">
                <a:solidFill>
                  <a:schemeClr val="bg1">
                    <a:lumMod val="65000"/>
                  </a:schemeClr>
                </a:solidFill>
                <a:latin typeface="Arial" panose="020B0604020202020204" pitchFamily="34" charset="0"/>
                <a:cs typeface="Arial" panose="020B0604020202020204" pitchFamily="34" charset="0"/>
              </a:rPr>
              <a:t>Based on 160+ customer interviews. See Appendix A for select customer quotes (not included in this template].</a:t>
            </a:r>
            <a:endParaRPr lang="en-US" sz="1200" i="1" dirty="0">
              <a:solidFill>
                <a:schemeClr val="bg1">
                  <a:lumMod val="65000"/>
                </a:schemeClr>
              </a:solidFill>
              <a:latin typeface="Arial" panose="020B0604020202020204" pitchFamily="34" charset="0"/>
              <a:cs typeface="Arial" panose="020B0604020202020204" pitchFamily="34" charset="0"/>
            </a:endParaRPr>
          </a:p>
        </p:txBody>
      </p:sp>
      <p:sp>
        <p:nvSpPr>
          <p:cNvPr id="106" name="Oval 105">
            <a:extLst>
              <a:ext uri="{FF2B5EF4-FFF2-40B4-BE49-F238E27FC236}">
                <a16:creationId xmlns:a16="http://schemas.microsoft.com/office/drawing/2014/main" id="{4C8D9D6B-AA75-B9BE-E589-3F0382F0C51C}"/>
              </a:ext>
            </a:extLst>
          </p:cNvPr>
          <p:cNvSpPr/>
          <p:nvPr/>
        </p:nvSpPr>
        <p:spPr>
          <a:xfrm>
            <a:off x="157804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93B5F86-C379-B453-2BD9-B3A0AC736BD3}"/>
              </a:ext>
            </a:extLst>
          </p:cNvPr>
          <p:cNvSpPr/>
          <p:nvPr/>
        </p:nvSpPr>
        <p:spPr>
          <a:xfrm>
            <a:off x="892680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9A522D4A-BD18-8BD9-2456-6C9427489FCF}"/>
              </a:ext>
            </a:extLst>
          </p:cNvPr>
          <p:cNvSpPr/>
          <p:nvPr/>
        </p:nvSpPr>
        <p:spPr>
          <a:xfrm>
            <a:off x="4693874"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29FC0DA2-477A-770E-BF05-8E722DE1898D}"/>
              </a:ext>
            </a:extLst>
          </p:cNvPr>
          <p:cNvSpPr/>
          <p:nvPr/>
        </p:nvSpPr>
        <p:spPr>
          <a:xfrm>
            <a:off x="40652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C5379687-7A95-E05D-A757-1B8821D9E858}"/>
              </a:ext>
            </a:extLst>
          </p:cNvPr>
          <p:cNvSpPr/>
          <p:nvPr/>
        </p:nvSpPr>
        <p:spPr>
          <a:xfrm>
            <a:off x="660948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237B356-F428-D1EA-4447-3B21B4705FAF}"/>
              </a:ext>
            </a:extLst>
          </p:cNvPr>
          <p:cNvSpPr/>
          <p:nvPr/>
        </p:nvSpPr>
        <p:spPr>
          <a:xfrm>
            <a:off x="500871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FC6BD4FC-D6F1-138F-FD87-6F26B9D3E2B2}"/>
              </a:ext>
            </a:extLst>
          </p:cNvPr>
          <p:cNvSpPr/>
          <p:nvPr/>
        </p:nvSpPr>
        <p:spPr>
          <a:xfrm>
            <a:off x="5886338"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A7E84754-365D-3353-5685-C60BE7AFBD5A}"/>
              </a:ext>
            </a:extLst>
          </p:cNvPr>
          <p:cNvSpPr/>
          <p:nvPr/>
        </p:nvSpPr>
        <p:spPr>
          <a:xfrm>
            <a:off x="2709551"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Difficult to get impartial advice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B419ED0-F256-02BE-3447-E23D36287228}"/>
              </a:ext>
            </a:extLst>
          </p:cNvPr>
          <p:cNvSpPr/>
          <p:nvPr/>
        </p:nvSpPr>
        <p:spPr>
          <a:xfrm>
            <a:off x="5078864"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Have to call in at inconvenient times to get offers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712500F4-F9F2-8255-678B-D9A5DA974A8E}"/>
              </a:ext>
            </a:extLst>
          </p:cNvPr>
          <p:cNvSpPr/>
          <p:nvPr/>
        </p:nvSpPr>
        <p:spPr>
          <a:xfrm>
            <a:off x="6477276"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116" name="Rectangle 115">
            <a:extLst>
              <a:ext uri="{FF2B5EF4-FFF2-40B4-BE49-F238E27FC236}">
                <a16:creationId xmlns:a16="http://schemas.microsoft.com/office/drawing/2014/main" id="{36225B97-0C6E-EA27-A290-00103DD33820}"/>
              </a:ext>
            </a:extLst>
          </p:cNvPr>
          <p:cNvSpPr/>
          <p:nvPr/>
        </p:nvSpPr>
        <p:spPr>
          <a:xfrm>
            <a:off x="7602905"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Hard with all the tax stuff, little help</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E4AA1306-729F-61D1-A969-E61B69895DB5}"/>
              </a:ext>
            </a:extLst>
          </p:cNvPr>
          <p:cNvSpPr/>
          <p:nvPr/>
        </p:nvSpPr>
        <p:spPr>
          <a:xfrm>
            <a:off x="8244845"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to see status of anything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3C853C9-5F40-DB62-3CEA-94A781CA8C2C}"/>
              </a:ext>
            </a:extLst>
          </p:cNvPr>
          <p:cNvSpPr/>
          <p:nvPr/>
        </p:nvSpPr>
        <p:spPr>
          <a:xfrm>
            <a:off x="770566"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Little knowledge of any brands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3EA22240-A861-8B54-B9EA-C7246E816F79}"/>
              </a:ext>
            </a:extLst>
          </p:cNvPr>
          <p:cNvSpPr/>
          <p:nvPr/>
        </p:nvSpPr>
        <p:spPr>
          <a:xfrm>
            <a:off x="7905543"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E1C17FDE-0573-C2D5-78A3-A08CFEB01FA1}"/>
              </a:ext>
            </a:extLst>
          </p:cNvPr>
          <p:cNvSpPr/>
          <p:nvPr/>
        </p:nvSpPr>
        <p:spPr>
          <a:xfrm>
            <a:off x="4702595"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Difficult to understand banking lingo used</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1E147821-CAA6-2495-1FC2-7C71ED9CA1DB}"/>
              </a:ext>
            </a:extLst>
          </p:cNvPr>
          <p:cNvSpPr/>
          <p:nvPr/>
        </p:nvSpPr>
        <p:spPr>
          <a:xfrm>
            <a:off x="4201239"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Lack of trust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3CB5BB24-0535-45BE-78CE-FFDF07161F4E}"/>
              </a:ext>
            </a:extLst>
          </p:cNvPr>
          <p:cNvSpPr/>
          <p:nvPr/>
        </p:nvSpPr>
        <p:spPr>
          <a:xfrm>
            <a:off x="3517025"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360FB4AB-AC9D-B142-C39A-7A1E9DB79E13}"/>
              </a:ext>
            </a:extLst>
          </p:cNvPr>
          <p:cNvCxnSpPr>
            <a:cxnSpLocks/>
            <a:stCxn id="118" idx="0"/>
            <a:endCxn id="106" idx="4"/>
          </p:cNvCxnSpPr>
          <p:nvPr/>
        </p:nvCxnSpPr>
        <p:spPr>
          <a:xfrm flipV="1">
            <a:off x="1632040"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BCAD18E-094B-80A0-07CC-5B598317290E}"/>
              </a:ext>
            </a:extLst>
          </p:cNvPr>
          <p:cNvSpPr/>
          <p:nvPr/>
        </p:nvSpPr>
        <p:spPr>
          <a:xfrm>
            <a:off x="42176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FC24DA42-B38E-518E-0D07-0732F9418EF2}"/>
              </a:ext>
            </a:extLst>
          </p:cNvPr>
          <p:cNvCxnSpPr>
            <a:cxnSpLocks/>
            <a:stCxn id="114" idx="0"/>
            <a:endCxn id="112" idx="4"/>
          </p:cNvCxnSpPr>
          <p:nvPr/>
        </p:nvCxnSpPr>
        <p:spPr>
          <a:xfrm flipV="1">
            <a:off x="5940338"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DFBF17A8-519D-59F5-9499-81E154CE7816}"/>
              </a:ext>
            </a:extLst>
          </p:cNvPr>
          <p:cNvSpPr/>
          <p:nvPr/>
        </p:nvSpPr>
        <p:spPr>
          <a:xfrm>
            <a:off x="728475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255494B4-B682-A7DB-E015-35BC440E4B66}"/>
              </a:ext>
            </a:extLst>
          </p:cNvPr>
          <p:cNvSpPr/>
          <p:nvPr/>
        </p:nvSpPr>
        <p:spPr>
          <a:xfrm>
            <a:off x="841037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54285E11-5A7A-272D-F9B2-5F2EA8BA32F0}"/>
              </a:ext>
            </a:extLst>
          </p:cNvPr>
          <p:cNvSpPr/>
          <p:nvPr/>
        </p:nvSpPr>
        <p:spPr>
          <a:xfrm>
            <a:off x="8713017"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29812CF-D0AD-A10F-681B-CAD150222E19}"/>
              </a:ext>
            </a:extLst>
          </p:cNvPr>
          <p:cNvSpPr/>
          <p:nvPr/>
        </p:nvSpPr>
        <p:spPr>
          <a:xfrm>
            <a:off x="906990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09F8FA99-2FB2-DF2E-A572-E5830467CCF3}"/>
              </a:ext>
            </a:extLst>
          </p:cNvPr>
          <p:cNvSpPr/>
          <p:nvPr/>
        </p:nvSpPr>
        <p:spPr>
          <a:xfrm>
            <a:off x="55931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5E7DBC6C-4073-95D5-5E7B-226C9F00DEB3}"/>
              </a:ext>
            </a:extLst>
          </p:cNvPr>
          <p:cNvSpPr/>
          <p:nvPr/>
        </p:nvSpPr>
        <p:spPr>
          <a:xfrm>
            <a:off x="57455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01E409E-238D-2F00-470B-DD4C3EAE40D8}"/>
              </a:ext>
            </a:extLst>
          </p:cNvPr>
          <p:cNvSpPr/>
          <p:nvPr/>
        </p:nvSpPr>
        <p:spPr>
          <a:xfrm>
            <a:off x="1022883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1. On-page tracker">
            <a:extLst>
              <a:ext uri="{FF2B5EF4-FFF2-40B4-BE49-F238E27FC236}">
                <a16:creationId xmlns:a16="http://schemas.microsoft.com/office/drawing/2014/main" id="{A1597C95-13B7-D939-265F-604281F907A7}"/>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6" name="Footer Placeholder 2">
            <a:extLst>
              <a:ext uri="{FF2B5EF4-FFF2-40B4-BE49-F238E27FC236}">
                <a16:creationId xmlns:a16="http://schemas.microsoft.com/office/drawing/2014/main" id="{268A9CF1-3F9A-3FAD-EA24-D79211C1305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2594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69EB-C0F1-979A-A37F-95368E39B8A0}"/>
              </a:ext>
            </a:extLst>
          </p:cNvPr>
          <p:cNvSpPr>
            <a:spLocks noGrp="1"/>
          </p:cNvSpPr>
          <p:nvPr>
            <p:ph type="title"/>
          </p:nvPr>
        </p:nvSpPr>
        <p:spPr/>
        <p:txBody>
          <a:bodyPr/>
          <a:lstStyle/>
          <a:p>
            <a:r>
              <a:rPr lang="en-US" dirty="0"/>
              <a:t>[Insert trend x]</a:t>
            </a:r>
          </a:p>
        </p:txBody>
      </p:sp>
      <p:sp>
        <p:nvSpPr>
          <p:cNvPr id="3" name="Subtitle 2">
            <a:extLst>
              <a:ext uri="{FF2B5EF4-FFF2-40B4-BE49-F238E27FC236}">
                <a16:creationId xmlns:a16="http://schemas.microsoft.com/office/drawing/2014/main" id="{4ED9B1EB-B482-0492-045A-5F15F81DCDD6}"/>
              </a:ext>
            </a:extLst>
          </p:cNvPr>
          <p:cNvSpPr>
            <a:spLocks noGrp="1"/>
          </p:cNvSpPr>
          <p:nvPr>
            <p:ph type="subTitle" idx="1"/>
          </p:nvPr>
        </p:nvSpPr>
        <p:spPr>
          <a:xfrm>
            <a:off x="554736" y="1318966"/>
            <a:ext cx="11082528" cy="276999"/>
          </a:xfrm>
        </p:spPr>
        <p:txBody>
          <a:bodyPr/>
          <a:lstStyle/>
          <a:p>
            <a:r>
              <a:rPr lang="en-US" dirty="0"/>
              <a:t>[Insert more in-depth description of trend x]</a:t>
            </a:r>
          </a:p>
        </p:txBody>
      </p:sp>
      <p:cxnSp>
        <p:nvCxnSpPr>
          <p:cNvPr id="8" name="Straight Connector 7">
            <a:extLst>
              <a:ext uri="{FF2B5EF4-FFF2-40B4-BE49-F238E27FC236}">
                <a16:creationId xmlns:a16="http://schemas.microsoft.com/office/drawing/2014/main" id="{09BA6B8C-AFBA-3CD4-E435-54FBFFFF031A}"/>
              </a:ext>
            </a:extLst>
          </p:cNvPr>
          <p:cNvCxnSpPr>
            <a:cxnSpLocks/>
          </p:cNvCxnSpPr>
          <p:nvPr/>
        </p:nvCxnSpPr>
        <p:spPr>
          <a:xfrm>
            <a:off x="6096000" y="2320831"/>
            <a:ext cx="0" cy="3744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Rectangle: Diagonal Corners Rounded 78">
            <a:extLst>
              <a:ext uri="{FF2B5EF4-FFF2-40B4-BE49-F238E27FC236}">
                <a16:creationId xmlns:a16="http://schemas.microsoft.com/office/drawing/2014/main" id="{8035A8F4-3B81-1FC0-11EE-3DC66280046C}"/>
              </a:ext>
            </a:extLst>
          </p:cNvPr>
          <p:cNvSpPr/>
          <p:nvPr/>
        </p:nvSpPr>
        <p:spPr>
          <a:xfrm>
            <a:off x="6467581" y="3776613"/>
            <a:ext cx="2965280" cy="1277917"/>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6026D8B6-6DF1-2799-5A75-D031D441A205}"/>
              </a:ext>
            </a:extLst>
          </p:cNvPr>
          <p:cNvSpPr txBox="1"/>
          <p:nvPr/>
        </p:nvSpPr>
        <p:spPr>
          <a:xfrm>
            <a:off x="6461734" y="3830548"/>
            <a:ext cx="2965278" cy="930038"/>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[Insert customer quote, if relevant]</a:t>
            </a:r>
          </a:p>
        </p:txBody>
      </p:sp>
      <p:pic>
        <p:nvPicPr>
          <p:cNvPr id="14" name="Picture 46">
            <a:extLst>
              <a:ext uri="{FF2B5EF4-FFF2-40B4-BE49-F238E27FC236}">
                <a16:creationId xmlns:a16="http://schemas.microsoft.com/office/drawing/2014/main" id="{779CA158-15E0-D31C-58F6-E2EE9E2EBF79}"/>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534272" y="3830548"/>
            <a:ext cx="187606" cy="191434"/>
          </a:xfrm>
          <a:prstGeom prst="rect">
            <a:avLst/>
          </a:prstGeom>
        </p:spPr>
      </p:pic>
      <p:sp>
        <p:nvSpPr>
          <p:cNvPr id="15" name="TextBox 14">
            <a:extLst>
              <a:ext uri="{FF2B5EF4-FFF2-40B4-BE49-F238E27FC236}">
                <a16:creationId xmlns:a16="http://schemas.microsoft.com/office/drawing/2014/main" id="{F0DBA2A8-2724-EC18-FE53-77A17BF68815}"/>
              </a:ext>
            </a:extLst>
          </p:cNvPr>
          <p:cNvSpPr txBox="1"/>
          <p:nvPr/>
        </p:nvSpPr>
        <p:spPr>
          <a:xfrm>
            <a:off x="6522078" y="4804503"/>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[Insert customer bio]</a:t>
            </a:r>
          </a:p>
        </p:txBody>
      </p:sp>
      <p:sp>
        <p:nvSpPr>
          <p:cNvPr id="16" name="TextBox 15">
            <a:extLst>
              <a:ext uri="{FF2B5EF4-FFF2-40B4-BE49-F238E27FC236}">
                <a16:creationId xmlns:a16="http://schemas.microsoft.com/office/drawing/2014/main" id="{AC711C82-1993-AF08-D1E2-323978D0E055}"/>
              </a:ext>
            </a:extLst>
          </p:cNvPr>
          <p:cNvSpPr txBox="1"/>
          <p:nvPr/>
        </p:nvSpPr>
        <p:spPr>
          <a:xfrm>
            <a:off x="6533023" y="2375488"/>
            <a:ext cx="2522125" cy="830997"/>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xx</a:t>
            </a:r>
            <a:br>
              <a:rPr lang="en-US" dirty="0">
                <a:solidFill>
                  <a:schemeClr val="bg1">
                    <a:lumMod val="65000"/>
                  </a:schemeClr>
                </a:solidFill>
                <a:latin typeface="Arial" panose="020B0604020202020204" pitchFamily="34" charset="0"/>
                <a:cs typeface="Arial" panose="020B0604020202020204" pitchFamily="34" charset="0"/>
              </a:rPr>
            </a:br>
            <a:r>
              <a:rPr lang="en-US" sz="1200" dirty="0">
                <a:solidFill>
                  <a:schemeClr val="bg1">
                    <a:lumMod val="65000"/>
                  </a:schemeClr>
                </a:solidFill>
                <a:latin typeface="Arial" panose="020B0604020202020204" pitchFamily="34" charset="0"/>
                <a:cs typeface="Arial" panose="020B0604020202020204" pitchFamily="34" charset="0"/>
              </a:rPr>
              <a:t>[insert description]</a:t>
            </a:r>
          </a:p>
        </p:txBody>
      </p:sp>
      <p:sp>
        <p:nvSpPr>
          <p:cNvPr id="17" name="TextBox 16">
            <a:extLst>
              <a:ext uri="{FF2B5EF4-FFF2-40B4-BE49-F238E27FC236}">
                <a16:creationId xmlns:a16="http://schemas.microsoft.com/office/drawing/2014/main" id="{EF8ED960-D59D-F052-4046-9A87C51A19AF}"/>
              </a:ext>
            </a:extLst>
          </p:cNvPr>
          <p:cNvSpPr txBox="1"/>
          <p:nvPr/>
        </p:nvSpPr>
        <p:spPr>
          <a:xfrm>
            <a:off x="9322515" y="2375488"/>
            <a:ext cx="2387361" cy="830997"/>
          </a:xfrm>
          <a:prstGeom prst="rect">
            <a:avLst/>
          </a:prstGeom>
          <a:noFill/>
        </p:spPr>
        <p:txBody>
          <a:bodyPr wrap="square" rtlCol="0">
            <a:spAutoFit/>
          </a:bodyPr>
          <a:lstStyle/>
          <a:p>
            <a:pPr algn="ctr"/>
            <a:r>
              <a:rPr lang="en-US" sz="3600" b="1" dirty="0">
                <a:solidFill>
                  <a:schemeClr val="accent1"/>
                </a:solidFill>
                <a:latin typeface="Arial" panose="020B0604020202020204" pitchFamily="34" charset="0"/>
                <a:cs typeface="Arial" panose="020B0604020202020204" pitchFamily="34" charset="0"/>
              </a:rPr>
              <a:t>xx</a:t>
            </a:r>
            <a:br>
              <a:rPr lang="en-US" dirty="0">
                <a:solidFill>
                  <a:schemeClr val="bg1">
                    <a:lumMod val="65000"/>
                  </a:schemeClr>
                </a:solidFill>
                <a:latin typeface="Arial" panose="020B0604020202020204" pitchFamily="34" charset="0"/>
                <a:cs typeface="Arial" panose="020B0604020202020204" pitchFamily="34" charset="0"/>
              </a:rPr>
            </a:br>
            <a:r>
              <a:rPr lang="en-US" sz="1200" dirty="0">
                <a:solidFill>
                  <a:schemeClr val="bg1">
                    <a:lumMod val="65000"/>
                  </a:schemeClr>
                </a:solidFill>
                <a:latin typeface="Arial" panose="020B0604020202020204" pitchFamily="34" charset="0"/>
                <a:cs typeface="Arial" panose="020B0604020202020204" pitchFamily="34" charset="0"/>
              </a:rPr>
              <a:t>[insert description]</a:t>
            </a:r>
          </a:p>
        </p:txBody>
      </p:sp>
      <p:sp>
        <p:nvSpPr>
          <p:cNvPr id="18" name="Rectangle: Diagonal Corners Rounded 78">
            <a:extLst>
              <a:ext uri="{FF2B5EF4-FFF2-40B4-BE49-F238E27FC236}">
                <a16:creationId xmlns:a16="http://schemas.microsoft.com/office/drawing/2014/main" id="{8F15E470-16D1-2ADA-657E-C11E7047B019}"/>
              </a:ext>
            </a:extLst>
          </p:cNvPr>
          <p:cNvSpPr/>
          <p:nvPr/>
        </p:nvSpPr>
        <p:spPr>
          <a:xfrm>
            <a:off x="8835765" y="5180097"/>
            <a:ext cx="2965280" cy="1050692"/>
          </a:xfrm>
          <a:prstGeom prst="round2DiagRect">
            <a:avLst/>
          </a:prstGeom>
          <a:solidFill>
            <a:schemeClr val="tx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pic>
        <p:nvPicPr>
          <p:cNvPr id="19" name="Picture 46">
            <a:extLst>
              <a:ext uri="{FF2B5EF4-FFF2-40B4-BE49-F238E27FC236}">
                <a16:creationId xmlns:a16="http://schemas.microsoft.com/office/drawing/2014/main" id="{091814A6-46E6-1CBB-CE0C-41785E8DA5F4}"/>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886707" y="5241345"/>
            <a:ext cx="187606" cy="191434"/>
          </a:xfrm>
          <a:prstGeom prst="rect">
            <a:avLst/>
          </a:prstGeom>
        </p:spPr>
      </p:pic>
      <p:sp>
        <p:nvSpPr>
          <p:cNvPr id="20" name="TextBox 19">
            <a:extLst>
              <a:ext uri="{FF2B5EF4-FFF2-40B4-BE49-F238E27FC236}">
                <a16:creationId xmlns:a16="http://schemas.microsoft.com/office/drawing/2014/main" id="{D6AF267F-697F-5E5F-5A70-4630E55A9DA3}"/>
              </a:ext>
            </a:extLst>
          </p:cNvPr>
          <p:cNvSpPr txBox="1"/>
          <p:nvPr/>
        </p:nvSpPr>
        <p:spPr>
          <a:xfrm>
            <a:off x="8890262" y="5995746"/>
            <a:ext cx="2813889" cy="246221"/>
          </a:xfrm>
          <a:prstGeom prst="rect">
            <a:avLst/>
          </a:prstGeom>
          <a:noFill/>
        </p:spPr>
        <p:txBody>
          <a:bodyPr wrap="square" rtlCol="0">
            <a:spAutoFit/>
          </a:bodyPr>
          <a:lstStyle/>
          <a:p>
            <a:pPr algn="r"/>
            <a:r>
              <a:rPr lang="en-US" sz="1000" b="1" dirty="0">
                <a:solidFill>
                  <a:schemeClr val="bg1"/>
                </a:solidFill>
                <a:latin typeface="Arial" panose="020B0604020202020204" pitchFamily="34" charset="0"/>
                <a:cs typeface="Arial" panose="020B0604020202020204" pitchFamily="34" charset="0"/>
              </a:rPr>
              <a:t>[Insert customer bio]</a:t>
            </a:r>
          </a:p>
        </p:txBody>
      </p:sp>
      <p:sp>
        <p:nvSpPr>
          <p:cNvPr id="21" name="TextBox 20">
            <a:extLst>
              <a:ext uri="{FF2B5EF4-FFF2-40B4-BE49-F238E27FC236}">
                <a16:creationId xmlns:a16="http://schemas.microsoft.com/office/drawing/2014/main" id="{1512B2DF-6E5E-BB4E-45DD-30DF75AE2742}"/>
              </a:ext>
            </a:extLst>
          </p:cNvPr>
          <p:cNvSpPr txBox="1"/>
          <p:nvPr/>
        </p:nvSpPr>
        <p:spPr>
          <a:xfrm>
            <a:off x="8835765" y="5176291"/>
            <a:ext cx="2965276" cy="888540"/>
          </a:xfrm>
          <a:prstGeom prst="rect">
            <a:avLst/>
          </a:prstGeom>
          <a:noFill/>
        </p:spPr>
        <p:txBody>
          <a:bodyPr wrap="square" lIns="91440" tIns="36000" rIns="91440" bIns="0" rtlCol="0" anchor="ctr">
            <a:noAutofit/>
          </a:bodyPr>
          <a:lstStyle/>
          <a:p>
            <a:r>
              <a:rPr lang="en-US" sz="1000" i="1" dirty="0">
                <a:solidFill>
                  <a:schemeClr val="bg1"/>
                </a:solidFill>
                <a:latin typeface="Arial" panose="020B0604020202020204" pitchFamily="34" charset="0"/>
                <a:cs typeface="Arial" panose="020B0604020202020204" pitchFamily="34" charset="0"/>
              </a:rPr>
              <a:t>[Insert customer quote, if relevant]</a:t>
            </a:r>
          </a:p>
        </p:txBody>
      </p:sp>
      <p:graphicFrame>
        <p:nvGraphicFramePr>
          <p:cNvPr id="27" name="Chart 26">
            <a:extLst>
              <a:ext uri="{FF2B5EF4-FFF2-40B4-BE49-F238E27FC236}">
                <a16:creationId xmlns:a16="http://schemas.microsoft.com/office/drawing/2014/main" id="{B276A84B-B153-5A11-ECD3-20EDAC401141}"/>
              </a:ext>
            </a:extLst>
          </p:cNvPr>
          <p:cNvGraphicFramePr/>
          <p:nvPr>
            <p:extLst>
              <p:ext uri="{D42A27DB-BD31-4B8C-83A1-F6EECF244321}">
                <p14:modId xmlns:p14="http://schemas.microsoft.com/office/powerpoint/2010/main" val="2674181037"/>
              </p:ext>
            </p:extLst>
          </p:nvPr>
        </p:nvGraphicFramePr>
        <p:xfrm>
          <a:off x="554732" y="2320831"/>
          <a:ext cx="5115190" cy="3817502"/>
        </p:xfrm>
        <a:graphic>
          <a:graphicData uri="http://schemas.openxmlformats.org/drawingml/2006/chart">
            <c:chart xmlns:c="http://schemas.openxmlformats.org/drawingml/2006/chart" xmlns:r="http://schemas.openxmlformats.org/officeDocument/2006/relationships" r:id="rId4"/>
          </a:graphicData>
        </a:graphic>
      </p:graphicFrame>
      <p:sp>
        <p:nvSpPr>
          <p:cNvPr id="28" name="TextBox 27">
            <a:extLst>
              <a:ext uri="{FF2B5EF4-FFF2-40B4-BE49-F238E27FC236}">
                <a16:creationId xmlns:a16="http://schemas.microsoft.com/office/drawing/2014/main" id="{AD9E31C1-11A3-3E9A-20C2-8DA7C3F218FC}"/>
              </a:ext>
            </a:extLst>
          </p:cNvPr>
          <p:cNvSpPr txBox="1"/>
          <p:nvPr/>
        </p:nvSpPr>
        <p:spPr>
          <a:xfrm>
            <a:off x="554736" y="2144983"/>
            <a:ext cx="4248986" cy="745037"/>
          </a:xfrm>
          <a:prstGeom prst="rect">
            <a:avLst/>
          </a:prstGeom>
          <a:noFill/>
        </p:spPr>
        <p:txBody>
          <a:bodyPr wrap="square" lIns="0" tIns="0" rIns="0" rtlCol="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[Insert description/graph headline]</a:t>
            </a:r>
            <a:endParaRPr kumimoji="0" lang="en-US" sz="1400" b="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 name="Footer Placeholder 2">
            <a:extLst>
              <a:ext uri="{FF2B5EF4-FFF2-40B4-BE49-F238E27FC236}">
                <a16:creationId xmlns:a16="http://schemas.microsoft.com/office/drawing/2014/main" id="{2500BAA5-EF2B-EB90-AA1A-BD20D1DC6F7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 name="Text Placeholder 6">
            <a:extLst>
              <a:ext uri="{FF2B5EF4-FFF2-40B4-BE49-F238E27FC236}">
                <a16:creationId xmlns:a16="http://schemas.microsoft.com/office/drawing/2014/main" id="{8DB2DD14-F768-621E-38C6-3E624668CC0F}"/>
              </a:ext>
            </a:extLst>
          </p:cNvPr>
          <p:cNvSpPr>
            <a:spLocks noGrp="1"/>
          </p:cNvSpPr>
          <p:nvPr>
            <p:ph type="body" sz="quarter" idx="17"/>
          </p:nvPr>
        </p:nvSpPr>
        <p:spPr>
          <a:xfrm>
            <a:off x="7630160" y="100540"/>
            <a:ext cx="4007104" cy="123111"/>
          </a:xfrm>
        </p:spPr>
        <p:txBody>
          <a:bodyPr/>
          <a:lstStyle/>
          <a:p>
            <a:r>
              <a:rPr lang="en-US" sz="800" dirty="0"/>
              <a:t>Point of departure and rationale</a:t>
            </a:r>
            <a:endParaRPr lang="en-US" dirty="0"/>
          </a:p>
        </p:txBody>
      </p:sp>
    </p:spTree>
    <p:extLst>
      <p:ext uri="{BB962C8B-B14F-4D97-AF65-F5344CB8AC3E}">
        <p14:creationId xmlns:p14="http://schemas.microsoft.com/office/powerpoint/2010/main" val="344612295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a:xfrm>
            <a:off x="554736" y="355092"/>
            <a:ext cx="11082528" cy="731520"/>
          </a:xfrm>
        </p:spPr>
        <p:txBody>
          <a:bodyPr/>
          <a:lstStyle/>
          <a:p>
            <a:r>
              <a:rPr lang="en-US" dirty="0">
                <a:solidFill>
                  <a:schemeClr val="accent1"/>
                </a:solidFill>
              </a:rPr>
              <a:t>Deep-dive: </a:t>
            </a:r>
            <a:r>
              <a:rPr lang="en-US" dirty="0"/>
              <a:t>Research is time-consuming and manual, and products are in-transparent and difficult to understand</a:t>
            </a:r>
          </a:p>
        </p:txBody>
      </p:sp>
      <p:graphicFrame>
        <p:nvGraphicFramePr>
          <p:cNvPr id="8" name="Table 7">
            <a:extLst>
              <a:ext uri="{FF2B5EF4-FFF2-40B4-BE49-F238E27FC236}">
                <a16:creationId xmlns:a16="http://schemas.microsoft.com/office/drawing/2014/main" id="{148DFC3B-5E93-3B5D-4031-4F8D9709D3F2}"/>
              </a:ext>
            </a:extLst>
          </p:cNvPr>
          <p:cNvGraphicFramePr>
            <a:graphicFrameLocks noGrp="1"/>
          </p:cNvGraphicFramePr>
          <p:nvPr>
            <p:extLst>
              <p:ext uri="{D42A27DB-BD31-4B8C-83A1-F6EECF244321}">
                <p14:modId xmlns:p14="http://schemas.microsoft.com/office/powerpoint/2010/main" val="4031993420"/>
              </p:ext>
            </p:extLst>
          </p:nvPr>
        </p:nvGraphicFramePr>
        <p:xfrm>
          <a:off x="554737" y="1167121"/>
          <a:ext cx="11082528" cy="4999365"/>
        </p:xfrm>
        <a:graphic>
          <a:graphicData uri="http://schemas.openxmlformats.org/drawingml/2006/table">
            <a:tbl>
              <a:tblPr firstRow="1" bandRow="1">
                <a:tableStyleId>{5C22544A-7EE6-4342-B048-85BDC9FD1C3A}</a:tableStyleId>
              </a:tblPr>
              <a:tblGrid>
                <a:gridCol w="1198881">
                  <a:extLst>
                    <a:ext uri="{9D8B030D-6E8A-4147-A177-3AD203B41FA5}">
                      <a16:colId xmlns:a16="http://schemas.microsoft.com/office/drawing/2014/main" val="1354664059"/>
                    </a:ext>
                  </a:extLst>
                </a:gridCol>
                <a:gridCol w="2899807">
                  <a:extLst>
                    <a:ext uri="{9D8B030D-6E8A-4147-A177-3AD203B41FA5}">
                      <a16:colId xmlns:a16="http://schemas.microsoft.com/office/drawing/2014/main" val="2796120635"/>
                    </a:ext>
                  </a:extLst>
                </a:gridCol>
                <a:gridCol w="3491920">
                  <a:extLst>
                    <a:ext uri="{9D8B030D-6E8A-4147-A177-3AD203B41FA5}">
                      <a16:colId xmlns:a16="http://schemas.microsoft.com/office/drawing/2014/main" val="2386249185"/>
                    </a:ext>
                  </a:extLst>
                </a:gridCol>
                <a:gridCol w="3491920">
                  <a:extLst>
                    <a:ext uri="{9D8B030D-6E8A-4147-A177-3AD203B41FA5}">
                      <a16:colId xmlns:a16="http://schemas.microsoft.com/office/drawing/2014/main" val="1811647701"/>
                    </a:ext>
                  </a:extLst>
                </a:gridCol>
              </a:tblGrid>
              <a:tr h="574254">
                <a:tc>
                  <a:txBody>
                    <a:bodyPr/>
                    <a:lstStyle/>
                    <a:p>
                      <a:endParaRPr lang="en-US" sz="1600" noProof="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0638529"/>
                  </a:ext>
                </a:extLst>
              </a:tr>
              <a:tr h="2065791">
                <a:tc>
                  <a:txBody>
                    <a:bodyPr/>
                    <a:lstStyle/>
                    <a:p>
                      <a:pPr algn="ctr"/>
                      <a:r>
                        <a:rPr lang="en-US" sz="1400" b="1" i="0" noProof="0">
                          <a:solidFill>
                            <a:schemeClr val="bg1"/>
                          </a:solidFill>
                          <a:latin typeface="Arial" panose="020B0604020202020204" pitchFamily="34" charset="0"/>
                          <a:cs typeface="Arial" panose="020B0604020202020204" pitchFamily="34" charset="0"/>
                        </a:rPr>
                        <a:t>Current process (example)</a:t>
                      </a: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160339"/>
                  </a:ext>
                </a:extLst>
              </a:tr>
              <a:tr h="2150405">
                <a:tc>
                  <a:txBody>
                    <a:bodyPr/>
                    <a:lstStyle/>
                    <a:p>
                      <a:pPr algn="ctr"/>
                      <a:r>
                        <a:rPr lang="en-US" sz="1400" b="1" i="0" noProof="0" dirty="0">
                          <a:solidFill>
                            <a:schemeClr val="bg1"/>
                          </a:solidFill>
                          <a:latin typeface="Arial" panose="020B0604020202020204" pitchFamily="34" charset="0"/>
                          <a:cs typeface="Arial" panose="020B0604020202020204" pitchFamily="34" charset="0"/>
                        </a:rPr>
                        <a:t>Pain </a:t>
                      </a:r>
                      <a:br>
                        <a:rPr lang="en-US" sz="1400" b="1" i="0" noProof="0" dirty="0">
                          <a:solidFill>
                            <a:schemeClr val="bg1"/>
                          </a:solidFill>
                          <a:latin typeface="Arial" panose="020B0604020202020204" pitchFamily="34" charset="0"/>
                          <a:cs typeface="Arial" panose="020B0604020202020204" pitchFamily="34" charset="0"/>
                        </a:rPr>
                      </a:br>
                      <a:r>
                        <a:rPr lang="en-US" sz="1400" b="1" i="0" noProof="0" dirty="0">
                          <a:solidFill>
                            <a:schemeClr val="bg1"/>
                          </a:solidFill>
                          <a:latin typeface="Arial" panose="020B0604020202020204" pitchFamily="34" charset="0"/>
                          <a:cs typeface="Arial" panose="020B0604020202020204" pitchFamily="34" charset="0"/>
                        </a:rPr>
                        <a:t>points</a:t>
                      </a:r>
                    </a:p>
                  </a:txBody>
                  <a:tcPr anchor="ctr">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1000" b="1" i="0" noProof="0" dirty="0">
                          <a:solidFill>
                            <a:schemeClr val="bg1"/>
                          </a:solidFill>
                          <a:latin typeface="Arial" panose="020B0604020202020204" pitchFamily="34" charset="0"/>
                          <a:cs typeface="Arial" panose="020B0604020202020204" pitchFamily="34" charset="0"/>
                        </a:rPr>
                        <a:t>No direct marketing</a:t>
                      </a:r>
                    </a:p>
                    <a:p>
                      <a:pPr marL="171450" indent="-171450" algn="l">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No one is speaking to me and </a:t>
                      </a:r>
                      <a:br>
                        <a:rPr lang="en-US" sz="1000" noProof="0" dirty="0">
                          <a:solidFill>
                            <a:schemeClr val="bg1"/>
                          </a:solidFill>
                          <a:latin typeface="Arial" panose="020B0604020202020204" pitchFamily="34" charset="0"/>
                          <a:cs typeface="Arial" panose="020B0604020202020204" pitchFamily="34" charset="0"/>
                        </a:rPr>
                      </a:br>
                      <a:r>
                        <a:rPr lang="en-US" sz="1000" noProof="0" dirty="0">
                          <a:solidFill>
                            <a:schemeClr val="bg1"/>
                          </a:solidFill>
                          <a:latin typeface="Arial" panose="020B0604020202020204" pitchFamily="34" charset="0"/>
                          <a:cs typeface="Arial" panose="020B0604020202020204" pitchFamily="34" charset="0"/>
                        </a:rPr>
                        <a:t>my needs</a:t>
                      </a: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b="1" i="0" noProof="0" dirty="0">
                          <a:solidFill>
                            <a:schemeClr val="bg1"/>
                          </a:solidFill>
                          <a:latin typeface="Arial" panose="020B0604020202020204" pitchFamily="34" charset="0"/>
                          <a:cs typeface="Arial" panose="020B0604020202020204" pitchFamily="34" charset="0"/>
                        </a:rPr>
                        <a:t>Difficult to get impartial advice</a:t>
                      </a:r>
                    </a:p>
                    <a:p>
                      <a:pPr marL="285750" indent="-2857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Who should I contact without them wanting to sell me something?</a:t>
                      </a:r>
                    </a:p>
                    <a:p>
                      <a:pPr marL="285750" indent="-285750">
                        <a:buFont typeface="Arial" panose="020B0604020202020204" pitchFamily="34" charset="0"/>
                        <a:buChar char="•"/>
                      </a:pPr>
                      <a:endParaRPr lang="en-US" sz="1000" noProof="0" dirty="0">
                        <a:solidFill>
                          <a:schemeClr val="bg1"/>
                        </a:solidFill>
                        <a:latin typeface="Arial" panose="020B0604020202020204" pitchFamily="34" charset="0"/>
                        <a:cs typeface="Arial" panose="020B0604020202020204" pitchFamily="34" charset="0"/>
                      </a:endParaRPr>
                    </a:p>
                    <a:p>
                      <a:r>
                        <a:rPr lang="en-US" sz="1000" b="1" i="0" noProof="0" dirty="0">
                          <a:solidFill>
                            <a:schemeClr val="bg1"/>
                          </a:solidFill>
                          <a:latin typeface="Arial" panose="020B0604020202020204" pitchFamily="34" charset="0"/>
                          <a:cs typeface="Arial" panose="020B0604020202020204" pitchFamily="34" charset="0"/>
                        </a:rPr>
                        <a:t>Difficult to figure out what I have already</a:t>
                      </a:r>
                    </a:p>
                    <a:p>
                      <a:pPr marL="285750" indent="-2857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Different small savings</a:t>
                      </a:r>
                    </a:p>
                    <a:p>
                      <a:pPr marL="285750" indent="-2857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No go-to place to get an overview</a:t>
                      </a:r>
                    </a:p>
                    <a:p>
                      <a:endParaRPr lang="en-US" sz="1000" noProof="0" dirty="0">
                        <a:solidFill>
                          <a:schemeClr val="bg1"/>
                        </a:solidFill>
                        <a:latin typeface="Arial" panose="020B0604020202020204" pitchFamily="34" charset="0"/>
                        <a:cs typeface="Arial" panose="020B0604020202020204" pitchFamily="34" charset="0"/>
                      </a:endParaRPr>
                    </a:p>
                    <a:p>
                      <a:r>
                        <a:rPr lang="en-US" sz="1000" b="1" i="0" noProof="0" dirty="0">
                          <a:solidFill>
                            <a:schemeClr val="bg1"/>
                          </a:solidFill>
                          <a:latin typeface="Arial" panose="020B0604020202020204" pitchFamily="34" charset="0"/>
                          <a:cs typeface="Arial" panose="020B0604020202020204" pitchFamily="34" charset="0"/>
                        </a:rPr>
                        <a:t>Very time-consuming to do research of the different companies and their offerings</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I need to call them!</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Difficult to compare products and prices</a:t>
                      </a:r>
                    </a:p>
                    <a:p>
                      <a:pPr algn="ctr"/>
                      <a:endParaRPr lang="en-US" sz="1000" noProof="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000" noProof="0" dirty="0">
                        <a:solidFill>
                          <a:schemeClr val="bg1"/>
                        </a:solidFill>
                        <a:latin typeface="Arial" panose="020B0604020202020204" pitchFamily="34" charset="0"/>
                        <a:cs typeface="Arial" panose="020B0604020202020204" pitchFamily="34" charset="0"/>
                      </a:endParaRP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b="1" i="0" noProof="0" dirty="0">
                          <a:solidFill>
                            <a:schemeClr val="bg1"/>
                          </a:solidFill>
                          <a:latin typeface="Arial" panose="020B0604020202020204" pitchFamily="34" charset="0"/>
                          <a:cs typeface="Arial" panose="020B0604020202020204" pitchFamily="34" charset="0"/>
                        </a:rPr>
                        <a:t>Difficult to get an overview of my finances</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What is best to do, e.g. pay off a loan (student, bank, house) or start investing?</a:t>
                      </a:r>
                    </a:p>
                    <a:p>
                      <a:endParaRPr lang="en-US" sz="1000" b="1" i="0" noProof="0" dirty="0">
                        <a:solidFill>
                          <a:schemeClr val="bg1"/>
                        </a:solidFill>
                        <a:latin typeface="Arial" panose="020B0604020202020204" pitchFamily="34" charset="0"/>
                        <a:cs typeface="Arial" panose="020B0604020202020204" pitchFamily="34" charset="0"/>
                      </a:endParaRPr>
                    </a:p>
                    <a:p>
                      <a:r>
                        <a:rPr lang="en-US" sz="1000" b="1" i="0" noProof="0" dirty="0">
                          <a:solidFill>
                            <a:schemeClr val="bg1"/>
                          </a:solidFill>
                          <a:latin typeface="Arial" panose="020B0604020202020204" pitchFamily="34" charset="0"/>
                          <a:cs typeface="Arial" panose="020B0604020202020204" pitchFamily="34" charset="0"/>
                        </a:rPr>
                        <a:t>Difficult to figure out which investment product is the right one for me</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Hard to understand </a:t>
                      </a:r>
                      <a:r>
                        <a:rPr lang="en-US" sz="1000" noProof="0" dirty="0" err="1">
                          <a:solidFill>
                            <a:schemeClr val="bg1"/>
                          </a:solidFill>
                          <a:latin typeface="Arial" panose="020B0604020202020204" pitchFamily="34" charset="0"/>
                          <a:cs typeface="Arial" panose="020B0604020202020204" pitchFamily="34" charset="0"/>
                        </a:rPr>
                        <a:t>og</a:t>
                      </a:r>
                      <a:r>
                        <a:rPr lang="en-US" sz="1000" noProof="0" dirty="0">
                          <a:solidFill>
                            <a:schemeClr val="bg1"/>
                          </a:solidFill>
                          <a:latin typeface="Arial" panose="020B0604020202020204" pitchFamily="34" charset="0"/>
                          <a:cs typeface="Arial" panose="020B0604020202020204" pitchFamily="34" charset="0"/>
                        </a:rPr>
                        <a:t> differentiate between different options e.g. [sanitized]</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Hard to understand the language used</a:t>
                      </a:r>
                    </a:p>
                    <a:p>
                      <a:pPr marL="171450" indent="-171450">
                        <a:buFont typeface="Arial" panose="020B0604020202020204" pitchFamily="34" charset="0"/>
                        <a:buChar char="•"/>
                      </a:pPr>
                      <a:endParaRPr lang="en-US" sz="1000" noProof="0" dirty="0">
                        <a:solidFill>
                          <a:schemeClr val="bg1"/>
                        </a:solidFill>
                        <a:latin typeface="Arial" panose="020B0604020202020204" pitchFamily="34" charset="0"/>
                        <a:cs typeface="Arial" panose="020B0604020202020204" pitchFamily="34" charset="0"/>
                      </a:endParaRPr>
                    </a:p>
                    <a:p>
                      <a:r>
                        <a:rPr lang="en-US" sz="1000" b="1" i="0" noProof="0" dirty="0">
                          <a:solidFill>
                            <a:schemeClr val="bg1"/>
                          </a:solidFill>
                          <a:latin typeface="Arial" panose="020B0604020202020204" pitchFamily="34" charset="0"/>
                          <a:cs typeface="Arial" panose="020B0604020202020204" pitchFamily="34" charset="0"/>
                        </a:rPr>
                        <a:t>Difficult to understand [sanitized]</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[Sanitized pain point]</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Difficult to know what others like me have prioritized</a:t>
                      </a:r>
                    </a:p>
                    <a:p>
                      <a:pPr marL="171450" indent="-171450">
                        <a:buFont typeface="Arial" panose="020B0604020202020204" pitchFamily="34" charset="0"/>
                        <a:buChar char="•"/>
                      </a:pPr>
                      <a:r>
                        <a:rPr lang="en-US" sz="1000" noProof="0" dirty="0">
                          <a:solidFill>
                            <a:schemeClr val="bg1"/>
                          </a:solidFill>
                          <a:latin typeface="Arial" panose="020B0604020202020204" pitchFamily="34" charset="0"/>
                          <a:cs typeface="Arial" panose="020B0604020202020204" pitchFamily="34" charset="0"/>
                        </a:rPr>
                        <a:t>[Sanitized pain point]</a:t>
                      </a: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291633"/>
                  </a:ext>
                </a:extLst>
              </a:tr>
            </a:tbl>
          </a:graphicData>
        </a:graphic>
      </p:graphicFrame>
      <p:sp>
        <p:nvSpPr>
          <p:cNvPr id="9" name="Rectangle 8">
            <a:extLst>
              <a:ext uri="{FF2B5EF4-FFF2-40B4-BE49-F238E27FC236}">
                <a16:creationId xmlns:a16="http://schemas.microsoft.com/office/drawing/2014/main" id="{A91678E1-F8CC-FCA7-D14A-8470BA992D0E}"/>
              </a:ext>
            </a:extLst>
          </p:cNvPr>
          <p:cNvSpPr/>
          <p:nvPr/>
        </p:nvSpPr>
        <p:spPr>
          <a:xfrm>
            <a:off x="2038863" y="1836570"/>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Talk with bank advisor</a:t>
            </a:r>
          </a:p>
        </p:txBody>
      </p:sp>
      <p:sp>
        <p:nvSpPr>
          <p:cNvPr id="10" name="Rectangle 9">
            <a:extLst>
              <a:ext uri="{FF2B5EF4-FFF2-40B4-BE49-F238E27FC236}">
                <a16:creationId xmlns:a16="http://schemas.microsoft.com/office/drawing/2014/main" id="{37EB3429-1778-8650-5280-B37C4CDC7DAC}"/>
              </a:ext>
            </a:extLst>
          </p:cNvPr>
          <p:cNvSpPr/>
          <p:nvPr/>
        </p:nvSpPr>
        <p:spPr>
          <a:xfrm>
            <a:off x="2038862" y="2359465"/>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Family &amp; friends</a:t>
            </a:r>
          </a:p>
        </p:txBody>
      </p:sp>
      <p:sp>
        <p:nvSpPr>
          <p:cNvPr id="11" name="Rectangle 10">
            <a:extLst>
              <a:ext uri="{FF2B5EF4-FFF2-40B4-BE49-F238E27FC236}">
                <a16:creationId xmlns:a16="http://schemas.microsoft.com/office/drawing/2014/main" id="{6235FAB4-F277-FDB0-86CB-48AD1B0C2F11}"/>
              </a:ext>
            </a:extLst>
          </p:cNvPr>
          <p:cNvSpPr/>
          <p:nvPr/>
        </p:nvSpPr>
        <p:spPr>
          <a:xfrm>
            <a:off x="1724072" y="2882360"/>
            <a:ext cx="1871201"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[Sanitized]</a:t>
            </a:r>
          </a:p>
        </p:txBody>
      </p:sp>
      <p:sp>
        <p:nvSpPr>
          <p:cNvPr id="12" name="Rectangle 11">
            <a:extLst>
              <a:ext uri="{FF2B5EF4-FFF2-40B4-BE49-F238E27FC236}">
                <a16:creationId xmlns:a16="http://schemas.microsoft.com/office/drawing/2014/main" id="{813866ED-E250-D3AA-833C-81AA08C59DC2}"/>
              </a:ext>
            </a:extLst>
          </p:cNvPr>
          <p:cNvSpPr/>
          <p:nvPr/>
        </p:nvSpPr>
        <p:spPr>
          <a:xfrm>
            <a:off x="4613183" y="3398466"/>
            <a:ext cx="1779761"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13" name="Rectangle 12">
            <a:extLst>
              <a:ext uri="{FF2B5EF4-FFF2-40B4-BE49-F238E27FC236}">
                <a16:creationId xmlns:a16="http://schemas.microsoft.com/office/drawing/2014/main" id="{CDF2D497-3A3E-6C29-7154-A355E30DEDC3}"/>
              </a:ext>
            </a:extLst>
          </p:cNvPr>
          <p:cNvSpPr/>
          <p:nvPr/>
        </p:nvSpPr>
        <p:spPr>
          <a:xfrm>
            <a:off x="6660236" y="2406955"/>
            <a:ext cx="1135781" cy="59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Visit company websites</a:t>
            </a:r>
          </a:p>
        </p:txBody>
      </p:sp>
      <p:sp>
        <p:nvSpPr>
          <p:cNvPr id="14" name="Rectangle 13">
            <a:extLst>
              <a:ext uri="{FF2B5EF4-FFF2-40B4-BE49-F238E27FC236}">
                <a16:creationId xmlns:a16="http://schemas.microsoft.com/office/drawing/2014/main" id="{B26AEF86-6739-6544-B9E8-FB71AE2C0A25}"/>
              </a:ext>
            </a:extLst>
          </p:cNvPr>
          <p:cNvSpPr/>
          <p:nvPr/>
        </p:nvSpPr>
        <p:spPr>
          <a:xfrm>
            <a:off x="4613183" y="2357581"/>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Ask around</a:t>
            </a:r>
          </a:p>
        </p:txBody>
      </p:sp>
      <p:sp>
        <p:nvSpPr>
          <p:cNvPr id="15" name="Rectangle 14">
            <a:extLst>
              <a:ext uri="{FF2B5EF4-FFF2-40B4-BE49-F238E27FC236}">
                <a16:creationId xmlns:a16="http://schemas.microsoft.com/office/drawing/2014/main" id="{03303313-D329-59B3-E941-2AD94FBDC1CA}"/>
              </a:ext>
            </a:extLst>
          </p:cNvPr>
          <p:cNvSpPr/>
          <p:nvPr/>
        </p:nvSpPr>
        <p:spPr>
          <a:xfrm>
            <a:off x="4613183" y="1836570"/>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Google</a:t>
            </a:r>
          </a:p>
        </p:txBody>
      </p:sp>
      <p:sp>
        <p:nvSpPr>
          <p:cNvPr id="16" name="Rectangle 15">
            <a:extLst>
              <a:ext uri="{FF2B5EF4-FFF2-40B4-BE49-F238E27FC236}">
                <a16:creationId xmlns:a16="http://schemas.microsoft.com/office/drawing/2014/main" id="{F81BFD7A-34D6-28E0-4B20-EE302DB28888}"/>
              </a:ext>
            </a:extLst>
          </p:cNvPr>
          <p:cNvSpPr/>
          <p:nvPr/>
        </p:nvSpPr>
        <p:spPr>
          <a:xfrm>
            <a:off x="4613183" y="2878592"/>
            <a:ext cx="1779761" cy="43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Look up </a:t>
            </a:r>
            <a:br>
              <a:rPr lang="en-US" sz="1000" dirty="0">
                <a:solidFill>
                  <a:schemeClr val="bg1"/>
                </a:solidFill>
                <a:latin typeface="Arial" panose="020B0604020202020204" pitchFamily="34" charset="0"/>
              </a:rPr>
            </a:br>
            <a:r>
              <a:rPr lang="en-US" sz="1000" dirty="0">
                <a:solidFill>
                  <a:schemeClr val="bg1"/>
                </a:solidFill>
                <a:latin typeface="Arial" panose="020B0604020202020204" pitchFamily="34" charset="0"/>
              </a:rPr>
              <a:t>company ”I know”</a:t>
            </a:r>
          </a:p>
        </p:txBody>
      </p:sp>
      <p:sp>
        <p:nvSpPr>
          <p:cNvPr id="22" name="Rectangle 21">
            <a:extLst>
              <a:ext uri="{FF2B5EF4-FFF2-40B4-BE49-F238E27FC236}">
                <a16:creationId xmlns:a16="http://schemas.microsoft.com/office/drawing/2014/main" id="{FC7D0398-9579-44E8-9D50-8F58972F9005}"/>
              </a:ext>
            </a:extLst>
          </p:cNvPr>
          <p:cNvSpPr/>
          <p:nvPr/>
        </p:nvSpPr>
        <p:spPr>
          <a:xfrm>
            <a:off x="8048581" y="1836570"/>
            <a:ext cx="1787398" cy="59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Go through [sanitized]</a:t>
            </a:r>
          </a:p>
        </p:txBody>
      </p:sp>
      <p:sp>
        <p:nvSpPr>
          <p:cNvPr id="23" name="Pentagon 22">
            <a:extLst>
              <a:ext uri="{FF2B5EF4-FFF2-40B4-BE49-F238E27FC236}">
                <a16:creationId xmlns:a16="http://schemas.microsoft.com/office/drawing/2014/main" id="{0387B490-B494-B4CB-E742-9423AD5B6993}"/>
              </a:ext>
            </a:extLst>
          </p:cNvPr>
          <p:cNvSpPr/>
          <p:nvPr/>
        </p:nvSpPr>
        <p:spPr>
          <a:xfrm>
            <a:off x="1776950" y="1486256"/>
            <a:ext cx="2844000" cy="263480"/>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Awareness</a:t>
            </a:r>
          </a:p>
        </p:txBody>
      </p:sp>
      <p:sp>
        <p:nvSpPr>
          <p:cNvPr id="24" name="Chevron 23">
            <a:extLst>
              <a:ext uri="{FF2B5EF4-FFF2-40B4-BE49-F238E27FC236}">
                <a16:creationId xmlns:a16="http://schemas.microsoft.com/office/drawing/2014/main" id="{F8820524-6BA3-9C4A-F08C-2FC77D9A3D14}"/>
              </a:ext>
            </a:extLst>
          </p:cNvPr>
          <p:cNvSpPr/>
          <p:nvPr/>
        </p:nvSpPr>
        <p:spPr>
          <a:xfrm>
            <a:off x="4617465" y="1485172"/>
            <a:ext cx="7019798" cy="26456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Research</a:t>
            </a:r>
          </a:p>
        </p:txBody>
      </p:sp>
      <p:sp>
        <p:nvSpPr>
          <p:cNvPr id="25" name="Rectangle 24">
            <a:extLst>
              <a:ext uri="{FF2B5EF4-FFF2-40B4-BE49-F238E27FC236}">
                <a16:creationId xmlns:a16="http://schemas.microsoft.com/office/drawing/2014/main" id="{5D1A33F1-9FEF-78BE-16C9-A19E444A5A21}"/>
              </a:ext>
            </a:extLst>
          </p:cNvPr>
          <p:cNvSpPr/>
          <p:nvPr/>
        </p:nvSpPr>
        <p:spPr>
          <a:xfrm>
            <a:off x="8048581" y="2527145"/>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Fill in contact form</a:t>
            </a:r>
          </a:p>
        </p:txBody>
      </p:sp>
      <p:sp>
        <p:nvSpPr>
          <p:cNvPr id="26" name="Rectangle 25">
            <a:extLst>
              <a:ext uri="{FF2B5EF4-FFF2-40B4-BE49-F238E27FC236}">
                <a16:creationId xmlns:a16="http://schemas.microsoft.com/office/drawing/2014/main" id="{7758B442-2114-B1C4-8980-43E66D069424}"/>
              </a:ext>
            </a:extLst>
          </p:cNvPr>
          <p:cNvSpPr/>
          <p:nvPr/>
        </p:nvSpPr>
        <p:spPr>
          <a:xfrm>
            <a:off x="8053958" y="3095110"/>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Call number on webpage</a:t>
            </a:r>
          </a:p>
        </p:txBody>
      </p:sp>
      <p:sp>
        <p:nvSpPr>
          <p:cNvPr id="27" name="Rectangle 26">
            <a:extLst>
              <a:ext uri="{FF2B5EF4-FFF2-40B4-BE49-F238E27FC236}">
                <a16:creationId xmlns:a16="http://schemas.microsoft.com/office/drawing/2014/main" id="{5C298579-A79F-E980-03CA-1FE0F0B07F12}"/>
              </a:ext>
            </a:extLst>
          </p:cNvPr>
          <p:cNvSpPr/>
          <p:nvPr/>
        </p:nvSpPr>
        <p:spPr>
          <a:xfrm>
            <a:off x="10233240" y="1836569"/>
            <a:ext cx="1135781" cy="59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rPr>
              <a:t>Wait for call from advisor /sales</a:t>
            </a:r>
          </a:p>
        </p:txBody>
      </p:sp>
      <p:cxnSp>
        <p:nvCxnSpPr>
          <p:cNvPr id="28" name="Straight Arrow Connector 27">
            <a:extLst>
              <a:ext uri="{FF2B5EF4-FFF2-40B4-BE49-F238E27FC236}">
                <a16:creationId xmlns:a16="http://schemas.microsoft.com/office/drawing/2014/main" id="{93AC88CB-7B7A-ECC7-0476-A429E7A1626D}"/>
              </a:ext>
            </a:extLst>
          </p:cNvPr>
          <p:cNvCxnSpPr>
            <a:cxnSpLocks/>
          </p:cNvCxnSpPr>
          <p:nvPr/>
        </p:nvCxnSpPr>
        <p:spPr>
          <a:xfrm flipV="1">
            <a:off x="3200400" y="2570086"/>
            <a:ext cx="1004208" cy="406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78EB4F02-5923-5AA0-FF2A-1C61CAA744AC}"/>
              </a:ext>
            </a:extLst>
          </p:cNvPr>
          <p:cNvCxnSpPr>
            <a:cxnSpLocks/>
          </p:cNvCxnSpPr>
          <p:nvPr/>
        </p:nvCxnSpPr>
        <p:spPr>
          <a:xfrm>
            <a:off x="3187521" y="2046895"/>
            <a:ext cx="1017087" cy="523191"/>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F224416D-BAB1-D931-71F8-080DC613A043}"/>
              </a:ext>
            </a:extLst>
          </p:cNvPr>
          <p:cNvCxnSpPr>
            <a:cxnSpLocks/>
            <a:endCxn id="14" idx="1"/>
          </p:cNvCxnSpPr>
          <p:nvPr/>
        </p:nvCxnSpPr>
        <p:spPr>
          <a:xfrm flipV="1">
            <a:off x="3312826" y="2574150"/>
            <a:ext cx="1300357" cy="520442"/>
          </a:xfrm>
          <a:prstGeom prst="bentConnector3">
            <a:avLst>
              <a:gd name="adj1" fmla="val 2925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C6BEEEFD-C387-CA44-49CD-9DE1A2C82241}"/>
              </a:ext>
            </a:extLst>
          </p:cNvPr>
          <p:cNvCxnSpPr>
            <a:endCxn id="15" idx="1"/>
          </p:cNvCxnSpPr>
          <p:nvPr/>
        </p:nvCxnSpPr>
        <p:spPr>
          <a:xfrm rot="5400000" flipH="1" flipV="1">
            <a:off x="4136796" y="2093699"/>
            <a:ext cx="516947" cy="435828"/>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0868ACE-FBAA-4FB9-1E70-B2A10E6F65B7}"/>
              </a:ext>
            </a:extLst>
          </p:cNvPr>
          <p:cNvCxnSpPr>
            <a:cxnSpLocks/>
            <a:endCxn id="16" idx="1"/>
          </p:cNvCxnSpPr>
          <p:nvPr/>
        </p:nvCxnSpPr>
        <p:spPr>
          <a:xfrm rot="16200000" flipH="1">
            <a:off x="4132009" y="2613418"/>
            <a:ext cx="524506" cy="437842"/>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7391AD2A-98EB-768B-4C06-2090C426049C}"/>
              </a:ext>
            </a:extLst>
          </p:cNvPr>
          <p:cNvCxnSpPr>
            <a:cxnSpLocks/>
            <a:endCxn id="12" idx="1"/>
          </p:cNvCxnSpPr>
          <p:nvPr/>
        </p:nvCxnSpPr>
        <p:spPr>
          <a:xfrm rot="16200000" flipH="1">
            <a:off x="3872070" y="2873353"/>
            <a:ext cx="1044382" cy="437844"/>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1470002E-EDCD-F85C-987C-9DFEFD471C2B}"/>
              </a:ext>
            </a:extLst>
          </p:cNvPr>
          <p:cNvCxnSpPr>
            <a:cxnSpLocks/>
            <a:stCxn id="14" idx="3"/>
            <a:endCxn id="13" idx="1"/>
          </p:cNvCxnSpPr>
          <p:nvPr/>
        </p:nvCxnSpPr>
        <p:spPr>
          <a:xfrm>
            <a:off x="5748964" y="2574150"/>
            <a:ext cx="911272" cy="12989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3260196-0DC8-20F0-A6BD-B52F49E5EF9A}"/>
              </a:ext>
            </a:extLst>
          </p:cNvPr>
          <p:cNvCxnSpPr>
            <a:cxnSpLocks/>
            <a:stCxn id="15" idx="3"/>
            <a:endCxn id="13" idx="1"/>
          </p:cNvCxnSpPr>
          <p:nvPr/>
        </p:nvCxnSpPr>
        <p:spPr>
          <a:xfrm>
            <a:off x="5748964" y="2053139"/>
            <a:ext cx="911272" cy="65090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8F010C2-C98B-A2D0-3816-E691BA0AB52A}"/>
              </a:ext>
            </a:extLst>
          </p:cNvPr>
          <p:cNvCxnSpPr>
            <a:cxnSpLocks/>
            <a:stCxn id="16" idx="3"/>
            <a:endCxn id="13" idx="1"/>
          </p:cNvCxnSpPr>
          <p:nvPr/>
        </p:nvCxnSpPr>
        <p:spPr>
          <a:xfrm flipV="1">
            <a:off x="6392944" y="2704042"/>
            <a:ext cx="267292" cy="39055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0FB5B31B-8B87-7BFC-16CF-09775CEA5E01}"/>
              </a:ext>
            </a:extLst>
          </p:cNvPr>
          <p:cNvCxnSpPr>
            <a:cxnSpLocks/>
            <a:stCxn id="12" idx="3"/>
            <a:endCxn id="13" idx="1"/>
          </p:cNvCxnSpPr>
          <p:nvPr/>
        </p:nvCxnSpPr>
        <p:spPr>
          <a:xfrm flipV="1">
            <a:off x="6392944" y="2704042"/>
            <a:ext cx="267292" cy="910424"/>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0645D4B-41CE-2633-9AEB-62DE6F05FEBB}"/>
              </a:ext>
            </a:extLst>
          </p:cNvPr>
          <p:cNvCxnSpPr>
            <a:cxnSpLocks/>
            <a:stCxn id="13" idx="3"/>
            <a:endCxn id="22" idx="1"/>
          </p:cNvCxnSpPr>
          <p:nvPr/>
        </p:nvCxnSpPr>
        <p:spPr>
          <a:xfrm flipV="1">
            <a:off x="7796017" y="2133657"/>
            <a:ext cx="252564" cy="57038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67016EA1-D57E-005C-F8F5-0449512FF4E2}"/>
              </a:ext>
            </a:extLst>
          </p:cNvPr>
          <p:cNvCxnSpPr>
            <a:cxnSpLocks/>
            <a:stCxn id="13" idx="3"/>
            <a:endCxn id="25" idx="1"/>
          </p:cNvCxnSpPr>
          <p:nvPr/>
        </p:nvCxnSpPr>
        <p:spPr>
          <a:xfrm>
            <a:off x="7796017" y="2704042"/>
            <a:ext cx="252564" cy="39672"/>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3597B5AF-B226-673A-A68C-3D77841653CA}"/>
              </a:ext>
            </a:extLst>
          </p:cNvPr>
          <p:cNvCxnSpPr>
            <a:cxnSpLocks/>
            <a:stCxn id="13" idx="3"/>
            <a:endCxn id="26" idx="1"/>
          </p:cNvCxnSpPr>
          <p:nvPr/>
        </p:nvCxnSpPr>
        <p:spPr>
          <a:xfrm>
            <a:off x="7796017" y="2704042"/>
            <a:ext cx="257941" cy="607637"/>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0791DDE1-FE9F-3E58-5C9A-15D54DC08A63}"/>
              </a:ext>
            </a:extLst>
          </p:cNvPr>
          <p:cNvCxnSpPr>
            <a:cxnSpLocks/>
            <a:stCxn id="25" idx="3"/>
            <a:endCxn id="27" idx="2"/>
          </p:cNvCxnSpPr>
          <p:nvPr/>
        </p:nvCxnSpPr>
        <p:spPr>
          <a:xfrm flipV="1">
            <a:off x="9184362" y="2430743"/>
            <a:ext cx="1616769" cy="312971"/>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263ABA1-CDB4-98CC-5F17-3C3D85220B70}"/>
              </a:ext>
            </a:extLst>
          </p:cNvPr>
          <p:cNvCxnSpPr>
            <a:cxnSpLocks/>
            <a:endCxn id="27" idx="1"/>
          </p:cNvCxnSpPr>
          <p:nvPr/>
        </p:nvCxnSpPr>
        <p:spPr>
          <a:xfrm>
            <a:off x="9835979" y="2133656"/>
            <a:ext cx="397261"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505A115-DA74-B7A2-34FF-538F309EE794}"/>
              </a:ext>
            </a:extLst>
          </p:cNvPr>
          <p:cNvCxnSpPr>
            <a:cxnSpLocks/>
          </p:cNvCxnSpPr>
          <p:nvPr/>
        </p:nvCxnSpPr>
        <p:spPr>
          <a:xfrm>
            <a:off x="11369021" y="2133656"/>
            <a:ext cx="245064"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FC778B2B-0052-E1D1-6FE5-A143FFAA35D0}"/>
              </a:ext>
            </a:extLst>
          </p:cNvPr>
          <p:cNvCxnSpPr>
            <a:cxnSpLocks/>
            <a:stCxn id="26" idx="3"/>
          </p:cNvCxnSpPr>
          <p:nvPr/>
        </p:nvCxnSpPr>
        <p:spPr>
          <a:xfrm flipV="1">
            <a:off x="9189739" y="2133656"/>
            <a:ext cx="2424346" cy="1178023"/>
          </a:xfrm>
          <a:prstGeom prst="bentConnector3">
            <a:avLst>
              <a:gd name="adj1" fmla="val 9276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1. On-page tracker">
            <a:extLst>
              <a:ext uri="{FF2B5EF4-FFF2-40B4-BE49-F238E27FC236}">
                <a16:creationId xmlns:a16="http://schemas.microsoft.com/office/drawing/2014/main" id="{1BE37C3A-1762-8B60-DF09-F71FF0F81347}"/>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8B9A403F-512B-DAD9-78A3-AE7DDC03655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44083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a:xfrm>
            <a:off x="554736" y="355092"/>
            <a:ext cx="11082528" cy="731520"/>
          </a:xfrm>
        </p:spPr>
        <p:txBody>
          <a:bodyPr/>
          <a:lstStyle/>
          <a:p>
            <a:r>
              <a:rPr lang="en-US" dirty="0">
                <a:solidFill>
                  <a:schemeClr val="accent1"/>
                </a:solidFill>
              </a:rPr>
              <a:t>Deep-dive: </a:t>
            </a:r>
            <a:r>
              <a:rPr lang="en-US" dirty="0"/>
              <a:t>Purchase is difficult with lots of documents to collect and send, often with long delays before purchase is complete </a:t>
            </a:r>
          </a:p>
        </p:txBody>
      </p:sp>
      <p:graphicFrame>
        <p:nvGraphicFramePr>
          <p:cNvPr id="8" name="Table 7">
            <a:extLst>
              <a:ext uri="{FF2B5EF4-FFF2-40B4-BE49-F238E27FC236}">
                <a16:creationId xmlns:a16="http://schemas.microsoft.com/office/drawing/2014/main" id="{148DFC3B-5E93-3B5D-4031-4F8D9709D3F2}"/>
              </a:ext>
            </a:extLst>
          </p:cNvPr>
          <p:cNvGraphicFramePr>
            <a:graphicFrameLocks noGrp="1"/>
          </p:cNvGraphicFramePr>
          <p:nvPr>
            <p:extLst>
              <p:ext uri="{D42A27DB-BD31-4B8C-83A1-F6EECF244321}">
                <p14:modId xmlns:p14="http://schemas.microsoft.com/office/powerpoint/2010/main" val="1245704959"/>
              </p:ext>
            </p:extLst>
          </p:nvPr>
        </p:nvGraphicFramePr>
        <p:xfrm>
          <a:off x="554737" y="1167121"/>
          <a:ext cx="11059348" cy="4999365"/>
        </p:xfrm>
        <a:graphic>
          <a:graphicData uri="http://schemas.openxmlformats.org/drawingml/2006/table">
            <a:tbl>
              <a:tblPr firstRow="1" bandRow="1">
                <a:tableStyleId>{5C22544A-7EE6-4342-B048-85BDC9FD1C3A}</a:tableStyleId>
              </a:tblPr>
              <a:tblGrid>
                <a:gridCol w="1220275">
                  <a:extLst>
                    <a:ext uri="{9D8B030D-6E8A-4147-A177-3AD203B41FA5}">
                      <a16:colId xmlns:a16="http://schemas.microsoft.com/office/drawing/2014/main" val="1354664059"/>
                    </a:ext>
                  </a:extLst>
                </a:gridCol>
                <a:gridCol w="4751423">
                  <a:extLst>
                    <a:ext uri="{9D8B030D-6E8A-4147-A177-3AD203B41FA5}">
                      <a16:colId xmlns:a16="http://schemas.microsoft.com/office/drawing/2014/main" val="2796120635"/>
                    </a:ext>
                  </a:extLst>
                </a:gridCol>
                <a:gridCol w="5087650">
                  <a:extLst>
                    <a:ext uri="{9D8B030D-6E8A-4147-A177-3AD203B41FA5}">
                      <a16:colId xmlns:a16="http://schemas.microsoft.com/office/drawing/2014/main" val="1811647701"/>
                    </a:ext>
                  </a:extLst>
                </a:gridCol>
              </a:tblGrid>
              <a:tr h="574254">
                <a:tc>
                  <a:txBody>
                    <a:bodyPr/>
                    <a:lstStyle/>
                    <a:p>
                      <a:endParaRPr lang="en-US" sz="1600" noProof="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0638529"/>
                  </a:ext>
                </a:extLst>
              </a:tr>
              <a:tr h="2065791">
                <a:tc>
                  <a:txBody>
                    <a:bodyPr/>
                    <a:lstStyle/>
                    <a:p>
                      <a:pPr algn="ctr"/>
                      <a:r>
                        <a:rPr lang="en-US" sz="1400" b="1" i="0" noProof="0" dirty="0">
                          <a:solidFill>
                            <a:schemeClr val="bg1"/>
                          </a:solidFill>
                          <a:latin typeface="Arial" panose="020B0604020202020204" pitchFamily="34" charset="0"/>
                          <a:cs typeface="Arial" panose="020B0604020202020204" pitchFamily="34" charset="0"/>
                        </a:rPr>
                        <a:t>Current process (example)</a:t>
                      </a: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160339"/>
                  </a:ext>
                </a:extLst>
              </a:tr>
              <a:tr h="1828907">
                <a:tc>
                  <a:txBody>
                    <a:bodyPr/>
                    <a:lstStyle/>
                    <a:p>
                      <a:pPr algn="ctr"/>
                      <a:r>
                        <a:rPr lang="en-US" sz="1400" b="1" i="0" noProof="0" dirty="0">
                          <a:solidFill>
                            <a:schemeClr val="bg1"/>
                          </a:solidFill>
                          <a:latin typeface="Arial" panose="020B0604020202020204" pitchFamily="34" charset="0"/>
                          <a:cs typeface="Arial" panose="020B0604020202020204" pitchFamily="34" charset="0"/>
                        </a:rPr>
                        <a:t>Pain </a:t>
                      </a:r>
                      <a:br>
                        <a:rPr lang="en-US" sz="1400" b="1" i="0" noProof="0" dirty="0">
                          <a:solidFill>
                            <a:schemeClr val="bg1"/>
                          </a:solidFill>
                          <a:latin typeface="Arial" panose="020B0604020202020204" pitchFamily="34" charset="0"/>
                          <a:cs typeface="Arial" panose="020B0604020202020204" pitchFamily="34" charset="0"/>
                        </a:rPr>
                      </a:br>
                      <a:r>
                        <a:rPr lang="en-US" sz="1400" b="1" i="0" noProof="0" dirty="0">
                          <a:solidFill>
                            <a:schemeClr val="bg1"/>
                          </a:solidFill>
                          <a:latin typeface="Arial" panose="020B0604020202020204" pitchFamily="34" charset="0"/>
                          <a:cs typeface="Arial" panose="020B0604020202020204" pitchFamily="34" charset="0"/>
                        </a:rPr>
                        <a:t>points</a:t>
                      </a:r>
                    </a:p>
                  </a:txBody>
                  <a:tcPr anchor="ctr">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b="1" i="0" dirty="0">
                          <a:solidFill>
                            <a:schemeClr val="bg1"/>
                          </a:solidFill>
                          <a:latin typeface="Arial" panose="020B0604020202020204" pitchFamily="34" charset="0"/>
                          <a:cs typeface="Arial" panose="020B0604020202020204" pitchFamily="34" charset="0"/>
                        </a:rPr>
                        <a:t>Difficult to figure out what I </a:t>
                      </a:r>
                      <a:r>
                        <a:rPr lang="en-US" sz="1000" b="1" i="0" u="sng" dirty="0">
                          <a:solidFill>
                            <a:schemeClr val="bg1"/>
                          </a:solidFill>
                          <a:latin typeface="Arial" panose="020B0604020202020204" pitchFamily="34" charset="0"/>
                          <a:cs typeface="Arial" panose="020B0604020202020204" pitchFamily="34" charset="0"/>
                        </a:rPr>
                        <a:t>should</a:t>
                      </a:r>
                      <a:r>
                        <a:rPr lang="en-US" sz="1000" b="1" i="0" dirty="0">
                          <a:solidFill>
                            <a:schemeClr val="bg1"/>
                          </a:solidFill>
                          <a:latin typeface="Arial" panose="020B0604020202020204" pitchFamily="34" charset="0"/>
                          <a:cs typeface="Arial" panose="020B0604020202020204" pitchFamily="34" charset="0"/>
                        </a:rPr>
                        <a:t> be investing</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Difficult to relate to my future self’s needs</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Hard to know what others are saving/investing</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Hard to figure what how little is enough for now – and how I can turn up my investments later</a:t>
                      </a:r>
                    </a:p>
                    <a:p>
                      <a:pPr marL="171450" indent="-171450">
                        <a:buFont typeface="Arial" panose="020B0604020202020204" pitchFamily="34" charset="0"/>
                        <a:buChar char="•"/>
                      </a:pPr>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Difficult to figure all the tax stuff</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Difficult to figure out what makes sense financially in relation to taxes</a:t>
                      </a:r>
                    </a:p>
                    <a:p>
                      <a:endParaRPr lang="en-US" sz="1000" b="1" i="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Annoying and time-consuming to have to make or wait for calls</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Banks and advisors call or have their phones open during my working hours when I don’t have time to answer/make the calls</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They call when I’m in the middle of something/I’m not prepared/it’s inconvenient</a:t>
                      </a: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solidFill>
                            <a:schemeClr val="bg1"/>
                          </a:solidFill>
                          <a:latin typeface="Arial" panose="020B0604020202020204" pitchFamily="34" charset="0"/>
                          <a:cs typeface="Arial" panose="020B0604020202020204" pitchFamily="34" charset="0"/>
                        </a:rPr>
                        <a:t>Difficult to understand [sanitized]</a:t>
                      </a:r>
                    </a:p>
                    <a:p>
                      <a:endParaRPr lang="en-US" sz="1000" b="1" i="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Time-consuming and annoying long process in relation to [sanitized product]</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I’m unsure if I have filled out the forms correctly and am covered correctly</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 have to collect documents from many different places myself</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It takes a long time to fill out the documents</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[sanitized]</a:t>
                      </a:r>
                    </a:p>
                    <a:p>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Time-consuming and annoying that I have to print out papers and send them in</a:t>
                      </a:r>
                    </a:p>
                    <a:p>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Difficult to figure out what I’m paying for my different products</a:t>
                      </a:r>
                      <a:endParaRPr lang="da-DK" sz="1000" b="1" i="0" dirty="0">
                        <a:solidFill>
                          <a:schemeClr val="bg1"/>
                        </a:solidFill>
                        <a:latin typeface="Arial" panose="020B0604020202020204" pitchFamily="34" charset="0"/>
                        <a:cs typeface="Arial" panose="020B0604020202020204" pitchFamily="34" charset="0"/>
                      </a:endParaRP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291633"/>
                  </a:ext>
                </a:extLst>
              </a:tr>
            </a:tbl>
          </a:graphicData>
        </a:graphic>
      </p:graphicFrame>
      <p:sp>
        <p:nvSpPr>
          <p:cNvPr id="23" name="Chevron 22">
            <a:extLst>
              <a:ext uri="{FF2B5EF4-FFF2-40B4-BE49-F238E27FC236}">
                <a16:creationId xmlns:a16="http://schemas.microsoft.com/office/drawing/2014/main" id="{0387B490-B494-B4CB-E742-9423AD5B6993}"/>
              </a:ext>
            </a:extLst>
          </p:cNvPr>
          <p:cNvSpPr/>
          <p:nvPr/>
        </p:nvSpPr>
        <p:spPr>
          <a:xfrm>
            <a:off x="1776949" y="1486256"/>
            <a:ext cx="9837135" cy="2634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Purchase</a:t>
            </a:r>
          </a:p>
        </p:txBody>
      </p:sp>
      <p:sp>
        <p:nvSpPr>
          <p:cNvPr id="3" name="Rectangle 2">
            <a:extLst>
              <a:ext uri="{FF2B5EF4-FFF2-40B4-BE49-F238E27FC236}">
                <a16:creationId xmlns:a16="http://schemas.microsoft.com/office/drawing/2014/main" id="{362CC092-3D7A-FBA5-EDE8-C14BCCDE4AA2}"/>
              </a:ext>
            </a:extLst>
          </p:cNvPr>
          <p:cNvSpPr/>
          <p:nvPr/>
        </p:nvSpPr>
        <p:spPr>
          <a:xfrm>
            <a:off x="2272357" y="2609627"/>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Talk to advisor / sales</a:t>
            </a:r>
          </a:p>
        </p:txBody>
      </p:sp>
      <p:sp>
        <p:nvSpPr>
          <p:cNvPr id="5" name="Rectangle 4">
            <a:extLst>
              <a:ext uri="{FF2B5EF4-FFF2-40B4-BE49-F238E27FC236}">
                <a16:creationId xmlns:a16="http://schemas.microsoft.com/office/drawing/2014/main" id="{601AB5FE-A01A-D529-3EEA-C2C973E91DE7}"/>
              </a:ext>
            </a:extLst>
          </p:cNvPr>
          <p:cNvSpPr/>
          <p:nvPr/>
        </p:nvSpPr>
        <p:spPr>
          <a:xfrm>
            <a:off x="4118884" y="217182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6" name="Rectangle 5">
            <a:extLst>
              <a:ext uri="{FF2B5EF4-FFF2-40B4-BE49-F238E27FC236}">
                <a16:creationId xmlns:a16="http://schemas.microsoft.com/office/drawing/2014/main" id="{9B57F6DB-1EEB-FA5F-D62E-CB6E6E4E1514}"/>
              </a:ext>
            </a:extLst>
          </p:cNvPr>
          <p:cNvSpPr/>
          <p:nvPr/>
        </p:nvSpPr>
        <p:spPr>
          <a:xfrm>
            <a:off x="4118884" y="304743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7" name="Rectangle 6">
            <a:extLst>
              <a:ext uri="{FF2B5EF4-FFF2-40B4-BE49-F238E27FC236}">
                <a16:creationId xmlns:a16="http://schemas.microsoft.com/office/drawing/2014/main" id="{C9D162D4-8822-0511-A13F-EF90E0F320AF}"/>
              </a:ext>
            </a:extLst>
          </p:cNvPr>
          <p:cNvSpPr/>
          <p:nvPr/>
        </p:nvSpPr>
        <p:spPr>
          <a:xfrm>
            <a:off x="5965411" y="2609627"/>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Upload or send documents</a:t>
            </a:r>
          </a:p>
        </p:txBody>
      </p:sp>
      <p:sp>
        <p:nvSpPr>
          <p:cNvPr id="17" name="Rectangle 16">
            <a:extLst>
              <a:ext uri="{FF2B5EF4-FFF2-40B4-BE49-F238E27FC236}">
                <a16:creationId xmlns:a16="http://schemas.microsoft.com/office/drawing/2014/main" id="{CE9E7B1B-4C5C-15FC-BBD3-1D42659251F0}"/>
              </a:ext>
            </a:extLst>
          </p:cNvPr>
          <p:cNvSpPr/>
          <p:nvPr/>
        </p:nvSpPr>
        <p:spPr>
          <a:xfrm>
            <a:off x="7811938" y="217182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Receive offer verbally</a:t>
            </a:r>
          </a:p>
        </p:txBody>
      </p:sp>
      <p:sp>
        <p:nvSpPr>
          <p:cNvPr id="18" name="Rectangle 17">
            <a:extLst>
              <a:ext uri="{FF2B5EF4-FFF2-40B4-BE49-F238E27FC236}">
                <a16:creationId xmlns:a16="http://schemas.microsoft.com/office/drawing/2014/main" id="{BA9D03A4-E6FA-F7A1-04D4-5ECAEBC1716E}"/>
              </a:ext>
            </a:extLst>
          </p:cNvPr>
          <p:cNvSpPr/>
          <p:nvPr/>
        </p:nvSpPr>
        <p:spPr>
          <a:xfrm>
            <a:off x="7811938" y="304743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19" name="Rectangle 18">
            <a:extLst>
              <a:ext uri="{FF2B5EF4-FFF2-40B4-BE49-F238E27FC236}">
                <a16:creationId xmlns:a16="http://schemas.microsoft.com/office/drawing/2014/main" id="{E45FBC70-1ACB-FF8A-9BB0-50CA821E5423}"/>
              </a:ext>
            </a:extLst>
          </p:cNvPr>
          <p:cNvSpPr/>
          <p:nvPr/>
        </p:nvSpPr>
        <p:spPr>
          <a:xfrm>
            <a:off x="9658465" y="217182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Print out offer and sign</a:t>
            </a:r>
          </a:p>
        </p:txBody>
      </p:sp>
      <p:sp>
        <p:nvSpPr>
          <p:cNvPr id="20" name="Rectangle 19">
            <a:extLst>
              <a:ext uri="{FF2B5EF4-FFF2-40B4-BE49-F238E27FC236}">
                <a16:creationId xmlns:a16="http://schemas.microsoft.com/office/drawing/2014/main" id="{539EC34D-5459-67F2-3D34-CDA59F1B1FE6}"/>
              </a:ext>
            </a:extLst>
          </p:cNvPr>
          <p:cNvSpPr/>
          <p:nvPr/>
        </p:nvSpPr>
        <p:spPr>
          <a:xfrm>
            <a:off x="9658465" y="3047432"/>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cxnSp>
        <p:nvCxnSpPr>
          <p:cNvPr id="21" name="Elbow Connector 20">
            <a:extLst>
              <a:ext uri="{FF2B5EF4-FFF2-40B4-BE49-F238E27FC236}">
                <a16:creationId xmlns:a16="http://schemas.microsoft.com/office/drawing/2014/main" id="{2FEE2BE7-3095-A1AB-D3E2-1819ECE1F56F}"/>
              </a:ext>
            </a:extLst>
          </p:cNvPr>
          <p:cNvCxnSpPr>
            <a:cxnSpLocks/>
            <a:stCxn id="3" idx="3"/>
          </p:cNvCxnSpPr>
          <p:nvPr/>
        </p:nvCxnSpPr>
        <p:spPr>
          <a:xfrm flipV="1">
            <a:off x="3408138" y="2398816"/>
            <a:ext cx="710746" cy="427380"/>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8648A998-FD48-86F8-9130-78BBB211B37F}"/>
              </a:ext>
            </a:extLst>
          </p:cNvPr>
          <p:cNvCxnSpPr>
            <a:cxnSpLocks/>
            <a:stCxn id="3" idx="3"/>
            <a:endCxn id="6" idx="1"/>
          </p:cNvCxnSpPr>
          <p:nvPr/>
        </p:nvCxnSpPr>
        <p:spPr>
          <a:xfrm>
            <a:off x="3408138" y="2826196"/>
            <a:ext cx="710746"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C0BF0429-5AE3-44A2-3799-B8067380133B}"/>
              </a:ext>
            </a:extLst>
          </p:cNvPr>
          <p:cNvCxnSpPr>
            <a:cxnSpLocks/>
            <a:stCxn id="6" idx="3"/>
          </p:cNvCxnSpPr>
          <p:nvPr/>
        </p:nvCxnSpPr>
        <p:spPr>
          <a:xfrm flipV="1">
            <a:off x="5254665" y="2826197"/>
            <a:ext cx="710746" cy="437804"/>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27EAE2D4-8950-F87D-C1BD-DCBA53AECB2D}"/>
              </a:ext>
            </a:extLst>
          </p:cNvPr>
          <p:cNvCxnSpPr>
            <a:cxnSpLocks/>
            <a:stCxn id="5" idx="3"/>
            <a:endCxn id="7" idx="1"/>
          </p:cNvCxnSpPr>
          <p:nvPr/>
        </p:nvCxnSpPr>
        <p:spPr>
          <a:xfrm>
            <a:off x="5254665" y="2388391"/>
            <a:ext cx="710746"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566C0A6B-3BBA-484C-4EF7-8DA97A95FD91}"/>
              </a:ext>
            </a:extLst>
          </p:cNvPr>
          <p:cNvCxnSpPr>
            <a:cxnSpLocks/>
          </p:cNvCxnSpPr>
          <p:nvPr/>
        </p:nvCxnSpPr>
        <p:spPr>
          <a:xfrm flipV="1">
            <a:off x="7101192" y="2388391"/>
            <a:ext cx="710746"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5E28EB25-2DED-AB0E-E06F-B6C0DD2A320E}"/>
              </a:ext>
            </a:extLst>
          </p:cNvPr>
          <p:cNvCxnSpPr>
            <a:cxnSpLocks/>
          </p:cNvCxnSpPr>
          <p:nvPr/>
        </p:nvCxnSpPr>
        <p:spPr>
          <a:xfrm>
            <a:off x="7101192" y="2826196"/>
            <a:ext cx="710746"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A34CAA98-99BC-A206-145C-5E49E8C7903A}"/>
              </a:ext>
            </a:extLst>
          </p:cNvPr>
          <p:cNvCxnSpPr>
            <a:cxnSpLocks/>
          </p:cNvCxnSpPr>
          <p:nvPr/>
        </p:nvCxnSpPr>
        <p:spPr>
          <a:xfrm flipV="1">
            <a:off x="9167751" y="2388392"/>
            <a:ext cx="490714" cy="437804"/>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9B7D3D46-F43F-0E0C-CF15-4816D28ADA00}"/>
              </a:ext>
            </a:extLst>
          </p:cNvPr>
          <p:cNvCxnSpPr>
            <a:cxnSpLocks/>
          </p:cNvCxnSpPr>
          <p:nvPr/>
        </p:nvCxnSpPr>
        <p:spPr>
          <a:xfrm>
            <a:off x="9167751" y="2826196"/>
            <a:ext cx="490714"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a:extLst>
              <a:ext uri="{FF2B5EF4-FFF2-40B4-BE49-F238E27FC236}">
                <a16:creationId xmlns:a16="http://schemas.microsoft.com/office/drawing/2014/main" id="{2A47E36F-9E97-2EC5-70E6-B2210FF35C0B}"/>
              </a:ext>
            </a:extLst>
          </p:cNvPr>
          <p:cNvCxnSpPr>
            <a:cxnSpLocks/>
          </p:cNvCxnSpPr>
          <p:nvPr/>
        </p:nvCxnSpPr>
        <p:spPr>
          <a:xfrm>
            <a:off x="8947719" y="2388391"/>
            <a:ext cx="469413"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168349D3-36CC-7E5F-DEC4-457665D100B1}"/>
              </a:ext>
            </a:extLst>
          </p:cNvPr>
          <p:cNvCxnSpPr>
            <a:cxnSpLocks/>
            <a:stCxn id="18" idx="3"/>
          </p:cNvCxnSpPr>
          <p:nvPr/>
        </p:nvCxnSpPr>
        <p:spPr>
          <a:xfrm flipV="1">
            <a:off x="8947719" y="2826196"/>
            <a:ext cx="469413"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1C281AD-03A9-15A8-7C0E-F23556605F9F}"/>
              </a:ext>
            </a:extLst>
          </p:cNvPr>
          <p:cNvCxnSpPr>
            <a:cxnSpLocks/>
          </p:cNvCxnSpPr>
          <p:nvPr/>
        </p:nvCxnSpPr>
        <p:spPr>
          <a:xfrm>
            <a:off x="10794246" y="2388390"/>
            <a:ext cx="570440" cy="43780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9F2CE3C7-B90D-2E0B-A47C-ED54CCD2E4F6}"/>
              </a:ext>
            </a:extLst>
          </p:cNvPr>
          <p:cNvCxnSpPr>
            <a:cxnSpLocks/>
            <a:stCxn id="20" idx="3"/>
          </p:cNvCxnSpPr>
          <p:nvPr/>
        </p:nvCxnSpPr>
        <p:spPr>
          <a:xfrm flipV="1">
            <a:off x="10794246" y="2826196"/>
            <a:ext cx="570440" cy="437805"/>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EE5F61-8B4A-DBBF-DCC6-D378F93508BB}"/>
              </a:ext>
            </a:extLst>
          </p:cNvPr>
          <p:cNvCxnSpPr>
            <a:endCxn id="3" idx="1"/>
          </p:cNvCxnSpPr>
          <p:nvPr/>
        </p:nvCxnSpPr>
        <p:spPr>
          <a:xfrm>
            <a:off x="1766807" y="2826196"/>
            <a:ext cx="505550"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1. On-page tracker">
            <a:extLst>
              <a:ext uri="{FF2B5EF4-FFF2-40B4-BE49-F238E27FC236}">
                <a16:creationId xmlns:a16="http://schemas.microsoft.com/office/drawing/2014/main" id="{EB629262-213C-86CF-3DF0-8F0F39B60B1D}"/>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0" name="Footer Placeholder 2">
            <a:extLst>
              <a:ext uri="{FF2B5EF4-FFF2-40B4-BE49-F238E27FC236}">
                <a16:creationId xmlns:a16="http://schemas.microsoft.com/office/drawing/2014/main" id="{468390AE-80DD-1105-DB11-7D0B9BA7404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248754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a:xfrm>
            <a:off x="554736" y="355092"/>
            <a:ext cx="11082528" cy="731520"/>
          </a:xfrm>
        </p:spPr>
        <p:txBody>
          <a:bodyPr/>
          <a:lstStyle/>
          <a:p>
            <a:r>
              <a:rPr lang="en-US" dirty="0">
                <a:solidFill>
                  <a:schemeClr val="accent1"/>
                </a:solidFill>
              </a:rPr>
              <a:t>Deep-dive: </a:t>
            </a:r>
            <a:r>
              <a:rPr lang="en-US" dirty="0"/>
              <a:t>Delivery and retention are often black box with few touchpoints and little or no engagement</a:t>
            </a:r>
          </a:p>
        </p:txBody>
      </p:sp>
      <p:graphicFrame>
        <p:nvGraphicFramePr>
          <p:cNvPr id="8" name="Table 7">
            <a:extLst>
              <a:ext uri="{FF2B5EF4-FFF2-40B4-BE49-F238E27FC236}">
                <a16:creationId xmlns:a16="http://schemas.microsoft.com/office/drawing/2014/main" id="{148DFC3B-5E93-3B5D-4031-4F8D9709D3F2}"/>
              </a:ext>
            </a:extLst>
          </p:cNvPr>
          <p:cNvGraphicFramePr>
            <a:graphicFrameLocks noGrp="1"/>
          </p:cNvGraphicFramePr>
          <p:nvPr>
            <p:extLst>
              <p:ext uri="{D42A27DB-BD31-4B8C-83A1-F6EECF244321}">
                <p14:modId xmlns:p14="http://schemas.microsoft.com/office/powerpoint/2010/main" val="3500028666"/>
              </p:ext>
            </p:extLst>
          </p:nvPr>
        </p:nvGraphicFramePr>
        <p:xfrm>
          <a:off x="554737" y="1167121"/>
          <a:ext cx="11059348" cy="4846965"/>
        </p:xfrm>
        <a:graphic>
          <a:graphicData uri="http://schemas.openxmlformats.org/drawingml/2006/table">
            <a:tbl>
              <a:tblPr firstRow="1" bandRow="1">
                <a:tableStyleId>{5C22544A-7EE6-4342-B048-85BDC9FD1C3A}</a:tableStyleId>
              </a:tblPr>
              <a:tblGrid>
                <a:gridCol w="1220275">
                  <a:extLst>
                    <a:ext uri="{9D8B030D-6E8A-4147-A177-3AD203B41FA5}">
                      <a16:colId xmlns:a16="http://schemas.microsoft.com/office/drawing/2014/main" val="1354664059"/>
                    </a:ext>
                  </a:extLst>
                </a:gridCol>
                <a:gridCol w="4751423">
                  <a:extLst>
                    <a:ext uri="{9D8B030D-6E8A-4147-A177-3AD203B41FA5}">
                      <a16:colId xmlns:a16="http://schemas.microsoft.com/office/drawing/2014/main" val="2796120635"/>
                    </a:ext>
                  </a:extLst>
                </a:gridCol>
                <a:gridCol w="5087650">
                  <a:extLst>
                    <a:ext uri="{9D8B030D-6E8A-4147-A177-3AD203B41FA5}">
                      <a16:colId xmlns:a16="http://schemas.microsoft.com/office/drawing/2014/main" val="1811647701"/>
                    </a:ext>
                  </a:extLst>
                </a:gridCol>
              </a:tblGrid>
              <a:tr h="574254">
                <a:tc>
                  <a:txBody>
                    <a:bodyPr/>
                    <a:lstStyle/>
                    <a:p>
                      <a:endParaRPr lang="en-US" sz="1600" noProof="0">
                        <a:solidFill>
                          <a:schemeClr val="bg1"/>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i="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90638529"/>
                  </a:ext>
                </a:extLst>
              </a:tr>
              <a:tr h="2065791">
                <a:tc>
                  <a:txBody>
                    <a:bodyPr/>
                    <a:lstStyle/>
                    <a:p>
                      <a:pPr algn="ctr"/>
                      <a:r>
                        <a:rPr lang="en-US" sz="1400" b="1" i="0" noProof="0" dirty="0">
                          <a:solidFill>
                            <a:schemeClr val="bg1"/>
                          </a:solidFill>
                          <a:latin typeface="Arial" panose="020B0604020202020204" pitchFamily="34" charset="0"/>
                          <a:cs typeface="Arial" panose="020B0604020202020204" pitchFamily="34" charset="0"/>
                        </a:rPr>
                        <a:t>Current process (example)</a:t>
                      </a: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dirty="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noProof="0">
                        <a:solidFill>
                          <a:schemeClr val="bg1"/>
                        </a:solidFill>
                        <a:latin typeface="Arial" panose="020B0604020202020204" pitchFamily="34" charset="0"/>
                        <a:cs typeface="Arial" panose="020B0604020202020204" pitchFamily="34" charset="0"/>
                      </a:endParaRPr>
                    </a:p>
                  </a:txBody>
                  <a:tcPr anchor="ctr">
                    <a:lnL w="12700" cmpd="sng">
                      <a:noFill/>
                    </a:lnL>
                    <a:lnR w="12700" cmpd="sng">
                      <a:noFill/>
                    </a:lnR>
                    <a:lnT w="38100" cmpd="sng">
                      <a:noFill/>
                    </a:lnT>
                    <a:lnB w="19050" cap="flat" cmpd="sng" algn="ctr">
                      <a:solidFill>
                        <a:schemeClr val="tx1">
                          <a:lumMod val="5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160339"/>
                  </a:ext>
                </a:extLst>
              </a:tr>
              <a:tr h="1828907">
                <a:tc>
                  <a:txBody>
                    <a:bodyPr/>
                    <a:lstStyle/>
                    <a:p>
                      <a:pPr algn="ctr"/>
                      <a:r>
                        <a:rPr lang="en-US" sz="1400" b="1" i="0" noProof="0" dirty="0">
                          <a:solidFill>
                            <a:schemeClr val="bg1"/>
                          </a:solidFill>
                          <a:latin typeface="Arial" panose="020B0604020202020204" pitchFamily="34" charset="0"/>
                          <a:cs typeface="Arial" panose="020B0604020202020204" pitchFamily="34" charset="0"/>
                        </a:rPr>
                        <a:t>Pain </a:t>
                      </a:r>
                      <a:br>
                        <a:rPr lang="en-US" sz="1400" b="1" i="0" noProof="0" dirty="0">
                          <a:solidFill>
                            <a:schemeClr val="bg1"/>
                          </a:solidFill>
                          <a:latin typeface="Arial" panose="020B0604020202020204" pitchFamily="34" charset="0"/>
                          <a:cs typeface="Arial" panose="020B0604020202020204" pitchFamily="34" charset="0"/>
                        </a:rPr>
                      </a:br>
                      <a:r>
                        <a:rPr lang="en-US" sz="1400" b="1" i="0" noProof="0" dirty="0">
                          <a:solidFill>
                            <a:schemeClr val="bg1"/>
                          </a:solidFill>
                          <a:latin typeface="Arial" panose="020B0604020202020204" pitchFamily="34" charset="0"/>
                          <a:cs typeface="Arial" panose="020B0604020202020204" pitchFamily="34" charset="0"/>
                        </a:rPr>
                        <a:t>points</a:t>
                      </a:r>
                    </a:p>
                  </a:txBody>
                  <a:tcPr anchor="ctr">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b="1" i="0" dirty="0">
                          <a:solidFill>
                            <a:schemeClr val="bg1"/>
                          </a:solidFill>
                          <a:latin typeface="Arial" panose="020B0604020202020204" pitchFamily="34" charset="0"/>
                          <a:cs typeface="Arial" panose="020B0604020202020204" pitchFamily="34" charset="0"/>
                        </a:rPr>
                        <a:t>Annoying that I can’t see what my portfolio is invested in</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Lack of transparency regarding specific things I ”support” with my investments</a:t>
                      </a:r>
                    </a:p>
                    <a:p>
                      <a:pPr marL="171450" indent="-171450">
                        <a:buFont typeface="Arial" panose="020B0604020202020204" pitchFamily="34" charset="0"/>
                        <a:buChar char="•"/>
                      </a:pPr>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Annoying that I can’t choose what my portfolio is invested in (regarding sustainable products)</a:t>
                      </a:r>
                    </a:p>
                    <a:p>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Time-consuming and annoying that I have to make sure to send information to [sanitized] on my own</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Unsure if I have done everything correctly</a:t>
                      </a:r>
                    </a:p>
                    <a:p>
                      <a:pPr marL="171450" indent="-171450">
                        <a:buFont typeface="Arial" panose="020B0604020202020204" pitchFamily="34" charset="0"/>
                        <a:buChar char="•"/>
                      </a:pPr>
                      <a:endParaRPr lang="en-US" sz="1000" dirty="0">
                        <a:solidFill>
                          <a:schemeClr val="bg1"/>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000" b="1" i="0" dirty="0">
                          <a:solidFill>
                            <a:schemeClr val="bg1"/>
                          </a:solidFill>
                          <a:latin typeface="Arial" panose="020B0604020202020204" pitchFamily="34" charset="0"/>
                          <a:cs typeface="Arial" panose="020B0604020202020204" pitchFamily="34" charset="0"/>
                        </a:rPr>
                        <a:t>Annoying that I can’t easily see any status on my portfolio</a:t>
                      </a: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b="1" i="0" dirty="0">
                          <a:solidFill>
                            <a:schemeClr val="bg1"/>
                          </a:solidFill>
                          <a:latin typeface="Arial" panose="020B0604020202020204" pitchFamily="34" charset="0"/>
                          <a:cs typeface="Arial" panose="020B0604020202020204" pitchFamily="34" charset="0"/>
                        </a:rPr>
                        <a:t>Difficult to adjust my deposits</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 don’t know how to do it</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If I want to adjust or add a deposit I have to call in</a:t>
                      </a:r>
                    </a:p>
                    <a:p>
                      <a:pPr marL="171450" indent="-171450">
                        <a:buFont typeface="Arial" panose="020B0604020202020204" pitchFamily="34" charset="0"/>
                        <a:buChar char="•"/>
                      </a:pPr>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Difficult to figure out all the tax stuff</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Hard to be sure if I’ve done everything correctly</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Difficult to figure out (and remember to check) if I can adjust my losses or earnings to get tax benefits during the year</a:t>
                      </a:r>
                    </a:p>
                    <a:p>
                      <a:endParaRPr lang="en-US" sz="1000" dirty="0">
                        <a:solidFill>
                          <a:schemeClr val="bg1"/>
                        </a:solidFill>
                        <a:latin typeface="Arial" panose="020B0604020202020204" pitchFamily="34" charset="0"/>
                        <a:cs typeface="Arial" panose="020B0604020202020204" pitchFamily="34" charset="0"/>
                      </a:endParaRPr>
                    </a:p>
                    <a:p>
                      <a:r>
                        <a:rPr lang="en-US" sz="1000" b="1" i="0" dirty="0">
                          <a:solidFill>
                            <a:schemeClr val="bg1"/>
                          </a:solidFill>
                          <a:latin typeface="Arial" panose="020B0604020202020204" pitchFamily="34" charset="0"/>
                          <a:cs typeface="Arial" panose="020B0604020202020204" pitchFamily="34" charset="0"/>
                        </a:rPr>
                        <a:t>Difficult to figure out what I have</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 barely know the name of my bank</a:t>
                      </a:r>
                    </a:p>
                    <a:p>
                      <a:pPr marL="171450" indent="-171450">
                        <a:buFont typeface="Arial" panose="020B0604020202020204" pitchFamily="34" charset="0"/>
                        <a:buChar char="•"/>
                      </a:pPr>
                      <a:r>
                        <a:rPr lang="en-US" sz="1000" dirty="0">
                          <a:solidFill>
                            <a:schemeClr val="bg1"/>
                          </a:solidFill>
                          <a:latin typeface="Arial" panose="020B0604020202020204" pitchFamily="34" charset="0"/>
                          <a:cs typeface="Arial" panose="020B0604020202020204" pitchFamily="34" charset="0"/>
                        </a:rPr>
                        <a:t>I don’t know where to log in</a:t>
                      </a:r>
                    </a:p>
                    <a:p>
                      <a:endParaRPr lang="en-US" sz="1000" dirty="0">
                        <a:solidFill>
                          <a:schemeClr val="bg1"/>
                        </a:solidFill>
                        <a:latin typeface="Arial" panose="020B0604020202020204" pitchFamily="34" charset="0"/>
                        <a:cs typeface="Arial" panose="020B0604020202020204" pitchFamily="34" charset="0"/>
                      </a:endParaRPr>
                    </a:p>
                  </a:txBody>
                  <a:tcPr marT="180000">
                    <a:lnL w="12700" cmpd="sng">
                      <a:noFill/>
                    </a:lnL>
                    <a:lnR w="12700" cmpd="sng">
                      <a:noFill/>
                    </a:lnR>
                    <a:lnT w="19050" cap="flat" cmpd="sng" algn="ctr">
                      <a:solidFill>
                        <a:schemeClr val="tx1">
                          <a:lumMod val="50000"/>
                        </a:schemeClr>
                      </a:solidFill>
                      <a:prstDash val="sys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291633"/>
                  </a:ext>
                </a:extLst>
              </a:tr>
            </a:tbl>
          </a:graphicData>
        </a:graphic>
      </p:graphicFrame>
      <p:sp>
        <p:nvSpPr>
          <p:cNvPr id="11" name="Chevron 10">
            <a:extLst>
              <a:ext uri="{FF2B5EF4-FFF2-40B4-BE49-F238E27FC236}">
                <a16:creationId xmlns:a16="http://schemas.microsoft.com/office/drawing/2014/main" id="{ADA4C67C-F226-B1F4-4696-2B9955E09D60}"/>
              </a:ext>
            </a:extLst>
          </p:cNvPr>
          <p:cNvSpPr/>
          <p:nvPr/>
        </p:nvSpPr>
        <p:spPr>
          <a:xfrm>
            <a:off x="1776949" y="1486256"/>
            <a:ext cx="4866291" cy="26348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b="1" dirty="0">
                <a:solidFill>
                  <a:schemeClr val="tx1"/>
                </a:solidFill>
                <a:latin typeface="Arial" panose="020B0604020202020204" pitchFamily="34" charset="0"/>
                <a:cs typeface="Arial" panose="020B0604020202020204" pitchFamily="34" charset="0"/>
              </a:rPr>
              <a:t>Delivery</a:t>
            </a:r>
          </a:p>
        </p:txBody>
      </p:sp>
      <p:sp>
        <p:nvSpPr>
          <p:cNvPr id="12" name="Chevron 11">
            <a:extLst>
              <a:ext uri="{FF2B5EF4-FFF2-40B4-BE49-F238E27FC236}">
                <a16:creationId xmlns:a16="http://schemas.microsoft.com/office/drawing/2014/main" id="{2794A4B2-D915-3A1B-7FE0-3CF373D1AD26}"/>
              </a:ext>
            </a:extLst>
          </p:cNvPr>
          <p:cNvSpPr/>
          <p:nvPr/>
        </p:nvSpPr>
        <p:spPr>
          <a:xfrm>
            <a:off x="6630397" y="1486256"/>
            <a:ext cx="4983687" cy="26456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400" b="1" dirty="0">
                <a:solidFill>
                  <a:schemeClr val="tx1"/>
                </a:solidFill>
                <a:latin typeface="Arial" panose="020B0604020202020204" pitchFamily="34" charset="0"/>
                <a:cs typeface="Arial" panose="020B0604020202020204" pitchFamily="34" charset="0"/>
              </a:rPr>
              <a:t>Retention</a:t>
            </a:r>
          </a:p>
        </p:txBody>
      </p:sp>
      <p:sp>
        <p:nvSpPr>
          <p:cNvPr id="13" name="Rectangle 12">
            <a:extLst>
              <a:ext uri="{FF2B5EF4-FFF2-40B4-BE49-F238E27FC236}">
                <a16:creationId xmlns:a16="http://schemas.microsoft.com/office/drawing/2014/main" id="{F2A7F9EC-2440-4B66-7AF3-1EFC75616E13}"/>
              </a:ext>
            </a:extLst>
          </p:cNvPr>
          <p:cNvSpPr/>
          <p:nvPr/>
        </p:nvSpPr>
        <p:spPr>
          <a:xfrm>
            <a:off x="2272357" y="2609626"/>
            <a:ext cx="1135781"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Wait for portfolio to be finalized</a:t>
            </a:r>
          </a:p>
        </p:txBody>
      </p:sp>
      <p:cxnSp>
        <p:nvCxnSpPr>
          <p:cNvPr id="14" name="Straight Arrow Connector 13">
            <a:extLst>
              <a:ext uri="{FF2B5EF4-FFF2-40B4-BE49-F238E27FC236}">
                <a16:creationId xmlns:a16="http://schemas.microsoft.com/office/drawing/2014/main" id="{2B4F8E18-667A-6DE0-FDD2-9ECC72D78A13}"/>
              </a:ext>
            </a:extLst>
          </p:cNvPr>
          <p:cNvCxnSpPr>
            <a:endCxn id="13" idx="1"/>
          </p:cNvCxnSpPr>
          <p:nvPr/>
        </p:nvCxnSpPr>
        <p:spPr>
          <a:xfrm flipV="1">
            <a:off x="1766807" y="2826195"/>
            <a:ext cx="505550" cy="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3741A8C-DF59-6BDC-CF9A-A3735153EEE2}"/>
              </a:ext>
            </a:extLst>
          </p:cNvPr>
          <p:cNvSpPr/>
          <p:nvPr/>
        </p:nvSpPr>
        <p:spPr>
          <a:xfrm>
            <a:off x="4022606" y="2609626"/>
            <a:ext cx="1224499"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16" name="Rectangle 15">
            <a:extLst>
              <a:ext uri="{FF2B5EF4-FFF2-40B4-BE49-F238E27FC236}">
                <a16:creationId xmlns:a16="http://schemas.microsoft.com/office/drawing/2014/main" id="{AD4DD09B-3322-B66D-6574-B7D0CBD57E57}"/>
              </a:ext>
            </a:extLst>
          </p:cNvPr>
          <p:cNvSpPr/>
          <p:nvPr/>
        </p:nvSpPr>
        <p:spPr>
          <a:xfrm>
            <a:off x="5861573" y="2609626"/>
            <a:ext cx="1224499"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22" name="Rectangle 21">
            <a:extLst>
              <a:ext uri="{FF2B5EF4-FFF2-40B4-BE49-F238E27FC236}">
                <a16:creationId xmlns:a16="http://schemas.microsoft.com/office/drawing/2014/main" id="{E192CDA7-E63D-3A23-2573-9D56E197B53F}"/>
              </a:ext>
            </a:extLst>
          </p:cNvPr>
          <p:cNvSpPr/>
          <p:nvPr/>
        </p:nvSpPr>
        <p:spPr>
          <a:xfrm>
            <a:off x="7700541" y="2609626"/>
            <a:ext cx="1224499"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[sanitized]</a:t>
            </a:r>
          </a:p>
        </p:txBody>
      </p:sp>
      <p:sp>
        <p:nvSpPr>
          <p:cNvPr id="24" name="Rectangle 23">
            <a:extLst>
              <a:ext uri="{FF2B5EF4-FFF2-40B4-BE49-F238E27FC236}">
                <a16:creationId xmlns:a16="http://schemas.microsoft.com/office/drawing/2014/main" id="{375CA8E9-7FA9-C5FD-5B9B-B3D61EECD9C9}"/>
              </a:ext>
            </a:extLst>
          </p:cNvPr>
          <p:cNvSpPr/>
          <p:nvPr/>
        </p:nvSpPr>
        <p:spPr>
          <a:xfrm>
            <a:off x="9795830" y="2087281"/>
            <a:ext cx="1224499"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latin typeface="Arial" panose="020B0604020202020204" pitchFamily="34" charset="0"/>
                <a:cs typeface="Arial" panose="020B0604020202020204" pitchFamily="34" charset="0"/>
              </a:rPr>
              <a:t>Check online dashboard</a:t>
            </a:r>
          </a:p>
        </p:txBody>
      </p:sp>
      <p:sp>
        <p:nvSpPr>
          <p:cNvPr id="25" name="Rectangle 24">
            <a:extLst>
              <a:ext uri="{FF2B5EF4-FFF2-40B4-BE49-F238E27FC236}">
                <a16:creationId xmlns:a16="http://schemas.microsoft.com/office/drawing/2014/main" id="{347198A8-8F86-3DE6-5127-45035863CCA4}"/>
              </a:ext>
            </a:extLst>
          </p:cNvPr>
          <p:cNvSpPr/>
          <p:nvPr/>
        </p:nvSpPr>
        <p:spPr>
          <a:xfrm>
            <a:off x="9795830" y="2609626"/>
            <a:ext cx="1224499" cy="43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latin typeface="Arial" panose="020B0604020202020204" pitchFamily="34" charset="0"/>
                <a:cs typeface="Arial" panose="020B0604020202020204" pitchFamily="34" charset="0"/>
              </a:rPr>
              <a:t>Call in to make changes</a:t>
            </a:r>
          </a:p>
        </p:txBody>
      </p:sp>
      <p:sp>
        <p:nvSpPr>
          <p:cNvPr id="26" name="Rectangle 25">
            <a:extLst>
              <a:ext uri="{FF2B5EF4-FFF2-40B4-BE49-F238E27FC236}">
                <a16:creationId xmlns:a16="http://schemas.microsoft.com/office/drawing/2014/main" id="{2E729E9C-DCC7-023D-4F87-307FC3422F5C}"/>
              </a:ext>
            </a:extLst>
          </p:cNvPr>
          <p:cNvSpPr/>
          <p:nvPr/>
        </p:nvSpPr>
        <p:spPr>
          <a:xfrm>
            <a:off x="9795830" y="3161162"/>
            <a:ext cx="1626734" cy="491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latin typeface="Arial" panose="020B0604020202020204" pitchFamily="34" charset="0"/>
                <a:cs typeface="Arial" panose="020B0604020202020204" pitchFamily="34" charset="0"/>
              </a:rPr>
              <a:t>Receive email message every six months with overview</a:t>
            </a:r>
          </a:p>
        </p:txBody>
      </p:sp>
      <p:cxnSp>
        <p:nvCxnSpPr>
          <p:cNvPr id="27" name="Straight Arrow Connector 26">
            <a:extLst>
              <a:ext uri="{FF2B5EF4-FFF2-40B4-BE49-F238E27FC236}">
                <a16:creationId xmlns:a16="http://schemas.microsoft.com/office/drawing/2014/main" id="{1A789608-6C41-A6DA-7EA3-A6243DEC3F27}"/>
              </a:ext>
            </a:extLst>
          </p:cNvPr>
          <p:cNvCxnSpPr>
            <a:cxnSpLocks/>
          </p:cNvCxnSpPr>
          <p:nvPr/>
        </p:nvCxnSpPr>
        <p:spPr>
          <a:xfrm>
            <a:off x="3408138" y="2826195"/>
            <a:ext cx="614468"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1680BC-0251-BDD1-D9FA-164734FE613A}"/>
              </a:ext>
            </a:extLst>
          </p:cNvPr>
          <p:cNvCxnSpPr>
            <a:cxnSpLocks/>
            <a:stCxn id="15" idx="3"/>
            <a:endCxn id="16" idx="1"/>
          </p:cNvCxnSpPr>
          <p:nvPr/>
        </p:nvCxnSpPr>
        <p:spPr>
          <a:xfrm>
            <a:off x="5247105" y="2826195"/>
            <a:ext cx="614468"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520F61A-691D-2FD2-DD97-85328BB774CE}"/>
              </a:ext>
            </a:extLst>
          </p:cNvPr>
          <p:cNvCxnSpPr>
            <a:cxnSpLocks/>
            <a:stCxn id="16" idx="3"/>
          </p:cNvCxnSpPr>
          <p:nvPr/>
        </p:nvCxnSpPr>
        <p:spPr>
          <a:xfrm>
            <a:off x="7086072" y="2826195"/>
            <a:ext cx="614469"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AD6E2A1-294B-CE31-FE18-3C151DEA53FB}"/>
              </a:ext>
            </a:extLst>
          </p:cNvPr>
          <p:cNvCxnSpPr>
            <a:cxnSpLocks/>
            <a:stCxn id="22" idx="3"/>
            <a:endCxn id="24" idx="1"/>
          </p:cNvCxnSpPr>
          <p:nvPr/>
        </p:nvCxnSpPr>
        <p:spPr>
          <a:xfrm flipV="1">
            <a:off x="8925040" y="2303850"/>
            <a:ext cx="870790" cy="522345"/>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AB1AC311-671B-5910-D7D6-ACB0E0C33B93}"/>
              </a:ext>
            </a:extLst>
          </p:cNvPr>
          <p:cNvCxnSpPr>
            <a:cxnSpLocks/>
            <a:endCxn id="26" idx="1"/>
          </p:cNvCxnSpPr>
          <p:nvPr/>
        </p:nvCxnSpPr>
        <p:spPr>
          <a:xfrm>
            <a:off x="8925040" y="2826194"/>
            <a:ext cx="870790" cy="580784"/>
          </a:xfrm>
          <a:prstGeom prst="bentConnector3">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555D599-D8E3-7F70-587D-68C7E71D28E9}"/>
              </a:ext>
            </a:extLst>
          </p:cNvPr>
          <p:cNvCxnSpPr>
            <a:cxnSpLocks/>
            <a:stCxn id="22" idx="3"/>
          </p:cNvCxnSpPr>
          <p:nvPr/>
        </p:nvCxnSpPr>
        <p:spPr>
          <a:xfrm>
            <a:off x="8925040" y="2826195"/>
            <a:ext cx="870790"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1. On-page tracker">
            <a:extLst>
              <a:ext uri="{FF2B5EF4-FFF2-40B4-BE49-F238E27FC236}">
                <a16:creationId xmlns:a16="http://schemas.microsoft.com/office/drawing/2014/main" id="{86CA33AD-BF2F-18CF-2F98-59B1F94C074F}"/>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0682642B-8A53-1DDD-19B8-339D109B8D2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310517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Solution</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03</a:t>
            </a:r>
          </a:p>
        </p:txBody>
      </p:sp>
      <p:sp>
        <p:nvSpPr>
          <p:cNvPr id="2" name="1. On-page tracker">
            <a:extLst>
              <a:ext uri="{FF2B5EF4-FFF2-40B4-BE49-F238E27FC236}">
                <a16:creationId xmlns:a16="http://schemas.microsoft.com/office/drawing/2014/main" id="{D9F837EB-52EF-58D9-51DF-8654DDB9D4A7}"/>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11866321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7C76C-5040-5A55-C41B-8A0D264C65D2}"/>
              </a:ext>
            </a:extLst>
          </p:cNvPr>
          <p:cNvSpPr>
            <a:spLocks noGrp="1"/>
          </p:cNvSpPr>
          <p:nvPr>
            <p:ph type="title"/>
          </p:nvPr>
        </p:nvSpPr>
        <p:spPr>
          <a:xfrm>
            <a:off x="554736" y="355092"/>
            <a:ext cx="11082528" cy="731520"/>
          </a:xfrm>
        </p:spPr>
        <p:txBody>
          <a:bodyPr/>
          <a:lstStyle/>
          <a:p>
            <a:r>
              <a:rPr lang="en-US" dirty="0"/>
              <a:t>Our solution will be tailored to this new investing segment with several distinctive core components</a:t>
            </a:r>
          </a:p>
        </p:txBody>
      </p:sp>
      <p:sp>
        <p:nvSpPr>
          <p:cNvPr id="6" name="Rektangel 5">
            <a:extLst>
              <a:ext uri="{FF2B5EF4-FFF2-40B4-BE49-F238E27FC236}">
                <a16:creationId xmlns:a16="http://schemas.microsoft.com/office/drawing/2014/main" id="{B5AD2C31-08D0-BC4C-ACC3-2D021EDD5EDD}"/>
              </a:ext>
            </a:extLst>
          </p:cNvPr>
          <p:cNvSpPr/>
          <p:nvPr/>
        </p:nvSpPr>
        <p:spPr>
          <a:xfrm>
            <a:off x="554737" y="1395645"/>
            <a:ext cx="3994246" cy="184665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Simple and</a:t>
            </a:r>
            <a:r>
              <a:rPr lang="en-US" sz="1600" b="1" dirty="0">
                <a:solidFill>
                  <a:schemeClr val="accent1"/>
                </a:solidFill>
                <a:latin typeface="Arial" panose="020B0604020202020204" pitchFamily="34" charset="0"/>
                <a:ea typeface="Graphik Semibold" charset="0"/>
                <a:cs typeface="Arial" panose="020B0604020202020204" pitchFamily="34" charset="0"/>
              </a:rPr>
              <a:t> flexible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Highway flow</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Simple and easy-to-use design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Understandable language and bite-size technicalities</a:t>
            </a:r>
          </a:p>
          <a:p>
            <a:pPr marL="28575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Reduce complexity and focus on key choices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Recommendations</a:t>
            </a:r>
          </a:p>
        </p:txBody>
      </p:sp>
      <p:sp>
        <p:nvSpPr>
          <p:cNvPr id="7" name="Rektangel 7">
            <a:extLst>
              <a:ext uri="{FF2B5EF4-FFF2-40B4-BE49-F238E27FC236}">
                <a16:creationId xmlns:a16="http://schemas.microsoft.com/office/drawing/2014/main" id="{211A7619-49F4-7C29-4565-12CD2EFCEADF}"/>
              </a:ext>
            </a:extLst>
          </p:cNvPr>
          <p:cNvSpPr/>
          <p:nvPr/>
        </p:nvSpPr>
        <p:spPr>
          <a:xfrm>
            <a:off x="8033606" y="3397855"/>
            <a:ext cx="3603658" cy="1415772"/>
          </a:xfrm>
          <a:prstGeom prst="rect">
            <a:avLst/>
          </a:prstGeom>
        </p:spPr>
        <p:txBody>
          <a:bodyPr wrap="square">
            <a:spAutoFit/>
          </a:bodyPr>
          <a:lstStyle/>
          <a:p>
            <a:pPr lvl="0">
              <a:defRPr/>
            </a:pPr>
            <a:r>
              <a:rPr lang="en-US" sz="1600" b="1" dirty="0">
                <a:solidFill>
                  <a:schemeClr val="accent1"/>
                </a:solidFill>
                <a:latin typeface="Arial" panose="020B0604020202020204" pitchFamily="34" charset="0"/>
                <a:ea typeface="Graphik Semibold" charset="0"/>
                <a:cs typeface="Arial" panose="020B0604020202020204" pitchFamily="34" charset="0"/>
              </a:rPr>
              <a:t>Targeted marketing</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Continuous experimentation</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Targeted online marketing</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Real stories/people</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Life moments</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Data-driven</a:t>
            </a:r>
          </a:p>
        </p:txBody>
      </p:sp>
      <p:sp>
        <p:nvSpPr>
          <p:cNvPr id="8" name="Rektangel 8">
            <a:extLst>
              <a:ext uri="{FF2B5EF4-FFF2-40B4-BE49-F238E27FC236}">
                <a16:creationId xmlns:a16="http://schemas.microsoft.com/office/drawing/2014/main" id="{99DF2592-FDFF-8C87-6040-8A44A17CAD16}"/>
              </a:ext>
            </a:extLst>
          </p:cNvPr>
          <p:cNvSpPr/>
          <p:nvPr/>
        </p:nvSpPr>
        <p:spPr>
          <a:xfrm>
            <a:off x="8033606" y="1395645"/>
            <a:ext cx="3603658" cy="141577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Transparent pricing</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Unbundled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Clear and transparent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Monthly flat rate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No</a:t>
            </a:r>
            <a:r>
              <a:rPr kumimoji="0" lang="en-US" sz="1400" u="none" strike="noStrike" kern="1200" cap="none" spc="0" normalizeH="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 hidden or ad hoc fees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bg1"/>
                </a:solidFill>
                <a:latin typeface="Arial" panose="020B0604020202020204" pitchFamily="34" charset="0"/>
                <a:ea typeface="Graphik Semibold" charset="0"/>
                <a:cs typeface="Arial" panose="020B0604020202020204" pitchFamily="34" charset="0"/>
              </a:rPr>
              <a:t>Competitive price point</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endParaRPr>
          </a:p>
        </p:txBody>
      </p:sp>
      <p:sp>
        <p:nvSpPr>
          <p:cNvPr id="9" name="Rectangle 8">
            <a:extLst>
              <a:ext uri="{FF2B5EF4-FFF2-40B4-BE49-F238E27FC236}">
                <a16:creationId xmlns:a16="http://schemas.microsoft.com/office/drawing/2014/main" id="{B5A2A156-933C-0D11-D54A-19A77BA9480A}"/>
              </a:ext>
            </a:extLst>
          </p:cNvPr>
          <p:cNvSpPr/>
          <p:nvPr/>
        </p:nvSpPr>
        <p:spPr>
          <a:xfrm>
            <a:off x="554735" y="4969179"/>
            <a:ext cx="3995928" cy="1415772"/>
          </a:xfrm>
          <a:prstGeom prst="rect">
            <a:avLst/>
          </a:prstGeom>
        </p:spPr>
        <p:txBody>
          <a:bodyPr wrap="square">
            <a:spAutoFit/>
          </a:bodyPr>
          <a:lstStyle/>
          <a:p>
            <a:pPr>
              <a:defRPr/>
            </a:pPr>
            <a:r>
              <a:rPr lang="en-US" sz="1600" b="1" dirty="0">
                <a:solidFill>
                  <a:schemeClr val="accent1"/>
                </a:solidFill>
                <a:latin typeface="Arial" panose="020B0604020202020204" pitchFamily="34" charset="0"/>
                <a:ea typeface="Graphik Semibold" charset="0"/>
                <a:cs typeface="Arial" panose="020B0604020202020204" pitchFamily="34" charset="0"/>
              </a:rPr>
              <a:t>100% digital</a:t>
            </a:r>
          </a:p>
          <a:p>
            <a:pPr marL="342900" indent="-34290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Fully digital onboarding</a:t>
            </a:r>
          </a:p>
          <a:p>
            <a:pPr marL="342900" indent="-34290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One-flow purchase</a:t>
            </a:r>
          </a:p>
          <a:p>
            <a:pPr marL="342900" indent="-34290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On your own time/always open</a:t>
            </a:r>
          </a:p>
          <a:p>
            <a:pPr marL="342900" indent="-34290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Self-service when you need it</a:t>
            </a:r>
          </a:p>
          <a:p>
            <a:pPr marL="342900" indent="-34290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Data-driven</a:t>
            </a:r>
          </a:p>
        </p:txBody>
      </p:sp>
      <p:sp>
        <p:nvSpPr>
          <p:cNvPr id="10" name="Rectangle 9">
            <a:extLst>
              <a:ext uri="{FF2B5EF4-FFF2-40B4-BE49-F238E27FC236}">
                <a16:creationId xmlns:a16="http://schemas.microsoft.com/office/drawing/2014/main" id="{708D7A0E-DBF2-C9EC-2E9B-22EF37495141}"/>
              </a:ext>
            </a:extLst>
          </p:cNvPr>
          <p:cNvSpPr/>
          <p:nvPr/>
        </p:nvSpPr>
        <p:spPr>
          <a:xfrm>
            <a:off x="554736" y="3397855"/>
            <a:ext cx="3995928" cy="1415772"/>
          </a:xfrm>
          <a:prstGeom prst="rect">
            <a:avLst/>
          </a:prstGeom>
        </p:spPr>
        <p:txBody>
          <a:bodyPr wrap="square">
            <a:spAutoFit/>
          </a:bodyPr>
          <a:lstStyle/>
          <a:p>
            <a:pPr lvl="0">
              <a:defRPr/>
            </a:pPr>
            <a:r>
              <a:rPr lang="en-US" sz="1600" b="1" dirty="0">
                <a:solidFill>
                  <a:schemeClr val="accent1"/>
                </a:solidFill>
                <a:latin typeface="Arial" panose="020B0604020202020204" pitchFamily="34" charset="0"/>
                <a:ea typeface="Graphik Semibold" charset="0"/>
                <a:cs typeface="Arial" panose="020B0604020202020204" pitchFamily="34" charset="0"/>
              </a:rPr>
              <a:t>Unbundled [sanitized] products</a:t>
            </a:r>
          </a:p>
          <a:p>
            <a:pPr marL="285750" lvl="0" indent="-285750">
              <a:buFont typeface="Arial" panose="020B0604020202020204" pitchFamily="34" charset="0"/>
              <a:buChar char="•"/>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Two flows, separate checkmarks</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Unbundled pricing and conditions</a:t>
            </a:r>
          </a:p>
          <a:p>
            <a:pPr marL="285750" lvl="0" indent="-285750">
              <a:buFont typeface="Arial" panose="020B0604020202020204" pitchFamily="34" charset="0"/>
              <a:buChar char="•"/>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Bespoke to your situation</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Understandable</a:t>
            </a:r>
          </a:p>
          <a:p>
            <a:pPr marL="285750" lvl="0" indent="-285750">
              <a:buFont typeface="Arial" panose="020B0604020202020204" pitchFamily="34" charset="0"/>
              <a:buChar char="•"/>
              <a:defRPr/>
            </a:pPr>
            <a:r>
              <a:rPr lang="en-US" sz="1400" dirty="0">
                <a:solidFill>
                  <a:schemeClr val="bg1"/>
                </a:solidFill>
                <a:latin typeface="Arial" panose="020B0604020202020204" pitchFamily="34" charset="0"/>
                <a:ea typeface="Graphik Semibold" charset="0"/>
                <a:cs typeface="Arial" panose="020B0604020202020204" pitchFamily="34" charset="0"/>
              </a:rPr>
              <a:t>Manageable</a:t>
            </a:r>
          </a:p>
        </p:txBody>
      </p:sp>
      <p:sp>
        <p:nvSpPr>
          <p:cNvPr id="11" name="Rectangle 10">
            <a:extLst>
              <a:ext uri="{FF2B5EF4-FFF2-40B4-BE49-F238E27FC236}">
                <a16:creationId xmlns:a16="http://schemas.microsoft.com/office/drawing/2014/main" id="{F799E0AE-FC0B-CA3C-34FB-F5E999952704}"/>
              </a:ext>
            </a:extLst>
          </p:cNvPr>
          <p:cNvSpPr/>
          <p:nvPr/>
        </p:nvSpPr>
        <p:spPr>
          <a:xfrm>
            <a:off x="8033606" y="4969179"/>
            <a:ext cx="3603658" cy="1415772"/>
          </a:xfrm>
          <a:prstGeom prst="rect">
            <a:avLst/>
          </a:prstGeom>
          <a:noFill/>
          <a:ln>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Engaging </a:t>
            </a:r>
            <a:r>
              <a:rPr lang="en-US" sz="1600" b="1" dirty="0">
                <a:solidFill>
                  <a:schemeClr val="accent1"/>
                </a:solidFill>
                <a:latin typeface="Arial" panose="020B0604020202020204" pitchFamily="34" charset="0"/>
                <a:ea typeface="Graphik Semibold" charset="0"/>
                <a:cs typeface="Arial" panose="020B0604020202020204" pitchFamily="34" charset="0"/>
              </a:rPr>
              <a:t>and</a:t>
            </a: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 proactive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Positive heartbeats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Boost feeling of being proud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Help when needed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Nudge if necessary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ea typeface="Graphik Semibold" charset="0"/>
                <a:cs typeface="Arial" panose="020B0604020202020204" pitchFamily="34" charset="0"/>
              </a:rPr>
              <a:t>Be an active life partner</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endParaRPr>
          </a:p>
        </p:txBody>
      </p:sp>
      <p:grpSp>
        <p:nvGrpSpPr>
          <p:cNvPr id="12" name="Group 11">
            <a:extLst>
              <a:ext uri="{FF2B5EF4-FFF2-40B4-BE49-F238E27FC236}">
                <a16:creationId xmlns:a16="http://schemas.microsoft.com/office/drawing/2014/main" id="{5EE8DB83-608F-5077-9C08-F49C4DAEA852}"/>
              </a:ext>
            </a:extLst>
          </p:cNvPr>
          <p:cNvGrpSpPr/>
          <p:nvPr/>
        </p:nvGrpSpPr>
        <p:grpSpPr>
          <a:xfrm>
            <a:off x="4238190" y="2539413"/>
            <a:ext cx="3713939" cy="2883313"/>
            <a:chOff x="4100735" y="2539413"/>
            <a:chExt cx="3713939" cy="2883313"/>
          </a:xfrm>
        </p:grpSpPr>
        <p:cxnSp>
          <p:nvCxnSpPr>
            <p:cNvPr id="13" name="Straight Connector 12">
              <a:extLst>
                <a:ext uri="{FF2B5EF4-FFF2-40B4-BE49-F238E27FC236}">
                  <a16:creationId xmlns:a16="http://schemas.microsoft.com/office/drawing/2014/main" id="{16C7BC63-9B28-CE31-6EFD-B3C5C57064F1}"/>
                </a:ext>
              </a:extLst>
            </p:cNvPr>
            <p:cNvCxnSpPr/>
            <p:nvPr/>
          </p:nvCxnSpPr>
          <p:spPr>
            <a:xfrm>
              <a:off x="4494686" y="2539413"/>
              <a:ext cx="2883313" cy="2883313"/>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890860-4434-A7DF-1A48-F38CD5FC15FE}"/>
                </a:ext>
              </a:extLst>
            </p:cNvPr>
            <p:cNvCxnSpPr/>
            <p:nvPr/>
          </p:nvCxnSpPr>
          <p:spPr>
            <a:xfrm flipV="1">
              <a:off x="4541562" y="2539413"/>
              <a:ext cx="2880000" cy="2880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29CB1A-4EFB-B1B9-F0A4-A2CC345B3887}"/>
                </a:ext>
              </a:extLst>
            </p:cNvPr>
            <p:cNvCxnSpPr>
              <a:cxnSpLocks/>
            </p:cNvCxnSpPr>
            <p:nvPr/>
          </p:nvCxnSpPr>
          <p:spPr>
            <a:xfrm>
              <a:off x="4100735" y="4034751"/>
              <a:ext cx="3713939"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3A0FFA-3582-AC5B-9244-DA99F3568600}"/>
              </a:ext>
            </a:extLst>
          </p:cNvPr>
          <p:cNvSpPr/>
          <p:nvPr/>
        </p:nvSpPr>
        <p:spPr>
          <a:xfrm>
            <a:off x="5091878" y="3737411"/>
            <a:ext cx="2006562" cy="68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600" b="1" dirty="0">
                <a:solidFill>
                  <a:schemeClr val="tx1"/>
                </a:solidFill>
                <a:latin typeface="Arial" panose="020B0604020202020204" pitchFamily="34" charset="0"/>
                <a:cs typeface="Arial" panose="020B0604020202020204" pitchFamily="34" charset="0"/>
              </a:rPr>
              <a:t>Core solution components</a:t>
            </a:r>
          </a:p>
        </p:txBody>
      </p:sp>
      <p:sp>
        <p:nvSpPr>
          <p:cNvPr id="2" name="1. On-page tracker">
            <a:extLst>
              <a:ext uri="{FF2B5EF4-FFF2-40B4-BE49-F238E27FC236}">
                <a16:creationId xmlns:a16="http://schemas.microsoft.com/office/drawing/2014/main" id="{F2857281-69BC-CE65-00E8-15D6C1A6403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679F673C-BA1F-7626-B7B9-007ADBB8916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8379328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p:txBody>
          <a:bodyPr/>
          <a:lstStyle/>
          <a:p>
            <a:r>
              <a:rPr lang="en-US" dirty="0"/>
              <a:t>The new customer journey will be built around the user’s needs from making acquisition easier to retention more engaging</a:t>
            </a:r>
          </a:p>
        </p:txBody>
      </p:sp>
      <p:sp>
        <p:nvSpPr>
          <p:cNvPr id="3" name="Subtitle 2">
            <a:extLst>
              <a:ext uri="{FF2B5EF4-FFF2-40B4-BE49-F238E27FC236}">
                <a16:creationId xmlns:a16="http://schemas.microsoft.com/office/drawing/2014/main" id="{C161CF95-FAA5-E56F-C16C-47D50AC157ED}"/>
              </a:ext>
            </a:extLst>
          </p:cNvPr>
          <p:cNvSpPr>
            <a:spLocks noGrp="1"/>
          </p:cNvSpPr>
          <p:nvPr>
            <p:ph type="subTitle" idx="1"/>
          </p:nvPr>
        </p:nvSpPr>
        <p:spPr/>
        <p:txBody>
          <a:bodyPr/>
          <a:lstStyle/>
          <a:p>
            <a:endParaRPr lang="en-US"/>
          </a:p>
        </p:txBody>
      </p:sp>
      <p:cxnSp>
        <p:nvCxnSpPr>
          <p:cNvPr id="5" name="Straight Connector 4">
            <a:extLst>
              <a:ext uri="{FF2B5EF4-FFF2-40B4-BE49-F238E27FC236}">
                <a16:creationId xmlns:a16="http://schemas.microsoft.com/office/drawing/2014/main" id="{E3262E11-2753-2ADC-FE33-8D6F96F44D5A}"/>
              </a:ext>
            </a:extLst>
          </p:cNvPr>
          <p:cNvCxnSpPr>
            <a:cxnSpLocks/>
            <a:stCxn id="44" idx="0"/>
            <a:endCxn id="62" idx="4"/>
          </p:cNvCxnSpPr>
          <p:nvPr/>
        </p:nvCxnSpPr>
        <p:spPr>
          <a:xfrm flipH="1" flipV="1">
            <a:off x="8366495" y="2506720"/>
            <a:ext cx="8571"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6AE0D27-6CCB-DA2B-CFB2-0CFCB970A8D7}"/>
              </a:ext>
            </a:extLst>
          </p:cNvPr>
          <p:cNvCxnSpPr>
            <a:cxnSpLocks/>
            <a:stCxn id="42" idx="0"/>
            <a:endCxn id="53" idx="4"/>
          </p:cNvCxnSpPr>
          <p:nvPr/>
        </p:nvCxnSpPr>
        <p:spPr>
          <a:xfrm flipH="1" flipV="1">
            <a:off x="6122391" y="2506720"/>
            <a:ext cx="8571"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20D5348-BE03-C93D-F948-B95A9B98B3BE}"/>
              </a:ext>
            </a:extLst>
          </p:cNvPr>
          <p:cNvCxnSpPr>
            <a:cxnSpLocks/>
            <a:endCxn id="35" idx="4"/>
          </p:cNvCxnSpPr>
          <p:nvPr/>
        </p:nvCxnSpPr>
        <p:spPr>
          <a:xfrm flipV="1">
            <a:off x="1860346" y="2495145"/>
            <a:ext cx="0" cy="763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5E132E-3AC0-58C7-6A4B-5DADD0E8B69D}"/>
              </a:ext>
            </a:extLst>
          </p:cNvPr>
          <p:cNvCxnSpPr>
            <a:cxnSpLocks/>
            <a:endCxn id="64" idx="4"/>
          </p:cNvCxnSpPr>
          <p:nvPr/>
        </p:nvCxnSpPr>
        <p:spPr>
          <a:xfrm flipV="1">
            <a:off x="8799935" y="2506720"/>
            <a:ext cx="0" cy="155869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B0EACF-84F3-9CD9-FEED-05883B5B597A}"/>
              </a:ext>
            </a:extLst>
          </p:cNvPr>
          <p:cNvCxnSpPr>
            <a:cxnSpLocks/>
            <a:endCxn id="63" idx="4"/>
          </p:cNvCxnSpPr>
          <p:nvPr/>
        </p:nvCxnSpPr>
        <p:spPr>
          <a:xfrm flipV="1">
            <a:off x="7950197" y="2506720"/>
            <a:ext cx="0" cy="7115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BAC1FA-3AC1-EEAE-2AD9-96404B1CF3B9}"/>
              </a:ext>
            </a:extLst>
          </p:cNvPr>
          <p:cNvCxnSpPr>
            <a:cxnSpLocks/>
            <a:endCxn id="60" idx="4"/>
          </p:cNvCxnSpPr>
          <p:nvPr/>
        </p:nvCxnSpPr>
        <p:spPr>
          <a:xfrm flipV="1">
            <a:off x="11108961" y="2506720"/>
            <a:ext cx="0" cy="231714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F59080-3AF2-9291-0E68-91FFFF9656FC}"/>
              </a:ext>
            </a:extLst>
          </p:cNvPr>
          <p:cNvCxnSpPr>
            <a:cxnSpLocks/>
            <a:endCxn id="59" idx="4"/>
          </p:cNvCxnSpPr>
          <p:nvPr/>
        </p:nvCxnSpPr>
        <p:spPr>
          <a:xfrm flipV="1">
            <a:off x="10455906" y="2506720"/>
            <a:ext cx="0"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8E97523-BDC0-FEE5-306A-6A59611AACB5}"/>
              </a:ext>
            </a:extLst>
          </p:cNvPr>
          <p:cNvCxnSpPr>
            <a:cxnSpLocks/>
            <a:endCxn id="54" idx="4"/>
          </p:cNvCxnSpPr>
          <p:nvPr/>
        </p:nvCxnSpPr>
        <p:spPr>
          <a:xfrm flipH="1" flipV="1">
            <a:off x="5706093" y="2506720"/>
            <a:ext cx="8572" cy="6475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E43CE7-704F-6584-163D-F8F91AB3704B}"/>
              </a:ext>
            </a:extLst>
          </p:cNvPr>
          <p:cNvCxnSpPr>
            <a:cxnSpLocks/>
            <a:endCxn id="55" idx="4"/>
          </p:cNvCxnSpPr>
          <p:nvPr/>
        </p:nvCxnSpPr>
        <p:spPr>
          <a:xfrm flipV="1">
            <a:off x="6552573" y="2506720"/>
            <a:ext cx="3258" cy="155869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B08E5A-6363-DC9D-5776-5C7D1F1BA02A}"/>
              </a:ext>
            </a:extLst>
          </p:cNvPr>
          <p:cNvCxnSpPr>
            <a:cxnSpLocks/>
            <a:endCxn id="51" idx="4"/>
          </p:cNvCxnSpPr>
          <p:nvPr/>
        </p:nvCxnSpPr>
        <p:spPr>
          <a:xfrm flipH="1" flipV="1">
            <a:off x="3624887" y="2506720"/>
            <a:ext cx="389"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8175F1-E2B3-E642-7050-E1F0D7A62032}"/>
              </a:ext>
            </a:extLst>
          </p:cNvPr>
          <p:cNvCxnSpPr>
            <a:cxnSpLocks/>
            <a:endCxn id="50" idx="4"/>
          </p:cNvCxnSpPr>
          <p:nvPr/>
        </p:nvCxnSpPr>
        <p:spPr>
          <a:xfrm flipV="1">
            <a:off x="3911026" y="2506720"/>
            <a:ext cx="24167" cy="156437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7EEDF4-7DCC-254D-905B-233D9C5EAD53}"/>
              </a:ext>
            </a:extLst>
          </p:cNvPr>
          <p:cNvCxnSpPr>
            <a:cxnSpLocks/>
            <a:stCxn id="40" idx="0"/>
            <a:endCxn id="49" idx="4"/>
          </p:cNvCxnSpPr>
          <p:nvPr/>
        </p:nvCxnSpPr>
        <p:spPr>
          <a:xfrm flipH="1" flipV="1">
            <a:off x="1642754" y="2495145"/>
            <a:ext cx="0" cy="83155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CC0CFE1F-AD1F-54ED-BCCF-70C5EC4A4F3B}"/>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Awareness</a:t>
            </a:r>
            <a:endParaRPr lang="en-US" sz="1400" b="1" dirty="0">
              <a:solidFill>
                <a:schemeClr val="tx1"/>
              </a:solidFill>
              <a:latin typeface="Arial" panose="020B0604020202020204" pitchFamily="34" charset="0"/>
              <a:cs typeface="Arial" panose="020B0604020202020204" pitchFamily="34" charset="0"/>
            </a:endParaRPr>
          </a:p>
        </p:txBody>
      </p:sp>
      <p:sp>
        <p:nvSpPr>
          <p:cNvPr id="18" name="Chevron 17">
            <a:extLst>
              <a:ext uri="{FF2B5EF4-FFF2-40B4-BE49-F238E27FC236}">
                <a16:creationId xmlns:a16="http://schemas.microsoft.com/office/drawing/2014/main" id="{7D332243-127C-D78A-388F-2600F6B8EAA8}"/>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Research</a:t>
            </a:r>
            <a:endParaRPr lang="en-US" sz="1400" b="1" dirty="0">
              <a:solidFill>
                <a:schemeClr val="tx1"/>
              </a:solidFill>
              <a:latin typeface="Arial" panose="020B0604020202020204" pitchFamily="34" charset="0"/>
              <a:cs typeface="Arial" panose="020B0604020202020204" pitchFamily="34" charset="0"/>
            </a:endParaRPr>
          </a:p>
        </p:txBody>
      </p:sp>
      <p:sp>
        <p:nvSpPr>
          <p:cNvPr id="19" name="Chevron 18">
            <a:extLst>
              <a:ext uri="{FF2B5EF4-FFF2-40B4-BE49-F238E27FC236}">
                <a16:creationId xmlns:a16="http://schemas.microsoft.com/office/drawing/2014/main" id="{02DDAD49-9D10-4C01-F0D9-D27749E755E7}"/>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Purchase</a:t>
            </a:r>
            <a:endParaRPr lang="en-US" sz="1400" b="1" dirty="0">
              <a:solidFill>
                <a:schemeClr val="tx1"/>
              </a:solidFill>
              <a:latin typeface="Arial" panose="020B0604020202020204" pitchFamily="34" charset="0"/>
              <a:cs typeface="Arial" panose="020B0604020202020204" pitchFamily="34" charset="0"/>
            </a:endParaRPr>
          </a:p>
        </p:txBody>
      </p:sp>
      <p:sp>
        <p:nvSpPr>
          <p:cNvPr id="20" name="Chevron 19">
            <a:extLst>
              <a:ext uri="{FF2B5EF4-FFF2-40B4-BE49-F238E27FC236}">
                <a16:creationId xmlns:a16="http://schemas.microsoft.com/office/drawing/2014/main" id="{91864AD1-0EFE-F2A5-E8D3-01EDAD0B6E95}"/>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Delivery</a:t>
            </a:r>
            <a:endParaRPr lang="en-US" sz="1400" b="1" dirty="0">
              <a:solidFill>
                <a:schemeClr val="tx1"/>
              </a:solidFill>
              <a:latin typeface="Arial" panose="020B0604020202020204" pitchFamily="34" charset="0"/>
              <a:cs typeface="Arial" panose="020B0604020202020204" pitchFamily="34" charset="0"/>
            </a:endParaRPr>
          </a:p>
        </p:txBody>
      </p:sp>
      <p:sp>
        <p:nvSpPr>
          <p:cNvPr id="21" name="Chevron 20">
            <a:extLst>
              <a:ext uri="{FF2B5EF4-FFF2-40B4-BE49-F238E27FC236}">
                <a16:creationId xmlns:a16="http://schemas.microsoft.com/office/drawing/2014/main" id="{AC881689-7794-B267-A48C-E51557F0A9B4}"/>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Retention</a:t>
            </a:r>
            <a:endParaRPr lang="en-US" sz="1400" b="1" dirty="0">
              <a:solidFill>
                <a:schemeClr val="tx1"/>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259C20D9-D0D6-E20D-4B4E-5A910ACADF50}"/>
              </a:ext>
            </a:extLst>
          </p:cNvPr>
          <p:cNvCxnSpPr>
            <a:cxnSpLocks/>
            <a:endCxn id="58" idx="4"/>
          </p:cNvCxnSpPr>
          <p:nvPr/>
        </p:nvCxnSpPr>
        <p:spPr>
          <a:xfrm flipV="1">
            <a:off x="10782433" y="2506720"/>
            <a:ext cx="0" cy="155869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64FA22-3C43-41C5-3CC2-EAA4570E12F7}"/>
              </a:ext>
            </a:extLst>
          </p:cNvPr>
          <p:cNvCxnSpPr>
            <a:cxnSpLocks/>
            <a:endCxn id="34" idx="4"/>
          </p:cNvCxnSpPr>
          <p:nvPr/>
        </p:nvCxnSpPr>
        <p:spPr>
          <a:xfrm flipV="1">
            <a:off x="4550222" y="2506720"/>
            <a:ext cx="5581" cy="311738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B72F6-36AA-F6F4-3A7D-78CF166DCB4A}"/>
              </a:ext>
            </a:extLst>
          </p:cNvPr>
          <p:cNvCxnSpPr>
            <a:cxnSpLocks/>
            <a:endCxn id="25" idx="4"/>
          </p:cNvCxnSpPr>
          <p:nvPr/>
        </p:nvCxnSpPr>
        <p:spPr>
          <a:xfrm flipH="1" flipV="1">
            <a:off x="4245498" y="2506720"/>
            <a:ext cx="1376" cy="231714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4EE399C-6374-8B76-6DDD-543670979503}"/>
              </a:ext>
            </a:extLst>
          </p:cNvPr>
          <p:cNvSpPr/>
          <p:nvPr/>
        </p:nvSpPr>
        <p:spPr>
          <a:xfrm>
            <a:off x="4191498"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E8E8090-2717-E2ED-4E24-18D9AA3BA53D}"/>
              </a:ext>
            </a:extLst>
          </p:cNvPr>
          <p:cNvSpPr/>
          <p:nvPr/>
        </p:nvSpPr>
        <p:spPr>
          <a:xfrm>
            <a:off x="3025384"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Data-driven recommendations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4D823E6-0A8B-E008-767B-44F511F13BD4}"/>
              </a:ext>
            </a:extLst>
          </p:cNvPr>
          <p:cNvSpPr/>
          <p:nvPr/>
        </p:nvSpPr>
        <p:spPr>
          <a:xfrm>
            <a:off x="3025384" y="4815704"/>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Easy-to-understand language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(no banking lingo)</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2EDA82E-0702-25AE-C2F1-F56C8D7D4E1A}"/>
              </a:ext>
            </a:extLst>
          </p:cNvPr>
          <p:cNvSpPr/>
          <p:nvPr/>
        </p:nvSpPr>
        <p:spPr>
          <a:xfrm>
            <a:off x="3025384" y="562410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Transparent prices and conditions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1246F594-40B7-37D0-382B-A424D7C6FF37}"/>
              </a:ext>
            </a:extLst>
          </p:cNvPr>
          <p:cNvSpPr/>
          <p:nvPr/>
        </p:nvSpPr>
        <p:spPr>
          <a:xfrm>
            <a:off x="3025384"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Self-service exploration</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81D4981F-A239-99D6-FAC5-E98A02CFE1D1}"/>
              </a:ext>
            </a:extLst>
          </p:cNvPr>
          <p:cNvSpPr/>
          <p:nvPr/>
        </p:nvSpPr>
        <p:spPr>
          <a:xfrm>
            <a:off x="862715"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Data on life moments – trigger marketing prompts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E4CE8DF-500F-71DD-B47F-CF2B1C464CA4}"/>
              </a:ext>
            </a:extLst>
          </p:cNvPr>
          <p:cNvSpPr/>
          <p:nvPr/>
        </p:nvSpPr>
        <p:spPr>
          <a:xfrm>
            <a:off x="9757696"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32" name="Rectangle 31">
            <a:extLst>
              <a:ext uri="{FF2B5EF4-FFF2-40B4-BE49-F238E27FC236}">
                <a16:creationId xmlns:a16="http://schemas.microsoft.com/office/drawing/2014/main" id="{7575E63D-A28C-D922-263B-95A040B7FAF2}"/>
              </a:ext>
            </a:extLst>
          </p:cNvPr>
          <p:cNvSpPr/>
          <p:nvPr/>
        </p:nvSpPr>
        <p:spPr>
          <a:xfrm>
            <a:off x="7513592"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Instant delivery and access in app/web</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EA426472-1607-3943-ED63-3E156B61409E}"/>
              </a:ext>
            </a:extLst>
          </p:cNvPr>
          <p:cNvSpPr/>
          <p:nvPr/>
        </p:nvSpPr>
        <p:spPr>
          <a:xfrm>
            <a:off x="3260581"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314ABD41-FE11-9C35-35D0-02A94F9EAB3D}"/>
              </a:ext>
            </a:extLst>
          </p:cNvPr>
          <p:cNvSpPr/>
          <p:nvPr/>
        </p:nvSpPr>
        <p:spPr>
          <a:xfrm>
            <a:off x="4501803"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ECE33426-F098-A257-B204-6B47005571FD}"/>
              </a:ext>
            </a:extLst>
          </p:cNvPr>
          <p:cNvSpPr/>
          <p:nvPr/>
        </p:nvSpPr>
        <p:spPr>
          <a:xfrm>
            <a:off x="1806346" y="2387145"/>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EE95A71B-EDB4-8EC9-2C32-0D84BF3781CC}"/>
              </a:ext>
            </a:extLst>
          </p:cNvPr>
          <p:cNvCxnSpPr>
            <a:cxnSpLocks/>
            <a:endCxn id="57" idx="4"/>
          </p:cNvCxnSpPr>
          <p:nvPr/>
        </p:nvCxnSpPr>
        <p:spPr>
          <a:xfrm flipV="1">
            <a:off x="10129379" y="2506720"/>
            <a:ext cx="0" cy="6475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346DA9-A8D5-CC8B-3E7A-478C75FEB7A7}"/>
              </a:ext>
            </a:extLst>
          </p:cNvPr>
          <p:cNvCxnSpPr>
            <a:cxnSpLocks/>
            <a:endCxn id="33" idx="4"/>
          </p:cNvCxnSpPr>
          <p:nvPr/>
        </p:nvCxnSpPr>
        <p:spPr>
          <a:xfrm flipV="1">
            <a:off x="3314581" y="2506720"/>
            <a:ext cx="0" cy="7115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29B1DA7-EA2B-92DA-F2CD-59BE6678A823}"/>
              </a:ext>
            </a:extLst>
          </p:cNvPr>
          <p:cNvSpPr/>
          <p:nvPr/>
        </p:nvSpPr>
        <p:spPr>
          <a:xfrm>
            <a:off x="9757696"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Scenario planning</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5A8D7A5B-8113-BFB7-86C4-A48C2046E74B}"/>
              </a:ext>
            </a:extLst>
          </p:cNvPr>
          <p:cNvSpPr txBox="1"/>
          <p:nvPr/>
        </p:nvSpPr>
        <p:spPr>
          <a:xfrm>
            <a:off x="6096001" y="1393059"/>
            <a:ext cx="5670282" cy="307777"/>
          </a:xfrm>
          <a:prstGeom prst="rect">
            <a:avLst/>
          </a:prstGeom>
          <a:noFill/>
        </p:spPr>
        <p:txBody>
          <a:bodyPr wrap="square" rtlCol="0">
            <a:spAutoFit/>
          </a:bodyPr>
          <a:lstStyle/>
          <a:p>
            <a:pPr algn="r"/>
            <a:r>
              <a:rPr lang="en-US" sz="1400" dirty="0">
                <a:solidFill>
                  <a:schemeClr val="bg1"/>
                </a:solidFill>
                <a:latin typeface="Arial" panose="020B0604020202020204" pitchFamily="34" charset="0"/>
                <a:cs typeface="Arial" panose="020B0604020202020204" pitchFamily="34" charset="0"/>
              </a:rPr>
              <a:t>See detailed flow charts in Appendix B </a:t>
            </a:r>
            <a:r>
              <a:rPr lang="en-US" sz="1400" i="1" dirty="0">
                <a:solidFill>
                  <a:schemeClr val="bg1"/>
                </a:solidFill>
                <a:latin typeface="Arial" panose="020B0604020202020204" pitchFamily="34" charset="0"/>
                <a:cs typeface="Arial" panose="020B0604020202020204" pitchFamily="34" charset="0"/>
              </a:rPr>
              <a:t>(not included in this template)</a:t>
            </a:r>
            <a:endParaRPr lang="en-US" sz="14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D9C9D35E-AA27-29FA-8EC0-8A47DE6EB57C}"/>
              </a:ext>
            </a:extLst>
          </p:cNvPr>
          <p:cNvSpPr/>
          <p:nvPr/>
        </p:nvSpPr>
        <p:spPr>
          <a:xfrm>
            <a:off x="862715"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rial" panose="020B0604020202020204" pitchFamily="34" charset="0"/>
                <a:cs typeface="Arial" panose="020B0604020202020204" pitchFamily="34" charset="0"/>
              </a:rPr>
              <a:t>Direct marketing on e.g. social media platforms </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1D69CD26-5B1A-D151-F1DC-C4657DACED6E}"/>
              </a:ext>
            </a:extLst>
          </p:cNvPr>
          <p:cNvSpPr/>
          <p:nvPr/>
        </p:nvSpPr>
        <p:spPr>
          <a:xfrm>
            <a:off x="3025384"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Guiding UX and simple visuals</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75D8FC03-7FD8-BDA1-5DEE-9ADA392D72A0}"/>
              </a:ext>
            </a:extLst>
          </p:cNvPr>
          <p:cNvSpPr/>
          <p:nvPr/>
        </p:nvSpPr>
        <p:spPr>
          <a:xfrm>
            <a:off x="5269488"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 are opt-in (after primary flow)</a:t>
            </a:r>
          </a:p>
        </p:txBody>
      </p:sp>
      <p:sp>
        <p:nvSpPr>
          <p:cNvPr id="43" name="Rectangle 42">
            <a:extLst>
              <a:ext uri="{FF2B5EF4-FFF2-40B4-BE49-F238E27FC236}">
                <a16:creationId xmlns:a16="http://schemas.microsoft.com/office/drawing/2014/main" id="{EDC04BE6-6D7E-C6B8-29B0-506F737448F2}"/>
              </a:ext>
            </a:extLst>
          </p:cNvPr>
          <p:cNvSpPr/>
          <p:nvPr/>
        </p:nvSpPr>
        <p:spPr>
          <a:xfrm>
            <a:off x="5269488"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Easy and smooth interaction with [Sanitized]</a:t>
            </a:r>
          </a:p>
        </p:txBody>
      </p:sp>
      <p:sp>
        <p:nvSpPr>
          <p:cNvPr id="44" name="Rectangle 43">
            <a:extLst>
              <a:ext uri="{FF2B5EF4-FFF2-40B4-BE49-F238E27FC236}">
                <a16:creationId xmlns:a16="http://schemas.microsoft.com/office/drawing/2014/main" id="{A25FD489-D6A2-1658-51D1-42B983FB0C97}"/>
              </a:ext>
            </a:extLst>
          </p:cNvPr>
          <p:cNvSpPr/>
          <p:nvPr/>
        </p:nvSpPr>
        <p:spPr>
          <a:xfrm>
            <a:off x="7513592"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F7A896A0-1E94-D468-0023-5195B242600F}"/>
              </a:ext>
            </a:extLst>
          </p:cNvPr>
          <p:cNvSpPr/>
          <p:nvPr/>
        </p:nvSpPr>
        <p:spPr>
          <a:xfrm>
            <a:off x="7513592"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[Sanitized]</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486EB9A-6069-BAB8-8BA2-FE085C52D1B6}"/>
              </a:ext>
            </a:extLst>
          </p:cNvPr>
          <p:cNvSpPr/>
          <p:nvPr/>
        </p:nvSpPr>
        <p:spPr>
          <a:xfrm>
            <a:off x="9757696"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Notifications </a:t>
            </a:r>
            <a:b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regarding taxes</a:t>
            </a:r>
          </a:p>
        </p:txBody>
      </p:sp>
      <p:sp>
        <p:nvSpPr>
          <p:cNvPr id="47" name="Rectangle 46">
            <a:extLst>
              <a:ext uri="{FF2B5EF4-FFF2-40B4-BE49-F238E27FC236}">
                <a16:creationId xmlns:a16="http://schemas.microsoft.com/office/drawing/2014/main" id="{F836A623-77CC-C225-C79B-45EC631B9715}"/>
              </a:ext>
            </a:extLst>
          </p:cNvPr>
          <p:cNvSpPr/>
          <p:nvPr/>
        </p:nvSpPr>
        <p:spPr>
          <a:xfrm>
            <a:off x="9757696" y="482643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Adjust</a:t>
            </a:r>
            <a:r>
              <a:rPr lang="en-US" sz="1200" dirty="0" err="1">
                <a:solidFill>
                  <a:schemeClr val="bg1"/>
                </a:solidFill>
                <a:latin typeface="Arial" panose="020B0604020202020204" pitchFamily="34" charset="0"/>
                <a:cs typeface="Arial" panose="020B0604020202020204" pitchFamily="34" charset="0"/>
              </a:rPr>
              <a:t>ments</a:t>
            </a:r>
            <a:r>
              <a:rPr lang="en-US" sz="1200" dirty="0">
                <a:solidFill>
                  <a:schemeClr val="bg1"/>
                </a:solidFill>
                <a:latin typeface="Arial" panose="020B0604020202020204" pitchFamily="34" charset="0"/>
                <a:cs typeface="Arial" panose="020B0604020202020204" pitchFamily="34" charset="0"/>
              </a:rPr>
              <a:t> directly </a:t>
            </a:r>
            <a:br>
              <a:rPr lang="en-US" sz="1200" dirty="0">
                <a:solidFill>
                  <a:schemeClr val="bg1"/>
                </a:solidFill>
                <a:latin typeface="Arial" panose="020B0604020202020204" pitchFamily="34" charset="0"/>
                <a:cs typeface="Arial" panose="020B0604020202020204" pitchFamily="34" charset="0"/>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 web/app</a:t>
            </a:r>
          </a:p>
        </p:txBody>
      </p:sp>
      <p:sp>
        <p:nvSpPr>
          <p:cNvPr id="48" name="Rectangle 47">
            <a:extLst>
              <a:ext uri="{FF2B5EF4-FFF2-40B4-BE49-F238E27FC236}">
                <a16:creationId xmlns:a16="http://schemas.microsoft.com/office/drawing/2014/main" id="{BF5D75FF-2873-9FFF-FC53-575EFBAA18F8}"/>
              </a:ext>
            </a:extLst>
          </p:cNvPr>
          <p:cNvSpPr/>
          <p:nvPr/>
        </p:nvSpPr>
        <p:spPr>
          <a:xfrm>
            <a:off x="5269488"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One-flow-purchase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F0469264-18D3-9CF5-22FF-103611433D01}"/>
              </a:ext>
            </a:extLst>
          </p:cNvPr>
          <p:cNvSpPr/>
          <p:nvPr/>
        </p:nvSpPr>
        <p:spPr>
          <a:xfrm>
            <a:off x="1588754" y="2387145"/>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B740349-B9E0-A81C-AF6D-C0889941FCFE}"/>
              </a:ext>
            </a:extLst>
          </p:cNvPr>
          <p:cNvSpPr/>
          <p:nvPr/>
        </p:nvSpPr>
        <p:spPr>
          <a:xfrm>
            <a:off x="3881193"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1286C075-11B7-101E-C695-6193DA4E6C36}"/>
              </a:ext>
            </a:extLst>
          </p:cNvPr>
          <p:cNvSpPr/>
          <p:nvPr/>
        </p:nvSpPr>
        <p:spPr>
          <a:xfrm>
            <a:off x="3570887"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00552B70-987E-6FE3-0190-86FBFC54B049}"/>
              </a:ext>
            </a:extLst>
          </p:cNvPr>
          <p:cNvGrpSpPr/>
          <p:nvPr/>
        </p:nvGrpSpPr>
        <p:grpSpPr>
          <a:xfrm>
            <a:off x="5652093" y="2398720"/>
            <a:ext cx="957738" cy="108000"/>
            <a:chOff x="5660664" y="2852398"/>
            <a:chExt cx="957738" cy="108000"/>
          </a:xfrm>
          <a:solidFill>
            <a:srgbClr val="00B050"/>
          </a:solidFill>
        </p:grpSpPr>
        <p:sp>
          <p:nvSpPr>
            <p:cNvPr id="53" name="Oval 52">
              <a:extLst>
                <a:ext uri="{FF2B5EF4-FFF2-40B4-BE49-F238E27FC236}">
                  <a16:creationId xmlns:a16="http://schemas.microsoft.com/office/drawing/2014/main" id="{FFFCAE18-0C2A-F0F8-FF0F-AFBC3B45151B}"/>
                </a:ext>
              </a:extLst>
            </p:cNvPr>
            <p:cNvSpPr/>
            <p:nvPr/>
          </p:nvSpPr>
          <p:spPr>
            <a:xfrm>
              <a:off x="607696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700C6B5-9771-1864-9BAE-9FDFE79E1012}"/>
                </a:ext>
              </a:extLst>
            </p:cNvPr>
            <p:cNvSpPr/>
            <p:nvPr/>
          </p:nvSpPr>
          <p:spPr>
            <a:xfrm>
              <a:off x="566066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912A8D2B-8F86-474D-7EE5-D7C70097F9E7}"/>
                </a:ext>
              </a:extLst>
            </p:cNvPr>
            <p:cNvSpPr/>
            <p:nvPr/>
          </p:nvSpPr>
          <p:spPr>
            <a:xfrm>
              <a:off x="651040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9AACD393-2777-BD0F-7C20-41B1F04952A3}"/>
              </a:ext>
            </a:extLst>
          </p:cNvPr>
          <p:cNvGrpSpPr/>
          <p:nvPr/>
        </p:nvGrpSpPr>
        <p:grpSpPr>
          <a:xfrm>
            <a:off x="10075379" y="2398720"/>
            <a:ext cx="1087582" cy="108000"/>
            <a:chOff x="10161104" y="2852398"/>
            <a:chExt cx="1087582" cy="108000"/>
          </a:xfrm>
          <a:solidFill>
            <a:srgbClr val="00B050"/>
          </a:solidFill>
        </p:grpSpPr>
        <p:sp>
          <p:nvSpPr>
            <p:cNvPr id="57" name="Oval 56">
              <a:extLst>
                <a:ext uri="{FF2B5EF4-FFF2-40B4-BE49-F238E27FC236}">
                  <a16:creationId xmlns:a16="http://schemas.microsoft.com/office/drawing/2014/main" id="{4EE88DC6-8F8C-A23A-E8E1-4E916822E70F}"/>
                </a:ext>
              </a:extLst>
            </p:cNvPr>
            <p:cNvSpPr/>
            <p:nvPr/>
          </p:nvSpPr>
          <p:spPr>
            <a:xfrm>
              <a:off x="1016110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49B7E59B-E434-C379-A2D2-1DFB210EAA86}"/>
                </a:ext>
              </a:extLst>
            </p:cNvPr>
            <p:cNvSpPr/>
            <p:nvPr/>
          </p:nvSpPr>
          <p:spPr>
            <a:xfrm>
              <a:off x="10814158"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EBB7F77B-903B-D7AD-FA01-A2B386C1C8B5}"/>
                </a:ext>
              </a:extLst>
            </p:cNvPr>
            <p:cNvSpPr/>
            <p:nvPr/>
          </p:nvSpPr>
          <p:spPr>
            <a:xfrm>
              <a:off x="10487631"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B0A5CEF9-39DC-655D-E6FC-49D9E4528C62}"/>
                </a:ext>
              </a:extLst>
            </p:cNvPr>
            <p:cNvSpPr/>
            <p:nvPr/>
          </p:nvSpPr>
          <p:spPr>
            <a:xfrm>
              <a:off x="11140686"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7E7F4D1-139B-E65B-B3C1-96EAF4B34C15}"/>
              </a:ext>
            </a:extLst>
          </p:cNvPr>
          <p:cNvGrpSpPr/>
          <p:nvPr/>
        </p:nvGrpSpPr>
        <p:grpSpPr>
          <a:xfrm>
            <a:off x="7896197" y="2398720"/>
            <a:ext cx="957738" cy="108000"/>
            <a:chOff x="5660664" y="2852398"/>
            <a:chExt cx="957738" cy="108000"/>
          </a:xfrm>
          <a:solidFill>
            <a:srgbClr val="00B050"/>
          </a:solidFill>
        </p:grpSpPr>
        <p:sp>
          <p:nvSpPr>
            <p:cNvPr id="62" name="Oval 61">
              <a:extLst>
                <a:ext uri="{FF2B5EF4-FFF2-40B4-BE49-F238E27FC236}">
                  <a16:creationId xmlns:a16="http://schemas.microsoft.com/office/drawing/2014/main" id="{6F9E0D47-172B-949D-E4DD-77A24474857C}"/>
                </a:ext>
              </a:extLst>
            </p:cNvPr>
            <p:cNvSpPr/>
            <p:nvPr/>
          </p:nvSpPr>
          <p:spPr>
            <a:xfrm>
              <a:off x="607696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C34ECBF9-CBE3-42D2-5CD5-B094AAEEBF4D}"/>
                </a:ext>
              </a:extLst>
            </p:cNvPr>
            <p:cNvSpPr/>
            <p:nvPr/>
          </p:nvSpPr>
          <p:spPr>
            <a:xfrm>
              <a:off x="566066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DCEF6636-BDD6-815B-33C5-C84A691DBAD3}"/>
                </a:ext>
              </a:extLst>
            </p:cNvPr>
            <p:cNvSpPr/>
            <p:nvPr/>
          </p:nvSpPr>
          <p:spPr>
            <a:xfrm>
              <a:off x="651040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sp>
        <p:nvSpPr>
          <p:cNvPr id="66" name="1. On-page tracker">
            <a:extLst>
              <a:ext uri="{FF2B5EF4-FFF2-40B4-BE49-F238E27FC236}">
                <a16:creationId xmlns:a16="http://schemas.microsoft.com/office/drawing/2014/main" id="{C2D6108A-E80F-5713-37B0-8BD9CB7B32C2}"/>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67" name="Footer Placeholder 2">
            <a:extLst>
              <a:ext uri="{FF2B5EF4-FFF2-40B4-BE49-F238E27FC236}">
                <a16:creationId xmlns:a16="http://schemas.microsoft.com/office/drawing/2014/main" id="{956DD896-A952-8A6B-641D-26A41F719A2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927550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258;p173">
            <a:extLst>
              <a:ext uri="{FF2B5EF4-FFF2-40B4-BE49-F238E27FC236}">
                <a16:creationId xmlns:a16="http://schemas.microsoft.com/office/drawing/2014/main" id="{024F1825-0F97-9E64-A8C1-C012EECB2CB7}"/>
              </a:ext>
            </a:extLst>
          </p:cNvPr>
          <p:cNvSpPr/>
          <p:nvPr/>
        </p:nvSpPr>
        <p:spPr>
          <a:xfrm rot="10800000" flipH="1">
            <a:off x="673433" y="3844016"/>
            <a:ext cx="11023600" cy="757428"/>
          </a:xfrm>
          <a:custGeom>
            <a:avLst/>
            <a:gdLst/>
            <a:ahLst/>
            <a:cxnLst/>
            <a:rect l="l" t="t" r="r" b="b"/>
            <a:pathLst>
              <a:path w="11023600" h="1313458" extrusionOk="0">
                <a:moveTo>
                  <a:pt x="0" y="0"/>
                </a:moveTo>
                <a:cubicBezTo>
                  <a:pt x="513291" y="394758"/>
                  <a:pt x="1026583" y="789517"/>
                  <a:pt x="1803400" y="876300"/>
                </a:cubicBezTo>
                <a:cubicBezTo>
                  <a:pt x="2580217" y="963083"/>
                  <a:pt x="3911600" y="571500"/>
                  <a:pt x="4660900" y="520700"/>
                </a:cubicBezTo>
                <a:cubicBezTo>
                  <a:pt x="5410200" y="469900"/>
                  <a:pt x="5719233" y="440267"/>
                  <a:pt x="6299200" y="571500"/>
                </a:cubicBezTo>
                <a:cubicBezTo>
                  <a:pt x="6879167" y="702733"/>
                  <a:pt x="7548033" y="1253067"/>
                  <a:pt x="8140700" y="1308100"/>
                </a:cubicBezTo>
                <a:cubicBezTo>
                  <a:pt x="8733367" y="1363133"/>
                  <a:pt x="9374717" y="977900"/>
                  <a:pt x="9855200" y="901700"/>
                </a:cubicBezTo>
                <a:cubicBezTo>
                  <a:pt x="10335683" y="825500"/>
                  <a:pt x="10679641" y="838200"/>
                  <a:pt x="11023600" y="850900"/>
                </a:cubicBezTo>
              </a:path>
            </a:pathLst>
          </a:custGeom>
          <a:noFill/>
          <a:ln w="19050" cap="sq" cmpd="sng">
            <a:solidFill>
              <a:schemeClr val="bg1"/>
            </a:solidFill>
            <a:prstDash val="dot"/>
            <a:miter lim="800000"/>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ial"/>
              <a:buNone/>
              <a:tabLst/>
              <a:defRPr/>
            </a:pPr>
            <a:endParaRPr kumimoji="0" sz="1867"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 name="Title 1">
            <a:extLst>
              <a:ext uri="{FF2B5EF4-FFF2-40B4-BE49-F238E27FC236}">
                <a16:creationId xmlns:a16="http://schemas.microsoft.com/office/drawing/2014/main" id="{B894C481-05DD-320D-61A9-9BE170BE1B15}"/>
              </a:ext>
            </a:extLst>
          </p:cNvPr>
          <p:cNvSpPr>
            <a:spLocks noGrp="1"/>
          </p:cNvSpPr>
          <p:nvPr>
            <p:ph type="title"/>
          </p:nvPr>
        </p:nvSpPr>
        <p:spPr/>
        <p:txBody>
          <a:bodyPr>
            <a:noAutofit/>
          </a:bodyPr>
          <a:lstStyle/>
          <a:p>
            <a:r>
              <a:rPr lang="en-US" dirty="0"/>
              <a:t>This translates to a customer experience that feels integrated, personal, and seamless</a:t>
            </a:r>
          </a:p>
        </p:txBody>
      </p:sp>
      <p:sp>
        <p:nvSpPr>
          <p:cNvPr id="7" name="Subtitle 6">
            <a:extLst>
              <a:ext uri="{FF2B5EF4-FFF2-40B4-BE49-F238E27FC236}">
                <a16:creationId xmlns:a16="http://schemas.microsoft.com/office/drawing/2014/main" id="{ED3D1ACA-0E7D-7F0A-8CC7-B735892CACF4}"/>
              </a:ext>
            </a:extLst>
          </p:cNvPr>
          <p:cNvSpPr>
            <a:spLocks noGrp="1"/>
          </p:cNvSpPr>
          <p:nvPr>
            <p:ph type="subTitle" idx="1"/>
          </p:nvPr>
        </p:nvSpPr>
        <p:spPr/>
        <p:txBody>
          <a:bodyPr/>
          <a:lstStyle/>
          <a:p>
            <a:pPr algn="r"/>
            <a:r>
              <a:rPr lang="en-US" sz="1400" dirty="0">
                <a:solidFill>
                  <a:schemeClr val="tx1">
                    <a:lumMod val="50000"/>
                  </a:schemeClr>
                </a:solidFill>
              </a:rPr>
              <a:t>Illustrative</a:t>
            </a:r>
          </a:p>
        </p:txBody>
      </p:sp>
      <p:sp>
        <p:nvSpPr>
          <p:cNvPr id="9" name="Pentagon 8">
            <a:extLst>
              <a:ext uri="{FF2B5EF4-FFF2-40B4-BE49-F238E27FC236}">
                <a16:creationId xmlns:a16="http://schemas.microsoft.com/office/drawing/2014/main" id="{1B1A5AD7-6326-1F0B-9F4F-4F38DFCFE9B3}"/>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Awareness</a:t>
            </a:r>
            <a:endParaRPr lang="en-US" sz="1400" b="1" dirty="0">
              <a:solidFill>
                <a:schemeClr val="tx1"/>
              </a:solidFill>
              <a:latin typeface="Arial" panose="020B0604020202020204" pitchFamily="34" charset="0"/>
              <a:cs typeface="Arial" panose="020B0604020202020204" pitchFamily="34" charset="0"/>
            </a:endParaRPr>
          </a:p>
        </p:txBody>
      </p:sp>
      <p:sp>
        <p:nvSpPr>
          <p:cNvPr id="10" name="Chevron 9">
            <a:extLst>
              <a:ext uri="{FF2B5EF4-FFF2-40B4-BE49-F238E27FC236}">
                <a16:creationId xmlns:a16="http://schemas.microsoft.com/office/drawing/2014/main" id="{0A7C7B38-BAAC-146E-F6CE-B787B809E234}"/>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Research</a:t>
            </a:r>
            <a:endParaRPr lang="en-US" sz="1400" b="1" dirty="0">
              <a:solidFill>
                <a:schemeClr val="tx1"/>
              </a:solidFill>
              <a:latin typeface="Arial" panose="020B0604020202020204" pitchFamily="34" charset="0"/>
              <a:cs typeface="Arial" panose="020B0604020202020204" pitchFamily="34" charset="0"/>
            </a:endParaRPr>
          </a:p>
        </p:txBody>
      </p:sp>
      <p:sp>
        <p:nvSpPr>
          <p:cNvPr id="11" name="Chevron 10">
            <a:extLst>
              <a:ext uri="{FF2B5EF4-FFF2-40B4-BE49-F238E27FC236}">
                <a16:creationId xmlns:a16="http://schemas.microsoft.com/office/drawing/2014/main" id="{EC559698-76A1-F76A-5A46-04A0F456F7A9}"/>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Purchase</a:t>
            </a:r>
            <a:endParaRPr lang="en-US" sz="1400" b="1" dirty="0">
              <a:solidFill>
                <a:schemeClr val="tx1"/>
              </a:solidFill>
              <a:latin typeface="Arial" panose="020B0604020202020204" pitchFamily="34" charset="0"/>
              <a:cs typeface="Arial" panose="020B0604020202020204" pitchFamily="34" charset="0"/>
            </a:endParaRPr>
          </a:p>
        </p:txBody>
      </p:sp>
      <p:sp>
        <p:nvSpPr>
          <p:cNvPr id="12" name="Chevron 11">
            <a:extLst>
              <a:ext uri="{FF2B5EF4-FFF2-40B4-BE49-F238E27FC236}">
                <a16:creationId xmlns:a16="http://schemas.microsoft.com/office/drawing/2014/main" id="{3E66E438-3B9B-AB2B-4781-B1C551839743}"/>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Delivery</a:t>
            </a:r>
            <a:endParaRPr lang="en-US" sz="1400" b="1" dirty="0">
              <a:solidFill>
                <a:schemeClr val="tx1"/>
              </a:solidFill>
              <a:latin typeface="Arial" panose="020B0604020202020204" pitchFamily="34" charset="0"/>
              <a:cs typeface="Arial" panose="020B0604020202020204" pitchFamily="34" charset="0"/>
            </a:endParaRPr>
          </a:p>
        </p:txBody>
      </p:sp>
      <p:sp>
        <p:nvSpPr>
          <p:cNvPr id="13" name="Chevron 12">
            <a:extLst>
              <a:ext uri="{FF2B5EF4-FFF2-40B4-BE49-F238E27FC236}">
                <a16:creationId xmlns:a16="http://schemas.microsoft.com/office/drawing/2014/main" id="{9F6E00BD-3CEC-D5E8-643B-640927D127BA}"/>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Retention</a:t>
            </a:r>
            <a:endParaRPr lang="en-US" sz="1400" b="1" dirty="0">
              <a:solidFill>
                <a:schemeClr val="tx1"/>
              </a:solidFill>
              <a:latin typeface="Arial" panose="020B0604020202020204" pitchFamily="34" charset="0"/>
              <a:cs typeface="Arial" panose="020B0604020202020204" pitchFamily="34" charset="0"/>
            </a:endParaRPr>
          </a:p>
        </p:txBody>
      </p:sp>
      <p:sp>
        <p:nvSpPr>
          <p:cNvPr id="159" name="Rounded Rectangle 158">
            <a:extLst>
              <a:ext uri="{FF2B5EF4-FFF2-40B4-BE49-F238E27FC236}">
                <a16:creationId xmlns:a16="http://schemas.microsoft.com/office/drawing/2014/main" id="{46990D9D-14C8-6A2A-C77B-6461838A63A9}"/>
              </a:ext>
            </a:extLst>
          </p:cNvPr>
          <p:cNvSpPr/>
          <p:nvPr/>
        </p:nvSpPr>
        <p:spPr>
          <a:xfrm>
            <a:off x="1149623"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[Sanitized screenshot of prototype app]</a:t>
            </a:r>
          </a:p>
        </p:txBody>
      </p:sp>
      <p:sp>
        <p:nvSpPr>
          <p:cNvPr id="14" name="Rounded Rectangle 13">
            <a:extLst>
              <a:ext uri="{FF2B5EF4-FFF2-40B4-BE49-F238E27FC236}">
                <a16:creationId xmlns:a16="http://schemas.microsoft.com/office/drawing/2014/main" id="{76F75AB9-8BA7-16D5-093F-65E064AA9653}"/>
              </a:ext>
            </a:extLst>
          </p:cNvPr>
          <p:cNvSpPr/>
          <p:nvPr/>
        </p:nvSpPr>
        <p:spPr>
          <a:xfrm>
            <a:off x="3373368"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[Sanitized screenshot of prototype app]</a:t>
            </a:r>
          </a:p>
        </p:txBody>
      </p:sp>
      <p:sp>
        <p:nvSpPr>
          <p:cNvPr id="15" name="Rounded Rectangle 14">
            <a:extLst>
              <a:ext uri="{FF2B5EF4-FFF2-40B4-BE49-F238E27FC236}">
                <a16:creationId xmlns:a16="http://schemas.microsoft.com/office/drawing/2014/main" id="{2897CD20-29BF-8271-4A5F-3A0290FDDC07}"/>
              </a:ext>
            </a:extLst>
          </p:cNvPr>
          <p:cNvSpPr/>
          <p:nvPr/>
        </p:nvSpPr>
        <p:spPr>
          <a:xfrm>
            <a:off x="5597113"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[Sanitized screenshot of prototype app]</a:t>
            </a:r>
          </a:p>
        </p:txBody>
      </p:sp>
      <p:sp>
        <p:nvSpPr>
          <p:cNvPr id="16" name="Rounded Rectangle 15">
            <a:extLst>
              <a:ext uri="{FF2B5EF4-FFF2-40B4-BE49-F238E27FC236}">
                <a16:creationId xmlns:a16="http://schemas.microsoft.com/office/drawing/2014/main" id="{238E3DBA-AD76-DB7E-6F20-222C57B45162}"/>
              </a:ext>
            </a:extLst>
          </p:cNvPr>
          <p:cNvSpPr/>
          <p:nvPr/>
        </p:nvSpPr>
        <p:spPr>
          <a:xfrm>
            <a:off x="7820858"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[Sanitized screenshot of prototype app]</a:t>
            </a:r>
          </a:p>
        </p:txBody>
      </p:sp>
      <p:sp>
        <p:nvSpPr>
          <p:cNvPr id="17" name="Rounded Rectangle 16">
            <a:extLst>
              <a:ext uri="{FF2B5EF4-FFF2-40B4-BE49-F238E27FC236}">
                <a16:creationId xmlns:a16="http://schemas.microsoft.com/office/drawing/2014/main" id="{4FBC7AB2-8698-6A5F-E144-4D2953C6823E}"/>
              </a:ext>
            </a:extLst>
          </p:cNvPr>
          <p:cNvSpPr/>
          <p:nvPr/>
        </p:nvSpPr>
        <p:spPr>
          <a:xfrm>
            <a:off x="10044604"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[Sanitized screenshot of prototype app]</a:t>
            </a:r>
          </a:p>
        </p:txBody>
      </p:sp>
      <p:pic>
        <p:nvPicPr>
          <p:cNvPr id="1026" name="Picture 2" descr="Iphone X Screen Mockup transparent PNG - StickPNG">
            <a:extLst>
              <a:ext uri="{FF2B5EF4-FFF2-40B4-BE49-F238E27FC236}">
                <a16:creationId xmlns:a16="http://schemas.microsoft.com/office/drawing/2014/main" id="{5479CF01-81C3-49DF-3186-2136BF3C51B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5788"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phone X Screen Mockup transparent PNG - StickPNG">
            <a:extLst>
              <a:ext uri="{FF2B5EF4-FFF2-40B4-BE49-F238E27FC236}">
                <a16:creationId xmlns:a16="http://schemas.microsoft.com/office/drawing/2014/main" id="{09ADA73A-7230-CE9C-1413-1E55493CB1A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68730"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phone X Screen Mockup transparent PNG - StickPNG">
            <a:extLst>
              <a:ext uri="{FF2B5EF4-FFF2-40B4-BE49-F238E27FC236}">
                <a16:creationId xmlns:a16="http://schemas.microsoft.com/office/drawing/2014/main" id="{35B8409C-4422-3014-F020-9159C31F306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01672"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phone X Screen Mockup transparent PNG - StickPNG">
            <a:extLst>
              <a:ext uri="{FF2B5EF4-FFF2-40B4-BE49-F238E27FC236}">
                <a16:creationId xmlns:a16="http://schemas.microsoft.com/office/drawing/2014/main" id="{70FF2CF2-1E64-7EF8-738D-F635D1637A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767556"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phone X Screen Mockup transparent PNG - StickPNG">
            <a:extLst>
              <a:ext uri="{FF2B5EF4-FFF2-40B4-BE49-F238E27FC236}">
                <a16:creationId xmlns:a16="http://schemas.microsoft.com/office/drawing/2014/main" id="{A6AE636E-A339-A34D-D964-322A4A2DF0B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34614"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sp>
        <p:nvSpPr>
          <p:cNvPr id="23" name="1. On-page tracker">
            <a:extLst>
              <a:ext uri="{FF2B5EF4-FFF2-40B4-BE49-F238E27FC236}">
                <a16:creationId xmlns:a16="http://schemas.microsoft.com/office/drawing/2014/main" id="{F00A959C-FCA2-5305-CF7A-6C181FF6BC84}"/>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24" name="Footer Placeholder 2">
            <a:extLst>
              <a:ext uri="{FF2B5EF4-FFF2-40B4-BE49-F238E27FC236}">
                <a16:creationId xmlns:a16="http://schemas.microsoft.com/office/drawing/2014/main" id="{8F5E8ACB-ED81-3734-88D7-6DDFBE46589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5947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76B-9AF5-C614-5F90-19C1386CE422}"/>
              </a:ext>
            </a:extLst>
          </p:cNvPr>
          <p:cNvSpPr>
            <a:spLocks noGrp="1"/>
          </p:cNvSpPr>
          <p:nvPr>
            <p:ph type="title"/>
          </p:nvPr>
        </p:nvSpPr>
        <p:spPr/>
        <p:txBody>
          <a:bodyPr/>
          <a:lstStyle/>
          <a:p>
            <a:r>
              <a:rPr lang="en-US" dirty="0" err="1"/>
              <a:t>NewCo</a:t>
            </a:r>
            <a:r>
              <a:rPr lang="en-US" dirty="0"/>
              <a:t> will partner with [Group] in an agent setup</a:t>
            </a:r>
          </a:p>
        </p:txBody>
      </p:sp>
      <p:sp>
        <p:nvSpPr>
          <p:cNvPr id="6" name="Rectangle 5">
            <a:extLst>
              <a:ext uri="{FF2B5EF4-FFF2-40B4-BE49-F238E27FC236}">
                <a16:creationId xmlns:a16="http://schemas.microsoft.com/office/drawing/2014/main" id="{86BE63C0-E658-4EEC-1009-15D07CB03E7D}"/>
              </a:ext>
            </a:extLst>
          </p:cNvPr>
          <p:cNvSpPr/>
          <p:nvPr/>
        </p:nvSpPr>
        <p:spPr>
          <a:xfrm>
            <a:off x="4214212" y="2183305"/>
            <a:ext cx="2456528"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Onboarding of customer</a:t>
            </a:r>
          </a:p>
        </p:txBody>
      </p:sp>
      <p:sp>
        <p:nvSpPr>
          <p:cNvPr id="7" name="Rectangle 6">
            <a:extLst>
              <a:ext uri="{FF2B5EF4-FFF2-40B4-BE49-F238E27FC236}">
                <a16:creationId xmlns:a16="http://schemas.microsoft.com/office/drawing/2014/main" id="{3A3AA320-5CE3-A32C-285F-D2A8BEA136D1}"/>
              </a:ext>
            </a:extLst>
          </p:cNvPr>
          <p:cNvSpPr/>
          <p:nvPr/>
        </p:nvSpPr>
        <p:spPr>
          <a:xfrm>
            <a:off x="7062259" y="2183305"/>
            <a:ext cx="2456528"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Ongoing engagement with customer</a:t>
            </a:r>
          </a:p>
        </p:txBody>
      </p:sp>
      <p:sp>
        <p:nvSpPr>
          <p:cNvPr id="8" name="Rectangle 7">
            <a:extLst>
              <a:ext uri="{FF2B5EF4-FFF2-40B4-BE49-F238E27FC236}">
                <a16:creationId xmlns:a16="http://schemas.microsoft.com/office/drawing/2014/main" id="{3200FBB3-E1E3-0C69-D159-ED8252330673}"/>
              </a:ext>
            </a:extLst>
          </p:cNvPr>
          <p:cNvSpPr/>
          <p:nvPr/>
        </p:nvSpPr>
        <p:spPr>
          <a:xfrm>
            <a:off x="4214212" y="3583511"/>
            <a:ext cx="5304575" cy="1151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Investment product provider + [sanitized]</a:t>
            </a:r>
          </a:p>
        </p:txBody>
      </p:sp>
      <p:sp>
        <p:nvSpPr>
          <p:cNvPr id="9" name="Rectangle 8">
            <a:extLst>
              <a:ext uri="{FF2B5EF4-FFF2-40B4-BE49-F238E27FC236}">
                <a16:creationId xmlns:a16="http://schemas.microsoft.com/office/drawing/2014/main" id="{C3DA35AD-BC6F-A0BD-D7A5-8956AC6D2A59}"/>
              </a:ext>
            </a:extLst>
          </p:cNvPr>
          <p:cNvSpPr/>
          <p:nvPr/>
        </p:nvSpPr>
        <p:spPr>
          <a:xfrm>
            <a:off x="4214212" y="4980534"/>
            <a:ext cx="5304575" cy="1151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Asset management/fund administrator</a:t>
            </a:r>
          </a:p>
        </p:txBody>
      </p:sp>
      <p:sp>
        <p:nvSpPr>
          <p:cNvPr id="10" name="Left Brace 9">
            <a:extLst>
              <a:ext uri="{FF2B5EF4-FFF2-40B4-BE49-F238E27FC236}">
                <a16:creationId xmlns:a16="http://schemas.microsoft.com/office/drawing/2014/main" id="{E139F215-B70D-C11D-9701-E13D47EEAD53}"/>
              </a:ext>
            </a:extLst>
          </p:cNvPr>
          <p:cNvSpPr/>
          <p:nvPr/>
        </p:nvSpPr>
        <p:spPr>
          <a:xfrm>
            <a:off x="3397675" y="2186487"/>
            <a:ext cx="257256" cy="1151853"/>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262C305-E6F4-15E5-CDA5-5DB3494741FC}"/>
              </a:ext>
            </a:extLst>
          </p:cNvPr>
          <p:cNvSpPr txBox="1"/>
          <p:nvPr/>
        </p:nvSpPr>
        <p:spPr>
          <a:xfrm>
            <a:off x="1444656" y="2577747"/>
            <a:ext cx="1775020" cy="369332"/>
          </a:xfrm>
          <a:prstGeom prst="rect">
            <a:avLst/>
          </a:prstGeom>
          <a:noFill/>
        </p:spPr>
        <p:txBody>
          <a:bodyPr wrap="square" rtlCol="0">
            <a:spAutoFit/>
          </a:bodyPr>
          <a:lstStyle/>
          <a:p>
            <a:pPr algn="ctr"/>
            <a:r>
              <a:rPr lang="en-US" b="1">
                <a:solidFill>
                  <a:schemeClr val="bg1"/>
                </a:solidFill>
                <a:latin typeface="Arial" panose="020B0604020202020204" pitchFamily="34" charset="0"/>
                <a:cs typeface="Arial" panose="020B0604020202020204" pitchFamily="34" charset="0"/>
              </a:rPr>
              <a:t>NewCo</a:t>
            </a:r>
          </a:p>
        </p:txBody>
      </p:sp>
      <p:cxnSp>
        <p:nvCxnSpPr>
          <p:cNvPr id="12" name="Straight Arrow Connector 11">
            <a:extLst>
              <a:ext uri="{FF2B5EF4-FFF2-40B4-BE49-F238E27FC236}">
                <a16:creationId xmlns:a16="http://schemas.microsoft.com/office/drawing/2014/main" id="{35E7E8FD-07F7-9ADD-1F25-93676911033F}"/>
              </a:ext>
            </a:extLst>
          </p:cNvPr>
          <p:cNvCxnSpPr>
            <a:cxnSpLocks/>
            <a:stCxn id="8" idx="2"/>
            <a:endCxn id="9" idx="0"/>
          </p:cNvCxnSpPr>
          <p:nvPr/>
        </p:nvCxnSpPr>
        <p:spPr>
          <a:xfrm>
            <a:off x="6866500" y="4735135"/>
            <a:ext cx="0" cy="245399"/>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AAF052-671B-DE6F-945C-4CD92755CD48}"/>
              </a:ext>
            </a:extLst>
          </p:cNvPr>
          <p:cNvCxnSpPr>
            <a:cxnSpLocks/>
          </p:cNvCxnSpPr>
          <p:nvPr/>
        </p:nvCxnSpPr>
        <p:spPr>
          <a:xfrm>
            <a:off x="5442476" y="3338339"/>
            <a:ext cx="0" cy="245286"/>
          </a:xfrm>
          <a:prstGeom prst="straightConnector1">
            <a:avLst/>
          </a:prstGeom>
          <a:ln>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D88B26-2460-359D-3975-56DA4A060272}"/>
              </a:ext>
            </a:extLst>
          </p:cNvPr>
          <p:cNvCxnSpPr>
            <a:cxnSpLocks/>
          </p:cNvCxnSpPr>
          <p:nvPr/>
        </p:nvCxnSpPr>
        <p:spPr>
          <a:xfrm>
            <a:off x="8290523" y="3338339"/>
            <a:ext cx="0" cy="245286"/>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275070AD-E421-1B42-B705-4748BDF6AA95}"/>
              </a:ext>
            </a:extLst>
          </p:cNvPr>
          <p:cNvSpPr/>
          <p:nvPr/>
        </p:nvSpPr>
        <p:spPr>
          <a:xfrm>
            <a:off x="3397675" y="3583396"/>
            <a:ext cx="257236" cy="2548762"/>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F778D6D-3243-3A83-C9D5-620072C88F44}"/>
              </a:ext>
            </a:extLst>
          </p:cNvPr>
          <p:cNvSpPr txBox="1"/>
          <p:nvPr/>
        </p:nvSpPr>
        <p:spPr>
          <a:xfrm>
            <a:off x="1391045" y="4673111"/>
            <a:ext cx="1882243" cy="646331"/>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[Sanitized Group logo]</a:t>
            </a:r>
          </a:p>
        </p:txBody>
      </p:sp>
      <p:sp>
        <p:nvSpPr>
          <p:cNvPr id="17" name="TextBox 16">
            <a:extLst>
              <a:ext uri="{FF2B5EF4-FFF2-40B4-BE49-F238E27FC236}">
                <a16:creationId xmlns:a16="http://schemas.microsoft.com/office/drawing/2014/main" id="{25744660-BFDA-D3D3-D1C2-392AFA4B263C}"/>
              </a:ext>
            </a:extLst>
          </p:cNvPr>
          <p:cNvSpPr txBox="1"/>
          <p:nvPr/>
        </p:nvSpPr>
        <p:spPr>
          <a:xfrm>
            <a:off x="3236759" y="5079420"/>
            <a:ext cx="184731" cy="369332"/>
          </a:xfrm>
          <a:prstGeom prst="rect">
            <a:avLst/>
          </a:prstGeom>
          <a:noFill/>
        </p:spPr>
        <p:txBody>
          <a:bodyPr wrap="none" rtlCol="0">
            <a:spAutoFit/>
          </a:bodyPr>
          <a:lstStyle/>
          <a:p>
            <a:endParaRPr lang="en-US">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C8E5C71-17D7-394E-655D-2E04E54FAF37}"/>
              </a:ext>
            </a:extLst>
          </p:cNvPr>
          <p:cNvSpPr txBox="1"/>
          <p:nvPr/>
        </p:nvSpPr>
        <p:spPr>
          <a:xfrm>
            <a:off x="6096001" y="1393059"/>
            <a:ext cx="5670282" cy="523220"/>
          </a:xfrm>
          <a:prstGeom prst="rect">
            <a:avLst/>
          </a:prstGeom>
          <a:noFill/>
        </p:spPr>
        <p:txBody>
          <a:bodyPr wrap="square" rtlCol="0">
            <a:spAutoFit/>
          </a:bodyPr>
          <a:lstStyle/>
          <a:p>
            <a:pPr algn="r"/>
            <a:r>
              <a:rPr lang="en-US" sz="1400" dirty="0">
                <a:solidFill>
                  <a:schemeClr val="bg1"/>
                </a:solidFill>
                <a:latin typeface="Arial" panose="020B0604020202020204" pitchFamily="34" charset="0"/>
                <a:cs typeface="Arial" panose="020B0604020202020204" pitchFamily="34" charset="0"/>
              </a:rPr>
              <a:t>See detailed setup and flow charts in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Appendix B and C </a:t>
            </a:r>
            <a:r>
              <a:rPr lang="en-US" sz="1400" i="1" dirty="0">
                <a:solidFill>
                  <a:schemeClr val="bg1"/>
                </a:solidFill>
                <a:latin typeface="Arial" panose="020B0604020202020204" pitchFamily="34" charset="0"/>
                <a:cs typeface="Arial" panose="020B0604020202020204" pitchFamily="34" charset="0"/>
              </a:rPr>
              <a:t>(not included in this template)</a:t>
            </a:r>
            <a:endParaRPr lang="en-US" sz="1400" dirty="0">
              <a:solidFill>
                <a:schemeClr val="bg1"/>
              </a:solidFill>
              <a:latin typeface="Arial" panose="020B0604020202020204" pitchFamily="34" charset="0"/>
              <a:cs typeface="Arial" panose="020B0604020202020204" pitchFamily="34" charset="0"/>
            </a:endParaRPr>
          </a:p>
        </p:txBody>
      </p:sp>
      <p:sp>
        <p:nvSpPr>
          <p:cNvPr id="3" name="1. On-page tracker">
            <a:extLst>
              <a:ext uri="{FF2B5EF4-FFF2-40B4-BE49-F238E27FC236}">
                <a16:creationId xmlns:a16="http://schemas.microsoft.com/office/drawing/2014/main" id="{4BD72C1D-31BD-7CCB-2CBE-1261114844D4}"/>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 name="Footer Placeholder 2">
            <a:extLst>
              <a:ext uri="{FF2B5EF4-FFF2-40B4-BE49-F238E27FC236}">
                <a16:creationId xmlns:a16="http://schemas.microsoft.com/office/drawing/2014/main" id="{635E9BE9-4516-2795-4154-D3235B0DC93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4160648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76B-9AF5-C614-5F90-19C1386CE422}"/>
              </a:ext>
            </a:extLst>
          </p:cNvPr>
          <p:cNvSpPr>
            <a:spLocks noGrp="1"/>
          </p:cNvSpPr>
          <p:nvPr>
            <p:ph type="title"/>
          </p:nvPr>
        </p:nvSpPr>
        <p:spPr>
          <a:xfrm>
            <a:off x="554736" y="355092"/>
            <a:ext cx="11082528" cy="731520"/>
          </a:xfrm>
        </p:spPr>
        <p:txBody>
          <a:bodyPr/>
          <a:lstStyle/>
          <a:p>
            <a:r>
              <a:rPr lang="en-US" dirty="0">
                <a:solidFill>
                  <a:schemeClr val="accent1"/>
                </a:solidFill>
              </a:rPr>
              <a:t>Deep-dive: </a:t>
            </a:r>
            <a:r>
              <a:rPr lang="en-US" dirty="0" err="1"/>
              <a:t>NewCo</a:t>
            </a:r>
            <a:r>
              <a:rPr lang="en-US" dirty="0"/>
              <a:t> handles all customer interaction while [Group] maintains underlying products</a:t>
            </a:r>
          </a:p>
        </p:txBody>
      </p:sp>
      <p:sp>
        <p:nvSpPr>
          <p:cNvPr id="18" name="TextBox 17">
            <a:extLst>
              <a:ext uri="{FF2B5EF4-FFF2-40B4-BE49-F238E27FC236}">
                <a16:creationId xmlns:a16="http://schemas.microsoft.com/office/drawing/2014/main" id="{1C8E5C71-17D7-394E-655D-2E04E54FAF37}"/>
              </a:ext>
            </a:extLst>
          </p:cNvPr>
          <p:cNvSpPr txBox="1"/>
          <p:nvPr/>
        </p:nvSpPr>
        <p:spPr>
          <a:xfrm>
            <a:off x="6096001" y="1393059"/>
            <a:ext cx="5670282" cy="523220"/>
          </a:xfrm>
          <a:prstGeom prst="rect">
            <a:avLst/>
          </a:prstGeom>
          <a:noFill/>
        </p:spPr>
        <p:txBody>
          <a:bodyPr wrap="square" rtlCol="0">
            <a:spAutoFit/>
          </a:bodyPr>
          <a:lstStyle/>
          <a:p>
            <a:pPr algn="r"/>
            <a:r>
              <a:rPr lang="en-US" sz="1400" dirty="0">
                <a:solidFill>
                  <a:schemeClr val="bg1"/>
                </a:solidFill>
                <a:latin typeface="Arial" panose="020B0604020202020204" pitchFamily="34" charset="0"/>
                <a:cs typeface="Arial" panose="020B0604020202020204" pitchFamily="34" charset="0"/>
              </a:rPr>
              <a:t>See detailed setup and flow charts in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Appendix B and C </a:t>
            </a:r>
            <a:r>
              <a:rPr lang="en-US" sz="1400" i="1" dirty="0">
                <a:solidFill>
                  <a:schemeClr val="bg1"/>
                </a:solidFill>
                <a:latin typeface="Arial" panose="020B0604020202020204" pitchFamily="34" charset="0"/>
                <a:cs typeface="Arial" panose="020B0604020202020204" pitchFamily="34" charset="0"/>
              </a:rPr>
              <a:t>(not included in this template)</a:t>
            </a:r>
            <a:endParaRPr lang="en-US" sz="1400" dirty="0">
              <a:solidFill>
                <a:schemeClr val="bg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ECA7E87-9EDE-E44C-25F8-8D706894D071}"/>
              </a:ext>
            </a:extLst>
          </p:cNvPr>
          <p:cNvSpPr/>
          <p:nvPr/>
        </p:nvSpPr>
        <p:spPr>
          <a:xfrm>
            <a:off x="554736" y="4622267"/>
            <a:ext cx="3675390" cy="1334880"/>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[Group] provides underlying [sanitized] products, receives deposits directly, and handles everything around ongoing investment and pay-out, as well as creation of certain regulatory heavy documents for </a:t>
            </a:r>
            <a:r>
              <a:rPr lang="en-US" sz="1200" dirty="0" err="1">
                <a:solidFill>
                  <a:schemeClr val="tx1"/>
                </a:solidFill>
                <a:latin typeface="Arial" panose="020B0604020202020204" pitchFamily="34" charset="0"/>
                <a:cs typeface="Arial" panose="020B0604020202020204" pitchFamily="34" charset="0"/>
              </a:rPr>
              <a:t>NewCo</a:t>
            </a:r>
            <a:r>
              <a:rPr lang="en-US" sz="1200" dirty="0">
                <a:solidFill>
                  <a:schemeClr val="tx1"/>
                </a:solidFill>
                <a:latin typeface="Arial" panose="020B0604020202020204" pitchFamily="34" charset="0"/>
                <a:cs typeface="Arial" panose="020B0604020202020204" pitchFamily="34" charset="0"/>
              </a:rPr>
              <a:t> to send out.</a:t>
            </a:r>
          </a:p>
        </p:txBody>
      </p:sp>
      <p:sp>
        <p:nvSpPr>
          <p:cNvPr id="5" name="Rectangle 4">
            <a:extLst>
              <a:ext uri="{FF2B5EF4-FFF2-40B4-BE49-F238E27FC236}">
                <a16:creationId xmlns:a16="http://schemas.microsoft.com/office/drawing/2014/main" id="{E7834A20-8ADB-EAD9-DE5D-F8D49E6949EA}"/>
              </a:ext>
            </a:extLst>
          </p:cNvPr>
          <p:cNvSpPr/>
          <p:nvPr/>
        </p:nvSpPr>
        <p:spPr>
          <a:xfrm>
            <a:off x="554736" y="2872522"/>
            <a:ext cx="3675390" cy="1334880"/>
          </a:xfrm>
          <a:prstGeom prst="rect">
            <a:avLst/>
          </a:prstGeom>
          <a:solidFill>
            <a:schemeClr val="accent1"/>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Arial" panose="020B0604020202020204" pitchFamily="34" charset="0"/>
                <a:cs typeface="Arial" panose="020B0604020202020204" pitchFamily="34" charset="0"/>
              </a:rPr>
              <a:t>NewCo</a:t>
            </a:r>
            <a:r>
              <a:rPr lang="en-US" sz="1200" dirty="0">
                <a:solidFill>
                  <a:schemeClr val="tx1"/>
                </a:solidFill>
                <a:latin typeface="Arial" panose="020B0604020202020204" pitchFamily="34" charset="0"/>
                <a:cs typeface="Arial" panose="020B0604020202020204" pitchFamily="34" charset="0"/>
              </a:rPr>
              <a:t> interfaces with customer directly for all onboarding and ongoing engagement, as perceived by the customer.</a:t>
            </a:r>
            <a:br>
              <a:rPr lang="en-US" sz="1200" dirty="0">
                <a:solidFill>
                  <a:schemeClr val="tx1"/>
                </a:solidFill>
                <a:latin typeface="Arial" panose="020B0604020202020204" pitchFamily="34" charset="0"/>
                <a:cs typeface="Arial" panose="020B0604020202020204" pitchFamily="34" charset="0"/>
              </a:rPr>
            </a:b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Expectation that &gt;90% of customers can self-service onboard immediately.</a:t>
            </a:r>
          </a:p>
        </p:txBody>
      </p:sp>
      <p:sp>
        <p:nvSpPr>
          <p:cNvPr id="20" name="Rectangle 19">
            <a:extLst>
              <a:ext uri="{FF2B5EF4-FFF2-40B4-BE49-F238E27FC236}">
                <a16:creationId xmlns:a16="http://schemas.microsoft.com/office/drawing/2014/main" id="{01F9CCB1-02E1-E8D3-485C-EBF89B2EC5ED}"/>
              </a:ext>
            </a:extLst>
          </p:cNvPr>
          <p:cNvSpPr/>
          <p:nvPr/>
        </p:nvSpPr>
        <p:spPr>
          <a:xfrm>
            <a:off x="4414628" y="4622267"/>
            <a:ext cx="3675390" cy="1334880"/>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[Group] provides underlying [sanitized] products and [sanitized operations].</a:t>
            </a:r>
          </a:p>
        </p:txBody>
      </p:sp>
      <p:sp>
        <p:nvSpPr>
          <p:cNvPr id="21" name="Rectangle 20">
            <a:extLst>
              <a:ext uri="{FF2B5EF4-FFF2-40B4-BE49-F238E27FC236}">
                <a16:creationId xmlns:a16="http://schemas.microsoft.com/office/drawing/2014/main" id="{12F3FED6-1E3D-B26E-1012-4C99D4A1ADD9}"/>
              </a:ext>
            </a:extLst>
          </p:cNvPr>
          <p:cNvSpPr/>
          <p:nvPr/>
        </p:nvSpPr>
        <p:spPr>
          <a:xfrm>
            <a:off x="4414628" y="2872522"/>
            <a:ext cx="3675390" cy="1334880"/>
          </a:xfrm>
          <a:prstGeom prst="rect">
            <a:avLst/>
          </a:prstGeom>
          <a:solidFill>
            <a:schemeClr val="accent1"/>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Arial" panose="020B0604020202020204" pitchFamily="34" charset="0"/>
                <a:cs typeface="Arial" panose="020B0604020202020204" pitchFamily="34" charset="0"/>
              </a:rPr>
              <a:t>NewCo</a:t>
            </a:r>
            <a:r>
              <a:rPr lang="en-US" sz="1200" dirty="0">
                <a:solidFill>
                  <a:schemeClr val="tx1"/>
                </a:solidFill>
                <a:latin typeface="Arial" panose="020B0604020202020204" pitchFamily="34" charset="0"/>
                <a:cs typeface="Arial" panose="020B0604020202020204" pitchFamily="34" charset="0"/>
              </a:rPr>
              <a:t> interfaces with customer directly for all onboarding and ongoing engagement, as perceived by the customer.</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Expectation that between 70-75% of customers can self-service onboard immediately.</a:t>
            </a:r>
          </a:p>
        </p:txBody>
      </p:sp>
      <p:sp>
        <p:nvSpPr>
          <p:cNvPr id="22" name="Rectangle 21">
            <a:extLst>
              <a:ext uri="{FF2B5EF4-FFF2-40B4-BE49-F238E27FC236}">
                <a16:creationId xmlns:a16="http://schemas.microsoft.com/office/drawing/2014/main" id="{F14C5EC9-0E46-4FBE-2D7A-A243C75141D0}"/>
              </a:ext>
            </a:extLst>
          </p:cNvPr>
          <p:cNvSpPr/>
          <p:nvPr/>
        </p:nvSpPr>
        <p:spPr>
          <a:xfrm>
            <a:off x="8274519" y="2872522"/>
            <a:ext cx="3444237" cy="1334880"/>
          </a:xfrm>
          <a:prstGeom prst="rect">
            <a:avLst/>
          </a:prstGeom>
          <a:solidFill>
            <a:srgbClr val="E6E6E6"/>
          </a:solid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Edge cases (e.g. [sanitized], [sanitized]) for routed to [sanitized Group function] for manual process.</a:t>
            </a:r>
          </a:p>
        </p:txBody>
      </p:sp>
      <p:sp>
        <p:nvSpPr>
          <p:cNvPr id="23" name="TextBox 22">
            <a:extLst>
              <a:ext uri="{FF2B5EF4-FFF2-40B4-BE49-F238E27FC236}">
                <a16:creationId xmlns:a16="http://schemas.microsoft.com/office/drawing/2014/main" id="{7D5B09F9-17BB-9116-BE8B-7F93CC4C524B}"/>
              </a:ext>
            </a:extLst>
          </p:cNvPr>
          <p:cNvSpPr txBox="1"/>
          <p:nvPr/>
        </p:nvSpPr>
        <p:spPr>
          <a:xfrm>
            <a:off x="554736" y="2379288"/>
            <a:ext cx="3310761"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[Sanitized product group]</a:t>
            </a:r>
          </a:p>
        </p:txBody>
      </p:sp>
      <p:sp>
        <p:nvSpPr>
          <p:cNvPr id="24" name="TextBox 23">
            <a:extLst>
              <a:ext uri="{FF2B5EF4-FFF2-40B4-BE49-F238E27FC236}">
                <a16:creationId xmlns:a16="http://schemas.microsoft.com/office/drawing/2014/main" id="{670BE1F3-A6E4-20B1-F865-2509EF82E90E}"/>
              </a:ext>
            </a:extLst>
          </p:cNvPr>
          <p:cNvSpPr txBox="1"/>
          <p:nvPr/>
        </p:nvSpPr>
        <p:spPr>
          <a:xfrm>
            <a:off x="4414628" y="2379288"/>
            <a:ext cx="3310761"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[Sanitized product group]</a:t>
            </a:r>
          </a:p>
        </p:txBody>
      </p:sp>
      <p:sp>
        <p:nvSpPr>
          <p:cNvPr id="25" name="TextBox 24">
            <a:extLst>
              <a:ext uri="{FF2B5EF4-FFF2-40B4-BE49-F238E27FC236}">
                <a16:creationId xmlns:a16="http://schemas.microsoft.com/office/drawing/2014/main" id="{731BBE0A-80FA-E08E-C148-DC5DA2643015}"/>
              </a:ext>
            </a:extLst>
          </p:cNvPr>
          <p:cNvSpPr txBox="1"/>
          <p:nvPr/>
        </p:nvSpPr>
        <p:spPr>
          <a:xfrm>
            <a:off x="8274519" y="2379288"/>
            <a:ext cx="3310761" cy="338554"/>
          </a:xfrm>
          <a:prstGeom prst="rect">
            <a:avLst/>
          </a:prstGeom>
          <a:noFill/>
        </p:spPr>
        <p:txBody>
          <a:bodyPr wrap="square" rtlCol="0">
            <a:spAutoFit/>
          </a:bodyPr>
          <a:lstStyle/>
          <a:p>
            <a:r>
              <a:rPr lang="en-US" sz="1600" b="1">
                <a:solidFill>
                  <a:schemeClr val="bg1"/>
                </a:solidFill>
                <a:latin typeface="Arial" panose="020B0604020202020204" pitchFamily="34" charset="0"/>
                <a:cs typeface="Arial" panose="020B0604020202020204" pitchFamily="34" charset="0"/>
              </a:rPr>
              <a:t>Edge cases</a:t>
            </a:r>
          </a:p>
        </p:txBody>
      </p:sp>
      <p:cxnSp>
        <p:nvCxnSpPr>
          <p:cNvPr id="26" name="Straight Arrow Connector 25">
            <a:extLst>
              <a:ext uri="{FF2B5EF4-FFF2-40B4-BE49-F238E27FC236}">
                <a16:creationId xmlns:a16="http://schemas.microsoft.com/office/drawing/2014/main" id="{97A1FC48-BFAA-4DA2-1A3D-26CF1E4105E1}"/>
              </a:ext>
            </a:extLst>
          </p:cNvPr>
          <p:cNvCxnSpPr>
            <a:cxnSpLocks/>
            <a:stCxn id="21" idx="2"/>
            <a:endCxn id="20" idx="0"/>
          </p:cNvCxnSpPr>
          <p:nvPr/>
        </p:nvCxnSpPr>
        <p:spPr>
          <a:xfrm>
            <a:off x="6252323" y="4207402"/>
            <a:ext cx="0" cy="414865"/>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60992BD-B92D-99E9-1356-F4FDB14D23FD}"/>
              </a:ext>
            </a:extLst>
          </p:cNvPr>
          <p:cNvCxnSpPr>
            <a:cxnSpLocks/>
          </p:cNvCxnSpPr>
          <p:nvPr/>
        </p:nvCxnSpPr>
        <p:spPr>
          <a:xfrm>
            <a:off x="2235200" y="4207402"/>
            <a:ext cx="0" cy="414865"/>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1. On-page tracker">
            <a:extLst>
              <a:ext uri="{FF2B5EF4-FFF2-40B4-BE49-F238E27FC236}">
                <a16:creationId xmlns:a16="http://schemas.microsoft.com/office/drawing/2014/main" id="{360FDE0A-A38F-4DA6-0552-E9856A6B1B61}"/>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7" name="Footer Placeholder 2">
            <a:extLst>
              <a:ext uri="{FF2B5EF4-FFF2-40B4-BE49-F238E27FC236}">
                <a16:creationId xmlns:a16="http://schemas.microsoft.com/office/drawing/2014/main" id="{BABD09FB-E45E-5EFA-A4C5-E3078FCB795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116716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3799655-47B5-D189-D6B8-660D2FE4340F}"/>
              </a:ext>
            </a:extLst>
          </p:cNvPr>
          <p:cNvSpPr/>
          <p:nvPr/>
        </p:nvSpPr>
        <p:spPr>
          <a:xfrm>
            <a:off x="835127" y="1754279"/>
            <a:ext cx="4659086" cy="4455885"/>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We recommend a simple and transparent pricing based on a flat monthly subscription fee and no ad hoc fees</a:t>
            </a:r>
          </a:p>
        </p:txBody>
      </p:sp>
      <p:sp>
        <p:nvSpPr>
          <p:cNvPr id="7" name="Rectangle 6">
            <a:extLst>
              <a:ext uri="{FF2B5EF4-FFF2-40B4-BE49-F238E27FC236}">
                <a16:creationId xmlns:a16="http://schemas.microsoft.com/office/drawing/2014/main" id="{232DD9BC-54EA-DDCB-E113-DD989F6A3973}"/>
              </a:ext>
            </a:extLst>
          </p:cNvPr>
          <p:cNvSpPr/>
          <p:nvPr/>
        </p:nvSpPr>
        <p:spPr>
          <a:xfrm>
            <a:off x="1182029" y="2083917"/>
            <a:ext cx="2672526" cy="369332"/>
          </a:xfrm>
          <a:prstGeom prst="rect">
            <a:avLst/>
          </a:prstGeom>
        </p:spPr>
        <p:txBody>
          <a:bodyPr wrap="none">
            <a:spAutoFit/>
          </a:bodyPr>
          <a:lstStyle/>
          <a:p>
            <a:r>
              <a:rPr lang="en-US">
                <a:solidFill>
                  <a:schemeClr val="bg1"/>
                </a:solidFill>
                <a:latin typeface="Arial" panose="020B0604020202020204" pitchFamily="34" charset="0"/>
                <a:cs typeface="Arial" panose="020B0604020202020204" pitchFamily="34" charset="0"/>
              </a:rPr>
              <a:t>Monthly subscription fee</a:t>
            </a:r>
          </a:p>
        </p:txBody>
      </p:sp>
      <p:sp>
        <p:nvSpPr>
          <p:cNvPr id="26" name="TextBox 25">
            <a:extLst>
              <a:ext uri="{FF2B5EF4-FFF2-40B4-BE49-F238E27FC236}">
                <a16:creationId xmlns:a16="http://schemas.microsoft.com/office/drawing/2014/main" id="{12483252-A3DF-3834-C7FE-AA9847B6BEF4}"/>
              </a:ext>
            </a:extLst>
          </p:cNvPr>
          <p:cNvSpPr txBox="1"/>
          <p:nvPr/>
        </p:nvSpPr>
        <p:spPr>
          <a:xfrm>
            <a:off x="1182029" y="2373932"/>
            <a:ext cx="755335" cy="1323439"/>
          </a:xfrm>
          <a:prstGeom prst="rect">
            <a:avLst/>
          </a:prstGeom>
          <a:noFill/>
        </p:spPr>
        <p:txBody>
          <a:bodyPr wrap="none" rtlCol="0">
            <a:spAutoFit/>
          </a:bodyPr>
          <a:lstStyle/>
          <a:p>
            <a:r>
              <a:rPr lang="en-US" sz="8000" b="1" dirty="0">
                <a:solidFill>
                  <a:schemeClr val="accent1"/>
                </a:solidFill>
                <a:latin typeface="Arial" panose="020B0604020202020204" pitchFamily="34" charset="0"/>
                <a:cs typeface="Arial" panose="020B0604020202020204" pitchFamily="34" charset="0"/>
              </a:rPr>
              <a:t>7</a:t>
            </a:r>
          </a:p>
        </p:txBody>
      </p:sp>
      <p:sp>
        <p:nvSpPr>
          <p:cNvPr id="36" name="Rectangle 35">
            <a:extLst>
              <a:ext uri="{FF2B5EF4-FFF2-40B4-BE49-F238E27FC236}">
                <a16:creationId xmlns:a16="http://schemas.microsoft.com/office/drawing/2014/main" id="{EEB631A2-3D61-306F-5308-FB41E055530D}"/>
              </a:ext>
            </a:extLst>
          </p:cNvPr>
          <p:cNvSpPr/>
          <p:nvPr/>
        </p:nvSpPr>
        <p:spPr>
          <a:xfrm>
            <a:off x="1204760" y="4120899"/>
            <a:ext cx="1903085" cy="369332"/>
          </a:xfrm>
          <a:prstGeom prst="rect">
            <a:avLst/>
          </a:prstGeom>
        </p:spPr>
        <p:txBody>
          <a:bodyPr wrap="none">
            <a:spAutoFit/>
          </a:bodyPr>
          <a:lstStyle/>
          <a:p>
            <a:r>
              <a:rPr lang="en-US">
                <a:solidFill>
                  <a:schemeClr val="bg1"/>
                </a:solidFill>
                <a:latin typeface="Arial" panose="020B0604020202020204" pitchFamily="34" charset="0"/>
                <a:cs typeface="Arial" panose="020B0604020202020204" pitchFamily="34" charset="0"/>
              </a:rPr>
              <a:t>Investment fees*</a:t>
            </a:r>
          </a:p>
        </p:txBody>
      </p:sp>
      <p:sp>
        <p:nvSpPr>
          <p:cNvPr id="39" name="TextBox 38">
            <a:extLst>
              <a:ext uri="{FF2B5EF4-FFF2-40B4-BE49-F238E27FC236}">
                <a16:creationId xmlns:a16="http://schemas.microsoft.com/office/drawing/2014/main" id="{9E5BCAE9-62AD-B1E0-592A-929DFD9E28CA}"/>
              </a:ext>
            </a:extLst>
          </p:cNvPr>
          <p:cNvSpPr txBox="1"/>
          <p:nvPr/>
        </p:nvSpPr>
        <p:spPr>
          <a:xfrm>
            <a:off x="1204760" y="4382691"/>
            <a:ext cx="2182008" cy="1323439"/>
          </a:xfrm>
          <a:prstGeom prst="rect">
            <a:avLst/>
          </a:prstGeom>
          <a:noFill/>
        </p:spPr>
        <p:txBody>
          <a:bodyPr wrap="none" rtlCol="0">
            <a:spAutoFit/>
          </a:bodyPr>
          <a:lstStyle/>
          <a:p>
            <a:r>
              <a:rPr lang="en-US" sz="8000" b="1" dirty="0">
                <a:solidFill>
                  <a:schemeClr val="bg1"/>
                </a:solidFill>
                <a:latin typeface="Arial" panose="020B0604020202020204" pitchFamily="34" charset="0"/>
                <a:cs typeface="Arial" panose="020B0604020202020204" pitchFamily="34" charset="0"/>
              </a:rPr>
              <a:t>0.25</a:t>
            </a:r>
          </a:p>
        </p:txBody>
      </p:sp>
      <p:sp>
        <p:nvSpPr>
          <p:cNvPr id="40" name="TextBox 39">
            <a:extLst>
              <a:ext uri="{FF2B5EF4-FFF2-40B4-BE49-F238E27FC236}">
                <a16:creationId xmlns:a16="http://schemas.microsoft.com/office/drawing/2014/main" id="{9B33FCE0-5206-5157-D2B1-E2546F466C2C}"/>
              </a:ext>
            </a:extLst>
          </p:cNvPr>
          <p:cNvSpPr txBox="1"/>
          <p:nvPr/>
        </p:nvSpPr>
        <p:spPr>
          <a:xfrm>
            <a:off x="2135906" y="2654085"/>
            <a:ext cx="1181734" cy="400110"/>
          </a:xfrm>
          <a:prstGeom prst="rect">
            <a:avLst/>
          </a:prstGeom>
          <a:noFill/>
        </p:spPr>
        <p:txBody>
          <a:bodyPr wrap="none" rtlCol="0">
            <a:spAutoFit/>
          </a:bodyPr>
          <a:lstStyle/>
          <a:p>
            <a:r>
              <a:rPr lang="en-US" sz="2000" b="1" dirty="0">
                <a:solidFill>
                  <a:schemeClr val="accent1"/>
                </a:solidFill>
                <a:latin typeface="Arial" panose="020B0604020202020204" pitchFamily="34" charset="0"/>
                <a:cs typeface="Arial" panose="020B0604020202020204" pitchFamily="34" charset="0"/>
              </a:rPr>
              <a:t>$/month</a:t>
            </a:r>
            <a:endParaRPr lang="en-US" sz="2000" dirty="0">
              <a:solidFill>
                <a:schemeClr val="accent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0C260302-35C7-6A94-20D0-E043B2FEE316}"/>
              </a:ext>
            </a:extLst>
          </p:cNvPr>
          <p:cNvSpPr/>
          <p:nvPr/>
        </p:nvSpPr>
        <p:spPr>
          <a:xfrm>
            <a:off x="3541583" y="4611002"/>
            <a:ext cx="1353256" cy="369332"/>
          </a:xfrm>
          <a:prstGeom prst="rect">
            <a:avLst/>
          </a:prstGeom>
        </p:spPr>
        <p:txBody>
          <a:bodyPr wrap="none">
            <a:spAutoFit/>
          </a:bodyPr>
          <a:lstStyle/>
          <a:p>
            <a:r>
              <a:rPr lang="en-US" b="1" dirty="0">
                <a:solidFill>
                  <a:schemeClr val="bg1"/>
                </a:solidFill>
                <a:latin typeface="Arial" panose="020B0604020202020204" pitchFamily="34" charset="0"/>
                <a:cs typeface="Arial" panose="020B0604020202020204" pitchFamily="34" charset="0"/>
              </a:rPr>
              <a:t>% of </a:t>
            </a:r>
            <a:r>
              <a:rPr lang="en-US" b="1" dirty="0" err="1">
                <a:solidFill>
                  <a:schemeClr val="bg1"/>
                </a:solidFill>
                <a:latin typeface="Arial" panose="020B0604020202020204" pitchFamily="34" charset="0"/>
                <a:cs typeface="Arial" panose="020B0604020202020204" pitchFamily="34" charset="0"/>
              </a:rPr>
              <a:t>AuMs</a:t>
            </a:r>
            <a:endParaRPr lang="en-US" dirty="0">
              <a:solidFill>
                <a:schemeClr val="bg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DBBAB05B-9844-B796-ED6D-88EA73036BC4}"/>
              </a:ext>
            </a:extLst>
          </p:cNvPr>
          <p:cNvSpPr/>
          <p:nvPr/>
        </p:nvSpPr>
        <p:spPr>
          <a:xfrm>
            <a:off x="6095253" y="2767080"/>
            <a:ext cx="2593980"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Minimum contribution</a:t>
            </a:r>
          </a:p>
        </p:txBody>
      </p:sp>
      <p:sp>
        <p:nvSpPr>
          <p:cNvPr id="53" name="Rectangle 52">
            <a:extLst>
              <a:ext uri="{FF2B5EF4-FFF2-40B4-BE49-F238E27FC236}">
                <a16:creationId xmlns:a16="http://schemas.microsoft.com/office/drawing/2014/main" id="{B4DA900E-0323-BD1B-DC1D-612BE02B859C}"/>
              </a:ext>
            </a:extLst>
          </p:cNvPr>
          <p:cNvSpPr/>
          <p:nvPr/>
        </p:nvSpPr>
        <p:spPr>
          <a:xfrm>
            <a:off x="6095253" y="2083917"/>
            <a:ext cx="1433406" cy="338554"/>
          </a:xfrm>
          <a:prstGeom prst="rect">
            <a:avLst/>
          </a:prstGeom>
        </p:spPr>
        <p:txBody>
          <a:bodyPr wrap="square">
            <a:spAutoFit/>
          </a:bodyPr>
          <a:lstStyle/>
          <a:p>
            <a:r>
              <a:rPr lang="en-US" sz="1600">
                <a:solidFill>
                  <a:schemeClr val="bg1"/>
                </a:solidFill>
                <a:latin typeface="Arial" panose="020B0604020202020204" pitchFamily="34" charset="0"/>
                <a:cs typeface="Arial" panose="020B0604020202020204" pitchFamily="34" charset="0"/>
              </a:rPr>
              <a:t>Sign-up fee</a:t>
            </a:r>
          </a:p>
        </p:txBody>
      </p:sp>
      <p:sp>
        <p:nvSpPr>
          <p:cNvPr id="54" name="Rectangle 53">
            <a:extLst>
              <a:ext uri="{FF2B5EF4-FFF2-40B4-BE49-F238E27FC236}">
                <a16:creationId xmlns:a16="http://schemas.microsoft.com/office/drawing/2014/main" id="{08236DB1-E9FA-FCFF-2AE0-FCF41B2DB03E}"/>
              </a:ext>
            </a:extLst>
          </p:cNvPr>
          <p:cNvSpPr/>
          <p:nvPr/>
        </p:nvSpPr>
        <p:spPr>
          <a:xfrm>
            <a:off x="6095253" y="3451595"/>
            <a:ext cx="3700457" cy="584775"/>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Fee for changing monthly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contributions</a:t>
            </a:r>
          </a:p>
        </p:txBody>
      </p:sp>
      <p:grpSp>
        <p:nvGrpSpPr>
          <p:cNvPr id="55" name="Group 54">
            <a:extLst>
              <a:ext uri="{FF2B5EF4-FFF2-40B4-BE49-F238E27FC236}">
                <a16:creationId xmlns:a16="http://schemas.microsoft.com/office/drawing/2014/main" id="{028D11A8-2ADD-3413-DAC8-C628D10CCB4B}"/>
              </a:ext>
            </a:extLst>
          </p:cNvPr>
          <p:cNvGrpSpPr/>
          <p:nvPr/>
        </p:nvGrpSpPr>
        <p:grpSpPr>
          <a:xfrm>
            <a:off x="9800229" y="1928677"/>
            <a:ext cx="3591783" cy="707886"/>
            <a:chOff x="10732908" y="1741718"/>
            <a:chExt cx="3591783" cy="707886"/>
          </a:xfrm>
        </p:grpSpPr>
        <p:sp>
          <p:nvSpPr>
            <p:cNvPr id="56" name="TextBox 55">
              <a:extLst>
                <a:ext uri="{FF2B5EF4-FFF2-40B4-BE49-F238E27FC236}">
                  <a16:creationId xmlns:a16="http://schemas.microsoft.com/office/drawing/2014/main" id="{910D01DB-0057-226F-7585-DE3ACDAB7F23}"/>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57" name="TextBox 56">
              <a:extLst>
                <a:ext uri="{FF2B5EF4-FFF2-40B4-BE49-F238E27FC236}">
                  <a16:creationId xmlns:a16="http://schemas.microsoft.com/office/drawing/2014/main" id="{0D91BB82-1683-68E7-7636-86867527C200}"/>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sp>
        <p:nvSpPr>
          <p:cNvPr id="58" name="Rectangle 57">
            <a:extLst>
              <a:ext uri="{FF2B5EF4-FFF2-40B4-BE49-F238E27FC236}">
                <a16:creationId xmlns:a16="http://schemas.microsoft.com/office/drawing/2014/main" id="{16487C11-36B3-5396-1589-AA8F07059C0B}"/>
              </a:ext>
            </a:extLst>
          </p:cNvPr>
          <p:cNvSpPr/>
          <p:nvPr/>
        </p:nvSpPr>
        <p:spPr>
          <a:xfrm>
            <a:off x="6095253" y="4136110"/>
            <a:ext cx="2715808" cy="338554"/>
          </a:xfrm>
          <a:prstGeom prst="rect">
            <a:avLst/>
          </a:prstGeom>
        </p:spPr>
        <p:txBody>
          <a:bodyPr wrap="none">
            <a:spAutoFit/>
          </a:bodyPr>
          <a:lstStyle/>
          <a:p>
            <a:r>
              <a:rPr lang="en-US" sz="1600">
                <a:solidFill>
                  <a:schemeClr val="bg1"/>
                </a:solidFill>
                <a:latin typeface="Arial" panose="020B0604020202020204" pitchFamily="34" charset="0"/>
                <a:cs typeface="Arial" panose="020B0604020202020204" pitchFamily="34" charset="0"/>
              </a:rPr>
              <a:t>Fee for changing risk profile</a:t>
            </a:r>
          </a:p>
        </p:txBody>
      </p:sp>
      <p:sp>
        <p:nvSpPr>
          <p:cNvPr id="59" name="Rectangle 58">
            <a:extLst>
              <a:ext uri="{FF2B5EF4-FFF2-40B4-BE49-F238E27FC236}">
                <a16:creationId xmlns:a16="http://schemas.microsoft.com/office/drawing/2014/main" id="{DD1131C5-A81A-ED18-E45A-F0D5D45A31E5}"/>
              </a:ext>
            </a:extLst>
          </p:cNvPr>
          <p:cNvSpPr/>
          <p:nvPr/>
        </p:nvSpPr>
        <p:spPr>
          <a:xfrm>
            <a:off x="6095253" y="5520528"/>
            <a:ext cx="982961"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Exit fee</a:t>
            </a:r>
          </a:p>
        </p:txBody>
      </p:sp>
      <p:sp>
        <p:nvSpPr>
          <p:cNvPr id="60" name="TextBox 59">
            <a:extLst>
              <a:ext uri="{FF2B5EF4-FFF2-40B4-BE49-F238E27FC236}">
                <a16:creationId xmlns:a16="http://schemas.microsoft.com/office/drawing/2014/main" id="{9F492E96-A5D4-8FAA-1790-34580385EC84}"/>
              </a:ext>
            </a:extLst>
          </p:cNvPr>
          <p:cNvSpPr txBox="1"/>
          <p:nvPr/>
        </p:nvSpPr>
        <p:spPr>
          <a:xfrm>
            <a:off x="1219561" y="5594439"/>
            <a:ext cx="2997200" cy="246221"/>
          </a:xfrm>
          <a:prstGeom prst="rect">
            <a:avLst/>
          </a:prstGeom>
          <a:noFill/>
        </p:spPr>
        <p:txBody>
          <a:bodyPr wrap="square" rtlCol="0">
            <a:spAutoFit/>
          </a:bodyPr>
          <a:lstStyle/>
          <a:p>
            <a:r>
              <a:rPr lang="en-US" sz="1000">
                <a:solidFill>
                  <a:schemeClr val="bg1"/>
                </a:solidFill>
                <a:latin typeface="Arial" panose="020B0604020202020204" pitchFamily="34" charset="0"/>
                <a:cs typeface="Arial" panose="020B0604020202020204" pitchFamily="34" charset="0"/>
              </a:rPr>
              <a:t>*Directly to [Group]</a:t>
            </a:r>
          </a:p>
        </p:txBody>
      </p:sp>
      <p:sp>
        <p:nvSpPr>
          <p:cNvPr id="61" name="Rectangle 60">
            <a:extLst>
              <a:ext uri="{FF2B5EF4-FFF2-40B4-BE49-F238E27FC236}">
                <a16:creationId xmlns:a16="http://schemas.microsoft.com/office/drawing/2014/main" id="{75D3F1A8-C8E5-F7C8-0BD5-33DBE5C42234}"/>
              </a:ext>
            </a:extLst>
          </p:cNvPr>
          <p:cNvSpPr/>
          <p:nvPr/>
        </p:nvSpPr>
        <p:spPr>
          <a:xfrm>
            <a:off x="6093587" y="4666737"/>
            <a:ext cx="3437159" cy="584775"/>
          </a:xfrm>
          <a:prstGeom prst="rect">
            <a:avLst/>
          </a:prstGeom>
        </p:spPr>
        <p:txBody>
          <a:bodyPr wrap="square">
            <a:spAutoFit/>
          </a:bodyPr>
          <a:lstStyle/>
          <a:p>
            <a:r>
              <a:rPr lang="en-US" sz="1600">
                <a:solidFill>
                  <a:schemeClr val="bg1"/>
                </a:solidFill>
                <a:latin typeface="Arial" panose="020B0604020202020204" pitchFamily="34" charset="0"/>
                <a:cs typeface="Arial" panose="020B0604020202020204" pitchFamily="34" charset="0"/>
              </a:rPr>
              <a:t>Fee for changing portfolio </a:t>
            </a:r>
            <a:br>
              <a:rPr lang="en-US" sz="1600">
                <a:solidFill>
                  <a:schemeClr val="bg1"/>
                </a:solidFill>
                <a:latin typeface="Arial" panose="020B0604020202020204" pitchFamily="34" charset="0"/>
                <a:cs typeface="Arial" panose="020B0604020202020204" pitchFamily="34" charset="0"/>
              </a:rPr>
            </a:br>
            <a:r>
              <a:rPr lang="en-US" sz="1600">
                <a:solidFill>
                  <a:schemeClr val="bg1"/>
                </a:solidFill>
                <a:latin typeface="Arial" panose="020B0604020202020204" pitchFamily="34" charset="0"/>
                <a:cs typeface="Arial" panose="020B0604020202020204" pitchFamily="34" charset="0"/>
              </a:rPr>
              <a:t>composition (e.g. sustainable)</a:t>
            </a:r>
          </a:p>
        </p:txBody>
      </p:sp>
      <p:grpSp>
        <p:nvGrpSpPr>
          <p:cNvPr id="62" name="Group 61">
            <a:extLst>
              <a:ext uri="{FF2B5EF4-FFF2-40B4-BE49-F238E27FC236}">
                <a16:creationId xmlns:a16="http://schemas.microsoft.com/office/drawing/2014/main" id="{7B5010AC-94FD-6BF6-FD5A-5745EAF8B0D1}"/>
              </a:ext>
            </a:extLst>
          </p:cNvPr>
          <p:cNvGrpSpPr/>
          <p:nvPr/>
        </p:nvGrpSpPr>
        <p:grpSpPr>
          <a:xfrm>
            <a:off x="9800229" y="2613192"/>
            <a:ext cx="3591783" cy="707886"/>
            <a:chOff x="10732908" y="1741718"/>
            <a:chExt cx="3591783" cy="707886"/>
          </a:xfrm>
        </p:grpSpPr>
        <p:sp>
          <p:nvSpPr>
            <p:cNvPr id="63" name="TextBox 62">
              <a:extLst>
                <a:ext uri="{FF2B5EF4-FFF2-40B4-BE49-F238E27FC236}">
                  <a16:creationId xmlns:a16="http://schemas.microsoft.com/office/drawing/2014/main" id="{5EB9DC53-CCFA-0B00-1B64-9C86F0640A73}"/>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64" name="TextBox 63">
              <a:extLst>
                <a:ext uri="{FF2B5EF4-FFF2-40B4-BE49-F238E27FC236}">
                  <a16:creationId xmlns:a16="http://schemas.microsoft.com/office/drawing/2014/main" id="{18E940EF-870A-BCFF-159B-C829FF139E3E}"/>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B373326D-F0FB-D1B6-CC85-919F1C2E2231}"/>
              </a:ext>
            </a:extLst>
          </p:cNvPr>
          <p:cNvGrpSpPr/>
          <p:nvPr/>
        </p:nvGrpSpPr>
        <p:grpSpPr>
          <a:xfrm>
            <a:off x="9800229" y="3982222"/>
            <a:ext cx="3591783" cy="707886"/>
            <a:chOff x="10732908" y="1741718"/>
            <a:chExt cx="3591783" cy="707886"/>
          </a:xfrm>
        </p:grpSpPr>
        <p:sp>
          <p:nvSpPr>
            <p:cNvPr id="66" name="TextBox 65">
              <a:extLst>
                <a:ext uri="{FF2B5EF4-FFF2-40B4-BE49-F238E27FC236}">
                  <a16:creationId xmlns:a16="http://schemas.microsoft.com/office/drawing/2014/main" id="{D94C8C8C-ED59-06C7-DAA0-801B5739D39D}"/>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67" name="TextBox 66">
              <a:extLst>
                <a:ext uri="{FF2B5EF4-FFF2-40B4-BE49-F238E27FC236}">
                  <a16:creationId xmlns:a16="http://schemas.microsoft.com/office/drawing/2014/main" id="{ACA9919E-A367-D3F4-3DA2-2741249AB905}"/>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a16="http://schemas.microsoft.com/office/drawing/2014/main" id="{94C57F9D-7589-5AAE-4076-3A5F8C40CC70}"/>
              </a:ext>
            </a:extLst>
          </p:cNvPr>
          <p:cNvGrpSpPr/>
          <p:nvPr/>
        </p:nvGrpSpPr>
        <p:grpSpPr>
          <a:xfrm>
            <a:off x="9800229" y="3297707"/>
            <a:ext cx="3591783" cy="707886"/>
            <a:chOff x="10732908" y="1741718"/>
            <a:chExt cx="3591783" cy="707886"/>
          </a:xfrm>
        </p:grpSpPr>
        <p:sp>
          <p:nvSpPr>
            <p:cNvPr id="69" name="TextBox 68">
              <a:extLst>
                <a:ext uri="{FF2B5EF4-FFF2-40B4-BE49-F238E27FC236}">
                  <a16:creationId xmlns:a16="http://schemas.microsoft.com/office/drawing/2014/main" id="{6DD85610-8B50-985F-E721-96E18DA0EA11}"/>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70" name="TextBox 69">
              <a:extLst>
                <a:ext uri="{FF2B5EF4-FFF2-40B4-BE49-F238E27FC236}">
                  <a16:creationId xmlns:a16="http://schemas.microsoft.com/office/drawing/2014/main" id="{CE45435B-CB50-A473-CF0B-0ECE3F5B816B}"/>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grpSp>
        <p:nvGrpSpPr>
          <p:cNvPr id="71" name="Group 70">
            <a:extLst>
              <a:ext uri="{FF2B5EF4-FFF2-40B4-BE49-F238E27FC236}">
                <a16:creationId xmlns:a16="http://schemas.microsoft.com/office/drawing/2014/main" id="{518F94F6-9C39-6243-03EC-C6B4828BAFB9}"/>
              </a:ext>
            </a:extLst>
          </p:cNvPr>
          <p:cNvGrpSpPr/>
          <p:nvPr/>
        </p:nvGrpSpPr>
        <p:grpSpPr>
          <a:xfrm>
            <a:off x="9800229" y="4666737"/>
            <a:ext cx="3591783" cy="707886"/>
            <a:chOff x="10732908" y="1741718"/>
            <a:chExt cx="3591783" cy="707886"/>
          </a:xfrm>
        </p:grpSpPr>
        <p:sp>
          <p:nvSpPr>
            <p:cNvPr id="72" name="TextBox 71">
              <a:extLst>
                <a:ext uri="{FF2B5EF4-FFF2-40B4-BE49-F238E27FC236}">
                  <a16:creationId xmlns:a16="http://schemas.microsoft.com/office/drawing/2014/main" id="{81A3929E-17A3-0261-7B89-E8A0310DDDFF}"/>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73" name="TextBox 72">
              <a:extLst>
                <a:ext uri="{FF2B5EF4-FFF2-40B4-BE49-F238E27FC236}">
                  <a16:creationId xmlns:a16="http://schemas.microsoft.com/office/drawing/2014/main" id="{2985F861-C4AB-5E46-62E2-E1382207AE01}"/>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31C522C3-8B32-D0FF-0C7A-BF2E498B603C}"/>
              </a:ext>
            </a:extLst>
          </p:cNvPr>
          <p:cNvGrpSpPr/>
          <p:nvPr/>
        </p:nvGrpSpPr>
        <p:grpSpPr>
          <a:xfrm>
            <a:off x="9800229" y="5351251"/>
            <a:ext cx="3591783" cy="707886"/>
            <a:chOff x="10732908" y="1741718"/>
            <a:chExt cx="3591783" cy="707886"/>
          </a:xfrm>
        </p:grpSpPr>
        <p:sp>
          <p:nvSpPr>
            <p:cNvPr id="75" name="TextBox 74">
              <a:extLst>
                <a:ext uri="{FF2B5EF4-FFF2-40B4-BE49-F238E27FC236}">
                  <a16:creationId xmlns:a16="http://schemas.microsoft.com/office/drawing/2014/main" id="{9C166729-10B2-F25C-A319-08ECFCF9E302}"/>
                </a:ext>
              </a:extLst>
            </p:cNvPr>
            <p:cNvSpPr txBox="1"/>
            <p:nvPr/>
          </p:nvSpPr>
          <p:spPr>
            <a:xfrm>
              <a:off x="10732908" y="1741718"/>
              <a:ext cx="470000" cy="707886"/>
            </a:xfrm>
            <a:prstGeom prst="rect">
              <a:avLst/>
            </a:prstGeom>
            <a:noFill/>
          </p:spPr>
          <p:txBody>
            <a:bodyPr wrap="none" rtlCol="0">
              <a:spAutoFit/>
            </a:bodyPr>
            <a:lstStyle/>
            <a:p>
              <a:r>
                <a:rPr lang="en-US" sz="4000" b="1">
                  <a:solidFill>
                    <a:schemeClr val="bg1"/>
                  </a:solidFill>
                  <a:latin typeface="Arial" panose="020B0604020202020204" pitchFamily="34" charset="0"/>
                  <a:cs typeface="Arial" panose="020B0604020202020204" pitchFamily="34" charset="0"/>
                </a:rPr>
                <a:t>0</a:t>
              </a:r>
            </a:p>
          </p:txBody>
        </p:sp>
        <p:sp>
          <p:nvSpPr>
            <p:cNvPr id="76" name="TextBox 75">
              <a:extLst>
                <a:ext uri="{FF2B5EF4-FFF2-40B4-BE49-F238E27FC236}">
                  <a16:creationId xmlns:a16="http://schemas.microsoft.com/office/drawing/2014/main" id="{AD4261E3-BC19-81E4-CDCE-19AC9262AC85}"/>
                </a:ext>
              </a:extLst>
            </p:cNvPr>
            <p:cNvSpPr txBox="1"/>
            <p:nvPr/>
          </p:nvSpPr>
          <p:spPr>
            <a:xfrm>
              <a:off x="11199702" y="1850189"/>
              <a:ext cx="3124989"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grpSp>
      <p:sp>
        <p:nvSpPr>
          <p:cNvPr id="8" name="1. On-page tracker">
            <a:extLst>
              <a:ext uri="{FF2B5EF4-FFF2-40B4-BE49-F238E27FC236}">
                <a16:creationId xmlns:a16="http://schemas.microsoft.com/office/drawing/2014/main" id="{3AF7DEE0-B5AC-8B46-A0CB-E2987000D721}"/>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9" name="Footer Placeholder 2">
            <a:extLst>
              <a:ext uri="{FF2B5EF4-FFF2-40B4-BE49-F238E27FC236}">
                <a16:creationId xmlns:a16="http://schemas.microsoft.com/office/drawing/2014/main" id="{C11CF1FA-D64A-7337-92BD-021A93748FA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611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6" y="1706563"/>
            <a:ext cx="4113518" cy="694944"/>
          </a:xfrm>
        </p:spPr>
        <p:txBody>
          <a:bodyPr/>
          <a:lstStyle/>
          <a:p>
            <a:r>
              <a:rPr lang="en-US" sz="4800" dirty="0"/>
              <a:t>Vision and ambition</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02</a:t>
            </a:r>
          </a:p>
        </p:txBody>
      </p:sp>
    </p:spTree>
    <p:extLst>
      <p:ext uri="{BB962C8B-B14F-4D97-AF65-F5344CB8AC3E}">
        <p14:creationId xmlns:p14="http://schemas.microsoft.com/office/powerpoint/2010/main" val="118375873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tx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Value Propositions</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Activities</a:t>
            </a:r>
          </a:p>
          <a:p>
            <a:pPr>
              <a:spcAft>
                <a:spcPts val="1200"/>
              </a:spcAft>
              <a:defRPr/>
            </a:pPr>
            <a:endParaRPr lang="en-US" sz="1000" b="1" dirty="0">
              <a:solidFill>
                <a:schemeClr val="tx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Relationships</a:t>
            </a:r>
          </a:p>
          <a:p>
            <a:pPr>
              <a:spcAft>
                <a:spcPts val="1200"/>
              </a:spcAft>
              <a:defRPr/>
            </a:pPr>
            <a:endParaRPr lang="en-US" sz="2400" b="1" dirty="0">
              <a:solidFill>
                <a:schemeClr val="tx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Cost Structure</a:t>
            </a: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Revenue Streams</a:t>
            </a: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Segments</a:t>
            </a:r>
          </a:p>
          <a:p>
            <a:pPr>
              <a:spcAft>
                <a:spcPts val="1200"/>
              </a:spcAft>
              <a:defRPr/>
            </a:pPr>
            <a:endParaRPr lang="en-US" sz="2000" b="1" dirty="0">
              <a:solidFill>
                <a:schemeClr val="tx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Resources</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Channels</a:t>
            </a:r>
          </a:p>
          <a:p>
            <a:pPr>
              <a:defRPr/>
            </a:pPr>
            <a:endParaRPr lang="en-US" sz="800" dirty="0">
              <a:solidFill>
                <a:schemeClr val="tx1"/>
              </a:solidFill>
              <a:latin typeface="Arial" panose="020B0604020202020204"/>
            </a:endParaRPr>
          </a:p>
          <a:p>
            <a:pPr>
              <a:defRPr/>
            </a:pPr>
            <a:endParaRPr lang="en-US" sz="1400" b="1" dirty="0">
              <a:solidFill>
                <a:schemeClr val="tx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
        <p:nvSpPr>
          <p:cNvPr id="5" name="Rectangle 4">
            <a:extLst>
              <a:ext uri="{FF2B5EF4-FFF2-40B4-BE49-F238E27FC236}">
                <a16:creationId xmlns:a16="http://schemas.microsoft.com/office/drawing/2014/main" id="{2090EA45-2425-B218-362B-AB9AA11AA1B3}"/>
              </a:ext>
            </a:extLst>
          </p:cNvPr>
          <p:cNvSpPr/>
          <p:nvPr/>
        </p:nvSpPr>
        <p:spPr>
          <a:xfrm>
            <a:off x="9622223" y="1937958"/>
            <a:ext cx="1861282" cy="23008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b="1" dirty="0">
                <a:solidFill>
                  <a:schemeClr val="bg1"/>
                </a:solidFill>
                <a:latin typeface="Arial" panose="020B0604020202020204" pitchFamily="34" charset="0"/>
                <a:cs typeface="Arial" panose="020B0604020202020204" pitchFamily="34" charset="0"/>
              </a:rPr>
              <a:t>No-hassle </a:t>
            </a:r>
            <a:r>
              <a:rPr lang="en-US" sz="1200" b="1" dirty="0" err="1">
                <a:solidFill>
                  <a:schemeClr val="bg1"/>
                </a:solidFill>
                <a:latin typeface="Arial" panose="020B0604020202020204" pitchFamily="34" charset="0"/>
                <a:cs typeface="Arial" panose="020B0604020202020204" pitchFamily="34" charset="0"/>
              </a:rPr>
              <a:t>Noras</a:t>
            </a:r>
            <a:endParaRPr lang="en-US" sz="1200" b="1" dirty="0">
              <a:solidFill>
                <a:schemeClr val="bg1"/>
              </a:solidFill>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25-45 years old, m/f</a:t>
            </a:r>
          </a:p>
          <a:p>
            <a:pPr marL="171450" lvl="0" indent="-171450">
              <a:spcAft>
                <a:spcPts val="600"/>
              </a:spcAft>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Wants easy, no-hassle solution</a:t>
            </a:r>
          </a:p>
          <a:p>
            <a:pPr marL="171450" lvl="0" indent="-171450">
              <a:spcAft>
                <a:spcPts val="600"/>
              </a:spcAft>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Not interested in too many details</a:t>
            </a:r>
          </a:p>
          <a:p>
            <a:pPr marL="171450" lvl="0" indent="-171450">
              <a:spcAft>
                <a:spcPts val="600"/>
              </a:spcAft>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Important that it is easy to start</a:t>
            </a:r>
          </a:p>
        </p:txBody>
      </p:sp>
      <p:sp>
        <p:nvSpPr>
          <p:cNvPr id="6" name="Rectangle 5">
            <a:extLst>
              <a:ext uri="{FF2B5EF4-FFF2-40B4-BE49-F238E27FC236}">
                <a16:creationId xmlns:a16="http://schemas.microsoft.com/office/drawing/2014/main" id="{3CEB059C-C8EF-FA86-0AED-D72A0AB17235}"/>
              </a:ext>
            </a:extLst>
          </p:cNvPr>
          <p:cNvSpPr/>
          <p:nvPr/>
        </p:nvSpPr>
        <p:spPr>
          <a:xfrm>
            <a:off x="6416057"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Fixed monthly admin fee</a:t>
            </a:r>
          </a:p>
        </p:txBody>
      </p:sp>
      <p:sp>
        <p:nvSpPr>
          <p:cNvPr id="8" name="Rectangle 7">
            <a:extLst>
              <a:ext uri="{FF2B5EF4-FFF2-40B4-BE49-F238E27FC236}">
                <a16:creationId xmlns:a16="http://schemas.microsoft.com/office/drawing/2014/main" id="{D646CB97-32CF-D9F7-DAEC-5D0CB8F39617}"/>
              </a:ext>
            </a:extLst>
          </p:cNvPr>
          <p:cNvSpPr/>
          <p:nvPr/>
        </p:nvSpPr>
        <p:spPr>
          <a:xfrm>
            <a:off x="7475400" y="3625642"/>
            <a:ext cx="971671"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latin typeface="Arial" panose="020B0604020202020204" pitchFamily="34" charset="0"/>
                <a:cs typeface="Arial" panose="020B0604020202020204" pitchFamily="34" charset="0"/>
              </a:rPr>
              <a:t>Influencers</a:t>
            </a:r>
          </a:p>
        </p:txBody>
      </p:sp>
      <p:sp>
        <p:nvSpPr>
          <p:cNvPr id="9" name="Rectangle 8">
            <a:extLst>
              <a:ext uri="{FF2B5EF4-FFF2-40B4-BE49-F238E27FC236}">
                <a16:creationId xmlns:a16="http://schemas.microsoft.com/office/drawing/2014/main" id="{4C90DFE5-FE29-FE65-1C6B-C5624B5CD949}"/>
              </a:ext>
            </a:extLst>
          </p:cNvPr>
          <p:cNvSpPr/>
          <p:nvPr/>
        </p:nvSpPr>
        <p:spPr>
          <a:xfrm>
            <a:off x="5167745" y="1958892"/>
            <a:ext cx="98877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latin typeface="Arial" panose="020B0604020202020204" pitchFamily="34" charset="0"/>
                <a:cs typeface="Arial" panose="020B0604020202020204" pitchFamily="34" charset="0"/>
              </a:rPr>
              <a:t>Simple, personal, honest</a:t>
            </a:r>
          </a:p>
        </p:txBody>
      </p:sp>
      <p:sp>
        <p:nvSpPr>
          <p:cNvPr id="10" name="Rectangle 9">
            <a:extLst>
              <a:ext uri="{FF2B5EF4-FFF2-40B4-BE49-F238E27FC236}">
                <a16:creationId xmlns:a16="http://schemas.microsoft.com/office/drawing/2014/main" id="{F3C201AE-46C2-7943-D90D-9F94976DA582}"/>
              </a:ext>
            </a:extLst>
          </p:cNvPr>
          <p:cNvSpPr/>
          <p:nvPr/>
        </p:nvSpPr>
        <p:spPr>
          <a:xfrm>
            <a:off x="5167744" y="2687956"/>
            <a:ext cx="172800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”Regular” investment products</a:t>
            </a:r>
          </a:p>
        </p:txBody>
      </p:sp>
      <p:sp>
        <p:nvSpPr>
          <p:cNvPr id="11" name="Rectangle 10">
            <a:extLst>
              <a:ext uri="{FF2B5EF4-FFF2-40B4-BE49-F238E27FC236}">
                <a16:creationId xmlns:a16="http://schemas.microsoft.com/office/drawing/2014/main" id="{2D6497D8-073F-F745-9321-F1B928D74B0A}"/>
              </a:ext>
            </a:extLst>
          </p:cNvPr>
          <p:cNvSpPr/>
          <p:nvPr/>
        </p:nvSpPr>
        <p:spPr>
          <a:xfrm>
            <a:off x="5167744" y="3368169"/>
            <a:ext cx="172800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[Sanitized]</a:t>
            </a:r>
          </a:p>
        </p:txBody>
      </p:sp>
      <p:sp>
        <p:nvSpPr>
          <p:cNvPr id="12" name="Rectangle 11">
            <a:extLst>
              <a:ext uri="{FF2B5EF4-FFF2-40B4-BE49-F238E27FC236}">
                <a16:creationId xmlns:a16="http://schemas.microsoft.com/office/drawing/2014/main" id="{1A2B1D87-DA8A-3849-5AF4-F7E975A014D7}"/>
              </a:ext>
            </a:extLst>
          </p:cNvPr>
          <p:cNvSpPr/>
          <p:nvPr/>
        </p:nvSpPr>
        <p:spPr>
          <a:xfrm>
            <a:off x="5167744" y="4070394"/>
            <a:ext cx="692729"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latin typeface="Arial" panose="020B0604020202020204" pitchFamily="34" charset="0"/>
                <a:cs typeface="Arial" panose="020B0604020202020204" pitchFamily="34" charset="0"/>
              </a:rPr>
              <a:t>Fully digital</a:t>
            </a:r>
          </a:p>
        </p:txBody>
      </p:sp>
      <p:sp>
        <p:nvSpPr>
          <p:cNvPr id="13" name="Rectangle 12">
            <a:extLst>
              <a:ext uri="{FF2B5EF4-FFF2-40B4-BE49-F238E27FC236}">
                <a16:creationId xmlns:a16="http://schemas.microsoft.com/office/drawing/2014/main" id="{665A4FFF-BC35-69E1-5A57-5AEC60ADAB3B}"/>
              </a:ext>
            </a:extLst>
          </p:cNvPr>
          <p:cNvSpPr/>
          <p:nvPr/>
        </p:nvSpPr>
        <p:spPr>
          <a:xfrm>
            <a:off x="5914852" y="4070394"/>
            <a:ext cx="98089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solidFill>
                <a:latin typeface="Arial" panose="020B0604020202020204" pitchFamily="34" charset="0"/>
                <a:cs typeface="Arial" panose="020B0604020202020204" pitchFamily="34" charset="0"/>
              </a:rPr>
              <a:t>Customer-centric</a:t>
            </a:r>
          </a:p>
        </p:txBody>
      </p:sp>
      <p:sp>
        <p:nvSpPr>
          <p:cNvPr id="14" name="Rectangle 13">
            <a:extLst>
              <a:ext uri="{FF2B5EF4-FFF2-40B4-BE49-F238E27FC236}">
                <a16:creationId xmlns:a16="http://schemas.microsoft.com/office/drawing/2014/main" id="{2A072D4C-94A0-3379-C9E3-C6A978E1EA23}"/>
              </a:ext>
            </a:extLst>
          </p:cNvPr>
          <p:cNvSpPr/>
          <p:nvPr/>
        </p:nvSpPr>
        <p:spPr>
          <a:xfrm>
            <a:off x="7630160" y="4338971"/>
            <a:ext cx="113989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Partnerships with e.g. [sanitized]</a:t>
            </a:r>
          </a:p>
        </p:txBody>
      </p:sp>
      <p:sp>
        <p:nvSpPr>
          <p:cNvPr id="15" name="Rectangle 14">
            <a:extLst>
              <a:ext uri="{FF2B5EF4-FFF2-40B4-BE49-F238E27FC236}">
                <a16:creationId xmlns:a16="http://schemas.microsoft.com/office/drawing/2014/main" id="{06208C6B-60CE-1C66-19AA-94A9B15528F3}"/>
              </a:ext>
            </a:extLst>
          </p:cNvPr>
          <p:cNvSpPr/>
          <p:nvPr/>
        </p:nvSpPr>
        <p:spPr>
          <a:xfrm>
            <a:off x="846031" y="1940996"/>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[Group]</a:t>
            </a:r>
          </a:p>
        </p:txBody>
      </p:sp>
      <p:sp>
        <p:nvSpPr>
          <p:cNvPr id="16" name="Rectangle 15">
            <a:extLst>
              <a:ext uri="{FF2B5EF4-FFF2-40B4-BE49-F238E27FC236}">
                <a16:creationId xmlns:a16="http://schemas.microsoft.com/office/drawing/2014/main" id="{DC63CFA1-0B87-1D73-F1FA-FF18EADFBB09}"/>
              </a:ext>
            </a:extLst>
          </p:cNvPr>
          <p:cNvSpPr/>
          <p:nvPr/>
        </p:nvSpPr>
        <p:spPr>
          <a:xfrm>
            <a:off x="826499" y="357370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[Sanitized]</a:t>
            </a:r>
          </a:p>
        </p:txBody>
      </p:sp>
      <p:sp>
        <p:nvSpPr>
          <p:cNvPr id="24" name="Rectangle 23">
            <a:extLst>
              <a:ext uri="{FF2B5EF4-FFF2-40B4-BE49-F238E27FC236}">
                <a16:creationId xmlns:a16="http://schemas.microsoft.com/office/drawing/2014/main" id="{694F626D-ADC6-74C9-7C17-D53390B2381D}"/>
              </a:ext>
            </a:extLst>
          </p:cNvPr>
          <p:cNvSpPr/>
          <p:nvPr/>
        </p:nvSpPr>
        <p:spPr>
          <a:xfrm>
            <a:off x="826499" y="4256030"/>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a:t>
            </a:r>
          </a:p>
        </p:txBody>
      </p:sp>
      <p:sp>
        <p:nvSpPr>
          <p:cNvPr id="25" name="Rectangle 24">
            <a:extLst>
              <a:ext uri="{FF2B5EF4-FFF2-40B4-BE49-F238E27FC236}">
                <a16:creationId xmlns:a16="http://schemas.microsoft.com/office/drawing/2014/main" id="{2522509B-61B8-B48E-3B5B-D4722D610091}"/>
              </a:ext>
            </a:extLst>
          </p:cNvPr>
          <p:cNvSpPr/>
          <p:nvPr/>
        </p:nvSpPr>
        <p:spPr>
          <a:xfrm>
            <a:off x="6244055" y="1958892"/>
            <a:ext cx="692729"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D2C</a:t>
            </a:r>
          </a:p>
        </p:txBody>
      </p:sp>
      <p:sp>
        <p:nvSpPr>
          <p:cNvPr id="27" name="Rectangle 26">
            <a:extLst>
              <a:ext uri="{FF2B5EF4-FFF2-40B4-BE49-F238E27FC236}">
                <a16:creationId xmlns:a16="http://schemas.microsoft.com/office/drawing/2014/main" id="{972E25D2-44E0-E71B-0702-48D3683B84F1}"/>
              </a:ext>
            </a:extLst>
          </p:cNvPr>
          <p:cNvSpPr/>
          <p:nvPr/>
        </p:nvSpPr>
        <p:spPr>
          <a:xfrm>
            <a:off x="880531"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Team</a:t>
            </a:r>
          </a:p>
        </p:txBody>
      </p:sp>
      <p:sp>
        <p:nvSpPr>
          <p:cNvPr id="28" name="Rectangle 27">
            <a:extLst>
              <a:ext uri="{FF2B5EF4-FFF2-40B4-BE49-F238E27FC236}">
                <a16:creationId xmlns:a16="http://schemas.microsoft.com/office/drawing/2014/main" id="{2B1FF56E-2BFB-3515-FFEE-C181800FCAE7}"/>
              </a:ext>
            </a:extLst>
          </p:cNvPr>
          <p:cNvSpPr/>
          <p:nvPr/>
        </p:nvSpPr>
        <p:spPr>
          <a:xfrm>
            <a:off x="2199416"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Marketing</a:t>
            </a:r>
          </a:p>
        </p:txBody>
      </p:sp>
      <p:sp>
        <p:nvSpPr>
          <p:cNvPr id="29" name="Rectangle 28">
            <a:extLst>
              <a:ext uri="{FF2B5EF4-FFF2-40B4-BE49-F238E27FC236}">
                <a16:creationId xmlns:a16="http://schemas.microsoft.com/office/drawing/2014/main" id="{BEFC1B57-A0D0-9AA4-D28F-DCABEEB87466}"/>
              </a:ext>
            </a:extLst>
          </p:cNvPr>
          <p:cNvSpPr/>
          <p:nvPr/>
        </p:nvSpPr>
        <p:spPr>
          <a:xfrm>
            <a:off x="3502498"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latin typeface="Arial" panose="020B0604020202020204" pitchFamily="34" charset="0"/>
                <a:cs typeface="Arial" panose="020B0604020202020204" pitchFamily="34" charset="0"/>
              </a:rPr>
              <a:t>Misc</a:t>
            </a:r>
            <a:r>
              <a:rPr lang="en-US" sz="1200" dirty="0">
                <a:solidFill>
                  <a:schemeClr val="bg1"/>
                </a:solidFill>
                <a:latin typeface="Arial" panose="020B0604020202020204" pitchFamily="34" charset="0"/>
                <a:cs typeface="Arial" panose="020B0604020202020204" pitchFamily="34" charset="0"/>
              </a:rPr>
              <a:t> e.g. legal costs, call center etc. </a:t>
            </a:r>
          </a:p>
        </p:txBody>
      </p:sp>
      <p:sp>
        <p:nvSpPr>
          <p:cNvPr id="30" name="Rectangle 29">
            <a:extLst>
              <a:ext uri="{FF2B5EF4-FFF2-40B4-BE49-F238E27FC236}">
                <a16:creationId xmlns:a16="http://schemas.microsoft.com/office/drawing/2014/main" id="{68E186CD-233A-DF93-456F-6D5F7B63F4A6}"/>
              </a:ext>
            </a:extLst>
          </p:cNvPr>
          <p:cNvSpPr/>
          <p:nvPr/>
        </p:nvSpPr>
        <p:spPr>
          <a:xfrm>
            <a:off x="840353" y="259235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sz="1200" dirty="0">
                <a:solidFill>
                  <a:schemeClr val="bg1"/>
                </a:solidFill>
                <a:latin typeface="Arial" panose="020B0604020202020204" pitchFamily="34" charset="0"/>
                <a:cs typeface="Arial" panose="020B0604020202020204" pitchFamily="34" charset="0"/>
              </a:rPr>
              <a:t>[Sanitized]</a:t>
            </a:r>
          </a:p>
        </p:txBody>
      </p:sp>
      <p:sp>
        <p:nvSpPr>
          <p:cNvPr id="31" name="Rectangle 30">
            <a:extLst>
              <a:ext uri="{FF2B5EF4-FFF2-40B4-BE49-F238E27FC236}">
                <a16:creationId xmlns:a16="http://schemas.microsoft.com/office/drawing/2014/main" id="{CD33DBC1-4B0B-7BF7-03C6-E263015AB4DC}"/>
              </a:ext>
            </a:extLst>
          </p:cNvPr>
          <p:cNvSpPr/>
          <p:nvPr/>
        </p:nvSpPr>
        <p:spPr>
          <a:xfrm>
            <a:off x="7644013" y="1815797"/>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Digital-first</a:t>
            </a:r>
          </a:p>
        </p:txBody>
      </p:sp>
      <p:sp>
        <p:nvSpPr>
          <p:cNvPr id="32" name="Rectangle 31">
            <a:extLst>
              <a:ext uri="{FF2B5EF4-FFF2-40B4-BE49-F238E27FC236}">
                <a16:creationId xmlns:a16="http://schemas.microsoft.com/office/drawing/2014/main" id="{03456835-6B13-720C-FD8D-5892F01B9BD6}"/>
              </a:ext>
            </a:extLst>
          </p:cNvPr>
          <p:cNvSpPr/>
          <p:nvPr/>
        </p:nvSpPr>
        <p:spPr>
          <a:xfrm>
            <a:off x="7630160" y="2459442"/>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Self-service</a:t>
            </a:r>
          </a:p>
        </p:txBody>
      </p:sp>
      <p:sp>
        <p:nvSpPr>
          <p:cNvPr id="33" name="Rectangle 32">
            <a:extLst>
              <a:ext uri="{FF2B5EF4-FFF2-40B4-BE49-F238E27FC236}">
                <a16:creationId xmlns:a16="http://schemas.microsoft.com/office/drawing/2014/main" id="{A5B07012-50B1-167C-65AF-1A469F94BF4E}"/>
              </a:ext>
            </a:extLst>
          </p:cNvPr>
          <p:cNvSpPr/>
          <p:nvPr/>
        </p:nvSpPr>
        <p:spPr>
          <a:xfrm>
            <a:off x="2904155" y="1649182"/>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Build and maintain interface</a:t>
            </a:r>
          </a:p>
        </p:txBody>
      </p:sp>
      <p:sp>
        <p:nvSpPr>
          <p:cNvPr id="34" name="Rectangle 33">
            <a:extLst>
              <a:ext uri="{FF2B5EF4-FFF2-40B4-BE49-F238E27FC236}">
                <a16:creationId xmlns:a16="http://schemas.microsoft.com/office/drawing/2014/main" id="{77D5EBF0-2498-B650-BCBE-3F79BB959BC6}"/>
              </a:ext>
            </a:extLst>
          </p:cNvPr>
          <p:cNvSpPr/>
          <p:nvPr/>
        </p:nvSpPr>
        <p:spPr>
          <a:xfrm>
            <a:off x="2946244" y="2434978"/>
            <a:ext cx="1077116"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Integrate with [Group]</a:t>
            </a:r>
          </a:p>
        </p:txBody>
      </p:sp>
      <p:sp>
        <p:nvSpPr>
          <p:cNvPr id="35" name="Rectangle 34">
            <a:extLst>
              <a:ext uri="{FF2B5EF4-FFF2-40B4-BE49-F238E27FC236}">
                <a16:creationId xmlns:a16="http://schemas.microsoft.com/office/drawing/2014/main" id="{1C2D65F9-DB92-00F6-426E-4506B4D5DBFB}"/>
              </a:ext>
            </a:extLst>
          </p:cNvPr>
          <p:cNvSpPr/>
          <p:nvPr/>
        </p:nvSpPr>
        <p:spPr>
          <a:xfrm>
            <a:off x="3884477" y="190849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Develop algorithms</a:t>
            </a:r>
          </a:p>
        </p:txBody>
      </p:sp>
      <p:sp>
        <p:nvSpPr>
          <p:cNvPr id="37" name="Rectangle 36">
            <a:extLst>
              <a:ext uri="{FF2B5EF4-FFF2-40B4-BE49-F238E27FC236}">
                <a16:creationId xmlns:a16="http://schemas.microsoft.com/office/drawing/2014/main" id="{76669BD5-1E33-C6C3-DECE-C90B01E7A6CB}"/>
              </a:ext>
            </a:extLst>
          </p:cNvPr>
          <p:cNvSpPr/>
          <p:nvPr/>
        </p:nvSpPr>
        <p:spPr>
          <a:xfrm>
            <a:off x="2946244" y="3585690"/>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[Sanitized]</a:t>
            </a:r>
          </a:p>
        </p:txBody>
      </p:sp>
      <p:sp>
        <p:nvSpPr>
          <p:cNvPr id="38" name="Rectangle 37">
            <a:extLst>
              <a:ext uri="{FF2B5EF4-FFF2-40B4-BE49-F238E27FC236}">
                <a16:creationId xmlns:a16="http://schemas.microsoft.com/office/drawing/2014/main" id="{D6901385-0742-07B0-F314-63B8944E502D}"/>
              </a:ext>
            </a:extLst>
          </p:cNvPr>
          <p:cNvSpPr/>
          <p:nvPr/>
        </p:nvSpPr>
        <p:spPr>
          <a:xfrm>
            <a:off x="2997121" y="4268860"/>
            <a:ext cx="121410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Digital infrastructure</a:t>
            </a:r>
          </a:p>
        </p:txBody>
      </p:sp>
      <p:sp>
        <p:nvSpPr>
          <p:cNvPr id="40" name="1. On-page tracker">
            <a:extLst>
              <a:ext uri="{FF2B5EF4-FFF2-40B4-BE49-F238E27FC236}">
                <a16:creationId xmlns:a16="http://schemas.microsoft.com/office/drawing/2014/main" id="{4D5C6A60-7ED6-6BC1-A65A-3C158EE7B8C8}"/>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51" name="Footer Placeholder 2">
            <a:extLst>
              <a:ext uri="{FF2B5EF4-FFF2-40B4-BE49-F238E27FC236}">
                <a16:creationId xmlns:a16="http://schemas.microsoft.com/office/drawing/2014/main" id="{99D42AF4-9CFD-CA9E-26F7-52D5670D102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510096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Competition</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04</a:t>
            </a:r>
          </a:p>
        </p:txBody>
      </p:sp>
      <p:sp>
        <p:nvSpPr>
          <p:cNvPr id="2" name="1. On-page tracker">
            <a:extLst>
              <a:ext uri="{FF2B5EF4-FFF2-40B4-BE49-F238E27FC236}">
                <a16:creationId xmlns:a16="http://schemas.microsoft.com/office/drawing/2014/main" id="{E5A8EFAE-3AFA-06EC-4665-FDAB24EEA643}"/>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171795628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7E1628-5B4F-CE5A-2797-F2ED48A55821}"/>
              </a:ext>
            </a:extLst>
          </p:cNvPr>
          <p:cNvSpPr>
            <a:spLocks noGrp="1"/>
          </p:cNvSpPr>
          <p:nvPr>
            <p:ph type="title"/>
          </p:nvPr>
        </p:nvSpPr>
        <p:spPr/>
        <p:txBody>
          <a:bodyPr/>
          <a:lstStyle/>
          <a:p>
            <a:r>
              <a:rPr lang="en-US" dirty="0" err="1"/>
              <a:t>NewCo</a:t>
            </a:r>
            <a:r>
              <a:rPr lang="en-US" dirty="0"/>
              <a:t> will take a unique position in the competitive landscape</a:t>
            </a:r>
          </a:p>
        </p:txBody>
      </p:sp>
      <p:sp>
        <p:nvSpPr>
          <p:cNvPr id="4" name="Subtitle 3">
            <a:extLst>
              <a:ext uri="{FF2B5EF4-FFF2-40B4-BE49-F238E27FC236}">
                <a16:creationId xmlns:a16="http://schemas.microsoft.com/office/drawing/2014/main" id="{2415FF39-76F3-989B-ECBC-98E1F5D459EC}"/>
              </a:ext>
            </a:extLst>
          </p:cNvPr>
          <p:cNvSpPr>
            <a:spLocks noGrp="1"/>
          </p:cNvSpPr>
          <p:nvPr>
            <p:ph type="subTitle" idx="1"/>
          </p:nvPr>
        </p:nvSpPr>
        <p:spPr/>
        <p:txBody>
          <a:bodyPr/>
          <a:lstStyle/>
          <a:p>
            <a:r>
              <a:rPr lang="en-US" dirty="0"/>
              <a:t>Current players from a typical Nora customer’s perspective:</a:t>
            </a:r>
          </a:p>
        </p:txBody>
      </p:sp>
      <p:sp>
        <p:nvSpPr>
          <p:cNvPr id="6" name="Rectangle 5">
            <a:extLst>
              <a:ext uri="{FF2B5EF4-FFF2-40B4-BE49-F238E27FC236}">
                <a16:creationId xmlns:a16="http://schemas.microsoft.com/office/drawing/2014/main" id="{466C56F0-F683-54CF-49EA-65FD1EBBEC94}"/>
              </a:ext>
            </a:extLst>
          </p:cNvPr>
          <p:cNvSpPr/>
          <p:nvPr/>
        </p:nvSpPr>
        <p:spPr>
          <a:xfrm>
            <a:off x="492734" y="1774634"/>
            <a:ext cx="11206532" cy="45733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D7B4C2D-0CB3-B7B9-761F-84E0C2AE55CD}"/>
              </a:ext>
            </a:extLst>
          </p:cNvPr>
          <p:cNvCxnSpPr>
            <a:cxnSpLocks/>
          </p:cNvCxnSpPr>
          <p:nvPr/>
        </p:nvCxnSpPr>
        <p:spPr>
          <a:xfrm flipV="1">
            <a:off x="6094880" y="2081326"/>
            <a:ext cx="0" cy="3960000"/>
          </a:xfrm>
          <a:prstGeom prst="straightConnector1">
            <a:avLst/>
          </a:prstGeom>
          <a:ln w="158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7DF205A-18AB-2A02-7207-D01744A2B2C5}"/>
              </a:ext>
            </a:extLst>
          </p:cNvPr>
          <p:cNvCxnSpPr>
            <a:cxnSpLocks/>
          </p:cNvCxnSpPr>
          <p:nvPr/>
        </p:nvCxnSpPr>
        <p:spPr>
          <a:xfrm>
            <a:off x="1709156" y="4061326"/>
            <a:ext cx="8771448" cy="0"/>
          </a:xfrm>
          <a:prstGeom prst="straightConnector1">
            <a:avLst/>
          </a:prstGeom>
          <a:ln w="158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23EB21-66CF-B6D0-1978-D48EA4CF0694}"/>
              </a:ext>
            </a:extLst>
          </p:cNvPr>
          <p:cNvSpPr txBox="1"/>
          <p:nvPr/>
        </p:nvSpPr>
        <p:spPr>
          <a:xfrm>
            <a:off x="5320433" y="1774634"/>
            <a:ext cx="155786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Institutional</a:t>
            </a:r>
          </a:p>
        </p:txBody>
      </p:sp>
      <p:sp>
        <p:nvSpPr>
          <p:cNvPr id="11" name="TextBox 10">
            <a:extLst>
              <a:ext uri="{FF2B5EF4-FFF2-40B4-BE49-F238E27FC236}">
                <a16:creationId xmlns:a16="http://schemas.microsoft.com/office/drawing/2014/main" id="{D1A7CD78-C8D8-9FF9-6492-E20386241487}"/>
              </a:ext>
            </a:extLst>
          </p:cNvPr>
          <p:cNvSpPr txBox="1"/>
          <p:nvPr/>
        </p:nvSpPr>
        <p:spPr>
          <a:xfrm>
            <a:off x="5320433" y="6009464"/>
            <a:ext cx="1557866"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Individual</a:t>
            </a:r>
          </a:p>
        </p:txBody>
      </p:sp>
      <p:sp>
        <p:nvSpPr>
          <p:cNvPr id="12" name="TextBox 11">
            <a:extLst>
              <a:ext uri="{FF2B5EF4-FFF2-40B4-BE49-F238E27FC236}">
                <a16:creationId xmlns:a16="http://schemas.microsoft.com/office/drawing/2014/main" id="{D19A7FA7-A778-5675-765B-4F409CED91B1}"/>
              </a:ext>
            </a:extLst>
          </p:cNvPr>
          <p:cNvSpPr txBox="1"/>
          <p:nvPr/>
        </p:nvSpPr>
        <p:spPr>
          <a:xfrm>
            <a:off x="151290" y="3892049"/>
            <a:ext cx="1557866" cy="338554"/>
          </a:xfrm>
          <a:prstGeom prst="rect">
            <a:avLst/>
          </a:prstGeom>
          <a:noFill/>
        </p:spPr>
        <p:txBody>
          <a:bodyPr wrap="square" rtlCol="0">
            <a:spAutoFit/>
          </a:bodyPr>
          <a:lstStyle/>
          <a:p>
            <a:pPr algn="r"/>
            <a:r>
              <a:rPr lang="en-US" sz="1600" b="1" dirty="0">
                <a:solidFill>
                  <a:schemeClr val="bg1"/>
                </a:solidFill>
                <a:latin typeface="Arial" panose="020B0604020202020204" pitchFamily="34" charset="0"/>
                <a:cs typeface="Arial" panose="020B0604020202020204" pitchFamily="34" charset="0"/>
              </a:rPr>
              <a:t>Complex</a:t>
            </a:r>
          </a:p>
        </p:txBody>
      </p:sp>
      <p:sp>
        <p:nvSpPr>
          <p:cNvPr id="13" name="TextBox 12">
            <a:extLst>
              <a:ext uri="{FF2B5EF4-FFF2-40B4-BE49-F238E27FC236}">
                <a16:creationId xmlns:a16="http://schemas.microsoft.com/office/drawing/2014/main" id="{37C5A0CF-1E93-85EC-903D-5CFC2BE9A9C3}"/>
              </a:ext>
            </a:extLst>
          </p:cNvPr>
          <p:cNvSpPr txBox="1"/>
          <p:nvPr/>
        </p:nvSpPr>
        <p:spPr>
          <a:xfrm>
            <a:off x="10482845" y="3892049"/>
            <a:ext cx="155786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Simple</a:t>
            </a:r>
          </a:p>
        </p:txBody>
      </p:sp>
      <p:sp>
        <p:nvSpPr>
          <p:cNvPr id="26" name="Oval 25">
            <a:extLst>
              <a:ext uri="{FF2B5EF4-FFF2-40B4-BE49-F238E27FC236}">
                <a16:creationId xmlns:a16="http://schemas.microsoft.com/office/drawing/2014/main" id="{3ACDFE7D-802D-143F-1F85-D17CC1E327C8}"/>
              </a:ext>
            </a:extLst>
          </p:cNvPr>
          <p:cNvSpPr/>
          <p:nvPr/>
        </p:nvSpPr>
        <p:spPr>
          <a:xfrm>
            <a:off x="7926106" y="4849759"/>
            <a:ext cx="1486287" cy="8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NewCo</a:t>
            </a:r>
          </a:p>
        </p:txBody>
      </p:sp>
      <p:sp>
        <p:nvSpPr>
          <p:cNvPr id="29" name="Rectangle 28">
            <a:extLst>
              <a:ext uri="{FF2B5EF4-FFF2-40B4-BE49-F238E27FC236}">
                <a16:creationId xmlns:a16="http://schemas.microsoft.com/office/drawing/2014/main" id="{8E701785-BBE7-199B-0915-3E257D718648}"/>
              </a:ext>
            </a:extLst>
          </p:cNvPr>
          <p:cNvSpPr/>
          <p:nvPr/>
        </p:nvSpPr>
        <p:spPr>
          <a:xfrm>
            <a:off x="1257301" y="2066091"/>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0" name="Rectangle 29">
            <a:extLst>
              <a:ext uri="{FF2B5EF4-FFF2-40B4-BE49-F238E27FC236}">
                <a16:creationId xmlns:a16="http://schemas.microsoft.com/office/drawing/2014/main" id="{9B824634-00FA-D961-D6F0-D8111CE279F1}"/>
              </a:ext>
            </a:extLst>
          </p:cNvPr>
          <p:cNvSpPr/>
          <p:nvPr/>
        </p:nvSpPr>
        <p:spPr>
          <a:xfrm>
            <a:off x="1649010" y="2763709"/>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1" name="Rectangle 30">
            <a:extLst>
              <a:ext uri="{FF2B5EF4-FFF2-40B4-BE49-F238E27FC236}">
                <a16:creationId xmlns:a16="http://schemas.microsoft.com/office/drawing/2014/main" id="{C48CF354-BAAF-2267-C9DE-12F32201F7E4}"/>
              </a:ext>
            </a:extLst>
          </p:cNvPr>
          <p:cNvSpPr/>
          <p:nvPr/>
        </p:nvSpPr>
        <p:spPr>
          <a:xfrm>
            <a:off x="3469567" y="1989756"/>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2" name="Rectangle 31">
            <a:extLst>
              <a:ext uri="{FF2B5EF4-FFF2-40B4-BE49-F238E27FC236}">
                <a16:creationId xmlns:a16="http://schemas.microsoft.com/office/drawing/2014/main" id="{DC282833-B0A1-C85E-C6A6-4D0827180C1F}"/>
              </a:ext>
            </a:extLst>
          </p:cNvPr>
          <p:cNvSpPr/>
          <p:nvPr/>
        </p:nvSpPr>
        <p:spPr>
          <a:xfrm>
            <a:off x="3431295" y="3050345"/>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3" name="Rectangle 32">
            <a:extLst>
              <a:ext uri="{FF2B5EF4-FFF2-40B4-BE49-F238E27FC236}">
                <a16:creationId xmlns:a16="http://schemas.microsoft.com/office/drawing/2014/main" id="{F86A083E-A2F9-5C5B-A913-24C451F3FF8D}"/>
              </a:ext>
            </a:extLst>
          </p:cNvPr>
          <p:cNvSpPr/>
          <p:nvPr/>
        </p:nvSpPr>
        <p:spPr>
          <a:xfrm>
            <a:off x="7195710" y="2569229"/>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4" name="Rectangle 33">
            <a:extLst>
              <a:ext uri="{FF2B5EF4-FFF2-40B4-BE49-F238E27FC236}">
                <a16:creationId xmlns:a16="http://schemas.microsoft.com/office/drawing/2014/main" id="{DD99BBCF-F9F4-9632-553E-E2B146318F6D}"/>
              </a:ext>
            </a:extLst>
          </p:cNvPr>
          <p:cNvSpPr/>
          <p:nvPr/>
        </p:nvSpPr>
        <p:spPr>
          <a:xfrm>
            <a:off x="4197193" y="4276732"/>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5" name="Rectangle 34">
            <a:extLst>
              <a:ext uri="{FF2B5EF4-FFF2-40B4-BE49-F238E27FC236}">
                <a16:creationId xmlns:a16="http://schemas.microsoft.com/office/drawing/2014/main" id="{D8D8B04C-9139-08D0-F5D6-D7DB118C506A}"/>
              </a:ext>
            </a:extLst>
          </p:cNvPr>
          <p:cNvSpPr/>
          <p:nvPr/>
        </p:nvSpPr>
        <p:spPr>
          <a:xfrm>
            <a:off x="2365967" y="4614163"/>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36" name="Rectangle 35">
            <a:extLst>
              <a:ext uri="{FF2B5EF4-FFF2-40B4-BE49-F238E27FC236}">
                <a16:creationId xmlns:a16="http://schemas.microsoft.com/office/drawing/2014/main" id="{168F961A-3E43-E4F9-5387-8E971AD68E97}"/>
              </a:ext>
            </a:extLst>
          </p:cNvPr>
          <p:cNvSpPr/>
          <p:nvPr/>
        </p:nvSpPr>
        <p:spPr>
          <a:xfrm>
            <a:off x="3729069" y="5378641"/>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competitor logo]</a:t>
            </a:r>
          </a:p>
        </p:txBody>
      </p:sp>
      <p:sp>
        <p:nvSpPr>
          <p:cNvPr id="2" name="1. On-page tracker">
            <a:extLst>
              <a:ext uri="{FF2B5EF4-FFF2-40B4-BE49-F238E27FC236}">
                <a16:creationId xmlns:a16="http://schemas.microsoft.com/office/drawing/2014/main" id="{3D01F149-7239-BD85-5CD3-E69E51B0143A}"/>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7" name="Footer Placeholder 2">
            <a:extLst>
              <a:ext uri="{FF2B5EF4-FFF2-40B4-BE49-F238E27FC236}">
                <a16:creationId xmlns:a16="http://schemas.microsoft.com/office/drawing/2014/main" id="{3A8889AD-1891-02C7-CD8C-43FC49A807A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789283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7E1628-5B4F-CE5A-2797-F2ED48A55821}"/>
              </a:ext>
            </a:extLst>
          </p:cNvPr>
          <p:cNvSpPr>
            <a:spLocks noGrp="1"/>
          </p:cNvSpPr>
          <p:nvPr>
            <p:ph type="title"/>
          </p:nvPr>
        </p:nvSpPr>
        <p:spPr/>
        <p:txBody>
          <a:bodyPr/>
          <a:lstStyle/>
          <a:p>
            <a:r>
              <a:rPr lang="en-US" dirty="0"/>
              <a:t>[Group]-</a:t>
            </a:r>
            <a:r>
              <a:rPr lang="en-US" dirty="0" err="1"/>
              <a:t>NewCo</a:t>
            </a:r>
            <a:r>
              <a:rPr lang="en-US" dirty="0"/>
              <a:t> partnership means </a:t>
            </a:r>
            <a:r>
              <a:rPr lang="en-US" dirty="0" err="1"/>
              <a:t>NewCo</a:t>
            </a:r>
            <a:r>
              <a:rPr lang="en-US" dirty="0"/>
              <a:t> has unfair advantage of a full-fledged investment bank but can move as a startup</a:t>
            </a:r>
          </a:p>
        </p:txBody>
      </p:sp>
      <p:grpSp>
        <p:nvGrpSpPr>
          <p:cNvPr id="16" name="Group 15">
            <a:extLst>
              <a:ext uri="{FF2B5EF4-FFF2-40B4-BE49-F238E27FC236}">
                <a16:creationId xmlns:a16="http://schemas.microsoft.com/office/drawing/2014/main" id="{414A389C-1CCC-8A1A-D3F0-E0417AD16ED4}"/>
              </a:ext>
            </a:extLst>
          </p:cNvPr>
          <p:cNvGrpSpPr/>
          <p:nvPr/>
        </p:nvGrpSpPr>
        <p:grpSpPr>
          <a:xfrm>
            <a:off x="756393" y="1806938"/>
            <a:ext cx="10679214" cy="4320000"/>
            <a:chOff x="798031" y="1833476"/>
            <a:chExt cx="10679214" cy="4320000"/>
          </a:xfrm>
        </p:grpSpPr>
        <p:sp>
          <p:nvSpPr>
            <p:cNvPr id="17" name="TextBox 16">
              <a:extLst>
                <a:ext uri="{FF2B5EF4-FFF2-40B4-BE49-F238E27FC236}">
                  <a16:creationId xmlns:a16="http://schemas.microsoft.com/office/drawing/2014/main" id="{954C4D8A-220E-B3CD-DF5E-E17F76DAC6BF}"/>
                </a:ext>
              </a:extLst>
            </p:cNvPr>
            <p:cNvSpPr txBox="1"/>
            <p:nvPr/>
          </p:nvSpPr>
          <p:spPr>
            <a:xfrm>
              <a:off x="5762375" y="3217961"/>
              <a:ext cx="739305" cy="12311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a:t>
              </a:r>
              <a:endParaRPr kumimoji="0" lang="en-US" sz="74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E1B0C98F-680E-D7C3-C1FF-23440D9E98C9}"/>
                </a:ext>
              </a:extLst>
            </p:cNvPr>
            <p:cNvGrpSpPr/>
            <p:nvPr/>
          </p:nvGrpSpPr>
          <p:grpSpPr>
            <a:xfrm>
              <a:off x="798031" y="1833476"/>
              <a:ext cx="4320000" cy="4320000"/>
              <a:chOff x="1216042" y="1833476"/>
              <a:chExt cx="4320000" cy="4320000"/>
            </a:xfrm>
          </p:grpSpPr>
          <p:sp>
            <p:nvSpPr>
              <p:cNvPr id="22" name="Oval 21">
                <a:extLst>
                  <a:ext uri="{FF2B5EF4-FFF2-40B4-BE49-F238E27FC236}">
                    <a16:creationId xmlns:a16="http://schemas.microsoft.com/office/drawing/2014/main" id="{310AC432-2805-14D3-378F-721EA6026474}"/>
                  </a:ext>
                </a:extLst>
              </p:cNvPr>
              <p:cNvSpPr/>
              <p:nvPr/>
            </p:nvSpPr>
            <p:spPr>
              <a:xfrm>
                <a:off x="1216042" y="1833476"/>
                <a:ext cx="4320000" cy="43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0CDA8671-352D-A43C-40C4-C5FB3F42DCF6}"/>
                  </a:ext>
                </a:extLst>
              </p:cNvPr>
              <p:cNvSpPr txBox="1"/>
              <p:nvPr/>
            </p:nvSpPr>
            <p:spPr>
              <a:xfrm>
                <a:off x="1929974" y="2562315"/>
                <a:ext cx="2892138" cy="2802947"/>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Graphik Semibold" charset="0"/>
                    <a:cs typeface="Arial" panose="020B0604020202020204" pitchFamily="34" charset="0"/>
                  </a:rPr>
                  <a:t>CORPORATE ASSETS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Market Knowledge</a:t>
                </a:r>
                <a:b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b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Customer Access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Brand &amp; Reputation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Regulatory Support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Cash Reserves</a:t>
                </a:r>
              </a:p>
            </p:txBody>
          </p:sp>
        </p:grpSp>
        <p:grpSp>
          <p:nvGrpSpPr>
            <p:cNvPr id="19" name="Group 18">
              <a:extLst>
                <a:ext uri="{FF2B5EF4-FFF2-40B4-BE49-F238E27FC236}">
                  <a16:creationId xmlns:a16="http://schemas.microsoft.com/office/drawing/2014/main" id="{794B21E7-69DD-BEF4-913E-DD66EB16C78B}"/>
                </a:ext>
              </a:extLst>
            </p:cNvPr>
            <p:cNvGrpSpPr/>
            <p:nvPr/>
          </p:nvGrpSpPr>
          <p:grpSpPr>
            <a:xfrm>
              <a:off x="7157245" y="1833476"/>
              <a:ext cx="4320000" cy="4320000"/>
              <a:chOff x="6347348" y="1833476"/>
              <a:chExt cx="4320000" cy="4320000"/>
            </a:xfrm>
          </p:grpSpPr>
          <p:sp>
            <p:nvSpPr>
              <p:cNvPr id="20" name="Oval 19">
                <a:extLst>
                  <a:ext uri="{FF2B5EF4-FFF2-40B4-BE49-F238E27FC236}">
                    <a16:creationId xmlns:a16="http://schemas.microsoft.com/office/drawing/2014/main" id="{48ACDB98-F53B-C088-744E-071A35B8AFEF}"/>
                  </a:ext>
                </a:extLst>
              </p:cNvPr>
              <p:cNvSpPr/>
              <p:nvPr/>
            </p:nvSpPr>
            <p:spPr>
              <a:xfrm>
                <a:off x="6347348" y="1833476"/>
                <a:ext cx="4320000" cy="43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C47250B-0035-ABC2-7004-E7293406CFE2}"/>
                  </a:ext>
                </a:extLst>
              </p:cNvPr>
              <p:cNvSpPr txBox="1"/>
              <p:nvPr/>
            </p:nvSpPr>
            <p:spPr>
              <a:xfrm>
                <a:off x="7124598" y="2562315"/>
                <a:ext cx="2765501" cy="2805255"/>
              </a:xfrm>
              <a:prstGeom prst="rect">
                <a:avLst/>
              </a:prstGeom>
              <a:noFill/>
            </p:spPr>
            <p:txBody>
              <a:bodyPr wrap="non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1" u="none" strike="noStrike" kern="1200" cap="none" spc="0" normalizeH="0" baseline="0" noProof="0" dirty="0">
                    <a:ln>
                      <a:noFill/>
                    </a:ln>
                    <a:effectLst/>
                    <a:uLnTx/>
                    <a:uFillTx/>
                    <a:latin typeface="Arial" panose="020B0604020202020204" pitchFamily="34" charset="0"/>
                    <a:ea typeface="Graphik Semibold" charset="0"/>
                    <a:cs typeface="Arial" panose="020B0604020202020204" pitchFamily="34" charset="0"/>
                  </a:rPr>
                  <a:t>STARTUP DNA</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Attacker Mindset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New Business Model</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Latest Technology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Multidisciplinary teams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Arial" panose="020B0604020202020204" pitchFamily="34" charset="0"/>
                    <a:ea typeface="Graphik Regular" charset="0"/>
                    <a:cs typeface="Arial" panose="020B0604020202020204" pitchFamily="34" charset="0"/>
                  </a:rPr>
                  <a:t>Trial &amp; Error</a:t>
                </a:r>
              </a:p>
            </p:txBody>
          </p:sp>
        </p:grpSp>
      </p:grpSp>
      <p:sp>
        <p:nvSpPr>
          <p:cNvPr id="2" name="1. On-page tracker">
            <a:extLst>
              <a:ext uri="{FF2B5EF4-FFF2-40B4-BE49-F238E27FC236}">
                <a16:creationId xmlns:a16="http://schemas.microsoft.com/office/drawing/2014/main" id="{749EDE8E-2EE4-6FA1-0AB7-868DC36AA268}"/>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1D78F134-21F8-74C3-FE56-423801AC072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858450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Growth</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05</a:t>
            </a:r>
          </a:p>
        </p:txBody>
      </p:sp>
      <p:sp>
        <p:nvSpPr>
          <p:cNvPr id="2" name="1. On-page tracker">
            <a:extLst>
              <a:ext uri="{FF2B5EF4-FFF2-40B4-BE49-F238E27FC236}">
                <a16:creationId xmlns:a16="http://schemas.microsoft.com/office/drawing/2014/main" id="{A0B58348-26B3-9147-1C93-777D2A2D115E}"/>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37532998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Our growth strategy follows three key steps</a:t>
            </a:r>
          </a:p>
        </p:txBody>
      </p:sp>
      <p:sp>
        <p:nvSpPr>
          <p:cNvPr id="6" name="Rectangle 5">
            <a:extLst>
              <a:ext uri="{FF2B5EF4-FFF2-40B4-BE49-F238E27FC236}">
                <a16:creationId xmlns:a16="http://schemas.microsoft.com/office/drawing/2014/main" id="{103FFD97-5381-6086-211A-3833014491D6}"/>
              </a:ext>
            </a:extLst>
          </p:cNvPr>
          <p:cNvSpPr/>
          <p:nvPr/>
        </p:nvSpPr>
        <p:spPr>
          <a:xfrm>
            <a:off x="595313" y="3112016"/>
            <a:ext cx="3423911" cy="52322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The market is limited and there is only one chance to wow the user.</a:t>
            </a:r>
          </a:p>
        </p:txBody>
      </p:sp>
      <p:cxnSp>
        <p:nvCxnSpPr>
          <p:cNvPr id="7" name="Straight Arrow Connector 6">
            <a:extLst>
              <a:ext uri="{FF2B5EF4-FFF2-40B4-BE49-F238E27FC236}">
                <a16:creationId xmlns:a16="http://schemas.microsoft.com/office/drawing/2014/main" id="{BA44A6C7-BCF7-F618-456C-EB1CB1813D01}"/>
              </a:ext>
            </a:extLst>
          </p:cNvPr>
          <p:cNvCxnSpPr/>
          <p:nvPr/>
        </p:nvCxnSpPr>
        <p:spPr>
          <a:xfrm>
            <a:off x="595313" y="3732376"/>
            <a:ext cx="3450594" cy="0"/>
          </a:xfrm>
          <a:prstGeom prst="straightConnector1">
            <a:avLst/>
          </a:prstGeom>
          <a:ln w="1587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030110-0A23-E631-B602-3002937C97E0}"/>
              </a:ext>
            </a:extLst>
          </p:cNvPr>
          <p:cNvCxnSpPr/>
          <p:nvPr/>
        </p:nvCxnSpPr>
        <p:spPr>
          <a:xfrm>
            <a:off x="4370703" y="3732376"/>
            <a:ext cx="3450594" cy="0"/>
          </a:xfrm>
          <a:prstGeom prst="straightConnector1">
            <a:avLst/>
          </a:prstGeom>
          <a:ln w="1587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134414-2F8E-6B49-11BC-54BBE2EE4014}"/>
              </a:ext>
            </a:extLst>
          </p:cNvPr>
          <p:cNvCxnSpPr/>
          <p:nvPr/>
        </p:nvCxnSpPr>
        <p:spPr>
          <a:xfrm>
            <a:off x="8153564" y="3732376"/>
            <a:ext cx="3450594" cy="0"/>
          </a:xfrm>
          <a:prstGeom prst="straightConnector1">
            <a:avLst/>
          </a:prstGeom>
          <a:ln w="15875">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87A9C00-2B0D-CB8D-5D0C-FFD86E45C27C}"/>
              </a:ext>
            </a:extLst>
          </p:cNvPr>
          <p:cNvSpPr/>
          <p:nvPr/>
        </p:nvSpPr>
        <p:spPr>
          <a:xfrm>
            <a:off x="4650046" y="2391203"/>
            <a:ext cx="2861170" cy="584775"/>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Truly understand our customers </a:t>
            </a:r>
          </a:p>
        </p:txBody>
      </p:sp>
      <p:sp>
        <p:nvSpPr>
          <p:cNvPr id="11" name="Rectangle 10">
            <a:extLst>
              <a:ext uri="{FF2B5EF4-FFF2-40B4-BE49-F238E27FC236}">
                <a16:creationId xmlns:a16="http://schemas.microsoft.com/office/drawing/2014/main" id="{1DE1EA2C-EB62-7C82-2C34-5255BD91A11B}"/>
              </a:ext>
            </a:extLst>
          </p:cNvPr>
          <p:cNvSpPr/>
          <p:nvPr/>
        </p:nvSpPr>
        <p:spPr>
          <a:xfrm>
            <a:off x="8153564" y="3133458"/>
            <a:ext cx="3419856" cy="523220"/>
          </a:xfrm>
          <a:prstGeom prst="rect">
            <a:avLst/>
          </a:prstGeom>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Experiment rapidly – double down on winners.</a:t>
            </a:r>
          </a:p>
        </p:txBody>
      </p:sp>
      <p:sp>
        <p:nvSpPr>
          <p:cNvPr id="12" name="Rectangle 11">
            <a:extLst>
              <a:ext uri="{FF2B5EF4-FFF2-40B4-BE49-F238E27FC236}">
                <a16:creationId xmlns:a16="http://schemas.microsoft.com/office/drawing/2014/main" id="{F6CE1EBD-FC16-823B-CCD4-E6D5E870CA85}"/>
              </a:ext>
            </a:extLst>
          </p:cNvPr>
          <p:cNvSpPr/>
          <p:nvPr/>
        </p:nvSpPr>
        <p:spPr>
          <a:xfrm>
            <a:off x="4370703" y="3115535"/>
            <a:ext cx="3419856" cy="52322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Who are my users? Where are they? Where and how to “meet” them?</a:t>
            </a:r>
          </a:p>
        </p:txBody>
      </p:sp>
      <p:sp>
        <p:nvSpPr>
          <p:cNvPr id="13" name="Rectangle 12">
            <a:extLst>
              <a:ext uri="{FF2B5EF4-FFF2-40B4-BE49-F238E27FC236}">
                <a16:creationId xmlns:a16="http://schemas.microsoft.com/office/drawing/2014/main" id="{289B098F-C32F-B249-E701-991367F5357C}"/>
              </a:ext>
            </a:extLst>
          </p:cNvPr>
          <p:cNvSpPr/>
          <p:nvPr/>
        </p:nvSpPr>
        <p:spPr>
          <a:xfrm>
            <a:off x="8642797" y="2391642"/>
            <a:ext cx="2441391" cy="584775"/>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Invest in several channels</a:t>
            </a:r>
          </a:p>
        </p:txBody>
      </p:sp>
      <p:sp>
        <p:nvSpPr>
          <p:cNvPr id="14" name="Rectangle 13">
            <a:extLst>
              <a:ext uri="{FF2B5EF4-FFF2-40B4-BE49-F238E27FC236}">
                <a16:creationId xmlns:a16="http://schemas.microsoft.com/office/drawing/2014/main" id="{8A5BF095-06B4-CD59-ED4F-078C388CD302}"/>
              </a:ext>
            </a:extLst>
          </p:cNvPr>
          <p:cNvSpPr/>
          <p:nvPr/>
        </p:nvSpPr>
        <p:spPr>
          <a:xfrm>
            <a:off x="876683" y="2391203"/>
            <a:ext cx="2861170" cy="584775"/>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Make sure the product is ready for growth</a:t>
            </a:r>
          </a:p>
        </p:txBody>
      </p:sp>
      <p:sp>
        <p:nvSpPr>
          <p:cNvPr id="15" name="Oval 14">
            <a:extLst>
              <a:ext uri="{FF2B5EF4-FFF2-40B4-BE49-F238E27FC236}">
                <a16:creationId xmlns:a16="http://schemas.microsoft.com/office/drawing/2014/main" id="{4884C709-0DBB-C48D-9503-B92AD724E40D}"/>
              </a:ext>
            </a:extLst>
          </p:cNvPr>
          <p:cNvSpPr/>
          <p:nvPr/>
        </p:nvSpPr>
        <p:spPr>
          <a:xfrm>
            <a:off x="2061264"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1</a:t>
            </a:r>
          </a:p>
        </p:txBody>
      </p:sp>
      <p:sp>
        <p:nvSpPr>
          <p:cNvPr id="16" name="Oval 15">
            <a:extLst>
              <a:ext uri="{FF2B5EF4-FFF2-40B4-BE49-F238E27FC236}">
                <a16:creationId xmlns:a16="http://schemas.microsoft.com/office/drawing/2014/main" id="{8EB8C6D7-7DA5-0673-E38E-F01995F3EBF4}"/>
              </a:ext>
            </a:extLst>
          </p:cNvPr>
          <p:cNvSpPr/>
          <p:nvPr/>
        </p:nvSpPr>
        <p:spPr>
          <a:xfrm>
            <a:off x="5834627"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2</a:t>
            </a:r>
          </a:p>
        </p:txBody>
      </p:sp>
      <p:sp>
        <p:nvSpPr>
          <p:cNvPr id="17" name="Oval 16">
            <a:extLst>
              <a:ext uri="{FF2B5EF4-FFF2-40B4-BE49-F238E27FC236}">
                <a16:creationId xmlns:a16="http://schemas.microsoft.com/office/drawing/2014/main" id="{B143DE6F-279F-6DE3-5154-DEC3F755A712}"/>
              </a:ext>
            </a:extLst>
          </p:cNvPr>
          <p:cNvSpPr/>
          <p:nvPr/>
        </p:nvSpPr>
        <p:spPr>
          <a:xfrm>
            <a:off x="9617488"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3</a:t>
            </a:r>
          </a:p>
        </p:txBody>
      </p:sp>
      <p:grpSp>
        <p:nvGrpSpPr>
          <p:cNvPr id="37" name="Group 36">
            <a:extLst>
              <a:ext uri="{FF2B5EF4-FFF2-40B4-BE49-F238E27FC236}">
                <a16:creationId xmlns:a16="http://schemas.microsoft.com/office/drawing/2014/main" id="{03341C33-8E5D-4699-B1E2-41A3906310A1}"/>
              </a:ext>
            </a:extLst>
          </p:cNvPr>
          <p:cNvGrpSpPr/>
          <p:nvPr/>
        </p:nvGrpSpPr>
        <p:grpSpPr>
          <a:xfrm>
            <a:off x="5232015" y="4078711"/>
            <a:ext cx="1697232" cy="1697232"/>
            <a:chOff x="5180625" y="4078711"/>
            <a:chExt cx="1697232" cy="1697232"/>
          </a:xfrm>
        </p:grpSpPr>
        <p:sp>
          <p:nvSpPr>
            <p:cNvPr id="18" name="Rectangle 17">
              <a:extLst>
                <a:ext uri="{FF2B5EF4-FFF2-40B4-BE49-F238E27FC236}">
                  <a16:creationId xmlns:a16="http://schemas.microsoft.com/office/drawing/2014/main" id="{9BF91A6E-B508-BD38-D378-23AC0627965B}"/>
                </a:ext>
              </a:extLst>
            </p:cNvPr>
            <p:cNvSpPr/>
            <p:nvPr/>
          </p:nvSpPr>
          <p:spPr>
            <a:xfrm>
              <a:off x="5180625" y="4078711"/>
              <a:ext cx="1697232" cy="1697232"/>
            </a:xfrm>
            <a:prstGeom prst="rect">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rgbClr val="000000"/>
                </a:solidFill>
                <a:effectLst/>
                <a:uLnTx/>
                <a:uFillTx/>
                <a:latin typeface="Arial" panose="020B0604020202020204" pitchFamily="34" charset="0"/>
                <a:ea typeface="+mn-ea"/>
                <a:cs typeface="+mn-cs"/>
              </a:endParaRPr>
            </a:p>
          </p:txBody>
        </p:sp>
        <p:cxnSp>
          <p:nvCxnSpPr>
            <p:cNvPr id="19" name="Straight Connector 18">
              <a:extLst>
                <a:ext uri="{FF2B5EF4-FFF2-40B4-BE49-F238E27FC236}">
                  <a16:creationId xmlns:a16="http://schemas.microsoft.com/office/drawing/2014/main" id="{698BF579-2DF6-1633-D26D-01D1CF779EE7}"/>
                </a:ext>
              </a:extLst>
            </p:cNvPr>
            <p:cNvCxnSpPr>
              <a:stCxn id="18" idx="0"/>
              <a:endCxn id="18" idx="2"/>
            </p:cNvCxnSpPr>
            <p:nvPr/>
          </p:nvCxnSpPr>
          <p:spPr>
            <a:xfrm>
              <a:off x="6029241" y="4078711"/>
              <a:ext cx="0" cy="169723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63594F-6D69-621F-6D88-AB20EA29126D}"/>
                </a:ext>
              </a:extLst>
            </p:cNvPr>
            <p:cNvCxnSpPr>
              <a:cxnSpLocks/>
            </p:cNvCxnSpPr>
            <p:nvPr/>
          </p:nvCxnSpPr>
          <p:spPr>
            <a:xfrm rot="5400000">
              <a:off x="6029241" y="4078711"/>
              <a:ext cx="0" cy="1697232"/>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9B7E525-1EC6-48D7-336E-1662BC4832C0}"/>
              </a:ext>
            </a:extLst>
          </p:cNvPr>
          <p:cNvSpPr/>
          <p:nvPr/>
        </p:nvSpPr>
        <p:spPr>
          <a:xfrm>
            <a:off x="5258131" y="5775943"/>
            <a:ext cx="1542220" cy="21544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Ability</a:t>
            </a:r>
            <a:endParaRPr kumimoji="0" lang="en-US" sz="800" b="0" i="1"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B91807A7-59EB-15A0-CB9D-108F8C2AF55E}"/>
              </a:ext>
            </a:extLst>
          </p:cNvPr>
          <p:cNvSpPr/>
          <p:nvPr/>
        </p:nvSpPr>
        <p:spPr>
          <a:xfrm rot="16200000">
            <a:off x="4709549" y="4826107"/>
            <a:ext cx="693604" cy="21544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Motivation</a:t>
            </a:r>
            <a:endParaRPr kumimoji="0" lang="en-US" sz="800" b="0" i="1"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EC49A2E1-27BC-1DE0-5D25-BD02C7C14D43}"/>
              </a:ext>
            </a:extLst>
          </p:cNvPr>
          <p:cNvSpPr/>
          <p:nvPr/>
        </p:nvSpPr>
        <p:spPr>
          <a:xfrm>
            <a:off x="8153564" y="3862225"/>
            <a:ext cx="1829556" cy="307777"/>
          </a:xfrm>
          <a:prstGeom prst="rect">
            <a:avLst/>
          </a:prstGeom>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Partnerships:</a:t>
            </a:r>
            <a:endParaRPr kumimoji="0" lang="en-US" sz="1400" b="0" i="1"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79B967A-9AB6-62F4-7AA0-772232B4CE55}"/>
              </a:ext>
            </a:extLst>
          </p:cNvPr>
          <p:cNvSpPr/>
          <p:nvPr/>
        </p:nvSpPr>
        <p:spPr>
          <a:xfrm>
            <a:off x="8153564" y="4772136"/>
            <a:ext cx="2591896" cy="307777"/>
          </a:xfrm>
          <a:prstGeom prst="rect">
            <a:avLst/>
          </a:prstGeom>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Paid Marketing:</a:t>
            </a:r>
            <a:endParaRPr kumimoji="0" lang="en-US" sz="1400" b="0" i="1"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00BBCCA-103C-1864-60DD-449D510D7A0B}"/>
              </a:ext>
            </a:extLst>
          </p:cNvPr>
          <p:cNvSpPr/>
          <p:nvPr/>
        </p:nvSpPr>
        <p:spPr>
          <a:xfrm>
            <a:off x="8153564" y="5794806"/>
            <a:ext cx="1829556" cy="307777"/>
          </a:xfrm>
          <a:prstGeom prst="rect">
            <a:avLst/>
          </a:prstGeom>
        </p:spPr>
        <p:txBody>
          <a:bodyPr wrap="square"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rPr>
              <a:t>PR &amp; Growth Hacks</a:t>
            </a:r>
            <a:endParaRPr kumimoji="0" lang="en-US" sz="1400" b="0" i="1" u="none" strike="noStrike" kern="1200" cap="none" spc="0" normalizeH="0" baseline="0">
              <a:ln>
                <a:noFill/>
              </a:ln>
              <a:solidFill>
                <a:srgbClr val="000000"/>
              </a:solidFill>
              <a:effectLst/>
              <a:uLnTx/>
              <a:uFillTx/>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BA193E75-8434-A848-74AC-A028789EBD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39538" y="5128950"/>
            <a:ext cx="723945" cy="542959"/>
          </a:xfrm>
          <a:prstGeom prst="rect">
            <a:avLst/>
          </a:prstGeom>
        </p:spPr>
      </p:pic>
      <p:pic>
        <p:nvPicPr>
          <p:cNvPr id="27" name="Picture 26">
            <a:extLst>
              <a:ext uri="{FF2B5EF4-FFF2-40B4-BE49-F238E27FC236}">
                <a16:creationId xmlns:a16="http://schemas.microsoft.com/office/drawing/2014/main" id="{DF27C280-9CF3-ACAE-F686-EE8929085E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81733" y="5248826"/>
            <a:ext cx="315955" cy="315955"/>
          </a:xfrm>
          <a:prstGeom prst="rect">
            <a:avLst/>
          </a:prstGeom>
        </p:spPr>
      </p:pic>
      <p:pic>
        <p:nvPicPr>
          <p:cNvPr id="28" name="Picture 27">
            <a:extLst>
              <a:ext uri="{FF2B5EF4-FFF2-40B4-BE49-F238E27FC236}">
                <a16:creationId xmlns:a16="http://schemas.microsoft.com/office/drawing/2014/main" id="{BB70A47F-60FC-6242-5460-6109D12406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28833" y="5234161"/>
            <a:ext cx="311163" cy="388020"/>
          </a:xfrm>
          <a:prstGeom prst="rect">
            <a:avLst/>
          </a:prstGeom>
        </p:spPr>
      </p:pic>
      <p:pic>
        <p:nvPicPr>
          <p:cNvPr id="29" name="Picture 28">
            <a:extLst>
              <a:ext uri="{FF2B5EF4-FFF2-40B4-BE49-F238E27FC236}">
                <a16:creationId xmlns:a16="http://schemas.microsoft.com/office/drawing/2014/main" id="{F6ACD95A-B674-2A2F-C1B0-86A235BC1E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942533" y="5248826"/>
            <a:ext cx="306445" cy="306445"/>
          </a:xfrm>
          <a:prstGeom prst="rect">
            <a:avLst/>
          </a:prstGeom>
        </p:spPr>
      </p:pic>
      <p:sp>
        <p:nvSpPr>
          <p:cNvPr id="36" name="Rectangle 35">
            <a:extLst>
              <a:ext uri="{FF2B5EF4-FFF2-40B4-BE49-F238E27FC236}">
                <a16:creationId xmlns:a16="http://schemas.microsoft.com/office/drawing/2014/main" id="{205B5DA1-B0BC-49C7-64C4-E851727D51F4}"/>
              </a:ext>
            </a:extLst>
          </p:cNvPr>
          <p:cNvSpPr/>
          <p:nvPr/>
        </p:nvSpPr>
        <p:spPr>
          <a:xfrm>
            <a:off x="1095695" y="3936801"/>
            <a:ext cx="2417053" cy="2129162"/>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[Sanitized screenshot]</a:t>
            </a:r>
          </a:p>
        </p:txBody>
      </p:sp>
      <p:sp>
        <p:nvSpPr>
          <p:cNvPr id="38" name="Rectangle 37">
            <a:extLst>
              <a:ext uri="{FF2B5EF4-FFF2-40B4-BE49-F238E27FC236}">
                <a16:creationId xmlns:a16="http://schemas.microsoft.com/office/drawing/2014/main" id="{2D6E9404-CBCA-7827-E869-9163A5D30F17}"/>
              </a:ext>
            </a:extLst>
          </p:cNvPr>
          <p:cNvSpPr/>
          <p:nvPr/>
        </p:nvSpPr>
        <p:spPr>
          <a:xfrm>
            <a:off x="8772041" y="4237926"/>
            <a:ext cx="933193" cy="418455"/>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39" name="Rectangle 38">
            <a:extLst>
              <a:ext uri="{FF2B5EF4-FFF2-40B4-BE49-F238E27FC236}">
                <a16:creationId xmlns:a16="http://schemas.microsoft.com/office/drawing/2014/main" id="{BCD43632-2027-AB5B-12FC-A6BC8C1F78DB}"/>
              </a:ext>
            </a:extLst>
          </p:cNvPr>
          <p:cNvSpPr/>
          <p:nvPr/>
        </p:nvSpPr>
        <p:spPr>
          <a:xfrm>
            <a:off x="10095755" y="4237319"/>
            <a:ext cx="933193" cy="418455"/>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[Sanitized logo]</a:t>
            </a:r>
          </a:p>
        </p:txBody>
      </p:sp>
      <p:sp>
        <p:nvSpPr>
          <p:cNvPr id="40" name="Oval 39">
            <a:extLst>
              <a:ext uri="{FF2B5EF4-FFF2-40B4-BE49-F238E27FC236}">
                <a16:creationId xmlns:a16="http://schemas.microsoft.com/office/drawing/2014/main" id="{17B79F65-B191-29F1-DED8-3B3EC318E04A}"/>
              </a:ext>
            </a:extLst>
          </p:cNvPr>
          <p:cNvSpPr/>
          <p:nvPr/>
        </p:nvSpPr>
        <p:spPr>
          <a:xfrm>
            <a:off x="6203041" y="4240848"/>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1" name="Oval 40">
            <a:extLst>
              <a:ext uri="{FF2B5EF4-FFF2-40B4-BE49-F238E27FC236}">
                <a16:creationId xmlns:a16="http://schemas.microsoft.com/office/drawing/2014/main" id="{A3C14149-156F-97C1-BC6E-399E93D09809}"/>
              </a:ext>
            </a:extLst>
          </p:cNvPr>
          <p:cNvSpPr/>
          <p:nvPr/>
        </p:nvSpPr>
        <p:spPr>
          <a:xfrm>
            <a:off x="6447549" y="4355106"/>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2" name="Oval 41">
            <a:extLst>
              <a:ext uri="{FF2B5EF4-FFF2-40B4-BE49-F238E27FC236}">
                <a16:creationId xmlns:a16="http://schemas.microsoft.com/office/drawing/2014/main" id="{FEC71B69-F989-DAD3-AEEA-43A46FDCC587}"/>
              </a:ext>
            </a:extLst>
          </p:cNvPr>
          <p:cNvSpPr/>
          <p:nvPr/>
        </p:nvSpPr>
        <p:spPr>
          <a:xfrm>
            <a:off x="6166171" y="4564334"/>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3" name="Oval 42">
            <a:extLst>
              <a:ext uri="{FF2B5EF4-FFF2-40B4-BE49-F238E27FC236}">
                <a16:creationId xmlns:a16="http://schemas.microsoft.com/office/drawing/2014/main" id="{FD8A2A9F-387A-8B12-ACE8-53380DF2D044}"/>
              </a:ext>
            </a:extLst>
          </p:cNvPr>
          <p:cNvSpPr/>
          <p:nvPr/>
        </p:nvSpPr>
        <p:spPr>
          <a:xfrm>
            <a:off x="6685741" y="4319928"/>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4" name="Oval 43">
            <a:extLst>
              <a:ext uri="{FF2B5EF4-FFF2-40B4-BE49-F238E27FC236}">
                <a16:creationId xmlns:a16="http://schemas.microsoft.com/office/drawing/2014/main" id="{0C65EB18-B0B4-BB2E-0A34-8912E2BC87D0}"/>
              </a:ext>
            </a:extLst>
          </p:cNvPr>
          <p:cNvSpPr/>
          <p:nvPr/>
        </p:nvSpPr>
        <p:spPr>
          <a:xfrm>
            <a:off x="6265174" y="5042114"/>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5" name="Oval 44">
            <a:extLst>
              <a:ext uri="{FF2B5EF4-FFF2-40B4-BE49-F238E27FC236}">
                <a16:creationId xmlns:a16="http://schemas.microsoft.com/office/drawing/2014/main" id="{666B8EAA-A4B7-4E94-6985-B9B01923185D}"/>
              </a:ext>
            </a:extLst>
          </p:cNvPr>
          <p:cNvSpPr/>
          <p:nvPr/>
        </p:nvSpPr>
        <p:spPr>
          <a:xfrm>
            <a:off x="5805306" y="4663738"/>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6" name="Oval 45">
            <a:extLst>
              <a:ext uri="{FF2B5EF4-FFF2-40B4-BE49-F238E27FC236}">
                <a16:creationId xmlns:a16="http://schemas.microsoft.com/office/drawing/2014/main" id="{08830287-BABD-D515-28D4-4325DB12DA00}"/>
              </a:ext>
            </a:extLst>
          </p:cNvPr>
          <p:cNvSpPr/>
          <p:nvPr/>
        </p:nvSpPr>
        <p:spPr>
          <a:xfrm>
            <a:off x="5665365" y="4263666"/>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1. On-page tracker">
            <a:extLst>
              <a:ext uri="{FF2B5EF4-FFF2-40B4-BE49-F238E27FC236}">
                <a16:creationId xmlns:a16="http://schemas.microsoft.com/office/drawing/2014/main" id="{BD608323-7C8E-8E53-6340-2C97E544870C}"/>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4AF9F0D0-7021-D2DB-324B-973676F5661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682913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We will use a continuous experimenting and data-driven growth process to find the optimal growth strategy</a:t>
            </a:r>
          </a:p>
        </p:txBody>
      </p:sp>
      <p:sp>
        <p:nvSpPr>
          <p:cNvPr id="2" name="Oval 1">
            <a:extLst>
              <a:ext uri="{FF2B5EF4-FFF2-40B4-BE49-F238E27FC236}">
                <a16:creationId xmlns:a16="http://schemas.microsoft.com/office/drawing/2014/main" id="{1E356A8A-748C-873D-349F-DF2786060C82}"/>
              </a:ext>
            </a:extLst>
          </p:cNvPr>
          <p:cNvSpPr/>
          <p:nvPr/>
        </p:nvSpPr>
        <p:spPr>
          <a:xfrm>
            <a:off x="4189532" y="1963427"/>
            <a:ext cx="3808420" cy="3808418"/>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B1B324-870E-FCC0-5850-99BC7E135C19}"/>
              </a:ext>
            </a:extLst>
          </p:cNvPr>
          <p:cNvSpPr/>
          <p:nvPr/>
        </p:nvSpPr>
        <p:spPr>
          <a:xfrm>
            <a:off x="8597618" y="3128889"/>
            <a:ext cx="30492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1A6DC97B-5B7E-BA68-CEEA-5307E6494275}"/>
              </a:ext>
            </a:extLst>
          </p:cNvPr>
          <p:cNvSpPr/>
          <p:nvPr/>
        </p:nvSpPr>
        <p:spPr>
          <a:xfrm>
            <a:off x="552682" y="3216814"/>
            <a:ext cx="3047900" cy="149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60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449FEC5-9419-F3C2-70EC-85FFCD0F3BA9}"/>
              </a:ext>
            </a:extLst>
          </p:cNvPr>
          <p:cNvSpPr/>
          <p:nvPr/>
        </p:nvSpPr>
        <p:spPr>
          <a:xfrm>
            <a:off x="2802671" y="5244577"/>
            <a:ext cx="1894159"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Analyze</a:t>
            </a:r>
          </a:p>
        </p:txBody>
      </p:sp>
      <p:sp>
        <p:nvSpPr>
          <p:cNvPr id="33" name="Rectangle 32">
            <a:extLst>
              <a:ext uri="{FF2B5EF4-FFF2-40B4-BE49-F238E27FC236}">
                <a16:creationId xmlns:a16="http://schemas.microsoft.com/office/drawing/2014/main" id="{8657633E-39EE-9318-0615-6418B74A02D4}"/>
              </a:ext>
            </a:extLst>
          </p:cNvPr>
          <p:cNvSpPr/>
          <p:nvPr/>
        </p:nvSpPr>
        <p:spPr>
          <a:xfrm>
            <a:off x="7659260" y="5244577"/>
            <a:ext cx="225514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Test</a:t>
            </a:r>
          </a:p>
        </p:txBody>
      </p:sp>
      <p:sp>
        <p:nvSpPr>
          <p:cNvPr id="34" name="Rectangle 33">
            <a:extLst>
              <a:ext uri="{FF2B5EF4-FFF2-40B4-BE49-F238E27FC236}">
                <a16:creationId xmlns:a16="http://schemas.microsoft.com/office/drawing/2014/main" id="{7429087F-9E2B-4618-D2FF-DC6DE09EE432}"/>
              </a:ext>
            </a:extLst>
          </p:cNvPr>
          <p:cNvSpPr/>
          <p:nvPr/>
        </p:nvSpPr>
        <p:spPr>
          <a:xfrm>
            <a:off x="2450268" y="2031403"/>
            <a:ext cx="212205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Repeat</a:t>
            </a:r>
          </a:p>
        </p:txBody>
      </p:sp>
      <p:sp>
        <p:nvSpPr>
          <p:cNvPr id="35" name="Rectangle 34">
            <a:extLst>
              <a:ext uri="{FF2B5EF4-FFF2-40B4-BE49-F238E27FC236}">
                <a16:creationId xmlns:a16="http://schemas.microsoft.com/office/drawing/2014/main" id="{FE320275-BF71-9CC0-936D-58496B994D93}"/>
              </a:ext>
            </a:extLst>
          </p:cNvPr>
          <p:cNvSpPr/>
          <p:nvPr/>
        </p:nvSpPr>
        <p:spPr>
          <a:xfrm>
            <a:off x="7659259" y="2031403"/>
            <a:ext cx="248660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Generate Ideas</a:t>
            </a:r>
          </a:p>
        </p:txBody>
      </p:sp>
      <p:sp>
        <p:nvSpPr>
          <p:cNvPr id="47" name="Rectangle 46">
            <a:extLst>
              <a:ext uri="{FF2B5EF4-FFF2-40B4-BE49-F238E27FC236}">
                <a16:creationId xmlns:a16="http://schemas.microsoft.com/office/drawing/2014/main" id="{5C1A13E2-2E27-9B82-5C02-24B8F0E4BBB9}"/>
              </a:ext>
            </a:extLst>
          </p:cNvPr>
          <p:cNvSpPr/>
          <p:nvPr/>
        </p:nvSpPr>
        <p:spPr>
          <a:xfrm>
            <a:off x="8244824" y="3652863"/>
            <a:ext cx="189415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Prioritize</a:t>
            </a:r>
          </a:p>
        </p:txBody>
      </p:sp>
      <p:sp>
        <p:nvSpPr>
          <p:cNvPr id="48" name="Rectangle 47">
            <a:extLst>
              <a:ext uri="{FF2B5EF4-FFF2-40B4-BE49-F238E27FC236}">
                <a16:creationId xmlns:a16="http://schemas.microsoft.com/office/drawing/2014/main" id="{6603BA63-EA21-1983-6E87-BDCF3B4E3084}"/>
              </a:ext>
            </a:extLst>
          </p:cNvPr>
          <p:cNvSpPr/>
          <p:nvPr/>
        </p:nvSpPr>
        <p:spPr>
          <a:xfrm>
            <a:off x="1710465" y="3652863"/>
            <a:ext cx="2249472"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Optimize</a:t>
            </a:r>
          </a:p>
        </p:txBody>
      </p:sp>
      <p:sp>
        <p:nvSpPr>
          <p:cNvPr id="49" name="Rectangle 48">
            <a:extLst>
              <a:ext uri="{FF2B5EF4-FFF2-40B4-BE49-F238E27FC236}">
                <a16:creationId xmlns:a16="http://schemas.microsoft.com/office/drawing/2014/main" id="{421C65D0-141C-5BD1-E3F1-170C21DAFB06}"/>
              </a:ext>
            </a:extLst>
          </p:cNvPr>
          <p:cNvSpPr/>
          <p:nvPr/>
        </p:nvSpPr>
        <p:spPr>
          <a:xfrm>
            <a:off x="2300641" y="2356732"/>
            <a:ext cx="2251674"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Once the test is completed go back to the plan </a:t>
            </a:r>
          </a:p>
        </p:txBody>
      </p:sp>
      <p:sp>
        <p:nvSpPr>
          <p:cNvPr id="50" name="Rectangle 49">
            <a:extLst>
              <a:ext uri="{FF2B5EF4-FFF2-40B4-BE49-F238E27FC236}">
                <a16:creationId xmlns:a16="http://schemas.microsoft.com/office/drawing/2014/main" id="{AA666D88-8197-77D4-18D0-839FFB9A5F33}"/>
              </a:ext>
            </a:extLst>
          </p:cNvPr>
          <p:cNvSpPr/>
          <p:nvPr/>
        </p:nvSpPr>
        <p:spPr>
          <a:xfrm>
            <a:off x="956055"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Use these learnings to improve execution and systemize the idea</a:t>
            </a:r>
          </a:p>
        </p:txBody>
      </p:sp>
      <p:sp>
        <p:nvSpPr>
          <p:cNvPr id="51" name="Rectangle 50">
            <a:extLst>
              <a:ext uri="{FF2B5EF4-FFF2-40B4-BE49-F238E27FC236}">
                <a16:creationId xmlns:a16="http://schemas.microsoft.com/office/drawing/2014/main" id="{F7F29774-CBBE-0532-F011-CC68543F9FF1}"/>
              </a:ext>
            </a:extLst>
          </p:cNvPr>
          <p:cNvSpPr/>
          <p:nvPr/>
        </p:nvSpPr>
        <p:spPr>
          <a:xfrm>
            <a:off x="2268870" y="5578853"/>
            <a:ext cx="2427960"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Compare results to your hypothesis and ask ‘why’</a:t>
            </a:r>
          </a:p>
        </p:txBody>
      </p:sp>
      <p:sp>
        <p:nvSpPr>
          <p:cNvPr id="52" name="Rectangle 51">
            <a:extLst>
              <a:ext uri="{FF2B5EF4-FFF2-40B4-BE49-F238E27FC236}">
                <a16:creationId xmlns:a16="http://schemas.microsoft.com/office/drawing/2014/main" id="{29B3E8D2-8C42-91F9-A7E6-BB66F1AC8008}"/>
              </a:ext>
            </a:extLst>
          </p:cNvPr>
          <p:cNvSpPr/>
          <p:nvPr/>
        </p:nvSpPr>
        <p:spPr>
          <a:xfrm>
            <a:off x="7659259" y="235673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Campaigns, stragies, tactics that align with reaching goals</a:t>
            </a:r>
          </a:p>
        </p:txBody>
      </p:sp>
      <p:sp>
        <p:nvSpPr>
          <p:cNvPr id="53" name="Rectangle 52">
            <a:extLst>
              <a:ext uri="{FF2B5EF4-FFF2-40B4-BE49-F238E27FC236}">
                <a16:creationId xmlns:a16="http://schemas.microsoft.com/office/drawing/2014/main" id="{EF0DA444-7052-B466-7728-4198F4358910}"/>
              </a:ext>
            </a:extLst>
          </p:cNvPr>
          <p:cNvSpPr/>
          <p:nvPr/>
        </p:nvSpPr>
        <p:spPr>
          <a:xfrm>
            <a:off x="8244824" y="3943102"/>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Rate and compare their potential impact, confidence, and resources required</a:t>
            </a:r>
          </a:p>
        </p:txBody>
      </p:sp>
      <p:sp>
        <p:nvSpPr>
          <p:cNvPr id="54" name="Rectangle 53">
            <a:extLst>
              <a:ext uri="{FF2B5EF4-FFF2-40B4-BE49-F238E27FC236}">
                <a16:creationId xmlns:a16="http://schemas.microsoft.com/office/drawing/2014/main" id="{966A236F-17F8-9E23-4C61-29ECA6C7DC1D}"/>
              </a:ext>
            </a:extLst>
          </p:cNvPr>
          <p:cNvSpPr/>
          <p:nvPr/>
        </p:nvSpPr>
        <p:spPr>
          <a:xfrm>
            <a:off x="7659260" y="5578853"/>
            <a:ext cx="3003882" cy="7943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Execute selected ideas</a:t>
            </a:r>
          </a:p>
        </p:txBody>
      </p:sp>
      <p:sp>
        <p:nvSpPr>
          <p:cNvPr id="56" name="Freeform: Shape 181">
            <a:extLst>
              <a:ext uri="{FF2B5EF4-FFF2-40B4-BE49-F238E27FC236}">
                <a16:creationId xmlns:a16="http://schemas.microsoft.com/office/drawing/2014/main" id="{24A90C6D-36B7-048A-E048-01A22D166816}"/>
              </a:ext>
            </a:extLst>
          </p:cNvPr>
          <p:cNvSpPr/>
          <p:nvPr/>
        </p:nvSpPr>
        <p:spPr>
          <a:xfrm>
            <a:off x="5101043" y="3631237"/>
            <a:ext cx="358208" cy="267019"/>
          </a:xfrm>
          <a:custGeom>
            <a:avLst/>
            <a:gdLst>
              <a:gd name="connsiteX0" fmla="*/ 0 w 675741"/>
              <a:gd name="connsiteY0" fmla="*/ 0 h 602588"/>
              <a:gd name="connsiteX1" fmla="*/ 2823 w 675741"/>
              <a:gd name="connsiteY1" fmla="*/ 1136 h 602588"/>
              <a:gd name="connsiteX2" fmla="*/ 12615 w 675741"/>
              <a:gd name="connsiteY2" fmla="*/ 41884 h 602588"/>
              <a:gd name="connsiteX3" fmla="*/ 495825 w 675741"/>
              <a:gd name="connsiteY3" fmla="*/ 244584 h 602588"/>
              <a:gd name="connsiteX4" fmla="*/ 620956 w 675741"/>
              <a:gd name="connsiteY4" fmla="*/ 249875 h 602588"/>
              <a:gd name="connsiteX5" fmla="*/ 675741 w 675741"/>
              <a:gd name="connsiteY5" fmla="*/ 249875 h 602588"/>
              <a:gd name="connsiteX6" fmla="*/ 675741 w 675741"/>
              <a:gd name="connsiteY6" fmla="*/ 354513 h 602588"/>
              <a:gd name="connsiteX7" fmla="*/ 578389 w 675741"/>
              <a:gd name="connsiteY7" fmla="*/ 354513 h 602588"/>
              <a:gd name="connsiteX8" fmla="*/ 495825 w 675741"/>
              <a:gd name="connsiteY8" fmla="*/ 358004 h 602588"/>
              <a:gd name="connsiteX9" fmla="*/ 12615 w 675741"/>
              <a:gd name="connsiteY9" fmla="*/ 560704 h 602588"/>
              <a:gd name="connsiteX10" fmla="*/ 2823 w 675741"/>
              <a:gd name="connsiteY10" fmla="*/ 601452 h 602588"/>
              <a:gd name="connsiteX11" fmla="*/ 0 w 675741"/>
              <a:gd name="connsiteY11" fmla="*/ 602588 h 602588"/>
              <a:gd name="connsiteX12" fmla="*/ 0 w 675741"/>
              <a:gd name="connsiteY12" fmla="*/ 354513 h 602588"/>
              <a:gd name="connsiteX13" fmla="*/ 0 w 675741"/>
              <a:gd name="connsiteY13" fmla="*/ 352713 h 602588"/>
              <a:gd name="connsiteX14" fmla="*/ 0 w 675741"/>
              <a:gd name="connsiteY14" fmla="*/ 249875 h 60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5741" h="602588">
                <a:moveTo>
                  <a:pt x="0" y="0"/>
                </a:moveTo>
                <a:lnTo>
                  <a:pt x="2823" y="1136"/>
                </a:lnTo>
                <a:lnTo>
                  <a:pt x="12615" y="41884"/>
                </a:lnTo>
                <a:cubicBezTo>
                  <a:pt x="62247" y="143627"/>
                  <a:pt x="253282" y="223764"/>
                  <a:pt x="495825" y="244584"/>
                </a:cubicBezTo>
                <a:lnTo>
                  <a:pt x="620956" y="249875"/>
                </a:lnTo>
                <a:lnTo>
                  <a:pt x="675741" y="249875"/>
                </a:lnTo>
                <a:lnTo>
                  <a:pt x="675741" y="354513"/>
                </a:lnTo>
                <a:lnTo>
                  <a:pt x="578389" y="354513"/>
                </a:lnTo>
                <a:lnTo>
                  <a:pt x="495825" y="358004"/>
                </a:lnTo>
                <a:cubicBezTo>
                  <a:pt x="253282" y="378824"/>
                  <a:pt x="62247" y="458961"/>
                  <a:pt x="12615" y="560704"/>
                </a:cubicBezTo>
                <a:lnTo>
                  <a:pt x="2823" y="601452"/>
                </a:lnTo>
                <a:lnTo>
                  <a:pt x="0" y="602588"/>
                </a:lnTo>
                <a:lnTo>
                  <a:pt x="0" y="354513"/>
                </a:lnTo>
                <a:lnTo>
                  <a:pt x="0" y="352713"/>
                </a:lnTo>
                <a:lnTo>
                  <a:pt x="0" y="24987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A62EECAD-CED7-F6D7-5702-5E96FBE1A67A}"/>
              </a:ext>
            </a:extLst>
          </p:cNvPr>
          <p:cNvSpPr/>
          <p:nvPr/>
        </p:nvSpPr>
        <p:spPr>
          <a:xfrm>
            <a:off x="5396049" y="3062559"/>
            <a:ext cx="1404681" cy="14046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Paid </a:t>
            </a:r>
            <a:br>
              <a:rPr kumimoji="0" lang="en-US" sz="105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br>
            <a:r>
              <a:rPr kumimoji="0" lang="en-US" sz="105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a:t>
            </a:r>
          </a:p>
        </p:txBody>
      </p:sp>
      <p:grpSp>
        <p:nvGrpSpPr>
          <p:cNvPr id="58" name="Group 57">
            <a:extLst>
              <a:ext uri="{FF2B5EF4-FFF2-40B4-BE49-F238E27FC236}">
                <a16:creationId xmlns:a16="http://schemas.microsoft.com/office/drawing/2014/main" id="{7602732B-8D1F-1AE6-95C7-5A353CBD7543}"/>
              </a:ext>
            </a:extLst>
          </p:cNvPr>
          <p:cNvGrpSpPr/>
          <p:nvPr/>
        </p:nvGrpSpPr>
        <p:grpSpPr>
          <a:xfrm>
            <a:off x="5005906" y="4209563"/>
            <a:ext cx="723876" cy="603208"/>
            <a:chOff x="3409343" y="4551680"/>
            <a:chExt cx="1365554" cy="1137920"/>
          </a:xfrm>
        </p:grpSpPr>
        <p:sp>
          <p:nvSpPr>
            <p:cNvPr id="71" name="Oval 70">
              <a:extLst>
                <a:ext uri="{FF2B5EF4-FFF2-40B4-BE49-F238E27FC236}">
                  <a16:creationId xmlns:a16="http://schemas.microsoft.com/office/drawing/2014/main" id="{C1B4F325-45C2-B0D5-DA04-6EA1ABB920DC}"/>
                </a:ext>
              </a:extLst>
            </p:cNvPr>
            <p:cNvSpPr/>
            <p:nvPr/>
          </p:nvSpPr>
          <p:spPr>
            <a:xfrm>
              <a:off x="3515360" y="4551680"/>
              <a:ext cx="1137920" cy="1137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72" name="Tekstfelt 44">
              <a:extLst>
                <a:ext uri="{FF2B5EF4-FFF2-40B4-BE49-F238E27FC236}">
                  <a16:creationId xmlns:a16="http://schemas.microsoft.com/office/drawing/2014/main" id="{4D3333C7-6C21-D825-6AFA-2FBDC2D9DAAA}"/>
                </a:ext>
              </a:extLst>
            </p:cNvPr>
            <p:cNvSpPr txBox="1"/>
            <p:nvPr/>
          </p:nvSpPr>
          <p:spPr>
            <a:xfrm>
              <a:off x="3409343" y="4917426"/>
              <a:ext cx="1365554" cy="40642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Partners</a:t>
              </a:r>
            </a:p>
          </p:txBody>
        </p:sp>
      </p:grpSp>
      <p:grpSp>
        <p:nvGrpSpPr>
          <p:cNvPr id="59" name="Group 58">
            <a:extLst>
              <a:ext uri="{FF2B5EF4-FFF2-40B4-BE49-F238E27FC236}">
                <a16:creationId xmlns:a16="http://schemas.microsoft.com/office/drawing/2014/main" id="{13D9F0B6-2FA0-6838-356F-CAA86723DF63}"/>
              </a:ext>
            </a:extLst>
          </p:cNvPr>
          <p:cNvGrpSpPr/>
          <p:nvPr/>
        </p:nvGrpSpPr>
        <p:grpSpPr>
          <a:xfrm>
            <a:off x="6401132" y="4210645"/>
            <a:ext cx="986252" cy="821846"/>
            <a:chOff x="3409343" y="4551680"/>
            <a:chExt cx="1365554" cy="1137920"/>
          </a:xfrm>
        </p:grpSpPr>
        <p:sp>
          <p:nvSpPr>
            <p:cNvPr id="69" name="Oval 68">
              <a:extLst>
                <a:ext uri="{FF2B5EF4-FFF2-40B4-BE49-F238E27FC236}">
                  <a16:creationId xmlns:a16="http://schemas.microsoft.com/office/drawing/2014/main" id="{A4A94006-521D-E654-6B33-8C6A33A038C6}"/>
                </a:ext>
              </a:extLst>
            </p:cNvPr>
            <p:cNvSpPr/>
            <p:nvPr/>
          </p:nvSpPr>
          <p:spPr>
            <a:xfrm>
              <a:off x="3515360" y="4551680"/>
              <a:ext cx="1137920" cy="1137920"/>
            </a:xfrm>
            <a:prstGeom prst="ellipse">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70" name="Tekstfelt 44">
              <a:extLst>
                <a:ext uri="{FF2B5EF4-FFF2-40B4-BE49-F238E27FC236}">
                  <a16:creationId xmlns:a16="http://schemas.microsoft.com/office/drawing/2014/main" id="{4B43A25A-9C9C-7D85-9896-F5630955AD31}"/>
                </a:ext>
              </a:extLst>
            </p:cNvPr>
            <p:cNvSpPr txBox="1"/>
            <p:nvPr/>
          </p:nvSpPr>
          <p:spPr>
            <a:xfrm>
              <a:off x="3409343" y="4971488"/>
              <a:ext cx="1365554" cy="29830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Referrals</a:t>
              </a:r>
            </a:p>
          </p:txBody>
        </p:sp>
      </p:grpSp>
      <p:grpSp>
        <p:nvGrpSpPr>
          <p:cNvPr id="60" name="Group 59">
            <a:extLst>
              <a:ext uri="{FF2B5EF4-FFF2-40B4-BE49-F238E27FC236}">
                <a16:creationId xmlns:a16="http://schemas.microsoft.com/office/drawing/2014/main" id="{A4E1B279-9A2A-1AFC-DBF1-9287800820D4}"/>
              </a:ext>
            </a:extLst>
          </p:cNvPr>
          <p:cNvGrpSpPr/>
          <p:nvPr/>
        </p:nvGrpSpPr>
        <p:grpSpPr>
          <a:xfrm>
            <a:off x="6800730" y="3639453"/>
            <a:ext cx="533936" cy="444929"/>
            <a:chOff x="3409343" y="4551680"/>
            <a:chExt cx="1365554" cy="1137920"/>
          </a:xfrm>
        </p:grpSpPr>
        <p:sp>
          <p:nvSpPr>
            <p:cNvPr id="67" name="Oval 66">
              <a:extLst>
                <a:ext uri="{FF2B5EF4-FFF2-40B4-BE49-F238E27FC236}">
                  <a16:creationId xmlns:a16="http://schemas.microsoft.com/office/drawing/2014/main" id="{E9EB95BC-0AA9-C5B7-9AD5-F8DA5022484B}"/>
                </a:ext>
              </a:extLst>
            </p:cNvPr>
            <p:cNvSpPr/>
            <p:nvPr/>
          </p:nvSpPr>
          <p:spPr>
            <a:xfrm>
              <a:off x="3515360" y="4551680"/>
              <a:ext cx="1137920" cy="1137920"/>
            </a:xfrm>
            <a:prstGeom prst="ellipse">
              <a:avLst/>
            </a:prstGeom>
            <a:solidFill>
              <a:schemeClr val="bg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68" name="Tekstfelt 44">
              <a:extLst>
                <a:ext uri="{FF2B5EF4-FFF2-40B4-BE49-F238E27FC236}">
                  <a16:creationId xmlns:a16="http://schemas.microsoft.com/office/drawing/2014/main" id="{C96A6BA1-3A51-36EC-3012-99ECF8D60616}"/>
                </a:ext>
              </a:extLst>
            </p:cNvPr>
            <p:cNvSpPr txBox="1"/>
            <p:nvPr/>
          </p:nvSpPr>
          <p:spPr>
            <a:xfrm>
              <a:off x="3409343" y="4845134"/>
              <a:ext cx="1365554" cy="5510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Offline</a:t>
              </a:r>
            </a:p>
          </p:txBody>
        </p:sp>
      </p:grpSp>
      <p:grpSp>
        <p:nvGrpSpPr>
          <p:cNvPr id="61" name="Group 60">
            <a:extLst>
              <a:ext uri="{FF2B5EF4-FFF2-40B4-BE49-F238E27FC236}">
                <a16:creationId xmlns:a16="http://schemas.microsoft.com/office/drawing/2014/main" id="{A980FDE9-8011-2A00-30F7-97249B7E74CB}"/>
              </a:ext>
            </a:extLst>
          </p:cNvPr>
          <p:cNvGrpSpPr/>
          <p:nvPr/>
        </p:nvGrpSpPr>
        <p:grpSpPr>
          <a:xfrm>
            <a:off x="7193063" y="3973322"/>
            <a:ext cx="363922" cy="303257"/>
            <a:chOff x="3409343" y="4551680"/>
            <a:chExt cx="1365554" cy="1137920"/>
          </a:xfrm>
        </p:grpSpPr>
        <p:sp>
          <p:nvSpPr>
            <p:cNvPr id="65" name="Oval 64">
              <a:extLst>
                <a:ext uri="{FF2B5EF4-FFF2-40B4-BE49-F238E27FC236}">
                  <a16:creationId xmlns:a16="http://schemas.microsoft.com/office/drawing/2014/main" id="{3F1337E0-C3DD-1B78-AD94-7137DA6D2918}"/>
                </a:ext>
              </a:extLst>
            </p:cNvPr>
            <p:cNvSpPr/>
            <p:nvPr/>
          </p:nvSpPr>
          <p:spPr>
            <a:xfrm>
              <a:off x="3515360" y="4551680"/>
              <a:ext cx="1137920" cy="113792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6" name="Tekstfelt 44">
              <a:extLst>
                <a:ext uri="{FF2B5EF4-FFF2-40B4-BE49-F238E27FC236}">
                  <a16:creationId xmlns:a16="http://schemas.microsoft.com/office/drawing/2014/main" id="{3BBCE71C-4D3B-5414-2193-AA895DE78BFA}"/>
                </a:ext>
              </a:extLst>
            </p:cNvPr>
            <p:cNvSpPr txBox="1"/>
            <p:nvPr/>
          </p:nvSpPr>
          <p:spPr>
            <a:xfrm>
              <a:off x="3409343" y="4716426"/>
              <a:ext cx="1365554" cy="80841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dirty="0">
                  <a:ln>
                    <a:noFill/>
                  </a:ln>
                  <a:effectLst/>
                  <a:uLnTx/>
                  <a:uFillTx/>
                  <a:latin typeface="Arial" panose="020B0604020202020204" pitchFamily="34" charset="0"/>
                  <a:ea typeface="Graphik Semibold" charset="0"/>
                  <a:cs typeface="Arial" panose="020B0604020202020204" pitchFamily="34" charset="0"/>
                </a:rPr>
                <a:t>PR</a:t>
              </a:r>
            </a:p>
          </p:txBody>
        </p:sp>
      </p:grpSp>
      <p:grpSp>
        <p:nvGrpSpPr>
          <p:cNvPr id="62" name="Group 61">
            <a:extLst>
              <a:ext uri="{FF2B5EF4-FFF2-40B4-BE49-F238E27FC236}">
                <a16:creationId xmlns:a16="http://schemas.microsoft.com/office/drawing/2014/main" id="{B3480DCE-7091-590D-C7B1-5BD95618C454}"/>
              </a:ext>
            </a:extLst>
          </p:cNvPr>
          <p:cNvGrpSpPr/>
          <p:nvPr/>
        </p:nvGrpSpPr>
        <p:grpSpPr>
          <a:xfrm>
            <a:off x="4583491" y="3487011"/>
            <a:ext cx="666956" cy="555776"/>
            <a:chOff x="3409343" y="4551680"/>
            <a:chExt cx="1365554" cy="1137920"/>
          </a:xfrm>
        </p:grpSpPr>
        <p:sp>
          <p:nvSpPr>
            <p:cNvPr id="63" name="Oval 62">
              <a:extLst>
                <a:ext uri="{FF2B5EF4-FFF2-40B4-BE49-F238E27FC236}">
                  <a16:creationId xmlns:a16="http://schemas.microsoft.com/office/drawing/2014/main" id="{A815AF7B-BBF6-5F4B-7B23-372CD8066E68}"/>
                </a:ext>
              </a:extLst>
            </p:cNvPr>
            <p:cNvSpPr/>
            <p:nvPr/>
          </p:nvSpPr>
          <p:spPr>
            <a:xfrm>
              <a:off x="3515360" y="4551680"/>
              <a:ext cx="1137920" cy="11379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endParaRPr>
            </a:p>
          </p:txBody>
        </p:sp>
        <p:sp>
          <p:nvSpPr>
            <p:cNvPr id="64" name="Tekstfelt 44">
              <a:extLst>
                <a:ext uri="{FF2B5EF4-FFF2-40B4-BE49-F238E27FC236}">
                  <a16:creationId xmlns:a16="http://schemas.microsoft.com/office/drawing/2014/main" id="{94CDA657-696C-7D48-BB15-81C6D62EA56B}"/>
                </a:ext>
              </a:extLst>
            </p:cNvPr>
            <p:cNvSpPr txBox="1"/>
            <p:nvPr/>
          </p:nvSpPr>
          <p:spPr>
            <a:xfrm>
              <a:off x="3409343" y="4900081"/>
              <a:ext cx="1365554" cy="44110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a:ln>
                    <a:noFill/>
                  </a:ln>
                  <a:effectLst/>
                  <a:uLnTx/>
                  <a:uFillTx/>
                  <a:latin typeface="Arial" panose="020B0604020202020204" pitchFamily="34" charset="0"/>
                  <a:ea typeface="Graphik Semibold" charset="0"/>
                  <a:cs typeface="Arial" panose="020B0604020202020204" pitchFamily="34" charset="0"/>
                </a:rPr>
                <a:t>Data</a:t>
              </a:r>
            </a:p>
          </p:txBody>
        </p:sp>
      </p:grpSp>
      <p:sp>
        <p:nvSpPr>
          <p:cNvPr id="74" name="Arrow: Chevron 238">
            <a:extLst>
              <a:ext uri="{FF2B5EF4-FFF2-40B4-BE49-F238E27FC236}">
                <a16:creationId xmlns:a16="http://schemas.microsoft.com/office/drawing/2014/main" id="{4782EF71-72D8-EAE5-62DC-7C360A54602B}"/>
              </a:ext>
            </a:extLst>
          </p:cNvPr>
          <p:cNvSpPr/>
          <p:nvPr/>
        </p:nvSpPr>
        <p:spPr>
          <a:xfrm rot="1800000">
            <a:off x="6947101" y="2063428"/>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79" name="Oval 78">
            <a:extLst>
              <a:ext uri="{FF2B5EF4-FFF2-40B4-BE49-F238E27FC236}">
                <a16:creationId xmlns:a16="http://schemas.microsoft.com/office/drawing/2014/main" id="{3A844AA9-0052-72E9-AE73-E832F161DE28}"/>
              </a:ext>
            </a:extLst>
          </p:cNvPr>
          <p:cNvSpPr/>
          <p:nvPr/>
        </p:nvSpPr>
        <p:spPr>
          <a:xfrm>
            <a:off x="4772690" y="2184526"/>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6</a:t>
            </a:r>
          </a:p>
        </p:txBody>
      </p:sp>
      <p:sp>
        <p:nvSpPr>
          <p:cNvPr id="80" name="Oval 79">
            <a:extLst>
              <a:ext uri="{FF2B5EF4-FFF2-40B4-BE49-F238E27FC236}">
                <a16:creationId xmlns:a16="http://schemas.microsoft.com/office/drawing/2014/main" id="{065293BC-A40A-AB31-7B2C-3D71C0E4688A}"/>
              </a:ext>
            </a:extLst>
          </p:cNvPr>
          <p:cNvSpPr/>
          <p:nvPr/>
        </p:nvSpPr>
        <p:spPr>
          <a:xfrm>
            <a:off x="7071232" y="2200322"/>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1</a:t>
            </a:r>
          </a:p>
        </p:txBody>
      </p:sp>
      <p:sp>
        <p:nvSpPr>
          <p:cNvPr id="81" name="Oval 80">
            <a:extLst>
              <a:ext uri="{FF2B5EF4-FFF2-40B4-BE49-F238E27FC236}">
                <a16:creationId xmlns:a16="http://schemas.microsoft.com/office/drawing/2014/main" id="{7A47A72F-8DBC-A5AF-1784-CF72108945B5}"/>
              </a:ext>
            </a:extLst>
          </p:cNvPr>
          <p:cNvSpPr/>
          <p:nvPr/>
        </p:nvSpPr>
        <p:spPr>
          <a:xfrm>
            <a:off x="4772690" y="5213504"/>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4</a:t>
            </a:r>
          </a:p>
        </p:txBody>
      </p:sp>
      <p:sp>
        <p:nvSpPr>
          <p:cNvPr id="82" name="Oval 81">
            <a:extLst>
              <a:ext uri="{FF2B5EF4-FFF2-40B4-BE49-F238E27FC236}">
                <a16:creationId xmlns:a16="http://schemas.microsoft.com/office/drawing/2014/main" id="{A49C3506-C2D7-9994-47CC-3B45F8757A0B}"/>
              </a:ext>
            </a:extLst>
          </p:cNvPr>
          <p:cNvSpPr/>
          <p:nvPr/>
        </p:nvSpPr>
        <p:spPr>
          <a:xfrm>
            <a:off x="7026493" y="5242928"/>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3</a:t>
            </a:r>
          </a:p>
        </p:txBody>
      </p:sp>
      <p:sp>
        <p:nvSpPr>
          <p:cNvPr id="83" name="Oval 82">
            <a:extLst>
              <a:ext uri="{FF2B5EF4-FFF2-40B4-BE49-F238E27FC236}">
                <a16:creationId xmlns:a16="http://schemas.microsoft.com/office/drawing/2014/main" id="{3AE9CF9E-1947-9C4E-D101-ED5DB01238EE}"/>
              </a:ext>
            </a:extLst>
          </p:cNvPr>
          <p:cNvSpPr/>
          <p:nvPr/>
        </p:nvSpPr>
        <p:spPr>
          <a:xfrm>
            <a:off x="4039168" y="3703369"/>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5</a:t>
            </a:r>
          </a:p>
        </p:txBody>
      </p:sp>
      <p:sp>
        <p:nvSpPr>
          <p:cNvPr id="84" name="Oval 83">
            <a:extLst>
              <a:ext uri="{FF2B5EF4-FFF2-40B4-BE49-F238E27FC236}">
                <a16:creationId xmlns:a16="http://schemas.microsoft.com/office/drawing/2014/main" id="{949A33F7-FBC5-CE24-8885-2192E4271E34}"/>
              </a:ext>
            </a:extLst>
          </p:cNvPr>
          <p:cNvSpPr/>
          <p:nvPr/>
        </p:nvSpPr>
        <p:spPr>
          <a:xfrm>
            <a:off x="7828419" y="3706967"/>
            <a:ext cx="333140" cy="33314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2</a:t>
            </a:r>
          </a:p>
        </p:txBody>
      </p:sp>
      <p:sp>
        <p:nvSpPr>
          <p:cNvPr id="85" name="Arrow: Chevron 238">
            <a:extLst>
              <a:ext uri="{FF2B5EF4-FFF2-40B4-BE49-F238E27FC236}">
                <a16:creationId xmlns:a16="http://schemas.microsoft.com/office/drawing/2014/main" id="{806C5540-3904-9DB9-BD57-C94C552AD0D9}"/>
              </a:ext>
            </a:extLst>
          </p:cNvPr>
          <p:cNvSpPr/>
          <p:nvPr/>
        </p:nvSpPr>
        <p:spPr>
          <a:xfrm rot="5160000">
            <a:off x="7892739" y="347063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6" name="Arrow: Chevron 238">
            <a:extLst>
              <a:ext uri="{FF2B5EF4-FFF2-40B4-BE49-F238E27FC236}">
                <a16:creationId xmlns:a16="http://schemas.microsoft.com/office/drawing/2014/main" id="{E0DB02D8-5AFA-8343-ECCC-5EC41E586564}"/>
              </a:ext>
            </a:extLst>
          </p:cNvPr>
          <p:cNvSpPr/>
          <p:nvPr/>
        </p:nvSpPr>
        <p:spPr>
          <a:xfrm rot="8098862">
            <a:off x="7298020" y="510768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7" name="Arrow: Chevron 238">
            <a:extLst>
              <a:ext uri="{FF2B5EF4-FFF2-40B4-BE49-F238E27FC236}">
                <a16:creationId xmlns:a16="http://schemas.microsoft.com/office/drawing/2014/main" id="{3A00BF3E-CDEA-395F-8936-4FCF90860937}"/>
              </a:ext>
            </a:extLst>
          </p:cNvPr>
          <p:cNvSpPr/>
          <p:nvPr/>
        </p:nvSpPr>
        <p:spPr>
          <a:xfrm rot="12613250">
            <a:off x="5053682" y="5364883"/>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8" name="Arrow: Chevron 238">
            <a:extLst>
              <a:ext uri="{FF2B5EF4-FFF2-40B4-BE49-F238E27FC236}">
                <a16:creationId xmlns:a16="http://schemas.microsoft.com/office/drawing/2014/main" id="{E7B2914E-92D9-7F16-BBDE-9DFB6A55A044}"/>
              </a:ext>
            </a:extLst>
          </p:cNvPr>
          <p:cNvSpPr/>
          <p:nvPr/>
        </p:nvSpPr>
        <p:spPr>
          <a:xfrm rot="15960000">
            <a:off x="4113494" y="3969289"/>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9" name="Arrow: Chevron 238">
            <a:extLst>
              <a:ext uri="{FF2B5EF4-FFF2-40B4-BE49-F238E27FC236}">
                <a16:creationId xmlns:a16="http://schemas.microsoft.com/office/drawing/2014/main" id="{5055D64A-4D86-0B15-51C9-9B2D51A29ED5}"/>
              </a:ext>
            </a:extLst>
          </p:cNvPr>
          <p:cNvSpPr/>
          <p:nvPr/>
        </p:nvSpPr>
        <p:spPr>
          <a:xfrm rot="18720000">
            <a:off x="4666846" y="2367942"/>
            <a:ext cx="181118" cy="304968"/>
          </a:xfrm>
          <a:prstGeom prst="chevron">
            <a:avLst>
              <a:gd name="adj" fmla="val 90512"/>
            </a:avLst>
          </a:prstGeom>
          <a:solidFill>
            <a:schemeClr val="bg1">
              <a:lumMod val="6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6" name="1. On-page tracker">
            <a:extLst>
              <a:ext uri="{FF2B5EF4-FFF2-40B4-BE49-F238E27FC236}">
                <a16:creationId xmlns:a16="http://schemas.microsoft.com/office/drawing/2014/main" id="{BE2EBED2-C6D7-6EC0-A7E3-C12CF7697D1B}"/>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7" name="Footer Placeholder 2">
            <a:extLst>
              <a:ext uri="{FF2B5EF4-FFF2-40B4-BE49-F238E27FC236}">
                <a16:creationId xmlns:a16="http://schemas.microsoft.com/office/drawing/2014/main" id="{57DE8BD1-C371-9BA3-DA6F-A61B99E01A2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26039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GB" dirty="0"/>
              <a:t>Foundational to the marketing strategy is a precise targeting of potential customers in key life moments</a:t>
            </a:r>
            <a:endParaRPr lang="en-US" dirty="0"/>
          </a:p>
        </p:txBody>
      </p:sp>
      <p:sp>
        <p:nvSpPr>
          <p:cNvPr id="6" name="Rectangle 5">
            <a:extLst>
              <a:ext uri="{FF2B5EF4-FFF2-40B4-BE49-F238E27FC236}">
                <a16:creationId xmlns:a16="http://schemas.microsoft.com/office/drawing/2014/main" id="{B8A4E618-CB36-E1DC-D513-D58B799F3020}"/>
              </a:ext>
            </a:extLst>
          </p:cNvPr>
          <p:cNvSpPr/>
          <p:nvPr/>
        </p:nvSpPr>
        <p:spPr>
          <a:xfrm>
            <a:off x="3597618" y="1741888"/>
            <a:ext cx="8043520" cy="437232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8836AF3-F042-6123-008C-C8BDF92A155F}"/>
              </a:ext>
            </a:extLst>
          </p:cNvPr>
          <p:cNvSpPr/>
          <p:nvPr/>
        </p:nvSpPr>
        <p:spPr>
          <a:xfrm>
            <a:off x="550864" y="1741887"/>
            <a:ext cx="2791032" cy="4752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8" name="Tekstfelt 47">
            <a:extLst>
              <a:ext uri="{FF2B5EF4-FFF2-40B4-BE49-F238E27FC236}">
                <a16:creationId xmlns:a16="http://schemas.microsoft.com/office/drawing/2014/main" id="{107EC91A-EFD6-F3A5-8130-DE5611505D50}"/>
              </a:ext>
            </a:extLst>
          </p:cNvPr>
          <p:cNvSpPr txBox="1"/>
          <p:nvPr/>
        </p:nvSpPr>
        <p:spPr>
          <a:xfrm>
            <a:off x="3702728" y="1773229"/>
            <a:ext cx="73084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Key moments with high motivation for looking at investing</a:t>
            </a:r>
          </a:p>
        </p:txBody>
      </p:sp>
      <p:sp>
        <p:nvSpPr>
          <p:cNvPr id="9" name="Tekstfelt 49">
            <a:extLst>
              <a:ext uri="{FF2B5EF4-FFF2-40B4-BE49-F238E27FC236}">
                <a16:creationId xmlns:a16="http://schemas.microsoft.com/office/drawing/2014/main" id="{16299C1C-31B8-CCA7-35B5-18D558626D17}"/>
              </a:ext>
            </a:extLst>
          </p:cNvPr>
          <p:cNvSpPr txBox="1"/>
          <p:nvPr/>
        </p:nvSpPr>
        <p:spPr>
          <a:xfrm>
            <a:off x="3702728" y="2088438"/>
            <a:ext cx="4520048" cy="2923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Based on customer interviews </a:t>
            </a:r>
          </a:p>
        </p:txBody>
      </p:sp>
      <p:sp>
        <p:nvSpPr>
          <p:cNvPr id="10" name="Tekstfelt 47">
            <a:extLst>
              <a:ext uri="{FF2B5EF4-FFF2-40B4-BE49-F238E27FC236}">
                <a16:creationId xmlns:a16="http://schemas.microsoft.com/office/drawing/2014/main" id="{2E813CC9-A76A-534B-8838-0BC2A5BF478C}"/>
              </a:ext>
            </a:extLst>
          </p:cNvPr>
          <p:cNvSpPr txBox="1"/>
          <p:nvPr/>
        </p:nvSpPr>
        <p:spPr>
          <a:xfrm>
            <a:off x="576128" y="1773229"/>
            <a:ext cx="27789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Targeting of life moments is critical</a:t>
            </a:r>
          </a:p>
        </p:txBody>
      </p:sp>
      <p:sp>
        <p:nvSpPr>
          <p:cNvPr id="11" name="Tekstfelt 47">
            <a:extLst>
              <a:ext uri="{FF2B5EF4-FFF2-40B4-BE49-F238E27FC236}">
                <a16:creationId xmlns:a16="http://schemas.microsoft.com/office/drawing/2014/main" id="{FB796269-495A-A915-7D31-DF4C5F2E1CD5}"/>
              </a:ext>
            </a:extLst>
          </p:cNvPr>
          <p:cNvSpPr txBox="1"/>
          <p:nvPr/>
        </p:nvSpPr>
        <p:spPr>
          <a:xfrm>
            <a:off x="584258" y="2578341"/>
            <a:ext cx="2778974" cy="3698473"/>
          </a:xfrm>
          <a:prstGeom prst="rect">
            <a:avLst/>
          </a:prstGeom>
          <a:noFill/>
        </p:spPr>
        <p:txBody>
          <a:bodyPr wrap="square" rtlCol="0">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Short buying window</a:t>
            </a:r>
            <a:b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400" b="0"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The buying window around life events are short – often only a few weeks long.</a:t>
            </a:r>
            <a:b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endPar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High cost without targeting</a:t>
            </a:r>
            <a:b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400" b="0"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Marketing spend outside of buying windows will erode conversion rates and spike costs.</a:t>
            </a:r>
            <a:br>
              <a:rPr kumimoji="0" lang="en-US" sz="1400" b="0"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endParaRPr kumimoji="0" lang="en-US" sz="1400" b="0"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Tailored messaging</a:t>
            </a:r>
            <a:b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400" b="0"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Targeting specific moments allows us to tailor the message.</a:t>
            </a:r>
            <a:r>
              <a:rPr kumimoji="0" lang="en-US" sz="14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 </a:t>
            </a:r>
            <a:endParaRPr kumimoji="0" lang="en-US" sz="16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endParaRPr>
          </a:p>
        </p:txBody>
      </p:sp>
      <p:grpSp>
        <p:nvGrpSpPr>
          <p:cNvPr id="13" name="Group 12">
            <a:extLst>
              <a:ext uri="{FF2B5EF4-FFF2-40B4-BE49-F238E27FC236}">
                <a16:creationId xmlns:a16="http://schemas.microsoft.com/office/drawing/2014/main" id="{D7970489-2710-4B6E-2061-090BE7EC7BA3}"/>
              </a:ext>
            </a:extLst>
          </p:cNvPr>
          <p:cNvGrpSpPr/>
          <p:nvPr/>
        </p:nvGrpSpPr>
        <p:grpSpPr>
          <a:xfrm>
            <a:off x="3911919" y="2486121"/>
            <a:ext cx="7377960" cy="3394216"/>
            <a:chOff x="1689652" y="1734022"/>
            <a:chExt cx="9323136" cy="4289091"/>
          </a:xfrm>
        </p:grpSpPr>
        <p:sp>
          <p:nvSpPr>
            <p:cNvPr id="15" name="Tekstfelt 48">
              <a:extLst>
                <a:ext uri="{FF2B5EF4-FFF2-40B4-BE49-F238E27FC236}">
                  <a16:creationId xmlns:a16="http://schemas.microsoft.com/office/drawing/2014/main" id="{33D30D93-8AC3-E48B-D803-6B9248520366}"/>
                </a:ext>
              </a:extLst>
            </p:cNvPr>
            <p:cNvSpPr txBox="1"/>
            <p:nvPr/>
          </p:nvSpPr>
          <p:spPr>
            <a:xfrm>
              <a:off x="7412808" y="2208360"/>
              <a:ext cx="2071658" cy="350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Having kids</a:t>
              </a:r>
            </a:p>
          </p:txBody>
        </p:sp>
        <p:sp>
          <p:nvSpPr>
            <p:cNvPr id="16" name="Tekstfelt 54">
              <a:extLst>
                <a:ext uri="{FF2B5EF4-FFF2-40B4-BE49-F238E27FC236}">
                  <a16:creationId xmlns:a16="http://schemas.microsoft.com/office/drawing/2014/main" id="{4235402B-302F-28B8-9ADF-7F7EA3E9DAF6}"/>
                </a:ext>
              </a:extLst>
            </p:cNvPr>
            <p:cNvSpPr txBox="1"/>
            <p:nvPr/>
          </p:nvSpPr>
          <p:spPr>
            <a:xfrm>
              <a:off x="9703125" y="1734022"/>
              <a:ext cx="1309663" cy="583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Parents retire</a:t>
              </a:r>
            </a:p>
          </p:txBody>
        </p:sp>
        <p:sp>
          <p:nvSpPr>
            <p:cNvPr id="17" name="Tekstfelt 43">
              <a:extLst>
                <a:ext uri="{FF2B5EF4-FFF2-40B4-BE49-F238E27FC236}">
                  <a16:creationId xmlns:a16="http://schemas.microsoft.com/office/drawing/2014/main" id="{A2AA5276-C3AA-77FA-9CCD-163C05298A25}"/>
                </a:ext>
              </a:extLst>
            </p:cNvPr>
            <p:cNvSpPr txBox="1"/>
            <p:nvPr/>
          </p:nvSpPr>
          <p:spPr>
            <a:xfrm>
              <a:off x="2473491" y="4022301"/>
              <a:ext cx="1309663" cy="3500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Student job</a:t>
              </a:r>
            </a:p>
          </p:txBody>
        </p:sp>
        <p:sp>
          <p:nvSpPr>
            <p:cNvPr id="18" name="Tekstfelt 45">
              <a:extLst>
                <a:ext uri="{FF2B5EF4-FFF2-40B4-BE49-F238E27FC236}">
                  <a16:creationId xmlns:a16="http://schemas.microsoft.com/office/drawing/2014/main" id="{094CDC3A-DB1F-01E3-0A64-0F06197D4B1D}"/>
                </a:ext>
              </a:extLst>
            </p:cNvPr>
            <p:cNvSpPr txBox="1"/>
            <p:nvPr/>
          </p:nvSpPr>
          <p:spPr>
            <a:xfrm>
              <a:off x="3388081" y="3594491"/>
              <a:ext cx="1309663" cy="583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1st full-time job</a:t>
              </a:r>
            </a:p>
          </p:txBody>
        </p:sp>
        <p:sp>
          <p:nvSpPr>
            <p:cNvPr id="19" name="Tekstfelt 46">
              <a:extLst>
                <a:ext uri="{FF2B5EF4-FFF2-40B4-BE49-F238E27FC236}">
                  <a16:creationId xmlns:a16="http://schemas.microsoft.com/office/drawing/2014/main" id="{1B7D4354-0217-EB02-8B3F-FECB8B19D0D8}"/>
                </a:ext>
              </a:extLst>
            </p:cNvPr>
            <p:cNvSpPr txBox="1"/>
            <p:nvPr/>
          </p:nvSpPr>
          <p:spPr>
            <a:xfrm>
              <a:off x="4594436" y="3035784"/>
              <a:ext cx="1538857" cy="583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Buying </a:t>
              </a:r>
              <a:b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a home</a:t>
              </a:r>
            </a:p>
          </p:txBody>
        </p:sp>
        <p:sp>
          <p:nvSpPr>
            <p:cNvPr id="20" name="Tekstfelt 47">
              <a:extLst>
                <a:ext uri="{FF2B5EF4-FFF2-40B4-BE49-F238E27FC236}">
                  <a16:creationId xmlns:a16="http://schemas.microsoft.com/office/drawing/2014/main" id="{A7BEFA94-33F1-D436-21A3-FBF1D8DA4674}"/>
                </a:ext>
              </a:extLst>
            </p:cNvPr>
            <p:cNvSpPr txBox="1"/>
            <p:nvPr/>
          </p:nvSpPr>
          <p:spPr>
            <a:xfrm>
              <a:off x="5491222" y="2781879"/>
              <a:ext cx="1416760" cy="583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Job </a:t>
              </a:r>
              <a:b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switch</a:t>
              </a:r>
            </a:p>
          </p:txBody>
        </p:sp>
        <p:sp>
          <p:nvSpPr>
            <p:cNvPr id="21" name="Tekstfelt 49">
              <a:extLst>
                <a:ext uri="{FF2B5EF4-FFF2-40B4-BE49-F238E27FC236}">
                  <a16:creationId xmlns:a16="http://schemas.microsoft.com/office/drawing/2014/main" id="{FAA09746-6CFD-C98E-28DD-B81651669584}"/>
                </a:ext>
              </a:extLst>
            </p:cNvPr>
            <p:cNvSpPr txBox="1"/>
            <p:nvPr/>
          </p:nvSpPr>
          <p:spPr>
            <a:xfrm>
              <a:off x="5992578" y="2418754"/>
              <a:ext cx="2071658" cy="5833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Getting </a:t>
              </a:r>
              <a:b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200" b="1" i="0" u="none" strike="noStrike" kern="1200" cap="none" spc="0" normalizeH="0" baseline="0">
                  <a:ln>
                    <a:noFill/>
                  </a:ln>
                  <a:solidFill>
                    <a:schemeClr val="bg1"/>
                  </a:solidFill>
                  <a:effectLst/>
                  <a:uLnTx/>
                  <a:uFillTx/>
                  <a:latin typeface="Arial" panose="020B0604020202020204" pitchFamily="34" charset="0"/>
                  <a:ea typeface="Graphik Semibold" charset="0"/>
                  <a:cs typeface="Arial" panose="020B0604020202020204" pitchFamily="34" charset="0"/>
                </a:rPr>
                <a:t>married</a:t>
              </a:r>
            </a:p>
          </p:txBody>
        </p:sp>
        <p:sp>
          <p:nvSpPr>
            <p:cNvPr id="22" name="Freeform 21">
              <a:extLst>
                <a:ext uri="{FF2B5EF4-FFF2-40B4-BE49-F238E27FC236}">
                  <a16:creationId xmlns:a16="http://schemas.microsoft.com/office/drawing/2014/main" id="{AAC62E1D-D7A2-B865-7FDE-080FB6321BEC}"/>
                </a:ext>
              </a:extLst>
            </p:cNvPr>
            <p:cNvSpPr/>
            <p:nvPr/>
          </p:nvSpPr>
          <p:spPr>
            <a:xfrm>
              <a:off x="1689652" y="2466898"/>
              <a:ext cx="8708717" cy="3556215"/>
            </a:xfrm>
            <a:custGeom>
              <a:avLst/>
              <a:gdLst>
                <a:gd name="connsiteX0" fmla="*/ 0 w 8708717"/>
                <a:gd name="connsiteY0" fmla="*/ 4194313 h 4194313"/>
                <a:gd name="connsiteX1" fmla="*/ 536713 w 8708717"/>
                <a:gd name="connsiteY1" fmla="*/ 3220278 h 4194313"/>
                <a:gd name="connsiteX2" fmla="*/ 914400 w 8708717"/>
                <a:gd name="connsiteY2" fmla="*/ 4035287 h 4194313"/>
                <a:gd name="connsiteX3" fmla="*/ 1411357 w 8708717"/>
                <a:gd name="connsiteY3" fmla="*/ 2723322 h 4194313"/>
                <a:gd name="connsiteX4" fmla="*/ 1808922 w 8708717"/>
                <a:gd name="connsiteY4" fmla="*/ 3717235 h 4194313"/>
                <a:gd name="connsiteX5" fmla="*/ 2345635 w 8708717"/>
                <a:gd name="connsiteY5" fmla="*/ 2166730 h 4194313"/>
                <a:gd name="connsiteX6" fmla="*/ 3021496 w 8708717"/>
                <a:gd name="connsiteY6" fmla="*/ 3240157 h 4194313"/>
                <a:gd name="connsiteX7" fmla="*/ 3677478 w 8708717"/>
                <a:gd name="connsiteY7" fmla="*/ 1510748 h 4194313"/>
                <a:gd name="connsiteX8" fmla="*/ 4075044 w 8708717"/>
                <a:gd name="connsiteY8" fmla="*/ 2922104 h 4194313"/>
                <a:gd name="connsiteX9" fmla="*/ 4492487 w 8708717"/>
                <a:gd name="connsiteY9" fmla="*/ 1192696 h 4194313"/>
                <a:gd name="connsiteX10" fmla="*/ 5009322 w 8708717"/>
                <a:gd name="connsiteY10" fmla="*/ 2186609 h 4194313"/>
                <a:gd name="connsiteX11" fmla="*/ 5327374 w 8708717"/>
                <a:gd name="connsiteY11" fmla="*/ 854765 h 4194313"/>
                <a:gd name="connsiteX12" fmla="*/ 5983357 w 8708717"/>
                <a:gd name="connsiteY12" fmla="*/ 1391478 h 4194313"/>
                <a:gd name="connsiteX13" fmla="*/ 6758609 w 8708717"/>
                <a:gd name="connsiteY13" fmla="*/ 298174 h 4194313"/>
                <a:gd name="connsiteX14" fmla="*/ 7295322 w 8708717"/>
                <a:gd name="connsiteY14" fmla="*/ 934278 h 4194313"/>
                <a:gd name="connsiteX15" fmla="*/ 8507896 w 8708717"/>
                <a:gd name="connsiteY15" fmla="*/ 198783 h 4194313"/>
                <a:gd name="connsiteX16" fmla="*/ 8706678 w 8708717"/>
                <a:gd name="connsiteY16" fmla="*/ 0 h 419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08717" h="4194313">
                  <a:moveTo>
                    <a:pt x="0" y="4194313"/>
                  </a:moveTo>
                  <a:cubicBezTo>
                    <a:pt x="192156" y="3720547"/>
                    <a:pt x="384313" y="3246782"/>
                    <a:pt x="536713" y="3220278"/>
                  </a:cubicBezTo>
                  <a:cubicBezTo>
                    <a:pt x="689113" y="3193774"/>
                    <a:pt x="768626" y="4118113"/>
                    <a:pt x="914400" y="4035287"/>
                  </a:cubicBezTo>
                  <a:cubicBezTo>
                    <a:pt x="1060174" y="3952461"/>
                    <a:pt x="1262270" y="2776331"/>
                    <a:pt x="1411357" y="2723322"/>
                  </a:cubicBezTo>
                  <a:cubicBezTo>
                    <a:pt x="1560444" y="2670313"/>
                    <a:pt x="1653209" y="3810000"/>
                    <a:pt x="1808922" y="3717235"/>
                  </a:cubicBezTo>
                  <a:cubicBezTo>
                    <a:pt x="1964635" y="3624470"/>
                    <a:pt x="2143539" y="2246243"/>
                    <a:pt x="2345635" y="2166730"/>
                  </a:cubicBezTo>
                  <a:cubicBezTo>
                    <a:pt x="2547731" y="2087217"/>
                    <a:pt x="2799522" y="3349487"/>
                    <a:pt x="3021496" y="3240157"/>
                  </a:cubicBezTo>
                  <a:cubicBezTo>
                    <a:pt x="3243470" y="3130827"/>
                    <a:pt x="3501887" y="1563757"/>
                    <a:pt x="3677478" y="1510748"/>
                  </a:cubicBezTo>
                  <a:cubicBezTo>
                    <a:pt x="3853069" y="1457739"/>
                    <a:pt x="3939209" y="2975113"/>
                    <a:pt x="4075044" y="2922104"/>
                  </a:cubicBezTo>
                  <a:cubicBezTo>
                    <a:pt x="4210879" y="2869095"/>
                    <a:pt x="4336774" y="1315278"/>
                    <a:pt x="4492487" y="1192696"/>
                  </a:cubicBezTo>
                  <a:cubicBezTo>
                    <a:pt x="4648200" y="1070114"/>
                    <a:pt x="4870174" y="2242931"/>
                    <a:pt x="5009322" y="2186609"/>
                  </a:cubicBezTo>
                  <a:cubicBezTo>
                    <a:pt x="5148470" y="2130287"/>
                    <a:pt x="5165035" y="987287"/>
                    <a:pt x="5327374" y="854765"/>
                  </a:cubicBezTo>
                  <a:cubicBezTo>
                    <a:pt x="5489713" y="722243"/>
                    <a:pt x="5744818" y="1484243"/>
                    <a:pt x="5983357" y="1391478"/>
                  </a:cubicBezTo>
                  <a:cubicBezTo>
                    <a:pt x="6221896" y="1298713"/>
                    <a:pt x="6539948" y="374374"/>
                    <a:pt x="6758609" y="298174"/>
                  </a:cubicBezTo>
                  <a:cubicBezTo>
                    <a:pt x="6977270" y="221974"/>
                    <a:pt x="7003774" y="950843"/>
                    <a:pt x="7295322" y="934278"/>
                  </a:cubicBezTo>
                  <a:cubicBezTo>
                    <a:pt x="7586870" y="917713"/>
                    <a:pt x="8272670" y="354496"/>
                    <a:pt x="8507896" y="198783"/>
                  </a:cubicBezTo>
                  <a:cubicBezTo>
                    <a:pt x="8743122" y="43070"/>
                    <a:pt x="8706678" y="29817"/>
                    <a:pt x="8706678" y="0"/>
                  </a:cubicBezTo>
                </a:path>
              </a:pathLst>
            </a:cu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3" name="Ellipse 52">
              <a:extLst>
                <a:ext uri="{FF2B5EF4-FFF2-40B4-BE49-F238E27FC236}">
                  <a16:creationId xmlns:a16="http://schemas.microsoft.com/office/drawing/2014/main" id="{38904AD0-3019-15E3-08D2-E4DA9CFD46D3}"/>
                </a:ext>
              </a:extLst>
            </p:cNvPr>
            <p:cNvSpPr/>
            <p:nvPr/>
          </p:nvSpPr>
          <p:spPr>
            <a:xfrm>
              <a:off x="10226370" y="2276827"/>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4" name="Ellipse 52">
              <a:extLst>
                <a:ext uri="{FF2B5EF4-FFF2-40B4-BE49-F238E27FC236}">
                  <a16:creationId xmlns:a16="http://schemas.microsoft.com/office/drawing/2014/main" id="{845E78A3-7B5D-A639-83B7-8858821DE828}"/>
                </a:ext>
              </a:extLst>
            </p:cNvPr>
            <p:cNvSpPr/>
            <p:nvPr/>
          </p:nvSpPr>
          <p:spPr>
            <a:xfrm>
              <a:off x="8317051" y="2559862"/>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5" name="Ellipse 52">
              <a:extLst>
                <a:ext uri="{FF2B5EF4-FFF2-40B4-BE49-F238E27FC236}">
                  <a16:creationId xmlns:a16="http://schemas.microsoft.com/office/drawing/2014/main" id="{5C9B2D6F-3921-6C01-1C05-94DC5ABBE496}"/>
                </a:ext>
              </a:extLst>
            </p:cNvPr>
            <p:cNvSpPr/>
            <p:nvPr/>
          </p:nvSpPr>
          <p:spPr>
            <a:xfrm>
              <a:off x="2065004" y="5060308"/>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6" name="Ellipse 52">
              <a:extLst>
                <a:ext uri="{FF2B5EF4-FFF2-40B4-BE49-F238E27FC236}">
                  <a16:creationId xmlns:a16="http://schemas.microsoft.com/office/drawing/2014/main" id="{93128577-0E4E-414C-9E24-44671FDCBEF8}"/>
                </a:ext>
              </a:extLst>
            </p:cNvPr>
            <p:cNvSpPr/>
            <p:nvPr/>
          </p:nvSpPr>
          <p:spPr>
            <a:xfrm>
              <a:off x="2976857" y="459969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7" name="Ellipse 52">
              <a:extLst>
                <a:ext uri="{FF2B5EF4-FFF2-40B4-BE49-F238E27FC236}">
                  <a16:creationId xmlns:a16="http://schemas.microsoft.com/office/drawing/2014/main" id="{6D3A9599-8E6C-3BAA-7630-CA58191AE967}"/>
                </a:ext>
              </a:extLst>
            </p:cNvPr>
            <p:cNvSpPr/>
            <p:nvPr/>
          </p:nvSpPr>
          <p:spPr>
            <a:xfrm>
              <a:off x="3911710" y="4162642"/>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8" name="Ellipse 52">
              <a:extLst>
                <a:ext uri="{FF2B5EF4-FFF2-40B4-BE49-F238E27FC236}">
                  <a16:creationId xmlns:a16="http://schemas.microsoft.com/office/drawing/2014/main" id="{18900C3F-FA3F-0206-BDDF-05A42206A1E9}"/>
                </a:ext>
              </a:extLst>
            </p:cNvPr>
            <p:cNvSpPr/>
            <p:nvPr/>
          </p:nvSpPr>
          <p:spPr>
            <a:xfrm>
              <a:off x="5223835" y="358577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9" name="Ellipse 52">
              <a:extLst>
                <a:ext uri="{FF2B5EF4-FFF2-40B4-BE49-F238E27FC236}">
                  <a16:creationId xmlns:a16="http://schemas.microsoft.com/office/drawing/2014/main" id="{E6867C64-AF73-1094-4C15-1E7E72546E74}"/>
                </a:ext>
              </a:extLst>
            </p:cNvPr>
            <p:cNvSpPr/>
            <p:nvPr/>
          </p:nvSpPr>
          <p:spPr>
            <a:xfrm>
              <a:off x="6068015" y="3312451"/>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1" name="Ellipse 52">
              <a:extLst>
                <a:ext uri="{FF2B5EF4-FFF2-40B4-BE49-F238E27FC236}">
                  <a16:creationId xmlns:a16="http://schemas.microsoft.com/office/drawing/2014/main" id="{E0A3410D-2B2A-7960-ABCC-D15B3C11C458}"/>
                </a:ext>
              </a:extLst>
            </p:cNvPr>
            <p:cNvSpPr/>
            <p:nvPr/>
          </p:nvSpPr>
          <p:spPr>
            <a:xfrm>
              <a:off x="6885398" y="3008500"/>
              <a:ext cx="302930" cy="302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grpSp>
      <p:sp>
        <p:nvSpPr>
          <p:cNvPr id="14" name="Tekstfelt 43">
            <a:extLst>
              <a:ext uri="{FF2B5EF4-FFF2-40B4-BE49-F238E27FC236}">
                <a16:creationId xmlns:a16="http://schemas.microsoft.com/office/drawing/2014/main" id="{94A0B728-9EDE-6752-CFE9-32BB4C737C1B}"/>
              </a:ext>
            </a:extLst>
          </p:cNvPr>
          <p:cNvSpPr txBox="1"/>
          <p:nvPr/>
        </p:nvSpPr>
        <p:spPr>
          <a:xfrm>
            <a:off x="3787879" y="4658029"/>
            <a:ext cx="103641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Move away</a:t>
            </a:r>
            <a:b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br>
            <a:r>
              <a:rPr kumimoji="0" lang="en-US" sz="1200" b="1" i="0" u="none" strike="noStrike" kern="1200" cap="none" spc="0" normalizeH="0" baseline="0" dirty="0">
                <a:ln>
                  <a:noFill/>
                </a:ln>
                <a:solidFill>
                  <a:schemeClr val="bg1"/>
                </a:solidFill>
                <a:effectLst/>
                <a:uLnTx/>
                <a:uFillTx/>
                <a:latin typeface="Arial" panose="020B0604020202020204" pitchFamily="34" charset="0"/>
                <a:ea typeface="Graphik Semibold" charset="0"/>
                <a:cs typeface="Arial" panose="020B0604020202020204" pitchFamily="34" charset="0"/>
              </a:rPr>
              <a:t>from home</a:t>
            </a:r>
          </a:p>
        </p:txBody>
      </p:sp>
      <p:sp>
        <p:nvSpPr>
          <p:cNvPr id="2" name="1. On-page tracker">
            <a:extLst>
              <a:ext uri="{FF2B5EF4-FFF2-40B4-BE49-F238E27FC236}">
                <a16:creationId xmlns:a16="http://schemas.microsoft.com/office/drawing/2014/main" id="{5B3103D2-BD74-795B-B78A-80CE94E18263}"/>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C3A00029-1AA1-734A-8456-E305D67900F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5794374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9A5C3-8A99-EF6F-5F3B-E3614169B052}"/>
              </a:ext>
            </a:extLst>
          </p:cNvPr>
          <p:cNvSpPr>
            <a:spLocks noGrp="1"/>
          </p:cNvSpPr>
          <p:nvPr>
            <p:ph type="title"/>
          </p:nvPr>
        </p:nvSpPr>
        <p:spPr/>
        <p:txBody>
          <a:bodyPr/>
          <a:lstStyle/>
          <a:p>
            <a:r>
              <a:rPr lang="en-US" dirty="0">
                <a:solidFill>
                  <a:schemeClr val="accent1"/>
                </a:solidFill>
              </a:rPr>
              <a:t>PR: </a:t>
            </a:r>
            <a:r>
              <a:rPr lang="en-US" dirty="0"/>
              <a:t>A new way to think ‘investing’ for the ever-changing needs of the modern consumer</a:t>
            </a:r>
          </a:p>
        </p:txBody>
      </p:sp>
      <p:sp>
        <p:nvSpPr>
          <p:cNvPr id="5" name="Rectangle 4">
            <a:extLst>
              <a:ext uri="{FF2B5EF4-FFF2-40B4-BE49-F238E27FC236}">
                <a16:creationId xmlns:a16="http://schemas.microsoft.com/office/drawing/2014/main" id="{CB60BB51-5DAA-D0C2-CE54-3DE0A6282D22}"/>
              </a:ext>
            </a:extLst>
          </p:cNvPr>
          <p:cNvSpPr/>
          <p:nvPr/>
        </p:nvSpPr>
        <p:spPr>
          <a:xfrm>
            <a:off x="1495458" y="1701118"/>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The future </a:t>
            </a:r>
            <a:b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of work</a:t>
            </a:r>
          </a:p>
        </p:txBody>
      </p:sp>
      <p:sp>
        <p:nvSpPr>
          <p:cNvPr id="6" name="Rectangle 5">
            <a:extLst>
              <a:ext uri="{FF2B5EF4-FFF2-40B4-BE49-F238E27FC236}">
                <a16:creationId xmlns:a16="http://schemas.microsoft.com/office/drawing/2014/main" id="{EC9747C6-66C9-B8F7-D429-AA2A867B2651}"/>
              </a:ext>
            </a:extLst>
          </p:cNvPr>
          <p:cNvSpPr/>
          <p:nvPr/>
        </p:nvSpPr>
        <p:spPr>
          <a:xfrm>
            <a:off x="1495458" y="3287853"/>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Simple, personal and honest</a:t>
            </a:r>
          </a:p>
        </p:txBody>
      </p:sp>
      <p:sp>
        <p:nvSpPr>
          <p:cNvPr id="7" name="Rectangle 6">
            <a:extLst>
              <a:ext uri="{FF2B5EF4-FFF2-40B4-BE49-F238E27FC236}">
                <a16:creationId xmlns:a16="http://schemas.microsoft.com/office/drawing/2014/main" id="{C157F7E6-624C-DD26-34B7-4D64C721B2DB}"/>
              </a:ext>
            </a:extLst>
          </p:cNvPr>
          <p:cNvSpPr/>
          <p:nvPr/>
        </p:nvSpPr>
        <p:spPr>
          <a:xfrm>
            <a:off x="6206859" y="1697157"/>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a:solidFill>
                  <a:schemeClr val="tx1"/>
                </a:solidFill>
                <a:latin typeface="Arial" panose="020B0604020202020204" pitchFamily="34" charset="0"/>
                <a:cs typeface="Arial" panose="020B0604020202020204" pitchFamily="34" charset="0"/>
              </a:rPr>
              <a:t>[Group] as a corporate innovator</a:t>
            </a:r>
            <a:endPar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E586108-24DA-BEA4-8696-F34F310D43E2}"/>
              </a:ext>
            </a:extLst>
          </p:cNvPr>
          <p:cNvSpPr/>
          <p:nvPr/>
        </p:nvSpPr>
        <p:spPr>
          <a:xfrm>
            <a:off x="6206859" y="3287853"/>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Fintech</a:t>
            </a:r>
            <a:b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startup</a:t>
            </a:r>
          </a:p>
        </p:txBody>
      </p:sp>
      <p:sp>
        <p:nvSpPr>
          <p:cNvPr id="9" name="Rectangle 8">
            <a:extLst>
              <a:ext uri="{FF2B5EF4-FFF2-40B4-BE49-F238E27FC236}">
                <a16:creationId xmlns:a16="http://schemas.microsoft.com/office/drawing/2014/main" id="{8B0CCA46-D65E-643F-A378-AE805ABC6BEF}"/>
              </a:ext>
            </a:extLst>
          </p:cNvPr>
          <p:cNvSpPr/>
          <p:nvPr/>
        </p:nvSpPr>
        <p:spPr>
          <a:xfrm>
            <a:off x="3356660" y="1701118"/>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We explain how we are  at the beginning of a fourth industrial revolution, one that promises to alter the world of work permanently – but also how we think savings and investments.</a:t>
            </a:r>
          </a:p>
        </p:txBody>
      </p:sp>
      <p:sp>
        <p:nvSpPr>
          <p:cNvPr id="10" name="Rectangle 9">
            <a:extLst>
              <a:ext uri="{FF2B5EF4-FFF2-40B4-BE49-F238E27FC236}">
                <a16:creationId xmlns:a16="http://schemas.microsoft.com/office/drawing/2014/main" id="{3B9D66C9-4D03-6944-F29C-B8BC1CE73D4D}"/>
              </a:ext>
            </a:extLst>
          </p:cNvPr>
          <p:cNvSpPr/>
          <p:nvPr/>
        </p:nvSpPr>
        <p:spPr>
          <a:xfrm>
            <a:off x="3356660" y="3287853"/>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We will position </a:t>
            </a:r>
            <a:r>
              <a:rPr kumimoji="0" lang="en-US" sz="1200" b="0" i="0" u="none" strike="noStrike" kern="1200" cap="none" spc="0" normalizeH="0" baseline="0" dirty="0" err="1">
                <a:ln>
                  <a:noFill/>
                </a:ln>
                <a:solidFill>
                  <a:schemeClr val="bg1"/>
                </a:solidFill>
                <a:effectLst/>
                <a:uLnTx/>
                <a:uFillTx/>
                <a:latin typeface="Arial" panose="020B0604020202020204" pitchFamily="34" charset="0"/>
                <a:cs typeface="Arial" panose="020B0604020202020204" pitchFamily="34" charset="0"/>
              </a:rPr>
              <a:t>NewCo</a:t>
            </a: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 as a markedly different investing option using marketing that exemplifies and reflects our core DNA. </a:t>
            </a:r>
            <a:endParaRPr kumimoji="0" lang="en-US" sz="1200" b="0" i="0" u="none" strike="noStrike" kern="1200" cap="none" spc="0" normalizeH="0" baseline="0" dirty="0">
              <a:ln>
                <a:noFill/>
              </a:ln>
              <a:solidFill>
                <a:schemeClr val="bg1"/>
              </a:solidFill>
              <a:effectLst/>
              <a:highlight>
                <a:srgbClr val="FFFF00"/>
              </a:highlight>
              <a:uLnTx/>
              <a:uFillTx/>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E84A6256-9C68-E10D-1C93-5E220B5B2717}"/>
              </a:ext>
            </a:extLst>
          </p:cNvPr>
          <p:cNvSpPr/>
          <p:nvPr/>
        </p:nvSpPr>
        <p:spPr>
          <a:xfrm>
            <a:off x="8068061" y="1697157"/>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chemeClr val="bg1"/>
                </a:solidFill>
                <a:latin typeface="Arial" panose="020B0604020202020204" pitchFamily="34" charset="0"/>
                <a:cs typeface="Arial" panose="020B0604020202020204" pitchFamily="34" charset="0"/>
              </a:rPr>
              <a:t>Business/finance media outlets will find interest in [Group]’s involvement in a new </a:t>
            </a:r>
            <a:r>
              <a:rPr lang="en-US" sz="1200" dirty="0" err="1">
                <a:solidFill>
                  <a:schemeClr val="bg1"/>
                </a:solidFill>
                <a:latin typeface="Arial" panose="020B0604020202020204" pitchFamily="34" charset="0"/>
                <a:cs typeface="Arial" panose="020B0604020202020204" pitchFamily="34" charset="0"/>
              </a:rPr>
              <a:t>robo</a:t>
            </a:r>
            <a:r>
              <a:rPr lang="en-US" sz="1200" dirty="0">
                <a:solidFill>
                  <a:schemeClr val="bg1"/>
                </a:solidFill>
                <a:latin typeface="Arial" panose="020B0604020202020204" pitchFamily="34" charset="0"/>
                <a:cs typeface="Arial" panose="020B0604020202020204" pitchFamily="34" charset="0"/>
              </a:rPr>
              <a:t>-advisor venture.</a:t>
            </a:r>
          </a:p>
        </p:txBody>
      </p:sp>
      <p:sp>
        <p:nvSpPr>
          <p:cNvPr id="12" name="Rectangle 11">
            <a:extLst>
              <a:ext uri="{FF2B5EF4-FFF2-40B4-BE49-F238E27FC236}">
                <a16:creationId xmlns:a16="http://schemas.microsoft.com/office/drawing/2014/main" id="{396C049C-F407-E0CF-4EEA-47EFC8E2F2FD}"/>
              </a:ext>
            </a:extLst>
          </p:cNvPr>
          <p:cNvSpPr/>
          <p:nvPr/>
        </p:nvSpPr>
        <p:spPr>
          <a:xfrm>
            <a:off x="8068061" y="3287853"/>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Stories about [sanitized] </a:t>
            </a:r>
            <a:r>
              <a:rPr kumimoji="0" lang="en-US" sz="1200" b="0" i="0" u="none" strike="noStrike" kern="1200" cap="none" spc="0" normalizeH="0" baseline="0" dirty="0" err="1">
                <a:ln>
                  <a:noFill/>
                </a:ln>
                <a:solidFill>
                  <a:schemeClr val="bg1"/>
                </a:solidFill>
                <a:effectLst/>
                <a:uLnTx/>
                <a:uFillTx/>
                <a:latin typeface="Arial" panose="020B0604020202020204" pitchFamily="34" charset="0"/>
                <a:cs typeface="Arial" panose="020B0604020202020204" pitchFamily="34" charset="0"/>
              </a:rPr>
              <a:t>fintechs</a:t>
            </a: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 and startup get a lot of publicity – this is no exception and a good way to find early adopters.</a:t>
            </a:r>
          </a:p>
        </p:txBody>
      </p:sp>
      <p:cxnSp>
        <p:nvCxnSpPr>
          <p:cNvPr id="13" name="Straight Connector 12">
            <a:extLst>
              <a:ext uri="{FF2B5EF4-FFF2-40B4-BE49-F238E27FC236}">
                <a16:creationId xmlns:a16="http://schemas.microsoft.com/office/drawing/2014/main" id="{27132D96-78B8-025A-90C4-9343155CFC19}"/>
              </a:ext>
            </a:extLst>
          </p:cNvPr>
          <p:cNvCxnSpPr>
            <a:cxnSpLocks/>
          </p:cNvCxnSpPr>
          <p:nvPr/>
        </p:nvCxnSpPr>
        <p:spPr>
          <a:xfrm>
            <a:off x="1495458" y="1709057"/>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935BB5-85AE-9C2C-C7A5-5D06ACE58B6F}"/>
              </a:ext>
            </a:extLst>
          </p:cNvPr>
          <p:cNvCxnSpPr>
            <a:cxnSpLocks/>
          </p:cNvCxnSpPr>
          <p:nvPr/>
        </p:nvCxnSpPr>
        <p:spPr>
          <a:xfrm>
            <a:off x="1495458" y="3302502"/>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F8AB856-F2BA-28E1-F5D9-64A1F39F0A97}"/>
              </a:ext>
            </a:extLst>
          </p:cNvPr>
          <p:cNvCxnSpPr>
            <a:cxnSpLocks/>
          </p:cNvCxnSpPr>
          <p:nvPr/>
        </p:nvCxnSpPr>
        <p:spPr>
          <a:xfrm>
            <a:off x="6206859" y="1709057"/>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9428F4E-C48D-AE8A-80C2-ACEC253AA9ED}"/>
              </a:ext>
            </a:extLst>
          </p:cNvPr>
          <p:cNvCxnSpPr>
            <a:cxnSpLocks/>
          </p:cNvCxnSpPr>
          <p:nvPr/>
        </p:nvCxnSpPr>
        <p:spPr>
          <a:xfrm>
            <a:off x="6206859" y="3302370"/>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6E39289-6494-091E-B52E-D27FA7BBAAB3}"/>
              </a:ext>
            </a:extLst>
          </p:cNvPr>
          <p:cNvSpPr/>
          <p:nvPr/>
        </p:nvSpPr>
        <p:spPr>
          <a:xfrm>
            <a:off x="3356660" y="4881166"/>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200" dirty="0">
                <a:solidFill>
                  <a:schemeClr val="bg1"/>
                </a:solidFill>
                <a:latin typeface="Arial" panose="020B0604020202020204" pitchFamily="34" charset="0"/>
                <a:cs typeface="Arial" panose="020B0604020202020204" pitchFamily="34" charset="0"/>
              </a:rPr>
              <a:t>We will use positive stories about real-life users to engage potential customers and make it easy for them to relate to.</a:t>
            </a:r>
          </a:p>
        </p:txBody>
      </p:sp>
      <p:sp>
        <p:nvSpPr>
          <p:cNvPr id="19" name="Rectangle 18">
            <a:extLst>
              <a:ext uri="{FF2B5EF4-FFF2-40B4-BE49-F238E27FC236}">
                <a16:creationId xmlns:a16="http://schemas.microsoft.com/office/drawing/2014/main" id="{4B5F8DBC-C67D-867E-C616-5CD8FD054655}"/>
              </a:ext>
            </a:extLst>
          </p:cNvPr>
          <p:cNvSpPr/>
          <p:nvPr/>
        </p:nvSpPr>
        <p:spPr>
          <a:xfrm>
            <a:off x="1495458" y="4881166"/>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schemeClr val="tx1"/>
                </a:solidFill>
                <a:latin typeface="Arial" panose="020B0604020202020204" pitchFamily="34" charset="0"/>
                <a:cs typeface="Arial" panose="020B0604020202020204" pitchFamily="34" charset="0"/>
              </a:rPr>
              <a:t>More young people are investing</a:t>
            </a:r>
          </a:p>
        </p:txBody>
      </p:sp>
      <p:cxnSp>
        <p:nvCxnSpPr>
          <p:cNvPr id="20" name="Straight Connector 19">
            <a:extLst>
              <a:ext uri="{FF2B5EF4-FFF2-40B4-BE49-F238E27FC236}">
                <a16:creationId xmlns:a16="http://schemas.microsoft.com/office/drawing/2014/main" id="{2C0C50C0-EA7C-19A4-921A-2F60533C53D8}"/>
              </a:ext>
            </a:extLst>
          </p:cNvPr>
          <p:cNvCxnSpPr>
            <a:cxnSpLocks/>
          </p:cNvCxnSpPr>
          <p:nvPr/>
        </p:nvCxnSpPr>
        <p:spPr>
          <a:xfrm>
            <a:off x="1495458" y="4895815"/>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99A4E84-10F6-5B12-A5B1-99076DF8FE75}"/>
              </a:ext>
            </a:extLst>
          </p:cNvPr>
          <p:cNvSpPr txBox="1"/>
          <p:nvPr/>
        </p:nvSpPr>
        <p:spPr>
          <a:xfrm>
            <a:off x="6553200" y="5359942"/>
            <a:ext cx="957943"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a:t>
            </a:r>
          </a:p>
        </p:txBody>
      </p:sp>
      <p:sp>
        <p:nvSpPr>
          <p:cNvPr id="22" name="1. On-page tracker">
            <a:extLst>
              <a:ext uri="{FF2B5EF4-FFF2-40B4-BE49-F238E27FC236}">
                <a16:creationId xmlns:a16="http://schemas.microsoft.com/office/drawing/2014/main" id="{90506B71-11F5-7D68-3D06-79F46308E1B9}"/>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23" name="Footer Placeholder 2">
            <a:extLst>
              <a:ext uri="{FF2B5EF4-FFF2-40B4-BE49-F238E27FC236}">
                <a16:creationId xmlns:a16="http://schemas.microsoft.com/office/drawing/2014/main" id="{5B72CA62-DEBB-8A19-2120-F62BBC3C700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094322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02D8-D140-DD6F-A15D-35354F518BE0}"/>
              </a:ext>
            </a:extLst>
          </p:cNvPr>
          <p:cNvSpPr>
            <a:spLocks noGrp="1"/>
          </p:cNvSpPr>
          <p:nvPr>
            <p:ph type="title"/>
          </p:nvPr>
        </p:nvSpPr>
        <p:spPr/>
        <p:txBody>
          <a:bodyPr/>
          <a:lstStyle/>
          <a:p>
            <a:r>
              <a:rPr lang="en-US" dirty="0">
                <a:solidFill>
                  <a:schemeClr val="accent1"/>
                </a:solidFill>
              </a:rPr>
              <a:t>Distribution partnerships: </a:t>
            </a:r>
            <a:r>
              <a:rPr lang="en-US" dirty="0"/>
              <a:t>Three likely groups to tap into</a:t>
            </a:r>
          </a:p>
        </p:txBody>
      </p:sp>
      <p:sp>
        <p:nvSpPr>
          <p:cNvPr id="3" name="Subtitle 2">
            <a:extLst>
              <a:ext uri="{FF2B5EF4-FFF2-40B4-BE49-F238E27FC236}">
                <a16:creationId xmlns:a16="http://schemas.microsoft.com/office/drawing/2014/main" id="{E54DCFBB-8FBA-D4DA-4E2D-D1505C3ED42D}"/>
              </a:ext>
            </a:extLst>
          </p:cNvPr>
          <p:cNvSpPr>
            <a:spLocks noGrp="1"/>
          </p:cNvSpPr>
          <p:nvPr>
            <p:ph type="subTitle" idx="1"/>
          </p:nvPr>
        </p:nvSpPr>
        <p:spPr/>
        <p:txBody>
          <a:bodyPr/>
          <a:lstStyle/>
          <a:p>
            <a:r>
              <a:rPr lang="en-US" dirty="0"/>
              <a:t>Each group will require tailored value propositions to partner beyond simple ‘pay-to-play’ model</a:t>
            </a:r>
          </a:p>
        </p:txBody>
      </p:sp>
      <p:sp>
        <p:nvSpPr>
          <p:cNvPr id="5" name="Rectangle 4">
            <a:extLst>
              <a:ext uri="{FF2B5EF4-FFF2-40B4-BE49-F238E27FC236}">
                <a16:creationId xmlns:a16="http://schemas.microsoft.com/office/drawing/2014/main" id="{2FC9393E-F8C3-BAAF-E528-353AF470BA09}"/>
              </a:ext>
            </a:extLst>
          </p:cNvPr>
          <p:cNvSpPr/>
          <p:nvPr/>
        </p:nvSpPr>
        <p:spPr>
          <a:xfrm>
            <a:off x="8225311" y="1808748"/>
            <a:ext cx="3344092" cy="413886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rgbClr val="FFFFFF"/>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5E494A87-95CD-8AE9-9204-FFFB3FE0CB5B}"/>
              </a:ext>
            </a:extLst>
          </p:cNvPr>
          <p:cNvSpPr/>
          <p:nvPr/>
        </p:nvSpPr>
        <p:spPr>
          <a:xfrm>
            <a:off x="4407303" y="1796716"/>
            <a:ext cx="3344092" cy="413886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rgbClr val="FFFFFF"/>
              </a:solidFill>
              <a:effectLst/>
              <a:uLnTx/>
              <a:uFillTx/>
              <a:latin typeface="Arial" panose="020B0604020202020204" pitchFamily="34" charset="0"/>
              <a:ea typeface="+mn-ea"/>
              <a:cs typeface="+mn-cs"/>
            </a:endParaRPr>
          </a:p>
        </p:txBody>
      </p:sp>
      <p:sp>
        <p:nvSpPr>
          <p:cNvPr id="7" name="Rectangle 6">
            <a:extLst>
              <a:ext uri="{FF2B5EF4-FFF2-40B4-BE49-F238E27FC236}">
                <a16:creationId xmlns:a16="http://schemas.microsoft.com/office/drawing/2014/main" id="{FDB1C0BB-AB9A-FEE6-43EE-8C6D0293B78A}"/>
              </a:ext>
            </a:extLst>
          </p:cNvPr>
          <p:cNvSpPr/>
          <p:nvPr/>
        </p:nvSpPr>
        <p:spPr>
          <a:xfrm>
            <a:off x="623889" y="1796716"/>
            <a:ext cx="3344092" cy="413886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rgbClr val="FFFFFF"/>
              </a:solidFill>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1E875C6-F84B-3915-814B-998ECEF79538}"/>
              </a:ext>
            </a:extLst>
          </p:cNvPr>
          <p:cNvSpPr txBox="1"/>
          <p:nvPr/>
        </p:nvSpPr>
        <p:spPr>
          <a:xfrm>
            <a:off x="875571" y="2046369"/>
            <a:ext cx="3069412" cy="25237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group of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cs typeface="Arial" panose="020B0604020202020204" pitchFamily="34" charset="0"/>
              </a:rPr>
              <a:t>[Sanitized example]</a:t>
            </a:r>
            <a:endPar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127654F-4222-79BE-96AA-7D8F5F2289E9}"/>
              </a:ext>
            </a:extLst>
          </p:cNvPr>
          <p:cNvSpPr txBox="1"/>
          <p:nvPr/>
        </p:nvSpPr>
        <p:spPr>
          <a:xfrm>
            <a:off x="4652207" y="2055077"/>
            <a:ext cx="3099188"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Online/offline </a:t>
            </a:r>
            <a:br>
              <a:rPr kumimoji="0" lang="en-US" sz="18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8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communities</a:t>
            </a: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Reddit/</a:t>
            </a:r>
            <a:r>
              <a:rPr kumimoji="0" lang="en-US" sz="1600" b="0" i="0" u="none" strike="noStrike" kern="1200" cap="none" spc="0" normalizeH="0" baseline="0" dirty="0" err="1">
                <a:ln>
                  <a:noFill/>
                </a:ln>
                <a:solidFill>
                  <a:schemeClr val="bg1"/>
                </a:solidFill>
                <a:effectLst/>
                <a:uLnTx/>
                <a:uFillTx/>
                <a:latin typeface="Arial" panose="020B0604020202020204" pitchFamily="34" charset="0"/>
                <a:cs typeface="Arial" panose="020B0604020202020204" pitchFamily="34" charset="0"/>
              </a:rPr>
              <a:t>facebook</a:t>
            </a:r>
            <a:r>
              <a:rPr lang="en-US" sz="1600" dirty="0">
                <a:solidFill>
                  <a:schemeClr val="bg1"/>
                </a:solidFill>
                <a:latin typeface="Arial" panose="020B0604020202020204" pitchFamily="34" charset="0"/>
                <a:cs typeface="Arial" panose="020B0604020202020204" pitchFamily="34" charset="0"/>
              </a:rPr>
              <a:t>/Quora</a:t>
            </a:r>
            <a:b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Investment influencers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Arial" panose="020B0604020202020204" pitchFamily="34" charset="0"/>
                <a:cs typeface="Arial" panose="020B0604020202020204" pitchFamily="34" charset="0"/>
              </a:rPr>
              <a:t>[Sanitized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EDF2D0A-4B69-F617-BC58-364F0C285FC7}"/>
              </a:ext>
            </a:extLst>
          </p:cNvPr>
          <p:cNvSpPr txBox="1"/>
          <p:nvPr/>
        </p:nvSpPr>
        <p:spPr>
          <a:xfrm>
            <a:off x="8480568" y="2009809"/>
            <a:ext cx="3087543"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Adjacent tools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Consumer banks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cs typeface="Arial" panose="020B0604020202020204" pitchFamily="34" charset="0"/>
              </a:rPr>
              <a:t>Payment services e.g. Venmo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Retirement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1026" name="Picture 2" descr="Millennial Money with Katie | Spending, investing, and taxes">
            <a:extLst>
              <a:ext uri="{FF2B5EF4-FFF2-40B4-BE49-F238E27FC236}">
                <a16:creationId xmlns:a16="http://schemas.microsoft.com/office/drawing/2014/main" id="{7D995173-A4F7-A2BB-FFF3-79DF83B0280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50041" y="4640400"/>
            <a:ext cx="2014679" cy="5207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Quora Logo - Free download logo in SVG or PNG format">
            <a:extLst>
              <a:ext uri="{FF2B5EF4-FFF2-40B4-BE49-F238E27FC236}">
                <a16:creationId xmlns:a16="http://schemas.microsoft.com/office/drawing/2014/main" id="{72EE1BD4-76A6-7180-D100-7BB45A39A93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50041" y="5072629"/>
            <a:ext cx="1063992" cy="7093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dit Logo, symbol, meaning, history, PNG, brand">
            <a:extLst>
              <a:ext uri="{FF2B5EF4-FFF2-40B4-BE49-F238E27FC236}">
                <a16:creationId xmlns:a16="http://schemas.microsoft.com/office/drawing/2014/main" id="{3DC9C54C-62E6-48C3-58A6-139DB2F21D5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39618" y="5181948"/>
            <a:ext cx="857010" cy="4820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enfold's pension transfer volume increases over threefold | FinTech  Alliance">
            <a:extLst>
              <a:ext uri="{FF2B5EF4-FFF2-40B4-BE49-F238E27FC236}">
                <a16:creationId xmlns:a16="http://schemas.microsoft.com/office/drawing/2014/main" id="{537484EC-3E1C-23BF-1955-DCDD6D7EC6B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479276" y="4332786"/>
            <a:ext cx="1104448" cy="8283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enmo Logo, symbol, meaning, history, PNG, brand">
            <a:extLst>
              <a:ext uri="{FF2B5EF4-FFF2-40B4-BE49-F238E27FC236}">
                <a16:creationId xmlns:a16="http://schemas.microsoft.com/office/drawing/2014/main" id="{B85439B7-595F-7586-31EC-B3B53EF4263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93234" y="4485223"/>
            <a:ext cx="930597" cy="52346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F1530E2-65E9-454A-B73B-A89A23B1107C}"/>
              </a:ext>
            </a:extLst>
          </p:cNvPr>
          <p:cNvSpPr/>
          <p:nvPr/>
        </p:nvSpPr>
        <p:spPr>
          <a:xfrm>
            <a:off x="8479276" y="5127288"/>
            <a:ext cx="1291943" cy="591387"/>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26" name="Rectangle 25">
            <a:extLst>
              <a:ext uri="{FF2B5EF4-FFF2-40B4-BE49-F238E27FC236}">
                <a16:creationId xmlns:a16="http://schemas.microsoft.com/office/drawing/2014/main" id="{695CDB74-6557-CB56-218E-03B24D4E6539}"/>
              </a:ext>
            </a:extLst>
          </p:cNvPr>
          <p:cNvSpPr/>
          <p:nvPr/>
        </p:nvSpPr>
        <p:spPr>
          <a:xfrm>
            <a:off x="9993234" y="5126554"/>
            <a:ext cx="1291943" cy="591387"/>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27" name="Rectangle 26">
            <a:extLst>
              <a:ext uri="{FF2B5EF4-FFF2-40B4-BE49-F238E27FC236}">
                <a16:creationId xmlns:a16="http://schemas.microsoft.com/office/drawing/2014/main" id="{01E60C5A-48E9-52BE-EA9F-C76A0562771F}"/>
              </a:ext>
            </a:extLst>
          </p:cNvPr>
          <p:cNvSpPr/>
          <p:nvPr/>
        </p:nvSpPr>
        <p:spPr>
          <a:xfrm>
            <a:off x="852573" y="4344706"/>
            <a:ext cx="1291943" cy="591387"/>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28" name="Rectangle 27">
            <a:extLst>
              <a:ext uri="{FF2B5EF4-FFF2-40B4-BE49-F238E27FC236}">
                <a16:creationId xmlns:a16="http://schemas.microsoft.com/office/drawing/2014/main" id="{4FD1070A-0F1E-9614-F058-E00A6729E1B8}"/>
              </a:ext>
            </a:extLst>
          </p:cNvPr>
          <p:cNvSpPr/>
          <p:nvPr/>
        </p:nvSpPr>
        <p:spPr>
          <a:xfrm>
            <a:off x="2293532" y="4661470"/>
            <a:ext cx="1291943" cy="591387"/>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29" name="Rectangle 28">
            <a:extLst>
              <a:ext uri="{FF2B5EF4-FFF2-40B4-BE49-F238E27FC236}">
                <a16:creationId xmlns:a16="http://schemas.microsoft.com/office/drawing/2014/main" id="{8EEAA8F2-80C9-6586-3431-B62D5EDA4A25}"/>
              </a:ext>
            </a:extLst>
          </p:cNvPr>
          <p:cNvSpPr/>
          <p:nvPr/>
        </p:nvSpPr>
        <p:spPr>
          <a:xfrm>
            <a:off x="927081" y="5115336"/>
            <a:ext cx="1291943" cy="591387"/>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[Sanitized logo]</a:t>
            </a:r>
          </a:p>
        </p:txBody>
      </p:sp>
      <p:sp>
        <p:nvSpPr>
          <p:cNvPr id="30" name="1. On-page tracker">
            <a:extLst>
              <a:ext uri="{FF2B5EF4-FFF2-40B4-BE49-F238E27FC236}">
                <a16:creationId xmlns:a16="http://schemas.microsoft.com/office/drawing/2014/main" id="{5791767D-F4A8-3159-BAE8-0B6AC5B77DC9}"/>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31" name="Footer Placeholder 2">
            <a:extLst>
              <a:ext uri="{FF2B5EF4-FFF2-40B4-BE49-F238E27FC236}">
                <a16:creationId xmlns:a16="http://schemas.microsoft.com/office/drawing/2014/main" id="{3B2DE3D3-C577-AF44-409D-3F269A063D6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390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4A0D-9F36-D1E8-03FE-C726FA74F3A8}"/>
              </a:ext>
            </a:extLst>
          </p:cNvPr>
          <p:cNvSpPr>
            <a:spLocks noGrp="1"/>
          </p:cNvSpPr>
          <p:nvPr>
            <p:ph type="title"/>
          </p:nvPr>
        </p:nvSpPr>
        <p:spPr/>
        <p:txBody>
          <a:bodyPr/>
          <a:lstStyle/>
          <a:p>
            <a:r>
              <a:rPr lang="en-US" dirty="0"/>
              <a:t>Vision</a:t>
            </a:r>
          </a:p>
        </p:txBody>
      </p:sp>
      <p:sp>
        <p:nvSpPr>
          <p:cNvPr id="3" name="Text Placeholder 2">
            <a:extLst>
              <a:ext uri="{FF2B5EF4-FFF2-40B4-BE49-F238E27FC236}">
                <a16:creationId xmlns:a16="http://schemas.microsoft.com/office/drawing/2014/main" id="{C105C774-964B-D351-124E-0C42C6DC3A67}"/>
              </a:ext>
            </a:extLst>
          </p:cNvPr>
          <p:cNvSpPr>
            <a:spLocks noGrp="1"/>
          </p:cNvSpPr>
          <p:nvPr>
            <p:ph type="body" sz="quarter" idx="17"/>
          </p:nvPr>
        </p:nvSpPr>
        <p:spPr/>
        <p:txBody>
          <a:bodyPr/>
          <a:lstStyle/>
          <a:p>
            <a:r>
              <a:rPr lang="en-US" dirty="0"/>
              <a:t>Vision and ambition</a:t>
            </a:r>
          </a:p>
        </p:txBody>
      </p:sp>
      <p:sp>
        <p:nvSpPr>
          <p:cNvPr id="4" name="Text Placeholder 3">
            <a:extLst>
              <a:ext uri="{FF2B5EF4-FFF2-40B4-BE49-F238E27FC236}">
                <a16:creationId xmlns:a16="http://schemas.microsoft.com/office/drawing/2014/main" id="{089BD5AF-BDEA-051C-2841-16CC6AB71F3F}"/>
              </a:ext>
            </a:extLst>
          </p:cNvPr>
          <p:cNvSpPr txBox="1">
            <a:spLocks/>
          </p:cNvSpPr>
          <p:nvPr/>
        </p:nvSpPr>
        <p:spPr>
          <a:xfrm>
            <a:off x="554736" y="2277037"/>
            <a:ext cx="3813048" cy="3305082"/>
          </a:xfrm>
          <a:prstGeom prst="rect">
            <a:avLst/>
          </a:prstGeom>
        </p:spPr>
        <p:txBody>
          <a:bodyPr l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12700"/>
            <a:r>
              <a:rPr lang="en-US" dirty="0"/>
              <a:t>[Insert vision of project/new business]</a:t>
            </a:r>
          </a:p>
        </p:txBody>
      </p:sp>
      <p:pic>
        <p:nvPicPr>
          <p:cNvPr id="5" name="Picture 2" descr="Gratis illustrationer af Bjerge">
            <a:extLst>
              <a:ext uri="{FF2B5EF4-FFF2-40B4-BE49-F238E27FC236}">
                <a16:creationId xmlns:a16="http://schemas.microsoft.com/office/drawing/2014/main" id="{2C883AAB-F189-D37B-25A2-B62F366572A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455312" y="653929"/>
            <a:ext cx="10736687" cy="62040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945F74-485A-C86F-49B1-B18023A5736D}"/>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Version 1</a:t>
            </a:r>
          </a:p>
        </p:txBody>
      </p:sp>
    </p:spTree>
    <p:extLst>
      <p:ext uri="{BB962C8B-B14F-4D97-AF65-F5344CB8AC3E}">
        <p14:creationId xmlns:p14="http://schemas.microsoft.com/office/powerpoint/2010/main" val="334894498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3496D0-C1CA-EC56-006F-46E8D149F8AA}"/>
              </a:ext>
            </a:extLst>
          </p:cNvPr>
          <p:cNvSpPr/>
          <p:nvPr/>
        </p:nvSpPr>
        <p:spPr>
          <a:xfrm>
            <a:off x="4366191" y="2062748"/>
            <a:ext cx="9205172" cy="4795252"/>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screenshot]</a:t>
            </a:r>
          </a:p>
        </p:txBody>
      </p:sp>
      <p:sp>
        <p:nvSpPr>
          <p:cNvPr id="2" name="Title 1">
            <a:extLst>
              <a:ext uri="{FF2B5EF4-FFF2-40B4-BE49-F238E27FC236}">
                <a16:creationId xmlns:a16="http://schemas.microsoft.com/office/drawing/2014/main" id="{C04357EE-9CD9-EAB2-FE2D-A1402EBC5B42}"/>
              </a:ext>
            </a:extLst>
          </p:cNvPr>
          <p:cNvSpPr>
            <a:spLocks noGrp="1"/>
          </p:cNvSpPr>
          <p:nvPr>
            <p:ph type="title"/>
          </p:nvPr>
        </p:nvSpPr>
        <p:spPr/>
        <p:txBody>
          <a:bodyPr/>
          <a:lstStyle/>
          <a:p>
            <a:r>
              <a:rPr lang="en-US" dirty="0">
                <a:solidFill>
                  <a:schemeClr val="accent1"/>
                </a:solidFill>
              </a:rPr>
              <a:t>Brand: </a:t>
            </a:r>
            <a:r>
              <a:rPr lang="en-US" dirty="0" err="1"/>
              <a:t>NewCo</a:t>
            </a:r>
            <a:r>
              <a:rPr lang="en-US" dirty="0"/>
              <a:t> should be a standalone brand with a clear link to [Group] to ensure trust and credibility</a:t>
            </a:r>
          </a:p>
        </p:txBody>
      </p:sp>
      <p:sp>
        <p:nvSpPr>
          <p:cNvPr id="3" name="Subtitle 2">
            <a:extLst>
              <a:ext uri="{FF2B5EF4-FFF2-40B4-BE49-F238E27FC236}">
                <a16:creationId xmlns:a16="http://schemas.microsoft.com/office/drawing/2014/main" id="{F27722FF-D9F5-B340-1D3C-CA616021ACF1}"/>
              </a:ext>
            </a:extLst>
          </p:cNvPr>
          <p:cNvSpPr>
            <a:spLocks noGrp="1"/>
          </p:cNvSpPr>
          <p:nvPr>
            <p:ph type="subTitle" idx="1"/>
          </p:nvPr>
        </p:nvSpPr>
        <p:spPr/>
        <p:txBody>
          <a:bodyPr/>
          <a:lstStyle/>
          <a:p>
            <a:endParaRPr lang="en-US"/>
          </a:p>
        </p:txBody>
      </p:sp>
      <p:sp>
        <p:nvSpPr>
          <p:cNvPr id="5" name="Tekstfelt 47">
            <a:extLst>
              <a:ext uri="{FF2B5EF4-FFF2-40B4-BE49-F238E27FC236}">
                <a16:creationId xmlns:a16="http://schemas.microsoft.com/office/drawing/2014/main" id="{8BDF24AE-837B-1F99-041B-EFEAD6536B39}"/>
              </a:ext>
            </a:extLst>
          </p:cNvPr>
          <p:cNvSpPr txBox="1"/>
          <p:nvPr/>
        </p:nvSpPr>
        <p:spPr>
          <a:xfrm>
            <a:off x="623888" y="1994976"/>
            <a:ext cx="3299719"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We recommend a co-branding similar to [sanitized]/[sanitized]: ”Powered by [Group]”</a:t>
            </a:r>
            <a:br>
              <a:rPr kumimoji="0" lang="en-GB" sz="180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en-GB" sz="180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standalone brand allows us to communicate ”this is different” - the link to [Group] is key to ensure trust and stability.</a:t>
            </a:r>
          </a:p>
        </p:txBody>
      </p:sp>
      <p:sp>
        <p:nvSpPr>
          <p:cNvPr id="8" name="Rectangle 7">
            <a:extLst>
              <a:ext uri="{FF2B5EF4-FFF2-40B4-BE49-F238E27FC236}">
                <a16:creationId xmlns:a16="http://schemas.microsoft.com/office/drawing/2014/main" id="{F4E5FDE2-FF37-5B51-798D-B360A11AE074}"/>
              </a:ext>
            </a:extLst>
          </p:cNvPr>
          <p:cNvSpPr/>
          <p:nvPr/>
        </p:nvSpPr>
        <p:spPr>
          <a:xfrm>
            <a:off x="1202267" y="5050857"/>
            <a:ext cx="2721340" cy="122176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[Sanitized logo]</a:t>
            </a:r>
          </a:p>
        </p:txBody>
      </p:sp>
      <p:sp>
        <p:nvSpPr>
          <p:cNvPr id="12" name="1. On-page tracker">
            <a:extLst>
              <a:ext uri="{FF2B5EF4-FFF2-40B4-BE49-F238E27FC236}">
                <a16:creationId xmlns:a16="http://schemas.microsoft.com/office/drawing/2014/main" id="{35A3CB18-B24B-B69A-B11A-D1EAA499C4D0}"/>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3" name="Footer Placeholder 2">
            <a:extLst>
              <a:ext uri="{FF2B5EF4-FFF2-40B4-BE49-F238E27FC236}">
                <a16:creationId xmlns:a16="http://schemas.microsoft.com/office/drawing/2014/main" id="{CD932C68-8698-F1BB-952B-4422262F834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91165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Financials</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06</a:t>
            </a:r>
          </a:p>
        </p:txBody>
      </p:sp>
      <p:sp>
        <p:nvSpPr>
          <p:cNvPr id="2" name="1. On-page tracker">
            <a:extLst>
              <a:ext uri="{FF2B5EF4-FFF2-40B4-BE49-F238E27FC236}">
                <a16:creationId xmlns:a16="http://schemas.microsoft.com/office/drawing/2014/main" id="{EC0B32F7-4926-8C24-CB6E-9AF47889F7B7}"/>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7790649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solidFill>
                  <a:schemeClr val="accent1"/>
                </a:solidFill>
              </a:rPr>
              <a:t>Revenue: </a:t>
            </a:r>
            <a:r>
              <a:rPr lang="en-US" dirty="0"/>
              <a:t>A subscription fee will enable shorter time to break-even compared to a traditional advisor business model</a:t>
            </a:r>
          </a:p>
        </p:txBody>
      </p:sp>
      <p:graphicFrame>
        <p:nvGraphicFramePr>
          <p:cNvPr id="7" name="Chart 6">
            <a:extLst>
              <a:ext uri="{FF2B5EF4-FFF2-40B4-BE49-F238E27FC236}">
                <a16:creationId xmlns:a16="http://schemas.microsoft.com/office/drawing/2014/main" id="{1B3EB6FC-FB3A-94E9-90AF-4B233128B5F4}"/>
              </a:ext>
            </a:extLst>
          </p:cNvPr>
          <p:cNvGraphicFramePr/>
          <p:nvPr>
            <p:extLst>
              <p:ext uri="{D42A27DB-BD31-4B8C-83A1-F6EECF244321}">
                <p14:modId xmlns:p14="http://schemas.microsoft.com/office/powerpoint/2010/main" val="848469801"/>
              </p:ext>
            </p:extLst>
          </p:nvPr>
        </p:nvGraphicFramePr>
        <p:xfrm>
          <a:off x="467805" y="2261120"/>
          <a:ext cx="9167262" cy="371617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8678279" y="2440769"/>
            <a:ext cx="3119933" cy="523220"/>
          </a:xfrm>
          <a:prstGeom prst="rect">
            <a:avLst/>
          </a:prstGeom>
          <a:solidFill>
            <a:schemeClr val="tx1"/>
          </a:solidFill>
        </p:spPr>
        <p:txBody>
          <a:bodyPr wrap="square" rtlCol="0">
            <a:spAutoFit/>
          </a:bodyPr>
          <a:lstStyle/>
          <a:p>
            <a:pPr lvl="0"/>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Revenue from </a:t>
            </a:r>
            <a:r>
              <a:rPr lang="en-US" sz="1400" dirty="0">
                <a:solidFill>
                  <a:srgbClr val="061F32"/>
                </a:solidFill>
                <a:latin typeface="Arial" panose="020B0604020202020204" pitchFamily="34" charset="0"/>
                <a:cs typeface="Arial" panose="020B0604020202020204" pitchFamily="34" charset="0"/>
              </a:rPr>
              <a:t>monthly </a:t>
            </a:r>
            <a:br>
              <a:rPr lang="en-US" sz="1400" dirty="0">
                <a:solidFill>
                  <a:srgbClr val="061F32"/>
                </a:solidFill>
                <a:latin typeface="Arial" panose="020B0604020202020204" pitchFamily="34" charset="0"/>
                <a:cs typeface="Arial" panose="020B0604020202020204" pitchFamily="34" charset="0"/>
              </a:rPr>
            </a:br>
            <a:r>
              <a:rPr lang="en-US" sz="1400" dirty="0">
                <a:solidFill>
                  <a:srgbClr val="061F32"/>
                </a:solidFill>
                <a:latin typeface="Arial" panose="020B0604020202020204" pitchFamily="34" charset="0"/>
                <a:cs typeface="Arial" panose="020B0604020202020204" pitchFamily="34" charset="0"/>
              </a:rPr>
              <a:t>subscription fee</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00C7BD10-4CD3-E835-82AD-AF549A30EE68}"/>
              </a:ext>
            </a:extLst>
          </p:cNvPr>
          <p:cNvSpPr txBox="1"/>
          <p:nvPr/>
        </p:nvSpPr>
        <p:spPr>
          <a:xfrm>
            <a:off x="8678280" y="3015346"/>
            <a:ext cx="1451555" cy="30777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61F32"/>
                </a:solidFill>
                <a:effectLst/>
                <a:uLnTx/>
                <a:uFillTx/>
                <a:latin typeface="Arial" panose="020B0604020202020204" pitchFamily="34" charset="0"/>
                <a:ea typeface="+mn-ea"/>
                <a:cs typeface="Arial" panose="020B0604020202020204" pitchFamily="34" charset="0"/>
              </a:rPr>
              <a:t>NewCo</a:t>
            </a: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 costs</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675163"/>
            <a:ext cx="2125903"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Cash flow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M USD</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1" name="TextBox 10">
            <a:extLst>
              <a:ext uri="{FF2B5EF4-FFF2-40B4-BE49-F238E27FC236}">
                <a16:creationId xmlns:a16="http://schemas.microsoft.com/office/drawing/2014/main" id="{DBB2BF99-BEC8-9FD2-BFA2-2B17BAB59B5A}"/>
              </a:ext>
            </a:extLst>
          </p:cNvPr>
          <p:cNvSpPr txBox="1"/>
          <p:nvPr/>
        </p:nvSpPr>
        <p:spPr>
          <a:xfrm>
            <a:off x="6328852" y="2536059"/>
            <a:ext cx="1820294" cy="30777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Break even</a:t>
            </a:r>
          </a:p>
        </p:txBody>
      </p:sp>
      <p:cxnSp>
        <p:nvCxnSpPr>
          <p:cNvPr id="12" name="Straight Connector 11">
            <a:extLst>
              <a:ext uri="{FF2B5EF4-FFF2-40B4-BE49-F238E27FC236}">
                <a16:creationId xmlns:a16="http://schemas.microsoft.com/office/drawing/2014/main" id="{12784B04-33C3-74BA-CA03-5121D0E82CC3}"/>
              </a:ext>
            </a:extLst>
          </p:cNvPr>
          <p:cNvCxnSpPr>
            <a:cxnSpLocks/>
          </p:cNvCxnSpPr>
          <p:nvPr/>
        </p:nvCxnSpPr>
        <p:spPr>
          <a:xfrm flipV="1">
            <a:off x="7238999" y="2843836"/>
            <a:ext cx="0" cy="10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401D9B7-2E9B-0188-15C1-CEC2088F2B9E}"/>
              </a:ext>
            </a:extLst>
          </p:cNvPr>
          <p:cNvSpPr txBox="1"/>
          <p:nvPr/>
        </p:nvSpPr>
        <p:spPr>
          <a:xfrm>
            <a:off x="8678278" y="3505306"/>
            <a:ext cx="3119933" cy="461665"/>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Traditional %-based model*</a:t>
            </a:r>
            <a:b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br>
            <a:r>
              <a:rPr kumimoji="0" lang="en-US" sz="1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*based on [sanitized]% of </a:t>
            </a:r>
            <a:r>
              <a:rPr kumimoji="0" lang="en-US" sz="1000" b="0" i="0" u="none" strike="noStrike" kern="1200" cap="none" spc="0" normalizeH="0" baseline="0" noProof="0" dirty="0" err="1">
                <a:ln>
                  <a:noFill/>
                </a:ln>
                <a:solidFill>
                  <a:srgbClr val="061F32"/>
                </a:solidFill>
                <a:effectLst/>
                <a:uLnTx/>
                <a:uFillTx/>
                <a:latin typeface="Arial" panose="020B0604020202020204" pitchFamily="34" charset="0"/>
                <a:ea typeface="+mn-ea"/>
                <a:cs typeface="Arial" panose="020B0604020202020204" pitchFamily="34" charset="0"/>
              </a:rPr>
              <a:t>AoMs</a:t>
            </a:r>
            <a:endParaRPr kumimoji="0" lang="en-US" sz="1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3" name="1. On-page tracker">
            <a:extLst>
              <a:ext uri="{FF2B5EF4-FFF2-40B4-BE49-F238E27FC236}">
                <a16:creationId xmlns:a16="http://schemas.microsoft.com/office/drawing/2014/main" id="{84424FA3-0D67-5D8B-B870-C7F17CE3DA8F}"/>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5" name="Footer Placeholder 2">
            <a:extLst>
              <a:ext uri="{FF2B5EF4-FFF2-40B4-BE49-F238E27FC236}">
                <a16:creationId xmlns:a16="http://schemas.microsoft.com/office/drawing/2014/main" id="{33AC68B5-2486-CA8E-7F40-04CD1A50696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39715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solidFill>
                  <a:schemeClr val="accent1"/>
                </a:solidFill>
              </a:rPr>
              <a:t>Costs: </a:t>
            </a:r>
            <a:r>
              <a:rPr lang="en-US" dirty="0"/>
              <a:t>Our digital-first solution will be highly scalable, with majority of costs going to marketing as we grow</a:t>
            </a:r>
          </a:p>
        </p:txBody>
      </p:sp>
      <p:graphicFrame>
        <p:nvGraphicFramePr>
          <p:cNvPr id="2" name="Chart 1">
            <a:extLst>
              <a:ext uri="{FF2B5EF4-FFF2-40B4-BE49-F238E27FC236}">
                <a16:creationId xmlns:a16="http://schemas.microsoft.com/office/drawing/2014/main" id="{6A49F427-42EF-1111-82BB-0B94D975FB24}"/>
              </a:ext>
            </a:extLst>
          </p:cNvPr>
          <p:cNvGraphicFramePr/>
          <p:nvPr>
            <p:extLst>
              <p:ext uri="{D42A27DB-BD31-4B8C-83A1-F6EECF244321}">
                <p14:modId xmlns:p14="http://schemas.microsoft.com/office/powerpoint/2010/main" val="43258130"/>
              </p:ext>
            </p:extLst>
          </p:nvPr>
        </p:nvGraphicFramePr>
        <p:xfrm>
          <a:off x="469309" y="2220850"/>
          <a:ext cx="11182777" cy="377460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36300F21-66C0-8C34-180C-77B5E5123602}"/>
              </a:ext>
            </a:extLst>
          </p:cNvPr>
          <p:cNvSpPr/>
          <p:nvPr/>
        </p:nvSpPr>
        <p:spPr>
          <a:xfrm>
            <a:off x="467806" y="1639464"/>
            <a:ext cx="1725152"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Costs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M USD</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35289AB3-11BB-1191-9FB0-514F094A03E9}"/>
              </a:ext>
            </a:extLst>
          </p:cNvPr>
          <p:cNvSpPr/>
          <p:nvPr/>
        </p:nvSpPr>
        <p:spPr>
          <a:xfrm>
            <a:off x="974879" y="2496619"/>
            <a:ext cx="2719791" cy="1386574"/>
          </a:xfrm>
          <a:prstGeom prst="rect">
            <a:avLst/>
          </a:prstGeom>
          <a:solidFill>
            <a:schemeClr val="tx1"/>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F1FC795-7671-B334-2374-B8FBC84D0E7B}"/>
              </a:ext>
            </a:extLst>
          </p:cNvPr>
          <p:cNvSpPr/>
          <p:nvPr/>
        </p:nvSpPr>
        <p:spPr>
          <a:xfrm>
            <a:off x="1110343" y="3045906"/>
            <a:ext cx="288000" cy="288000"/>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11CE9D7-AF11-624F-8676-E0CCA43347E4}"/>
              </a:ext>
            </a:extLst>
          </p:cNvPr>
          <p:cNvSpPr/>
          <p:nvPr/>
        </p:nvSpPr>
        <p:spPr>
          <a:xfrm>
            <a:off x="1110343" y="3476352"/>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1537FB4-B11C-58AD-653D-0248E7A29727}"/>
              </a:ext>
            </a:extLst>
          </p:cNvPr>
          <p:cNvSpPr/>
          <p:nvPr/>
        </p:nvSpPr>
        <p:spPr>
          <a:xfrm>
            <a:off x="1110343" y="2615460"/>
            <a:ext cx="288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7" name="TextBox 16">
            <a:extLst>
              <a:ext uri="{FF2B5EF4-FFF2-40B4-BE49-F238E27FC236}">
                <a16:creationId xmlns:a16="http://schemas.microsoft.com/office/drawing/2014/main" id="{1125362C-AB82-C6FA-0AA8-F936D2B1C8FA}"/>
              </a:ext>
            </a:extLst>
          </p:cNvPr>
          <p:cNvSpPr txBox="1"/>
          <p:nvPr/>
        </p:nvSpPr>
        <p:spPr>
          <a:xfrm>
            <a:off x="1445669" y="2605571"/>
            <a:ext cx="2124706"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Marketing</a:t>
            </a:r>
          </a:p>
        </p:txBody>
      </p:sp>
      <p:sp>
        <p:nvSpPr>
          <p:cNvPr id="18" name="TextBox 17">
            <a:extLst>
              <a:ext uri="{FF2B5EF4-FFF2-40B4-BE49-F238E27FC236}">
                <a16:creationId xmlns:a16="http://schemas.microsoft.com/office/drawing/2014/main" id="{B3539C30-94D9-4AA0-F26A-FB3FDFB11264}"/>
              </a:ext>
            </a:extLst>
          </p:cNvPr>
          <p:cNvSpPr txBox="1"/>
          <p:nvPr/>
        </p:nvSpPr>
        <p:spPr>
          <a:xfrm>
            <a:off x="1445669" y="3036017"/>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rPr>
              <a:t>Other costs*</a:t>
            </a:r>
          </a:p>
        </p:txBody>
      </p:sp>
      <p:sp>
        <p:nvSpPr>
          <p:cNvPr id="19" name="TextBox 18">
            <a:extLst>
              <a:ext uri="{FF2B5EF4-FFF2-40B4-BE49-F238E27FC236}">
                <a16:creationId xmlns:a16="http://schemas.microsoft.com/office/drawing/2014/main" id="{9ED8A2B7-F82D-BFD1-255E-086E3646476E}"/>
              </a:ext>
            </a:extLst>
          </p:cNvPr>
          <p:cNvSpPr txBox="1"/>
          <p:nvPr/>
        </p:nvSpPr>
        <p:spPr>
          <a:xfrm>
            <a:off x="1445669" y="3466463"/>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Personnel expenses</a:t>
            </a:r>
          </a:p>
        </p:txBody>
      </p:sp>
      <p:sp>
        <p:nvSpPr>
          <p:cNvPr id="20" name="Footer Placeholder 2">
            <a:extLst>
              <a:ext uri="{FF2B5EF4-FFF2-40B4-BE49-F238E27FC236}">
                <a16:creationId xmlns:a16="http://schemas.microsoft.com/office/drawing/2014/main" id="{0BF66934-0237-8FD0-0411-369D47E9CC46}"/>
              </a:ext>
            </a:extLst>
          </p:cNvPr>
          <p:cNvSpPr txBox="1">
            <a:spLocks/>
          </p:cNvSpPr>
          <p:nvPr/>
        </p:nvSpPr>
        <p:spPr>
          <a:xfrm>
            <a:off x="467806" y="6127919"/>
            <a:ext cx="4897570"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Footnote: *Other costs include IT licenses, ad hoc advisor support, legal support etc.</a:t>
            </a:r>
            <a:endParaRPr kumimoji="0" lang="en-DK"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0" name="1. On-page tracker">
            <a:extLst>
              <a:ext uri="{FF2B5EF4-FFF2-40B4-BE49-F238E27FC236}">
                <a16:creationId xmlns:a16="http://schemas.microsoft.com/office/drawing/2014/main" id="{7A7F0AC9-B976-5A5E-9162-380CD3E7AC49}"/>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1" name="Footer Placeholder 2">
            <a:extLst>
              <a:ext uri="{FF2B5EF4-FFF2-40B4-BE49-F238E27FC236}">
                <a16:creationId xmlns:a16="http://schemas.microsoft.com/office/drawing/2014/main" id="{CA8C7093-A84D-2D41-CBED-1E897D375A1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5062610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9987-6506-7506-4FE5-C0CBA2E37DB8}"/>
              </a:ext>
            </a:extLst>
          </p:cNvPr>
          <p:cNvSpPr>
            <a:spLocks noGrp="1"/>
          </p:cNvSpPr>
          <p:nvPr>
            <p:ph type="title"/>
          </p:nvPr>
        </p:nvSpPr>
        <p:spPr/>
        <p:txBody>
          <a:bodyPr/>
          <a:lstStyle/>
          <a:p>
            <a:r>
              <a:rPr lang="en-US" dirty="0"/>
              <a:t>Business case</a:t>
            </a:r>
            <a:br>
              <a:rPr lang="en-US" dirty="0"/>
            </a:br>
            <a:r>
              <a:rPr lang="en-US" sz="1600" b="0" dirty="0"/>
              <a:t>Based on conservative market growth assumptions</a:t>
            </a:r>
          </a:p>
        </p:txBody>
      </p:sp>
      <p:sp>
        <p:nvSpPr>
          <p:cNvPr id="6" name="Rectangle 5">
            <a:extLst>
              <a:ext uri="{FF2B5EF4-FFF2-40B4-BE49-F238E27FC236}">
                <a16:creationId xmlns:a16="http://schemas.microsoft.com/office/drawing/2014/main" id="{11DD6BCA-1827-ED6E-373D-9671648AE46C}"/>
              </a:ext>
            </a:extLst>
          </p:cNvPr>
          <p:cNvSpPr/>
          <p:nvPr/>
        </p:nvSpPr>
        <p:spPr>
          <a:xfrm>
            <a:off x="9059333" y="1318966"/>
            <a:ext cx="2577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00" b="1" dirty="0">
                <a:solidFill>
                  <a:schemeClr val="bg1"/>
                </a:solidFill>
                <a:latin typeface="Arial" panose="020B0604020202020204" pitchFamily="34" charset="0"/>
                <a:cs typeface="Arial" panose="020B0604020202020204" pitchFamily="34" charset="0"/>
              </a:rPr>
              <a:t>Note: </a:t>
            </a:r>
            <a:r>
              <a:rPr lang="en-US" sz="1000" dirty="0">
                <a:solidFill>
                  <a:schemeClr val="bg1"/>
                </a:solidFill>
                <a:latin typeface="Arial" panose="020B0604020202020204" pitchFamily="34" charset="0"/>
                <a:cs typeface="Arial" panose="020B0604020202020204" pitchFamily="34" charset="0"/>
              </a:rPr>
              <a:t>Investment revenue and costs as % of </a:t>
            </a:r>
            <a:r>
              <a:rPr lang="en-US" sz="1000" dirty="0" err="1">
                <a:solidFill>
                  <a:schemeClr val="bg1"/>
                </a:solidFill>
                <a:latin typeface="Arial" panose="020B0604020202020204" pitchFamily="34" charset="0"/>
                <a:cs typeface="Arial" panose="020B0604020202020204" pitchFamily="34" charset="0"/>
              </a:rPr>
              <a:t>AuMs</a:t>
            </a:r>
            <a:r>
              <a:rPr lang="en-US" sz="1000" dirty="0">
                <a:solidFill>
                  <a:schemeClr val="bg1"/>
                </a:solidFill>
                <a:latin typeface="Arial" panose="020B0604020202020204" pitchFamily="34" charset="0"/>
                <a:cs typeface="Arial" panose="020B0604020202020204" pitchFamily="34" charset="0"/>
              </a:rPr>
              <a:t> not included as these are passed on directly to [Group].</a:t>
            </a:r>
          </a:p>
          <a:p>
            <a:pPr algn="r"/>
            <a:endParaRPr lang="en-US" sz="1000" dirty="0">
              <a:solidFill>
                <a:schemeClr val="bg1"/>
              </a:solidFill>
              <a:latin typeface="Arial" panose="020B0604020202020204" pitchFamily="34" charset="0"/>
              <a:cs typeface="Arial" panose="020B0604020202020204" pitchFamily="34" charset="0"/>
            </a:endParaRPr>
          </a:p>
          <a:p>
            <a:pPr algn="r"/>
            <a:r>
              <a:rPr lang="en-US" sz="1000" dirty="0">
                <a:solidFill>
                  <a:schemeClr val="bg1"/>
                </a:solidFill>
                <a:latin typeface="Arial" panose="020B0604020202020204" pitchFamily="34" charset="0"/>
                <a:cs typeface="Arial" panose="020B0604020202020204" pitchFamily="34" charset="0"/>
              </a:rPr>
              <a:t>See full Excel attached. </a:t>
            </a:r>
            <a:endParaRPr lang="en-US" sz="1000" b="1"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A92123A-155A-ACBB-6253-14A9154375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808" y="1318966"/>
            <a:ext cx="8391548" cy="5066594"/>
          </a:xfrm>
          <a:prstGeom prst="rect">
            <a:avLst/>
          </a:prstGeom>
        </p:spPr>
      </p:pic>
      <p:sp>
        <p:nvSpPr>
          <p:cNvPr id="4" name="Rectangle 3">
            <a:extLst>
              <a:ext uri="{FF2B5EF4-FFF2-40B4-BE49-F238E27FC236}">
                <a16:creationId xmlns:a16="http://schemas.microsoft.com/office/drawing/2014/main" id="{BAEB96CE-D60E-EE7E-6CB1-73EDDE58669B}"/>
              </a:ext>
            </a:extLst>
          </p:cNvPr>
          <p:cNvSpPr/>
          <p:nvPr/>
        </p:nvSpPr>
        <p:spPr>
          <a:xfrm>
            <a:off x="9796889" y="5448011"/>
            <a:ext cx="1840375" cy="93754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i="1" dirty="0" err="1">
                <a:solidFill>
                  <a:schemeClr val="bg1"/>
                </a:solidFill>
              </a:rPr>
              <a:t>ConsultingToolkit</a:t>
            </a:r>
            <a:r>
              <a:rPr lang="en-US" sz="1200" i="1" dirty="0">
                <a:solidFill>
                  <a:schemeClr val="bg1"/>
                </a:solidFill>
              </a:rPr>
              <a:t> comment: These numbers have been randomized due to confidentiality concerns</a:t>
            </a:r>
          </a:p>
        </p:txBody>
      </p:sp>
      <p:sp>
        <p:nvSpPr>
          <p:cNvPr id="7" name="1. On-page tracker">
            <a:extLst>
              <a:ext uri="{FF2B5EF4-FFF2-40B4-BE49-F238E27FC236}">
                <a16:creationId xmlns:a16="http://schemas.microsoft.com/office/drawing/2014/main" id="{691CCE22-883D-5286-F067-35FD4C3C2AF1}"/>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8" name="Footer Placeholder 2">
            <a:extLst>
              <a:ext uri="{FF2B5EF4-FFF2-40B4-BE49-F238E27FC236}">
                <a16:creationId xmlns:a16="http://schemas.microsoft.com/office/drawing/2014/main" id="{A5AFA614-6E29-3A0F-013B-1C60FA34096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9647319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9987-6506-7506-4FE5-C0CBA2E37DB8}"/>
              </a:ext>
            </a:extLst>
          </p:cNvPr>
          <p:cNvSpPr>
            <a:spLocks noGrp="1"/>
          </p:cNvSpPr>
          <p:nvPr>
            <p:ph type="title"/>
          </p:nvPr>
        </p:nvSpPr>
        <p:spPr/>
        <p:txBody>
          <a:bodyPr/>
          <a:lstStyle/>
          <a:p>
            <a:r>
              <a:rPr lang="en-US" dirty="0"/>
              <a:t>Assets under management</a:t>
            </a:r>
            <a:br>
              <a:rPr lang="en-US" dirty="0"/>
            </a:br>
            <a:r>
              <a:rPr lang="en-US" sz="1600" b="0" dirty="0"/>
              <a:t>Based on conservative market growth assumptions</a:t>
            </a:r>
          </a:p>
        </p:txBody>
      </p:sp>
      <p:sp>
        <p:nvSpPr>
          <p:cNvPr id="4" name="Rectangle 3">
            <a:extLst>
              <a:ext uri="{FF2B5EF4-FFF2-40B4-BE49-F238E27FC236}">
                <a16:creationId xmlns:a16="http://schemas.microsoft.com/office/drawing/2014/main" id="{77C8D5FE-9811-5564-168F-6348DD72D33C}"/>
              </a:ext>
            </a:extLst>
          </p:cNvPr>
          <p:cNvSpPr/>
          <p:nvPr/>
        </p:nvSpPr>
        <p:spPr>
          <a:xfrm>
            <a:off x="9059333" y="1318966"/>
            <a:ext cx="2577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00" b="1" dirty="0">
                <a:solidFill>
                  <a:schemeClr val="bg1"/>
                </a:solidFill>
                <a:latin typeface="Arial" panose="020B0604020202020204" pitchFamily="34" charset="0"/>
                <a:cs typeface="Arial" panose="020B0604020202020204" pitchFamily="34" charset="0"/>
              </a:rPr>
              <a:t>Note: </a:t>
            </a:r>
            <a:r>
              <a:rPr lang="en-US" sz="1000" dirty="0">
                <a:solidFill>
                  <a:schemeClr val="bg1"/>
                </a:solidFill>
                <a:latin typeface="Arial" panose="020B0604020202020204" pitchFamily="34" charset="0"/>
                <a:cs typeface="Arial" panose="020B0604020202020204" pitchFamily="34" charset="0"/>
              </a:rPr>
              <a:t>Investment revenue and costs as % of </a:t>
            </a:r>
            <a:r>
              <a:rPr lang="en-US" sz="1000" dirty="0" err="1">
                <a:solidFill>
                  <a:schemeClr val="bg1"/>
                </a:solidFill>
                <a:latin typeface="Arial" panose="020B0604020202020204" pitchFamily="34" charset="0"/>
                <a:cs typeface="Arial" panose="020B0604020202020204" pitchFamily="34" charset="0"/>
              </a:rPr>
              <a:t>AuMs</a:t>
            </a:r>
            <a:r>
              <a:rPr lang="en-US" sz="1000" dirty="0">
                <a:solidFill>
                  <a:schemeClr val="bg1"/>
                </a:solidFill>
                <a:latin typeface="Arial" panose="020B0604020202020204" pitchFamily="34" charset="0"/>
                <a:cs typeface="Arial" panose="020B0604020202020204" pitchFamily="34" charset="0"/>
              </a:rPr>
              <a:t> not included as these are passed on directly to [Group].</a:t>
            </a:r>
          </a:p>
          <a:p>
            <a:pPr algn="r"/>
            <a:endParaRPr lang="en-US" sz="1000" dirty="0">
              <a:solidFill>
                <a:schemeClr val="bg1"/>
              </a:solidFill>
              <a:latin typeface="Arial" panose="020B0604020202020204" pitchFamily="34" charset="0"/>
              <a:cs typeface="Arial" panose="020B0604020202020204" pitchFamily="34" charset="0"/>
            </a:endParaRPr>
          </a:p>
          <a:p>
            <a:pPr algn="r"/>
            <a:r>
              <a:rPr lang="en-US" sz="1000" dirty="0">
                <a:solidFill>
                  <a:schemeClr val="bg1"/>
                </a:solidFill>
                <a:latin typeface="Arial" panose="020B0604020202020204" pitchFamily="34" charset="0"/>
                <a:cs typeface="Arial" panose="020B0604020202020204" pitchFamily="34" charset="0"/>
              </a:rPr>
              <a:t>See full Excel attached. </a:t>
            </a:r>
            <a:endParaRPr lang="en-US" sz="1000" b="1" dirty="0">
              <a:solidFill>
                <a:schemeClr val="bg1"/>
              </a:solidFill>
              <a:latin typeface="Arial" panose="020B0604020202020204" pitchFamily="34" charset="0"/>
              <a:cs typeface="Arial" panose="020B0604020202020204" pitchFamily="34" charset="0"/>
            </a:endParaRPr>
          </a:p>
        </p:txBody>
      </p:sp>
      <p:pic>
        <p:nvPicPr>
          <p:cNvPr id="8" name="Picture 7" descr="Graphical user interface, application, table, Excel&#10;&#10;Description automatically generated">
            <a:extLst>
              <a:ext uri="{FF2B5EF4-FFF2-40B4-BE49-F238E27FC236}">
                <a16:creationId xmlns:a16="http://schemas.microsoft.com/office/drawing/2014/main" id="{6C46355C-A974-79B1-79C4-C23AE1432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164" y="1318966"/>
            <a:ext cx="8394192" cy="2068269"/>
          </a:xfrm>
          <a:prstGeom prst="rect">
            <a:avLst/>
          </a:prstGeom>
        </p:spPr>
      </p:pic>
      <p:sp>
        <p:nvSpPr>
          <p:cNvPr id="9" name="Rectangle 8">
            <a:extLst>
              <a:ext uri="{FF2B5EF4-FFF2-40B4-BE49-F238E27FC236}">
                <a16:creationId xmlns:a16="http://schemas.microsoft.com/office/drawing/2014/main" id="{52DF3794-BC65-7A0B-8572-676476416F18}"/>
              </a:ext>
            </a:extLst>
          </p:cNvPr>
          <p:cNvSpPr/>
          <p:nvPr/>
        </p:nvSpPr>
        <p:spPr>
          <a:xfrm>
            <a:off x="9796889" y="5448011"/>
            <a:ext cx="1840375" cy="937549"/>
          </a:xfrm>
          <a:prstGeom prst="rect">
            <a:avLst/>
          </a:prstGeom>
          <a:solidFill>
            <a:schemeClr val="accent6">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i="1" dirty="0" err="1">
                <a:solidFill>
                  <a:schemeClr val="bg1"/>
                </a:solidFill>
              </a:rPr>
              <a:t>ConsultingToolkit</a:t>
            </a:r>
            <a:r>
              <a:rPr lang="en-US" sz="1200" i="1" dirty="0">
                <a:solidFill>
                  <a:schemeClr val="bg1"/>
                </a:solidFill>
              </a:rPr>
              <a:t> comment: These numbers have been randomized due to confidentiality concerns</a:t>
            </a:r>
          </a:p>
        </p:txBody>
      </p:sp>
      <p:sp>
        <p:nvSpPr>
          <p:cNvPr id="11" name="1. On-page tracker">
            <a:extLst>
              <a:ext uri="{FF2B5EF4-FFF2-40B4-BE49-F238E27FC236}">
                <a16:creationId xmlns:a16="http://schemas.microsoft.com/office/drawing/2014/main" id="{A38D91B8-39D6-5C07-9854-8CAE87BF1E59}"/>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12" name="Footer Placeholder 2">
            <a:extLst>
              <a:ext uri="{FF2B5EF4-FFF2-40B4-BE49-F238E27FC236}">
                <a16:creationId xmlns:a16="http://schemas.microsoft.com/office/drawing/2014/main" id="{65637A00-5507-871C-D556-AB229574B80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049053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15C1-FA95-6FE3-A12D-44541793DF2B}"/>
              </a:ext>
            </a:extLst>
          </p:cNvPr>
          <p:cNvSpPr>
            <a:spLocks noGrp="1"/>
          </p:cNvSpPr>
          <p:nvPr>
            <p:ph type="title"/>
          </p:nvPr>
        </p:nvSpPr>
        <p:spPr>
          <a:xfrm>
            <a:off x="554736" y="355092"/>
            <a:ext cx="11082528" cy="731520"/>
          </a:xfrm>
        </p:spPr>
        <p:txBody>
          <a:bodyPr/>
          <a:lstStyle/>
          <a:p>
            <a:r>
              <a:rPr lang="en-GB" dirty="0">
                <a:solidFill>
                  <a:schemeClr val="bg2">
                    <a:lumMod val="10000"/>
                  </a:schemeClr>
                </a:solidFill>
              </a:rPr>
              <a:t>Long-term potential for </a:t>
            </a:r>
            <a:r>
              <a:rPr lang="en-GB" dirty="0" err="1">
                <a:solidFill>
                  <a:schemeClr val="bg2">
                    <a:lumMod val="10000"/>
                  </a:schemeClr>
                </a:solidFill>
              </a:rPr>
              <a:t>NewCo</a:t>
            </a:r>
            <a:r>
              <a:rPr lang="en-GB" dirty="0">
                <a:solidFill>
                  <a:schemeClr val="bg2">
                    <a:lumMod val="10000"/>
                  </a:schemeClr>
                </a:solidFill>
              </a:rPr>
              <a:t> depends on growth appetite</a:t>
            </a:r>
            <a:endParaRPr lang="en-DK" dirty="0">
              <a:solidFill>
                <a:schemeClr val="bg2">
                  <a:lumMod val="10000"/>
                </a:schemeClr>
              </a:solidFill>
            </a:endParaRPr>
          </a:p>
        </p:txBody>
      </p:sp>
      <p:sp>
        <p:nvSpPr>
          <p:cNvPr id="24" name="Footer Placeholder 2">
            <a:extLst>
              <a:ext uri="{FF2B5EF4-FFF2-40B4-BE49-F238E27FC236}">
                <a16:creationId xmlns:a16="http://schemas.microsoft.com/office/drawing/2014/main" id="{E57C1DAF-B228-C04F-8E75-0D727F51E256}"/>
              </a:ext>
            </a:extLst>
          </p:cNvPr>
          <p:cNvSpPr txBox="1">
            <a:spLocks/>
          </p:cNvSpPr>
          <p:nvPr/>
        </p:nvSpPr>
        <p:spPr>
          <a:xfrm>
            <a:off x="467806" y="6127919"/>
            <a:ext cx="3400661"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a:ln>
                  <a:noFill/>
                </a:ln>
                <a:solidFill>
                  <a:srgbClr val="062032"/>
                </a:solidFill>
                <a:effectLst/>
                <a:uLnTx/>
                <a:uFillTx/>
                <a:latin typeface="Arial" panose="020B0604020202020204" pitchFamily="34" charset="0"/>
                <a:ea typeface="+mn-ea"/>
                <a:cs typeface="Arial" panose="020B0604020202020204" pitchFamily="34" charset="0"/>
              </a:rPr>
              <a:t>Footnote: xx</a:t>
            </a:r>
          </a:p>
        </p:txBody>
      </p:sp>
      <p:sp>
        <p:nvSpPr>
          <p:cNvPr id="23" name="Rectangle 22">
            <a:extLst>
              <a:ext uri="{FF2B5EF4-FFF2-40B4-BE49-F238E27FC236}">
                <a16:creationId xmlns:a16="http://schemas.microsoft.com/office/drawing/2014/main" id="{3C5B7CC7-DF40-0340-A896-C8EBE81E0910}"/>
              </a:ext>
            </a:extLst>
          </p:cNvPr>
          <p:cNvSpPr/>
          <p:nvPr/>
        </p:nvSpPr>
        <p:spPr>
          <a:xfrm>
            <a:off x="1718580" y="1996849"/>
            <a:ext cx="9624137" cy="407236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hape 294">
            <a:extLst>
              <a:ext uri="{FF2B5EF4-FFF2-40B4-BE49-F238E27FC236}">
                <a16:creationId xmlns:a16="http://schemas.microsoft.com/office/drawing/2014/main" id="{88B9EA7A-3C77-0B44-91E6-3E96038CC008}"/>
              </a:ext>
            </a:extLst>
          </p:cNvPr>
          <p:cNvCxnSpPr>
            <a:cxnSpLocks/>
          </p:cNvCxnSpPr>
          <p:nvPr/>
        </p:nvCxnSpPr>
        <p:spPr>
          <a:xfrm flipH="1" flipV="1">
            <a:off x="8467152" y="1996849"/>
            <a:ext cx="7158" cy="4051750"/>
          </a:xfrm>
          <a:prstGeom prst="straightConnector1">
            <a:avLst/>
          </a:prstGeom>
          <a:noFill/>
          <a:ln w="9525" cap="flat" cmpd="sng">
            <a:solidFill>
              <a:schemeClr val="bg1">
                <a:lumMod val="75000"/>
              </a:schemeClr>
            </a:solidFill>
            <a:prstDash val="dash"/>
            <a:round/>
            <a:headEnd type="none" w="lg" len="lg"/>
            <a:tailEnd type="none" w="lg" len="lg"/>
          </a:ln>
        </p:spPr>
      </p:cxnSp>
      <p:cxnSp>
        <p:nvCxnSpPr>
          <p:cNvPr id="28" name="Shape 294">
            <a:extLst>
              <a:ext uri="{FF2B5EF4-FFF2-40B4-BE49-F238E27FC236}">
                <a16:creationId xmlns:a16="http://schemas.microsoft.com/office/drawing/2014/main" id="{1EE283CB-571C-AA4D-A45E-F8FEDE61AA35}"/>
              </a:ext>
            </a:extLst>
          </p:cNvPr>
          <p:cNvCxnSpPr>
            <a:cxnSpLocks/>
          </p:cNvCxnSpPr>
          <p:nvPr/>
        </p:nvCxnSpPr>
        <p:spPr>
          <a:xfrm flipH="1" flipV="1">
            <a:off x="3553840" y="1996849"/>
            <a:ext cx="7158" cy="4051750"/>
          </a:xfrm>
          <a:prstGeom prst="straightConnector1">
            <a:avLst/>
          </a:prstGeom>
          <a:noFill/>
          <a:ln w="9525" cap="flat" cmpd="sng">
            <a:solidFill>
              <a:schemeClr val="bg1">
                <a:lumMod val="65000"/>
              </a:schemeClr>
            </a:solidFill>
            <a:prstDash val="dash"/>
            <a:round/>
            <a:headEnd type="none" w="lg" len="lg"/>
            <a:tailEnd type="none" w="lg" len="lg"/>
          </a:ln>
        </p:spPr>
      </p:cxnSp>
      <p:cxnSp>
        <p:nvCxnSpPr>
          <p:cNvPr id="29" name="Straight Arrow Connector 28">
            <a:extLst>
              <a:ext uri="{FF2B5EF4-FFF2-40B4-BE49-F238E27FC236}">
                <a16:creationId xmlns:a16="http://schemas.microsoft.com/office/drawing/2014/main" id="{6DDA8275-EFE2-6141-A4E7-9EE9F5E9EE42}"/>
              </a:ext>
            </a:extLst>
          </p:cNvPr>
          <p:cNvCxnSpPr/>
          <p:nvPr/>
        </p:nvCxnSpPr>
        <p:spPr>
          <a:xfrm flipV="1">
            <a:off x="1675804" y="1788613"/>
            <a:ext cx="0" cy="4287520"/>
          </a:xfrm>
          <a:prstGeom prst="straightConnector1">
            <a:avLst/>
          </a:prstGeom>
          <a:ln w="9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17754D-09B6-0D43-8082-9F9EBE3F5BC4}"/>
              </a:ext>
            </a:extLst>
          </p:cNvPr>
          <p:cNvCxnSpPr>
            <a:cxnSpLocks/>
          </p:cNvCxnSpPr>
          <p:nvPr/>
        </p:nvCxnSpPr>
        <p:spPr>
          <a:xfrm>
            <a:off x="1675804" y="6076133"/>
            <a:ext cx="9836432" cy="0"/>
          </a:xfrm>
          <a:prstGeom prst="straightConnector1">
            <a:avLst/>
          </a:prstGeom>
          <a:ln w="95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4F23250-AB22-7043-A34F-EEF391255B33}"/>
              </a:ext>
            </a:extLst>
          </p:cNvPr>
          <p:cNvSpPr txBox="1"/>
          <p:nvPr/>
        </p:nvSpPr>
        <p:spPr>
          <a:xfrm>
            <a:off x="4268518" y="2703657"/>
            <a:ext cx="2274760"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Arial" panose="020B0604020202020204" pitchFamily="34" charset="0"/>
                <a:ea typeface="Graphik Medium" charset="0"/>
                <a:cs typeface="Arial" panose="020B0604020202020204" pitchFamily="34" charset="0"/>
              </a:rPr>
              <a:t>Option A:</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Graphik Medium" charset="0"/>
                <a:cs typeface="Arial" panose="020B0604020202020204" pitchFamily="34" charset="0"/>
              </a:rPr>
              <a:t>Grow aggressively</a:t>
            </a:r>
            <a:endParaRPr kumimoji="0" lang="en-US" sz="1400" u="none" strike="noStrike" kern="1200" cap="none" spc="0" normalizeH="0" baseline="0" dirty="0">
              <a:ln>
                <a:noFill/>
              </a:ln>
              <a:solidFill>
                <a:schemeClr val="bg1"/>
              </a:solidFill>
              <a:effectLst/>
              <a:uLnTx/>
              <a:uFillTx/>
              <a:latin typeface="Arial" panose="020B0604020202020204" pitchFamily="34" charset="0"/>
              <a:ea typeface="Graphik Medium" charset="0"/>
              <a:cs typeface="Arial" panose="020B0604020202020204" pitchFamily="34" charset="0"/>
            </a:endParaRPr>
          </a:p>
        </p:txBody>
      </p:sp>
      <p:sp>
        <p:nvSpPr>
          <p:cNvPr id="34" name="TextBox 33">
            <a:extLst>
              <a:ext uri="{FF2B5EF4-FFF2-40B4-BE49-F238E27FC236}">
                <a16:creationId xmlns:a16="http://schemas.microsoft.com/office/drawing/2014/main" id="{F01F2653-B7C0-A042-AC10-CA61B1CF66FE}"/>
              </a:ext>
            </a:extLst>
          </p:cNvPr>
          <p:cNvSpPr txBox="1"/>
          <p:nvPr/>
        </p:nvSpPr>
        <p:spPr>
          <a:xfrm>
            <a:off x="4268518" y="4370584"/>
            <a:ext cx="2793103" cy="523220"/>
          </a:xfrm>
          <a:prstGeom prst="rect">
            <a:avLst/>
          </a:prstGeom>
          <a:noFill/>
        </p:spPr>
        <p:txBody>
          <a:bodyPr wrap="square" rtlCol="0">
            <a:spAutoFit/>
          </a:bodyPr>
          <a:lstStyle/>
          <a:p>
            <a:pPr>
              <a:defRPr/>
            </a:pPr>
            <a:r>
              <a:rPr lang="en-US" sz="1400" b="1" dirty="0">
                <a:solidFill>
                  <a:schemeClr val="accent5"/>
                </a:solidFill>
                <a:latin typeface="Arial" panose="020B0604020202020204" pitchFamily="34" charset="0"/>
                <a:ea typeface="Graphik Medium" charset="0"/>
                <a:cs typeface="Arial" panose="020B0604020202020204" pitchFamily="34" charset="0"/>
              </a:rPr>
              <a:t>Option B:</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Graphik Medium" charset="0"/>
                <a:cs typeface="Arial" panose="020B0604020202020204" pitchFamily="34" charset="0"/>
              </a:rPr>
              <a:t>Maintain position</a:t>
            </a:r>
            <a:endParaRPr kumimoji="0" lang="en-US" sz="1400" u="none" strike="noStrike" kern="1200" cap="none" spc="0" normalizeH="0" baseline="0" dirty="0">
              <a:ln>
                <a:noFill/>
              </a:ln>
              <a:solidFill>
                <a:schemeClr val="bg1"/>
              </a:solidFill>
              <a:effectLst/>
              <a:uLnTx/>
              <a:uFillTx/>
              <a:latin typeface="Arial" panose="020B0604020202020204" pitchFamily="34" charset="0"/>
              <a:ea typeface="Graphik Medium" charset="0"/>
              <a:cs typeface="Arial" panose="020B0604020202020204" pitchFamily="34" charset="0"/>
            </a:endParaRPr>
          </a:p>
        </p:txBody>
      </p:sp>
      <p:sp>
        <p:nvSpPr>
          <p:cNvPr id="35" name="Rectangle 34">
            <a:extLst>
              <a:ext uri="{FF2B5EF4-FFF2-40B4-BE49-F238E27FC236}">
                <a16:creationId xmlns:a16="http://schemas.microsoft.com/office/drawing/2014/main" id="{C4D89C91-A7CA-0448-A755-D14D52E6D9CD}"/>
              </a:ext>
            </a:extLst>
          </p:cNvPr>
          <p:cNvSpPr/>
          <p:nvPr/>
        </p:nvSpPr>
        <p:spPr>
          <a:xfrm>
            <a:off x="1718580" y="1996849"/>
            <a:ext cx="1842418" cy="4051749"/>
          </a:xfrm>
          <a:prstGeom prst="rect">
            <a:avLst/>
          </a:prstGeom>
          <a:pattFill prst="pct5">
            <a:fgClr>
              <a:schemeClr val="tx1">
                <a:lumMod val="50000"/>
              </a:schemeClr>
            </a:fgClr>
            <a:bgClr>
              <a:schemeClr val="tx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tIns="827999" rtlCol="0" anchor="t"/>
          <a:lstStyle/>
          <a:p>
            <a:pPr algn="ctr"/>
            <a:r>
              <a:rPr lang="en-US" sz="1400" b="1" dirty="0">
                <a:solidFill>
                  <a:schemeClr val="bg1"/>
                </a:solidFill>
                <a:latin typeface="Arial" panose="020B0604020202020204" pitchFamily="34" charset="0"/>
                <a:cs typeface="Arial" panose="020B0604020202020204" pitchFamily="34" charset="0"/>
              </a:rPr>
              <a:t>First 2-5 years</a:t>
            </a:r>
          </a:p>
          <a:p>
            <a:pPr algn="ctr"/>
            <a:endParaRPr lang="en-US" sz="1400" dirty="0">
              <a:solidFill>
                <a:schemeClr val="bg1"/>
              </a:solidFill>
              <a:latin typeface="Arial" panose="020B0604020202020204" pitchFamily="34" charset="0"/>
              <a:cs typeface="Arial" panose="020B0604020202020204" pitchFamily="34" charset="0"/>
            </a:endParaRPr>
          </a:p>
          <a:p>
            <a:pPr algn="ctr"/>
            <a:r>
              <a:rPr lang="en-US" sz="1200" dirty="0" err="1">
                <a:solidFill>
                  <a:schemeClr val="bg1"/>
                </a:solidFill>
                <a:latin typeface="Arial" panose="020B0604020202020204" pitchFamily="34" charset="0"/>
                <a:cs typeface="Arial" panose="020B0604020202020204" pitchFamily="34" charset="0"/>
              </a:rPr>
              <a:t>NewCo</a:t>
            </a:r>
            <a:r>
              <a:rPr lang="en-US" sz="1200" dirty="0">
                <a:solidFill>
                  <a:schemeClr val="bg1"/>
                </a:solidFill>
                <a:latin typeface="Arial" panose="020B0604020202020204" pitchFamily="34" charset="0"/>
                <a:cs typeface="Arial" panose="020B0604020202020204" pitchFamily="34" charset="0"/>
              </a:rPr>
              <a:t> is built, grown, and scaled</a:t>
            </a:r>
          </a:p>
        </p:txBody>
      </p:sp>
      <p:sp>
        <p:nvSpPr>
          <p:cNvPr id="37" name="TextBox 36">
            <a:extLst>
              <a:ext uri="{FF2B5EF4-FFF2-40B4-BE49-F238E27FC236}">
                <a16:creationId xmlns:a16="http://schemas.microsoft.com/office/drawing/2014/main" id="{C6786FAD-9FDD-CB45-B5EF-D24463EB1895}"/>
              </a:ext>
            </a:extLst>
          </p:cNvPr>
          <p:cNvSpPr txBox="1"/>
          <p:nvPr/>
        </p:nvSpPr>
        <p:spPr>
          <a:xfrm>
            <a:off x="8479431" y="3987877"/>
            <a:ext cx="1576607"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Profit, year 10:</a:t>
            </a:r>
          </a:p>
          <a:p>
            <a:r>
              <a:rPr lang="en-US" sz="1200" dirty="0">
                <a:solidFill>
                  <a:schemeClr val="bg1"/>
                </a:solidFill>
                <a:latin typeface="Arial" panose="020B0604020202020204" pitchFamily="34" charset="0"/>
                <a:cs typeface="Arial" panose="020B0604020202020204" pitchFamily="34" charset="0"/>
              </a:rPr>
              <a:t>45 M USD</a:t>
            </a:r>
          </a:p>
        </p:txBody>
      </p:sp>
      <p:sp>
        <p:nvSpPr>
          <p:cNvPr id="39" name="TextBox 38">
            <a:extLst>
              <a:ext uri="{FF2B5EF4-FFF2-40B4-BE49-F238E27FC236}">
                <a16:creationId xmlns:a16="http://schemas.microsoft.com/office/drawing/2014/main" id="{425B7D8E-016D-BE4E-85E4-974152BF6614}"/>
              </a:ext>
            </a:extLst>
          </p:cNvPr>
          <p:cNvSpPr txBox="1"/>
          <p:nvPr/>
        </p:nvSpPr>
        <p:spPr>
          <a:xfrm>
            <a:off x="8479431" y="1990446"/>
            <a:ext cx="1576607" cy="461665"/>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Profit, year 10: </a:t>
            </a:r>
            <a:br>
              <a:rPr lang="en-US" sz="1200" dirty="0">
                <a:solidFill>
                  <a:schemeClr val="bg1"/>
                </a:solidFill>
                <a:latin typeface="Arial" panose="020B0604020202020204" pitchFamily="34" charset="0"/>
                <a:cs typeface="Arial" panose="020B0604020202020204" pitchFamily="34" charset="0"/>
              </a:rPr>
            </a:br>
            <a:r>
              <a:rPr lang="en-US" sz="1200" dirty="0">
                <a:solidFill>
                  <a:schemeClr val="bg1"/>
                </a:solidFill>
                <a:latin typeface="Arial" panose="020B0604020202020204" pitchFamily="34" charset="0"/>
                <a:cs typeface="Arial" panose="020B0604020202020204" pitchFamily="34" charset="0"/>
              </a:rPr>
              <a:t>80+ M USD</a:t>
            </a:r>
          </a:p>
        </p:txBody>
      </p:sp>
      <p:sp>
        <p:nvSpPr>
          <p:cNvPr id="40" name="Freeform 39">
            <a:extLst>
              <a:ext uri="{FF2B5EF4-FFF2-40B4-BE49-F238E27FC236}">
                <a16:creationId xmlns:a16="http://schemas.microsoft.com/office/drawing/2014/main" id="{845437BF-2814-CD4B-AE37-CD16C9FDA57E}"/>
              </a:ext>
            </a:extLst>
          </p:cNvPr>
          <p:cNvSpPr/>
          <p:nvPr/>
        </p:nvSpPr>
        <p:spPr>
          <a:xfrm>
            <a:off x="1718580" y="2157469"/>
            <a:ext cx="11182771" cy="3875087"/>
          </a:xfrm>
          <a:custGeom>
            <a:avLst/>
            <a:gdLst>
              <a:gd name="connsiteX0" fmla="*/ 0 w 8030818"/>
              <a:gd name="connsiteY0" fmla="*/ 3816626 h 3816626"/>
              <a:gd name="connsiteX1" fmla="*/ 914400 w 8030818"/>
              <a:gd name="connsiteY1" fmla="*/ 3021495 h 3816626"/>
              <a:gd name="connsiteX2" fmla="*/ 1669774 w 8030818"/>
              <a:gd name="connsiteY2" fmla="*/ 1232452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29809 w 8030818"/>
              <a:gd name="connsiteY3" fmla="*/ 318052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914400 w 8030818"/>
              <a:gd name="connsiteY1" fmla="*/ 30214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43796 w 8030818"/>
              <a:gd name="connsiteY2" fmla="*/ 1529084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 name="connsiteX0" fmla="*/ 0 w 8030818"/>
              <a:gd name="connsiteY0" fmla="*/ 3816626 h 3816626"/>
              <a:gd name="connsiteX1" fmla="*/ 1172751 w 8030818"/>
              <a:gd name="connsiteY1" fmla="*/ 2800295 h 3816626"/>
              <a:gd name="connsiteX2" fmla="*/ 1820310 w 8030818"/>
              <a:gd name="connsiteY2" fmla="*/ 1623885 h 3816626"/>
              <a:gd name="connsiteX3" fmla="*/ 4996740 w 8030818"/>
              <a:gd name="connsiteY3" fmla="*/ 457643 h 3816626"/>
              <a:gd name="connsiteX4" fmla="*/ 8030818 w 8030818"/>
              <a:gd name="connsiteY4" fmla="*/ 0 h 3816626"/>
              <a:gd name="connsiteX5" fmla="*/ 8030818 w 8030818"/>
              <a:gd name="connsiteY5" fmla="*/ 0 h 3816626"/>
              <a:gd name="connsiteX6" fmla="*/ 8030818 w 8030818"/>
              <a:gd name="connsiteY6" fmla="*/ 0 h 38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30818" h="3816626">
                <a:moveTo>
                  <a:pt x="0" y="3816626"/>
                </a:moveTo>
                <a:cubicBezTo>
                  <a:pt x="318052" y="3634408"/>
                  <a:pt x="869366" y="3165752"/>
                  <a:pt x="1172751" y="2800295"/>
                </a:cubicBezTo>
                <a:cubicBezTo>
                  <a:pt x="1476136" y="2434838"/>
                  <a:pt x="1182979" y="2014327"/>
                  <a:pt x="1820310" y="1623885"/>
                </a:cubicBezTo>
                <a:cubicBezTo>
                  <a:pt x="2457641" y="1233443"/>
                  <a:pt x="3961655" y="728290"/>
                  <a:pt x="4996740" y="457643"/>
                </a:cubicBezTo>
                <a:cubicBezTo>
                  <a:pt x="6031825" y="186996"/>
                  <a:pt x="7525138" y="76274"/>
                  <a:pt x="8030818" y="0"/>
                </a:cubicBezTo>
                <a:lnTo>
                  <a:pt x="8030818" y="0"/>
                </a:lnTo>
                <a:lnTo>
                  <a:pt x="8030818" y="0"/>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ABB8CE36-A4CA-364E-A280-AC307660B432}"/>
              </a:ext>
            </a:extLst>
          </p:cNvPr>
          <p:cNvSpPr/>
          <p:nvPr/>
        </p:nvSpPr>
        <p:spPr>
          <a:xfrm>
            <a:off x="3516375" y="3591285"/>
            <a:ext cx="9653113" cy="1238573"/>
          </a:xfrm>
          <a:custGeom>
            <a:avLst/>
            <a:gdLst>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 name="connsiteX0" fmla="*/ 0 w 7103327"/>
              <a:gd name="connsiteY0" fmla="*/ 1170878 h 1170878"/>
              <a:gd name="connsiteX1" fmla="*/ 412595 w 7103327"/>
              <a:gd name="connsiteY1" fmla="*/ 780585 h 1170878"/>
              <a:gd name="connsiteX2" fmla="*/ 1371600 w 7103327"/>
              <a:gd name="connsiteY2" fmla="*/ 546409 h 1170878"/>
              <a:gd name="connsiteX3" fmla="*/ 2040673 w 7103327"/>
              <a:gd name="connsiteY3" fmla="*/ 434897 h 1170878"/>
              <a:gd name="connsiteX4" fmla="*/ 7103327 w 7103327"/>
              <a:gd name="connsiteY4" fmla="*/ 0 h 1170878"/>
              <a:gd name="connsiteX5" fmla="*/ 7103327 w 7103327"/>
              <a:gd name="connsiteY5" fmla="*/ 0 h 117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3327" h="1170878">
                <a:moveTo>
                  <a:pt x="0" y="1170878"/>
                </a:moveTo>
                <a:cubicBezTo>
                  <a:pt x="91997" y="1027770"/>
                  <a:pt x="183995" y="884663"/>
                  <a:pt x="412595" y="780585"/>
                </a:cubicBezTo>
                <a:cubicBezTo>
                  <a:pt x="641195" y="676507"/>
                  <a:pt x="1100254" y="604024"/>
                  <a:pt x="1371600" y="546409"/>
                </a:cubicBezTo>
                <a:cubicBezTo>
                  <a:pt x="1642946" y="488794"/>
                  <a:pt x="2040673" y="434897"/>
                  <a:pt x="2040673" y="434897"/>
                </a:cubicBezTo>
                <a:cubicBezTo>
                  <a:pt x="3728224" y="289931"/>
                  <a:pt x="5315415" y="345688"/>
                  <a:pt x="7103327" y="0"/>
                </a:cubicBezTo>
                <a:lnTo>
                  <a:pt x="7103327" y="0"/>
                </a:lnTo>
              </a:path>
            </a:pathLst>
          </a:custGeom>
          <a:noFill/>
          <a:ln w="25400">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5BC99A-ABD1-BD45-A116-C543186F07BB}"/>
              </a:ext>
            </a:extLst>
          </p:cNvPr>
          <p:cNvSpPr/>
          <p:nvPr/>
        </p:nvSpPr>
        <p:spPr>
          <a:xfrm>
            <a:off x="11342718" y="2069307"/>
            <a:ext cx="854555" cy="29945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0D25418-6414-2D46-9C8A-40E6D5E1A15A}"/>
              </a:ext>
            </a:extLst>
          </p:cNvPr>
          <p:cNvSpPr txBox="1"/>
          <p:nvPr/>
        </p:nvSpPr>
        <p:spPr>
          <a:xfrm>
            <a:off x="8909936" y="6095703"/>
            <a:ext cx="2416321" cy="307777"/>
          </a:xfrm>
          <a:prstGeom prst="rect">
            <a:avLst/>
          </a:prstGeom>
          <a:noFill/>
        </p:spPr>
        <p:txBody>
          <a:bodyPr wrap="square" rtlCol="0">
            <a:spAutoFit/>
          </a:bodyPr>
          <a:lstStyle/>
          <a:p>
            <a:pPr lvl="0" algn="r" fontAlgn="base">
              <a:spcBef>
                <a:spcPct val="0"/>
              </a:spcBef>
              <a:spcAft>
                <a:spcPct val="0"/>
              </a:spcAft>
              <a:defRPr/>
            </a:pPr>
            <a:r>
              <a:rPr lang="en-US" sz="1400" dirty="0">
                <a:solidFill>
                  <a:srgbClr val="FFFFFF">
                    <a:lumMod val="50000"/>
                  </a:srgbClr>
                </a:solidFill>
                <a:latin typeface="Arial" panose="020B0604020202020204" pitchFamily="34" charset="0"/>
                <a:ea typeface="ＭＳ Ｐゴシック"/>
                <a:cs typeface="Arial" panose="020B0604020202020204" pitchFamily="34" charset="0"/>
                <a:sym typeface="Arial" panose="020B0604020202020204" pitchFamily="34" charset="0"/>
              </a:rPr>
              <a:t>Time</a:t>
            </a:r>
            <a:endParaRPr lang="en-US" sz="14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46" name="TextBox 45">
            <a:extLst>
              <a:ext uri="{FF2B5EF4-FFF2-40B4-BE49-F238E27FC236}">
                <a16:creationId xmlns:a16="http://schemas.microsoft.com/office/drawing/2014/main" id="{BFA84580-B140-CE4C-9C09-13EC93191DA1}"/>
              </a:ext>
            </a:extLst>
          </p:cNvPr>
          <p:cNvSpPr txBox="1"/>
          <p:nvPr/>
        </p:nvSpPr>
        <p:spPr>
          <a:xfrm>
            <a:off x="554736" y="1996849"/>
            <a:ext cx="1107439" cy="307777"/>
          </a:xfrm>
          <a:prstGeom prst="rect">
            <a:avLst/>
          </a:prstGeom>
          <a:noFill/>
        </p:spPr>
        <p:txBody>
          <a:bodyPr wrap="square" rtlCol="0">
            <a:spAutoFit/>
          </a:bodyPr>
          <a:lstStyle/>
          <a:p>
            <a:pPr lvl="0" fontAlgn="base">
              <a:spcBef>
                <a:spcPct val="0"/>
              </a:spcBef>
              <a:spcAft>
                <a:spcPct val="0"/>
              </a:spcAft>
              <a:defRPr/>
            </a:pPr>
            <a:r>
              <a:rPr lang="en-US" sz="1400" dirty="0">
                <a:solidFill>
                  <a:srgbClr val="FFFFFF">
                    <a:lumMod val="50000"/>
                  </a:srgbClr>
                </a:solidFill>
                <a:latin typeface="Arial" panose="020B0604020202020204" pitchFamily="34" charset="0"/>
                <a:ea typeface="ＭＳ Ｐゴシック"/>
                <a:cs typeface="Arial" panose="020B0604020202020204" pitchFamily="34" charset="0"/>
                <a:sym typeface="Arial" panose="020B0604020202020204" pitchFamily="34" charset="0"/>
              </a:rPr>
              <a:t>Customers</a:t>
            </a:r>
            <a:endParaRPr lang="en-US" sz="1400" dirty="0">
              <a:solidFill>
                <a:srgbClr val="E7E6E6">
                  <a:lumMod val="10000"/>
                </a:srgbClr>
              </a:solidFill>
              <a:latin typeface="Arial" panose="020B0604020202020204" pitchFamily="34" charset="0"/>
              <a:ea typeface="ＭＳ Ｐゴシック"/>
              <a:cs typeface="Arial" panose="020B0604020202020204" pitchFamily="34" charset="0"/>
            </a:endParaRPr>
          </a:p>
        </p:txBody>
      </p:sp>
      <p:sp>
        <p:nvSpPr>
          <p:cNvPr id="6" name="Subtitle 2">
            <a:extLst>
              <a:ext uri="{FF2B5EF4-FFF2-40B4-BE49-F238E27FC236}">
                <a16:creationId xmlns:a16="http://schemas.microsoft.com/office/drawing/2014/main" id="{0C3F8081-61FF-D56A-DD35-19DBB67898B8}"/>
              </a:ext>
            </a:extLst>
          </p:cNvPr>
          <p:cNvSpPr>
            <a:spLocks noGrp="1"/>
          </p:cNvSpPr>
          <p:nvPr>
            <p:ph type="subTitle" idx="1"/>
          </p:nvPr>
        </p:nvSpPr>
        <p:spPr>
          <a:xfrm>
            <a:off x="554736" y="1318966"/>
            <a:ext cx="11082528" cy="276999"/>
          </a:xfrm>
        </p:spPr>
        <p:txBody>
          <a:bodyPr/>
          <a:lstStyle/>
          <a:p>
            <a:r>
              <a:rPr lang="en-US" dirty="0"/>
              <a:t>Growth in business over time can follow several curves depending on ambition and strategy:</a:t>
            </a:r>
          </a:p>
        </p:txBody>
      </p:sp>
      <p:sp>
        <p:nvSpPr>
          <p:cNvPr id="7" name="TextBox 6">
            <a:extLst>
              <a:ext uri="{FF2B5EF4-FFF2-40B4-BE49-F238E27FC236}">
                <a16:creationId xmlns:a16="http://schemas.microsoft.com/office/drawing/2014/main" id="{A9F4EFB8-49D8-F822-36C1-320C46D5552D}"/>
              </a:ext>
            </a:extLst>
          </p:cNvPr>
          <p:cNvSpPr txBox="1"/>
          <p:nvPr/>
        </p:nvSpPr>
        <p:spPr>
          <a:xfrm>
            <a:off x="7347325" y="6132212"/>
            <a:ext cx="2246812" cy="276999"/>
          </a:xfrm>
          <a:prstGeom prst="rect">
            <a:avLst/>
          </a:prstGeom>
          <a:noFill/>
        </p:spPr>
        <p:txBody>
          <a:bodyPr wrap="square" rtlCol="0">
            <a:spAutoFit/>
          </a:bodyPr>
          <a:lstStyle/>
          <a:p>
            <a:pPr algn="ctr"/>
            <a:r>
              <a:rPr lang="da-DK" sz="1200" dirty="0">
                <a:solidFill>
                  <a:schemeClr val="bg1"/>
                </a:solidFill>
                <a:latin typeface="Arial" panose="020B0604020202020204" pitchFamily="34" charset="0"/>
                <a:cs typeface="Arial" panose="020B0604020202020204" pitchFamily="34" charset="0"/>
              </a:rPr>
              <a:t>Year 10</a:t>
            </a:r>
          </a:p>
        </p:txBody>
      </p:sp>
      <p:sp>
        <p:nvSpPr>
          <p:cNvPr id="3" name="1. On-page tracker">
            <a:extLst>
              <a:ext uri="{FF2B5EF4-FFF2-40B4-BE49-F238E27FC236}">
                <a16:creationId xmlns:a16="http://schemas.microsoft.com/office/drawing/2014/main" id="{1DFBEAAE-6D8F-52A9-7CDC-161132139242}"/>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59895378-850A-5153-469E-8284B63CBA8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1659680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C84A50E-EFD5-9B43-A8D1-52D0C6D749B9}"/>
              </a:ext>
            </a:extLst>
          </p:cNvPr>
          <p:cNvGraphicFramePr>
            <a:graphicFrameLocks noGrp="1"/>
          </p:cNvGraphicFramePr>
          <p:nvPr>
            <p:extLst>
              <p:ext uri="{D42A27DB-BD31-4B8C-83A1-F6EECF244321}">
                <p14:modId xmlns:p14="http://schemas.microsoft.com/office/powerpoint/2010/main" val="768511998"/>
              </p:ext>
            </p:extLst>
          </p:nvPr>
        </p:nvGraphicFramePr>
        <p:xfrm>
          <a:off x="469308" y="1839936"/>
          <a:ext cx="11398842" cy="4448165"/>
        </p:xfrm>
        <a:graphic>
          <a:graphicData uri="http://schemas.openxmlformats.org/drawingml/2006/table">
            <a:tbl>
              <a:tblPr bandRow="1">
                <a:tableStyleId>{9DCAF9ED-07DC-4A11-8D7F-57B35C25682E}</a:tableStyleId>
              </a:tblPr>
              <a:tblGrid>
                <a:gridCol w="2475370">
                  <a:extLst>
                    <a:ext uri="{9D8B030D-6E8A-4147-A177-3AD203B41FA5}">
                      <a16:colId xmlns:a16="http://schemas.microsoft.com/office/drawing/2014/main" val="525079765"/>
                    </a:ext>
                  </a:extLst>
                </a:gridCol>
                <a:gridCol w="7175715">
                  <a:extLst>
                    <a:ext uri="{9D8B030D-6E8A-4147-A177-3AD203B41FA5}">
                      <a16:colId xmlns:a16="http://schemas.microsoft.com/office/drawing/2014/main" val="587907894"/>
                    </a:ext>
                  </a:extLst>
                </a:gridCol>
                <a:gridCol w="1747757">
                  <a:extLst>
                    <a:ext uri="{9D8B030D-6E8A-4147-A177-3AD203B41FA5}">
                      <a16:colId xmlns:a16="http://schemas.microsoft.com/office/drawing/2014/main" val="1989784428"/>
                    </a:ext>
                  </a:extLst>
                </a:gridCol>
              </a:tblGrid>
              <a:tr h="426185">
                <a:tc>
                  <a:txBody>
                    <a:bodyPr/>
                    <a:lstStyle/>
                    <a:p>
                      <a:r>
                        <a:rPr lang="en-US" sz="1400" b="1" noProof="0" dirty="0">
                          <a:solidFill>
                            <a:schemeClr val="bg1"/>
                          </a:solidFill>
                        </a:rPr>
                        <a:t>Market timing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noProof="0" dirty="0">
                          <a:solidFill>
                            <a:schemeClr val="bg1"/>
                          </a:solidFill>
                        </a:rPr>
                        <a:t>Trends indicate growing need and niche players are starting to appear.</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958397116"/>
                  </a:ext>
                </a:extLst>
              </a:tr>
              <a:tr h="457245">
                <a:tc>
                  <a:txBody>
                    <a:bodyPr/>
                    <a:lstStyle/>
                    <a:p>
                      <a:r>
                        <a:rPr lang="en-US" sz="1400" b="1" noProof="0" dirty="0">
                          <a:solidFill>
                            <a:schemeClr val="bg1"/>
                          </a:solidFill>
                        </a:rPr>
                        <a:t>Business model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noProof="0" dirty="0">
                          <a:solidFill>
                            <a:schemeClr val="bg1"/>
                          </a:solidFill>
                        </a:rPr>
                        <a:t>Customer acquisition cost is based on previous experience but it is always a risk in a new market.</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39814118"/>
                  </a:ext>
                </a:extLst>
              </a:tr>
              <a:tr h="457245">
                <a:tc>
                  <a:txBody>
                    <a:bodyPr/>
                    <a:lstStyle/>
                    <a:p>
                      <a:r>
                        <a:rPr lang="en-US" sz="1400" b="1" noProof="0" dirty="0">
                          <a:solidFill>
                            <a:schemeClr val="bg1"/>
                          </a:solidFill>
                        </a:rPr>
                        <a:t>Market adoption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noProof="0" dirty="0">
                          <a:solidFill>
                            <a:schemeClr val="bg1"/>
                          </a:solidFill>
                        </a:rPr>
                        <a:t>Some niche players have already gained traction in parts of the market. However, </a:t>
                      </a:r>
                      <a:r>
                        <a:rPr lang="en-US" sz="1200" b="0" noProof="0" dirty="0" err="1">
                          <a:solidFill>
                            <a:schemeClr val="bg1"/>
                          </a:solidFill>
                        </a:rPr>
                        <a:t>NewCo</a:t>
                      </a:r>
                      <a:r>
                        <a:rPr lang="en-US" sz="1200" b="0" noProof="0" dirty="0">
                          <a:solidFill>
                            <a:schemeClr val="bg1"/>
                          </a:solidFill>
                        </a:rPr>
                        <a:t> has significant competitive advantages so risk is not on highest level.</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32771513"/>
                  </a:ext>
                </a:extLst>
              </a:tr>
              <a:tr h="426185">
                <a:tc>
                  <a:txBody>
                    <a:bodyPr/>
                    <a:lstStyle/>
                    <a:p>
                      <a:r>
                        <a:rPr lang="en-US" sz="1400" b="1" noProof="0" dirty="0">
                          <a:solidFill>
                            <a:schemeClr val="bg1"/>
                          </a:solidFill>
                        </a:rPr>
                        <a:t>Market size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noProof="0" dirty="0">
                          <a:solidFill>
                            <a:schemeClr val="bg1"/>
                          </a:solidFill>
                        </a:rPr>
                        <a:t>Market sizing has been conservative and market is projected in all reports to grow.</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22692368"/>
                  </a:ext>
                </a:extLst>
              </a:tr>
              <a:tr h="426185">
                <a:tc>
                  <a:txBody>
                    <a:bodyPr/>
                    <a:lstStyle/>
                    <a:p>
                      <a:r>
                        <a:rPr lang="en-US" sz="1400" b="1" noProof="0" dirty="0">
                          <a:solidFill>
                            <a:schemeClr val="bg1"/>
                          </a:solidFill>
                        </a:rPr>
                        <a:t>Execution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noProof="0" dirty="0">
                          <a:solidFill>
                            <a:schemeClr val="bg1"/>
                          </a:solidFill>
                        </a:rPr>
                        <a:t>[Sanitized]</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3009702683"/>
                  </a:ext>
                </a:extLst>
              </a:tr>
              <a:tr h="457245">
                <a:tc>
                  <a:txBody>
                    <a:bodyPr/>
                    <a:lstStyle/>
                    <a:p>
                      <a:r>
                        <a:rPr lang="en-US" sz="1400" b="1" noProof="0" dirty="0">
                          <a:solidFill>
                            <a:schemeClr val="bg1"/>
                          </a:solidFill>
                        </a:rPr>
                        <a:t>Technology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noProof="0" dirty="0">
                          <a:solidFill>
                            <a:schemeClr val="bg1"/>
                          </a:solidFill>
                        </a:rPr>
                        <a:t>Technical integration with [Group] and development of external APIs has not been fully laid out. There might therefore be </a:t>
                      </a:r>
                      <a:r>
                        <a:rPr lang="en-US" sz="1200" b="0" noProof="0" dirty="0" err="1">
                          <a:solidFill>
                            <a:schemeClr val="bg1"/>
                          </a:solidFill>
                        </a:rPr>
                        <a:t>unforseen</a:t>
                      </a:r>
                      <a:r>
                        <a:rPr lang="en-US" sz="1200" b="0" noProof="0" dirty="0">
                          <a:solidFill>
                            <a:schemeClr val="bg1"/>
                          </a:solidFill>
                        </a:rPr>
                        <a:t> roadblocks, although none have been identified so far.</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048003657"/>
                  </a:ext>
                </a:extLst>
              </a:tr>
              <a:tr h="426185">
                <a:tc>
                  <a:txBody>
                    <a:bodyPr/>
                    <a:lstStyle/>
                    <a:p>
                      <a:r>
                        <a:rPr lang="en-US" sz="1400" b="1" noProof="0" dirty="0">
                          <a:solidFill>
                            <a:schemeClr val="bg1"/>
                          </a:solidFill>
                        </a:rPr>
                        <a:t>Project management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noProof="0" dirty="0">
                          <a:solidFill>
                            <a:schemeClr val="bg1"/>
                          </a:solidFill>
                        </a:rPr>
                        <a:t>[Sanitized]</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923568722"/>
                  </a:ext>
                </a:extLst>
              </a:tr>
              <a:tr h="457245">
                <a:tc>
                  <a:txBody>
                    <a:bodyPr/>
                    <a:lstStyle/>
                    <a:p>
                      <a:r>
                        <a:rPr lang="en-US" sz="1400" b="1" noProof="0" dirty="0">
                          <a:solidFill>
                            <a:schemeClr val="bg1"/>
                          </a:solidFill>
                        </a:rPr>
                        <a:t>Financial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noProof="0" dirty="0">
                          <a:solidFill>
                            <a:schemeClr val="bg1"/>
                          </a:solidFill>
                        </a:rPr>
                        <a:t>Funding based on assumptions of business model that have been qualitatively tested during validation phase. If e.g. pricing structure is way off, more funding may be needed.</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104760931"/>
                  </a:ext>
                </a:extLst>
              </a:tr>
              <a:tr h="457245">
                <a:tc>
                  <a:txBody>
                    <a:bodyPr/>
                    <a:lstStyle/>
                    <a:p>
                      <a:r>
                        <a:rPr lang="en-US" sz="1400" b="1" noProof="0" dirty="0">
                          <a:solidFill>
                            <a:schemeClr val="bg1"/>
                          </a:solidFill>
                        </a:rPr>
                        <a:t>Legal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l"/>
                      <a:r>
                        <a:rPr lang="en-US" sz="1200" b="0" noProof="0" dirty="0">
                          <a:solidFill>
                            <a:schemeClr val="bg1"/>
                          </a:solidFill>
                        </a:rPr>
                        <a:t>No major red flags identified by [Group] legal.</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839106088"/>
                  </a:ext>
                </a:extLst>
              </a:tr>
              <a:tr h="426185">
                <a:tc>
                  <a:txBody>
                    <a:bodyPr/>
                    <a:lstStyle/>
                    <a:p>
                      <a:r>
                        <a:rPr lang="en-US" sz="1400" b="1" noProof="0" dirty="0">
                          <a:solidFill>
                            <a:schemeClr val="bg1"/>
                          </a:solidFill>
                        </a:rPr>
                        <a:t>Strategic risk</a:t>
                      </a:r>
                      <a:endParaRPr lang="en-US" sz="1400" b="1" i="0" noProof="0" dirty="0">
                        <a:solidFill>
                          <a:schemeClr val="bg1"/>
                        </a:solidFill>
                        <a:latin typeface="Arial" panose="020B0604020202020204" pitchFamily="34" charset="0"/>
                        <a:cs typeface="Arial" panose="020B0604020202020204" pitchFamily="34" charset="0"/>
                      </a:endParaRPr>
                    </a:p>
                  </a:txBody>
                  <a:tcPr anchor="ctr">
                    <a:lnL w="12700" cmpd="sng">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l"/>
                      <a:r>
                        <a:rPr lang="en-US" sz="1200" b="0" noProof="0" dirty="0">
                          <a:solidFill>
                            <a:schemeClr val="bg1"/>
                          </a:solidFill>
                        </a:rPr>
                        <a:t>&lt;10% of [Group]’s current customers are within the core age demographic of 30-39 years old, so risk of cannibalization is limited.</a:t>
                      </a:r>
                      <a:endParaRPr lang="en-US" sz="1200" b="0" i="0" noProof="0" dirty="0">
                        <a:solidFill>
                          <a:schemeClr val="bg1"/>
                        </a:solidFill>
                        <a:latin typeface="Arial" panose="020B0604020202020204" pitchFamily="34" charset="0"/>
                        <a:cs typeface="Arial" panose="020B0604020202020204" pitchFamily="34" charset="0"/>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r"/>
                      <a:endParaRPr lang="en-US" sz="1200" noProof="0" dirty="0">
                        <a:solidFill>
                          <a:schemeClr val="bg1"/>
                        </a:solidFill>
                        <a:latin typeface="Arial" panose="020B0604020202020204" pitchFamily="34" charset="0"/>
                        <a:cs typeface="Arial" panose="020B0604020202020204" pitchFamily="34" charset="0"/>
                      </a:endParaRPr>
                    </a:p>
                  </a:txBody>
                  <a:tcPr anchor="ctr">
                    <a:lnL>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305724561"/>
                  </a:ext>
                </a:extLst>
              </a:tr>
            </a:tbl>
          </a:graphicData>
        </a:graphic>
      </p:graphicFrame>
      <p:sp>
        <p:nvSpPr>
          <p:cNvPr id="6" name="Oval 5">
            <a:extLst>
              <a:ext uri="{FF2B5EF4-FFF2-40B4-BE49-F238E27FC236}">
                <a16:creationId xmlns:a16="http://schemas.microsoft.com/office/drawing/2014/main" id="{4B143132-4DE3-0E4B-932D-850741A7F00C}"/>
              </a:ext>
            </a:extLst>
          </p:cNvPr>
          <p:cNvSpPr/>
          <p:nvPr/>
        </p:nvSpPr>
        <p:spPr>
          <a:xfrm>
            <a:off x="10246907" y="1905384"/>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highlight>
                <a:srgbClr val="23DD84"/>
              </a:highlight>
            </a:endParaRPr>
          </a:p>
        </p:txBody>
      </p:sp>
      <p:sp>
        <p:nvSpPr>
          <p:cNvPr id="7" name="Oval 6">
            <a:extLst>
              <a:ext uri="{FF2B5EF4-FFF2-40B4-BE49-F238E27FC236}">
                <a16:creationId xmlns:a16="http://schemas.microsoft.com/office/drawing/2014/main" id="{EF73651B-743C-7D4C-ABC4-24F220315A5A}"/>
              </a:ext>
            </a:extLst>
          </p:cNvPr>
          <p:cNvSpPr/>
          <p:nvPr/>
        </p:nvSpPr>
        <p:spPr>
          <a:xfrm>
            <a:off x="10835486"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Oval 7">
            <a:extLst>
              <a:ext uri="{FF2B5EF4-FFF2-40B4-BE49-F238E27FC236}">
                <a16:creationId xmlns:a16="http://schemas.microsoft.com/office/drawing/2014/main" id="{61A674EC-53D2-734E-B9AD-DBAA11517071}"/>
              </a:ext>
            </a:extLst>
          </p:cNvPr>
          <p:cNvSpPr/>
          <p:nvPr/>
        </p:nvSpPr>
        <p:spPr>
          <a:xfrm>
            <a:off x="11424065" y="190538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Oval 10">
            <a:extLst>
              <a:ext uri="{FF2B5EF4-FFF2-40B4-BE49-F238E27FC236}">
                <a16:creationId xmlns:a16="http://schemas.microsoft.com/office/drawing/2014/main" id="{74AA9EBB-5AA2-B847-95FD-ACAAA7C256D0}"/>
              </a:ext>
            </a:extLst>
          </p:cNvPr>
          <p:cNvSpPr/>
          <p:nvPr/>
        </p:nvSpPr>
        <p:spPr>
          <a:xfrm>
            <a:off x="10246907"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2" name="Oval 11">
            <a:extLst>
              <a:ext uri="{FF2B5EF4-FFF2-40B4-BE49-F238E27FC236}">
                <a16:creationId xmlns:a16="http://schemas.microsoft.com/office/drawing/2014/main" id="{BF3F4189-A7A0-8948-BEF2-937E3C64C523}"/>
              </a:ext>
            </a:extLst>
          </p:cNvPr>
          <p:cNvSpPr/>
          <p:nvPr/>
        </p:nvSpPr>
        <p:spPr>
          <a:xfrm>
            <a:off x="10835486" y="234933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3" name="Oval 12">
            <a:extLst>
              <a:ext uri="{FF2B5EF4-FFF2-40B4-BE49-F238E27FC236}">
                <a16:creationId xmlns:a16="http://schemas.microsoft.com/office/drawing/2014/main" id="{8196407D-0FEF-2747-B420-136C7BEE45C0}"/>
              </a:ext>
            </a:extLst>
          </p:cNvPr>
          <p:cNvSpPr/>
          <p:nvPr/>
        </p:nvSpPr>
        <p:spPr>
          <a:xfrm>
            <a:off x="11424065" y="234933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5" name="Oval 14">
            <a:extLst>
              <a:ext uri="{FF2B5EF4-FFF2-40B4-BE49-F238E27FC236}">
                <a16:creationId xmlns:a16="http://schemas.microsoft.com/office/drawing/2014/main" id="{4FD5FDBC-641B-F845-B4D3-07AF7C228A32}"/>
              </a:ext>
            </a:extLst>
          </p:cNvPr>
          <p:cNvSpPr/>
          <p:nvPr/>
        </p:nvSpPr>
        <p:spPr>
          <a:xfrm>
            <a:off x="10246907"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6" name="Oval 15">
            <a:extLst>
              <a:ext uri="{FF2B5EF4-FFF2-40B4-BE49-F238E27FC236}">
                <a16:creationId xmlns:a16="http://schemas.microsoft.com/office/drawing/2014/main" id="{1D2BE940-642F-8E40-8D5F-F1E264853A32}"/>
              </a:ext>
            </a:extLst>
          </p:cNvPr>
          <p:cNvSpPr/>
          <p:nvPr/>
        </p:nvSpPr>
        <p:spPr>
          <a:xfrm>
            <a:off x="10835486" y="279328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7" name="Oval 16">
            <a:extLst>
              <a:ext uri="{FF2B5EF4-FFF2-40B4-BE49-F238E27FC236}">
                <a16:creationId xmlns:a16="http://schemas.microsoft.com/office/drawing/2014/main" id="{8B4AD067-C54B-6644-95B0-EB7BBAD8B4ED}"/>
              </a:ext>
            </a:extLst>
          </p:cNvPr>
          <p:cNvSpPr/>
          <p:nvPr/>
        </p:nvSpPr>
        <p:spPr>
          <a:xfrm>
            <a:off x="11424065" y="279328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9" name="Oval 18">
            <a:extLst>
              <a:ext uri="{FF2B5EF4-FFF2-40B4-BE49-F238E27FC236}">
                <a16:creationId xmlns:a16="http://schemas.microsoft.com/office/drawing/2014/main" id="{5DADA74D-94E2-904C-B4C2-565A9CC96916}"/>
              </a:ext>
            </a:extLst>
          </p:cNvPr>
          <p:cNvSpPr/>
          <p:nvPr/>
        </p:nvSpPr>
        <p:spPr>
          <a:xfrm>
            <a:off x="10246907" y="323724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0" name="Oval 19">
            <a:extLst>
              <a:ext uri="{FF2B5EF4-FFF2-40B4-BE49-F238E27FC236}">
                <a16:creationId xmlns:a16="http://schemas.microsoft.com/office/drawing/2014/main" id="{1070660D-733B-E54B-85AD-4B1E59165AF6}"/>
              </a:ext>
            </a:extLst>
          </p:cNvPr>
          <p:cNvSpPr/>
          <p:nvPr/>
        </p:nvSpPr>
        <p:spPr>
          <a:xfrm>
            <a:off x="10835486"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1" name="Oval 20">
            <a:extLst>
              <a:ext uri="{FF2B5EF4-FFF2-40B4-BE49-F238E27FC236}">
                <a16:creationId xmlns:a16="http://schemas.microsoft.com/office/drawing/2014/main" id="{1D1D1CC4-DD63-AC4A-9051-3B93642C9B34}"/>
              </a:ext>
            </a:extLst>
          </p:cNvPr>
          <p:cNvSpPr/>
          <p:nvPr/>
        </p:nvSpPr>
        <p:spPr>
          <a:xfrm>
            <a:off x="11424065" y="323724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7" name="Oval 26">
            <a:extLst>
              <a:ext uri="{FF2B5EF4-FFF2-40B4-BE49-F238E27FC236}">
                <a16:creationId xmlns:a16="http://schemas.microsoft.com/office/drawing/2014/main" id="{487EDB1A-7EB3-0F4A-893A-93F592F9C945}"/>
              </a:ext>
            </a:extLst>
          </p:cNvPr>
          <p:cNvSpPr/>
          <p:nvPr/>
        </p:nvSpPr>
        <p:spPr>
          <a:xfrm>
            <a:off x="10246907" y="368119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8" name="Oval 27">
            <a:extLst>
              <a:ext uri="{FF2B5EF4-FFF2-40B4-BE49-F238E27FC236}">
                <a16:creationId xmlns:a16="http://schemas.microsoft.com/office/drawing/2014/main" id="{302E3450-AD54-1D46-AC04-819555BB44AD}"/>
              </a:ext>
            </a:extLst>
          </p:cNvPr>
          <p:cNvSpPr/>
          <p:nvPr/>
        </p:nvSpPr>
        <p:spPr>
          <a:xfrm>
            <a:off x="10835486"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9" name="Oval 28">
            <a:extLst>
              <a:ext uri="{FF2B5EF4-FFF2-40B4-BE49-F238E27FC236}">
                <a16:creationId xmlns:a16="http://schemas.microsoft.com/office/drawing/2014/main" id="{F1DAD2C5-9E5D-CD48-B64D-C5353DDDF3B3}"/>
              </a:ext>
            </a:extLst>
          </p:cNvPr>
          <p:cNvSpPr/>
          <p:nvPr/>
        </p:nvSpPr>
        <p:spPr>
          <a:xfrm>
            <a:off x="11424065" y="368119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1" name="Oval 30">
            <a:extLst>
              <a:ext uri="{FF2B5EF4-FFF2-40B4-BE49-F238E27FC236}">
                <a16:creationId xmlns:a16="http://schemas.microsoft.com/office/drawing/2014/main" id="{38F56841-406B-9341-B705-96822E2B4402}"/>
              </a:ext>
            </a:extLst>
          </p:cNvPr>
          <p:cNvSpPr/>
          <p:nvPr/>
        </p:nvSpPr>
        <p:spPr>
          <a:xfrm>
            <a:off x="10246907"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2" name="Oval 31">
            <a:extLst>
              <a:ext uri="{FF2B5EF4-FFF2-40B4-BE49-F238E27FC236}">
                <a16:creationId xmlns:a16="http://schemas.microsoft.com/office/drawing/2014/main" id="{1C60D66E-6C74-4744-BBC1-18FBD1196BCB}"/>
              </a:ext>
            </a:extLst>
          </p:cNvPr>
          <p:cNvSpPr/>
          <p:nvPr/>
        </p:nvSpPr>
        <p:spPr>
          <a:xfrm>
            <a:off x="10835486" y="412514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3" name="Oval 32">
            <a:extLst>
              <a:ext uri="{FF2B5EF4-FFF2-40B4-BE49-F238E27FC236}">
                <a16:creationId xmlns:a16="http://schemas.microsoft.com/office/drawing/2014/main" id="{7B97DD4F-1DC6-6743-9028-5E66A241829A}"/>
              </a:ext>
            </a:extLst>
          </p:cNvPr>
          <p:cNvSpPr/>
          <p:nvPr/>
        </p:nvSpPr>
        <p:spPr>
          <a:xfrm>
            <a:off x="11424065" y="412514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5" name="Oval 34">
            <a:extLst>
              <a:ext uri="{FF2B5EF4-FFF2-40B4-BE49-F238E27FC236}">
                <a16:creationId xmlns:a16="http://schemas.microsoft.com/office/drawing/2014/main" id="{D4ED171E-F113-5B42-85D0-7534CC8066F7}"/>
              </a:ext>
            </a:extLst>
          </p:cNvPr>
          <p:cNvSpPr/>
          <p:nvPr/>
        </p:nvSpPr>
        <p:spPr>
          <a:xfrm>
            <a:off x="10246907" y="4569096"/>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6" name="Oval 35">
            <a:extLst>
              <a:ext uri="{FF2B5EF4-FFF2-40B4-BE49-F238E27FC236}">
                <a16:creationId xmlns:a16="http://schemas.microsoft.com/office/drawing/2014/main" id="{8BEBCE90-F547-D240-B9B0-A16CF8FC46E0}"/>
              </a:ext>
            </a:extLst>
          </p:cNvPr>
          <p:cNvSpPr/>
          <p:nvPr/>
        </p:nvSpPr>
        <p:spPr>
          <a:xfrm>
            <a:off x="10835486"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7" name="Oval 36">
            <a:extLst>
              <a:ext uri="{FF2B5EF4-FFF2-40B4-BE49-F238E27FC236}">
                <a16:creationId xmlns:a16="http://schemas.microsoft.com/office/drawing/2014/main" id="{D8142823-27FD-C343-B56E-34FAE308249D}"/>
              </a:ext>
            </a:extLst>
          </p:cNvPr>
          <p:cNvSpPr/>
          <p:nvPr/>
        </p:nvSpPr>
        <p:spPr>
          <a:xfrm>
            <a:off x="11424065" y="4569096"/>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39" name="Oval 38">
            <a:extLst>
              <a:ext uri="{FF2B5EF4-FFF2-40B4-BE49-F238E27FC236}">
                <a16:creationId xmlns:a16="http://schemas.microsoft.com/office/drawing/2014/main" id="{324C6F9A-792A-E140-AD9E-57C46C0636CF}"/>
              </a:ext>
            </a:extLst>
          </p:cNvPr>
          <p:cNvSpPr/>
          <p:nvPr/>
        </p:nvSpPr>
        <p:spPr>
          <a:xfrm>
            <a:off x="10246907"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0" name="Oval 39">
            <a:extLst>
              <a:ext uri="{FF2B5EF4-FFF2-40B4-BE49-F238E27FC236}">
                <a16:creationId xmlns:a16="http://schemas.microsoft.com/office/drawing/2014/main" id="{42CED4C2-E522-B843-9ABA-84A61107ED60}"/>
              </a:ext>
            </a:extLst>
          </p:cNvPr>
          <p:cNvSpPr/>
          <p:nvPr/>
        </p:nvSpPr>
        <p:spPr>
          <a:xfrm>
            <a:off x="10835486" y="5013048"/>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rgbClr val="FFDC00"/>
              </a:solidFill>
              <a:highlight>
                <a:srgbClr val="FFDC00"/>
              </a:highlight>
            </a:endParaRPr>
          </a:p>
        </p:txBody>
      </p:sp>
      <p:sp>
        <p:nvSpPr>
          <p:cNvPr id="41" name="Oval 40">
            <a:extLst>
              <a:ext uri="{FF2B5EF4-FFF2-40B4-BE49-F238E27FC236}">
                <a16:creationId xmlns:a16="http://schemas.microsoft.com/office/drawing/2014/main" id="{E7A6D710-FD9D-2943-A4E5-465503846A2E}"/>
              </a:ext>
            </a:extLst>
          </p:cNvPr>
          <p:cNvSpPr/>
          <p:nvPr/>
        </p:nvSpPr>
        <p:spPr>
          <a:xfrm>
            <a:off x="11424065" y="5013048"/>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3" name="Oval 42">
            <a:extLst>
              <a:ext uri="{FF2B5EF4-FFF2-40B4-BE49-F238E27FC236}">
                <a16:creationId xmlns:a16="http://schemas.microsoft.com/office/drawing/2014/main" id="{60DBBDA0-6D6C-CD43-999B-1EEFA1A6AD23}"/>
              </a:ext>
            </a:extLst>
          </p:cNvPr>
          <p:cNvSpPr/>
          <p:nvPr/>
        </p:nvSpPr>
        <p:spPr>
          <a:xfrm>
            <a:off x="10246907" y="5457000"/>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4" name="Oval 43">
            <a:extLst>
              <a:ext uri="{FF2B5EF4-FFF2-40B4-BE49-F238E27FC236}">
                <a16:creationId xmlns:a16="http://schemas.microsoft.com/office/drawing/2014/main" id="{D5DEA4A4-0D16-8649-82BE-84EE723FEE17}"/>
              </a:ext>
            </a:extLst>
          </p:cNvPr>
          <p:cNvSpPr/>
          <p:nvPr/>
        </p:nvSpPr>
        <p:spPr>
          <a:xfrm>
            <a:off x="10835486"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5" name="Oval 44">
            <a:extLst>
              <a:ext uri="{FF2B5EF4-FFF2-40B4-BE49-F238E27FC236}">
                <a16:creationId xmlns:a16="http://schemas.microsoft.com/office/drawing/2014/main" id="{26EF32F7-C2C0-D347-A90E-83A1A0B0C891}"/>
              </a:ext>
            </a:extLst>
          </p:cNvPr>
          <p:cNvSpPr/>
          <p:nvPr/>
        </p:nvSpPr>
        <p:spPr>
          <a:xfrm>
            <a:off x="11424065" y="5457000"/>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7" name="Oval 46">
            <a:extLst>
              <a:ext uri="{FF2B5EF4-FFF2-40B4-BE49-F238E27FC236}">
                <a16:creationId xmlns:a16="http://schemas.microsoft.com/office/drawing/2014/main" id="{7A236C49-29C7-0544-8E5C-5932DDC468B8}"/>
              </a:ext>
            </a:extLst>
          </p:cNvPr>
          <p:cNvSpPr/>
          <p:nvPr/>
        </p:nvSpPr>
        <p:spPr>
          <a:xfrm>
            <a:off x="10246907" y="5900952"/>
            <a:ext cx="288000" cy="28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8" name="Oval 47">
            <a:extLst>
              <a:ext uri="{FF2B5EF4-FFF2-40B4-BE49-F238E27FC236}">
                <a16:creationId xmlns:a16="http://schemas.microsoft.com/office/drawing/2014/main" id="{B6E8716E-B9D9-6946-A1FE-A5EF72CF9A2D}"/>
              </a:ext>
            </a:extLst>
          </p:cNvPr>
          <p:cNvSpPr/>
          <p:nvPr/>
        </p:nvSpPr>
        <p:spPr>
          <a:xfrm>
            <a:off x="10835486"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9" name="Oval 48">
            <a:extLst>
              <a:ext uri="{FF2B5EF4-FFF2-40B4-BE49-F238E27FC236}">
                <a16:creationId xmlns:a16="http://schemas.microsoft.com/office/drawing/2014/main" id="{33725DB6-F123-0043-9D97-7CDCB2139196}"/>
              </a:ext>
            </a:extLst>
          </p:cNvPr>
          <p:cNvSpPr/>
          <p:nvPr/>
        </p:nvSpPr>
        <p:spPr>
          <a:xfrm>
            <a:off x="11424065" y="5900952"/>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le 1">
            <a:extLst>
              <a:ext uri="{FF2B5EF4-FFF2-40B4-BE49-F238E27FC236}">
                <a16:creationId xmlns:a16="http://schemas.microsoft.com/office/drawing/2014/main" id="{C6CDA617-A160-6010-016B-BE082C81F968}"/>
              </a:ext>
            </a:extLst>
          </p:cNvPr>
          <p:cNvSpPr>
            <a:spLocks noGrp="1"/>
          </p:cNvSpPr>
          <p:nvPr>
            <p:ph type="title"/>
          </p:nvPr>
        </p:nvSpPr>
        <p:spPr/>
        <p:txBody>
          <a:bodyPr/>
          <a:lstStyle/>
          <a:p>
            <a:r>
              <a:rPr lang="en-US" dirty="0"/>
              <a:t>Risks mainly in assumptions of technical integration and pricing</a:t>
            </a:r>
          </a:p>
        </p:txBody>
      </p:sp>
      <p:sp>
        <p:nvSpPr>
          <p:cNvPr id="3" name="1. On-page tracker">
            <a:extLst>
              <a:ext uri="{FF2B5EF4-FFF2-40B4-BE49-F238E27FC236}">
                <a16:creationId xmlns:a16="http://schemas.microsoft.com/office/drawing/2014/main" id="{994896F6-D9BB-8CEB-0F2E-68A99877657E}"/>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2D2B50A6-9EAA-9A33-01DC-F9070A3BA05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0073427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Delivery</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07</a:t>
            </a:r>
          </a:p>
        </p:txBody>
      </p:sp>
      <p:sp>
        <p:nvSpPr>
          <p:cNvPr id="2" name="1. On-page tracker">
            <a:extLst>
              <a:ext uri="{FF2B5EF4-FFF2-40B4-BE49-F238E27FC236}">
                <a16:creationId xmlns:a16="http://schemas.microsoft.com/office/drawing/2014/main" id="{BEFE57D7-F9B9-50D0-EC4F-F7319959B97D}"/>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Tree>
    <p:extLst>
      <p:ext uri="{BB962C8B-B14F-4D97-AF65-F5344CB8AC3E}">
        <p14:creationId xmlns:p14="http://schemas.microsoft.com/office/powerpoint/2010/main" val="214352537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A85847-C537-4303-9941-654EBD6A9246}"/>
              </a:ext>
            </a:extLst>
          </p:cNvPr>
          <p:cNvSpPr>
            <a:spLocks noGrp="1"/>
          </p:cNvSpPr>
          <p:nvPr>
            <p:ph type="title"/>
          </p:nvPr>
        </p:nvSpPr>
        <p:spPr>
          <a:xfrm>
            <a:off x="554736" y="355092"/>
            <a:ext cx="11082528" cy="731520"/>
          </a:xfrm>
        </p:spPr>
        <p:txBody>
          <a:bodyPr/>
          <a:lstStyle/>
          <a:p>
            <a:r>
              <a:rPr lang="en-US" dirty="0"/>
              <a:t>We will build </a:t>
            </a:r>
            <a:r>
              <a:rPr lang="en-US" dirty="0" err="1"/>
              <a:t>NewCo</a:t>
            </a:r>
            <a:r>
              <a:rPr lang="en-US" dirty="0"/>
              <a:t> in four major phases with stage gates prior to each phase</a:t>
            </a:r>
          </a:p>
        </p:txBody>
      </p:sp>
      <p:cxnSp>
        <p:nvCxnSpPr>
          <p:cNvPr id="6" name="Straight Arrow Connector 5">
            <a:extLst>
              <a:ext uri="{FF2B5EF4-FFF2-40B4-BE49-F238E27FC236}">
                <a16:creationId xmlns:a16="http://schemas.microsoft.com/office/drawing/2014/main" id="{54F68536-718F-9DFE-D96A-3DAA0C59759C}"/>
              </a:ext>
            </a:extLst>
          </p:cNvPr>
          <p:cNvCxnSpPr>
            <a:cxnSpLocks/>
          </p:cNvCxnSpPr>
          <p:nvPr/>
        </p:nvCxnSpPr>
        <p:spPr>
          <a:xfrm>
            <a:off x="9051595" y="3376131"/>
            <a:ext cx="258566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 name="object 7">
            <a:extLst>
              <a:ext uri="{FF2B5EF4-FFF2-40B4-BE49-F238E27FC236}">
                <a16:creationId xmlns:a16="http://schemas.microsoft.com/office/drawing/2014/main" id="{608C1B83-9DA6-C8AD-F39C-3A78EC51EB62}"/>
              </a:ext>
            </a:extLst>
          </p:cNvPr>
          <p:cNvSpPr txBox="1"/>
          <p:nvPr/>
        </p:nvSpPr>
        <p:spPr>
          <a:xfrm>
            <a:off x="9067297" y="3566533"/>
            <a:ext cx="2313477" cy="700616"/>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Integrate and leverage the full scale strengths of the parent organization.</a:t>
            </a:r>
          </a:p>
        </p:txBody>
      </p:sp>
      <p:sp>
        <p:nvSpPr>
          <p:cNvPr id="8" name="TextBox 7">
            <a:extLst>
              <a:ext uri="{FF2B5EF4-FFF2-40B4-BE49-F238E27FC236}">
                <a16:creationId xmlns:a16="http://schemas.microsoft.com/office/drawing/2014/main" id="{D8B6E367-C229-7E1E-5D10-58214ADB6981}"/>
              </a:ext>
            </a:extLst>
          </p:cNvPr>
          <p:cNvSpPr txBox="1"/>
          <p:nvPr/>
        </p:nvSpPr>
        <p:spPr>
          <a:xfrm>
            <a:off x="9067297" y="2912850"/>
            <a:ext cx="2573722"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Integrate</a:t>
            </a:r>
          </a:p>
        </p:txBody>
      </p:sp>
      <p:sp>
        <p:nvSpPr>
          <p:cNvPr id="9" name="TextBox 8">
            <a:extLst>
              <a:ext uri="{FF2B5EF4-FFF2-40B4-BE49-F238E27FC236}">
                <a16:creationId xmlns:a16="http://schemas.microsoft.com/office/drawing/2014/main" id="{32B03DFA-CD81-8BD2-19E4-9CB9B9BFBFE9}"/>
              </a:ext>
            </a:extLst>
          </p:cNvPr>
          <p:cNvSpPr txBox="1"/>
          <p:nvPr/>
        </p:nvSpPr>
        <p:spPr>
          <a:xfrm>
            <a:off x="9067297" y="265880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000" b="1" dirty="0">
                <a:solidFill>
                  <a:schemeClr val="tx1">
                    <a:lumMod val="50000"/>
                  </a:schemeClr>
                </a:solidFill>
                <a:latin typeface="Arial" panose="020B0604020202020204" pitchFamily="34" charset="0"/>
                <a:cs typeface="Arial" panose="020B0604020202020204" pitchFamily="34" charset="0"/>
              </a:rPr>
              <a:t>5</a:t>
            </a:r>
            <a:r>
              <a:rPr kumimoji="0" lang="da-DK"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 YEARS</a:t>
            </a:r>
          </a:p>
        </p:txBody>
      </p:sp>
      <p:cxnSp>
        <p:nvCxnSpPr>
          <p:cNvPr id="10" name="Straight Arrow Connector 9">
            <a:extLst>
              <a:ext uri="{FF2B5EF4-FFF2-40B4-BE49-F238E27FC236}">
                <a16:creationId xmlns:a16="http://schemas.microsoft.com/office/drawing/2014/main" id="{26789D81-9A01-F1FA-D9C0-E88B19A0C3FE}"/>
              </a:ext>
            </a:extLst>
          </p:cNvPr>
          <p:cNvCxnSpPr>
            <a:cxnSpLocks/>
          </p:cNvCxnSpPr>
          <p:nvPr/>
        </p:nvCxnSpPr>
        <p:spPr>
          <a:xfrm>
            <a:off x="3375132" y="3376131"/>
            <a:ext cx="254999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17A661A-6B08-93D5-0A60-7AD03732730D}"/>
              </a:ext>
            </a:extLst>
          </p:cNvPr>
          <p:cNvCxnSpPr>
            <a:cxnSpLocks/>
          </p:cNvCxnSpPr>
          <p:nvPr/>
        </p:nvCxnSpPr>
        <p:spPr>
          <a:xfrm>
            <a:off x="6195528" y="3376131"/>
            <a:ext cx="258566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 name="object 7">
            <a:extLst>
              <a:ext uri="{FF2B5EF4-FFF2-40B4-BE49-F238E27FC236}">
                <a16:creationId xmlns:a16="http://schemas.microsoft.com/office/drawing/2014/main" id="{A6464178-1599-4096-1086-536253866148}"/>
              </a:ext>
            </a:extLst>
          </p:cNvPr>
          <p:cNvSpPr txBox="1"/>
          <p:nvPr/>
        </p:nvSpPr>
        <p:spPr>
          <a:xfrm>
            <a:off x="3375132" y="3564553"/>
            <a:ext cx="2202256" cy="937604"/>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Launch and rapidly iterate towards a repeatable scalable business model - or stop. </a:t>
            </a:r>
          </a:p>
        </p:txBody>
      </p:sp>
      <p:sp>
        <p:nvSpPr>
          <p:cNvPr id="13" name="object 7">
            <a:extLst>
              <a:ext uri="{FF2B5EF4-FFF2-40B4-BE49-F238E27FC236}">
                <a16:creationId xmlns:a16="http://schemas.microsoft.com/office/drawing/2014/main" id="{59BAE8E8-345D-CC46-44B1-B557F1F67201}"/>
              </a:ext>
            </a:extLst>
          </p:cNvPr>
          <p:cNvSpPr txBox="1"/>
          <p:nvPr/>
        </p:nvSpPr>
        <p:spPr>
          <a:xfrm>
            <a:off x="6195528" y="3564553"/>
            <a:ext cx="2313477" cy="1174592"/>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Grow fast. Constantly adapting to market input, build a thriving business.</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p>
        </p:txBody>
      </p:sp>
      <p:sp>
        <p:nvSpPr>
          <p:cNvPr id="14" name="object 6">
            <a:extLst>
              <a:ext uri="{FF2B5EF4-FFF2-40B4-BE49-F238E27FC236}">
                <a16:creationId xmlns:a16="http://schemas.microsoft.com/office/drawing/2014/main" id="{7A3AC56F-3CA6-C9FD-D33B-80577EB7BFCB}"/>
              </a:ext>
            </a:extLst>
          </p:cNvPr>
          <p:cNvSpPr txBox="1"/>
          <p:nvPr/>
        </p:nvSpPr>
        <p:spPr>
          <a:xfrm>
            <a:off x="3375132" y="2910870"/>
            <a:ext cx="2057628" cy="369255"/>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GB" sz="2000" b="1" i="0" u="none" strike="noStrike" kern="1200" cap="none" spc="24" normalizeH="0" baseline="0" noProof="0" dirty="0">
                <a:ln>
                  <a:noFill/>
                </a:ln>
                <a:solidFill>
                  <a:schemeClr val="accent1"/>
                </a:solidFill>
                <a:effectLst/>
                <a:uLnTx/>
                <a:uFillTx/>
                <a:latin typeface="Arial" panose="020B0604020202020204" pitchFamily="34" charset="0"/>
                <a:cs typeface="Arial" panose="020B0604020202020204" pitchFamily="34" charset="0"/>
              </a:rPr>
              <a:t>Grow</a:t>
            </a:r>
          </a:p>
        </p:txBody>
      </p:sp>
      <p:sp>
        <p:nvSpPr>
          <p:cNvPr id="15" name="TextBox 14">
            <a:extLst>
              <a:ext uri="{FF2B5EF4-FFF2-40B4-BE49-F238E27FC236}">
                <a16:creationId xmlns:a16="http://schemas.microsoft.com/office/drawing/2014/main" id="{BC7AFCA4-E362-951F-6E5A-DFFA5190D7AE}"/>
              </a:ext>
            </a:extLst>
          </p:cNvPr>
          <p:cNvSpPr txBox="1"/>
          <p:nvPr/>
        </p:nvSpPr>
        <p:spPr>
          <a:xfrm>
            <a:off x="6195528" y="2910870"/>
            <a:ext cx="2573722"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5"/>
                </a:solidFill>
                <a:effectLst/>
                <a:uLnTx/>
                <a:uFillTx/>
                <a:latin typeface="Arial" panose="020B0604020202020204" pitchFamily="34" charset="0"/>
                <a:cs typeface="Arial" panose="020B0604020202020204" pitchFamily="34" charset="0"/>
              </a:rPr>
              <a:t>Scale</a:t>
            </a:r>
          </a:p>
        </p:txBody>
      </p:sp>
      <p:sp>
        <p:nvSpPr>
          <p:cNvPr id="16" name="TextBox 15">
            <a:extLst>
              <a:ext uri="{FF2B5EF4-FFF2-40B4-BE49-F238E27FC236}">
                <a16:creationId xmlns:a16="http://schemas.microsoft.com/office/drawing/2014/main" id="{7DE9E3FC-C0D8-1A4B-CEAA-65E862787891}"/>
              </a:ext>
            </a:extLst>
          </p:cNvPr>
          <p:cNvSpPr txBox="1"/>
          <p:nvPr/>
        </p:nvSpPr>
        <p:spPr>
          <a:xfrm>
            <a:off x="3375132" y="2643179"/>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sp>
        <p:nvSpPr>
          <p:cNvPr id="17" name="TextBox 16">
            <a:extLst>
              <a:ext uri="{FF2B5EF4-FFF2-40B4-BE49-F238E27FC236}">
                <a16:creationId xmlns:a16="http://schemas.microsoft.com/office/drawing/2014/main" id="{6A1F1131-83C3-EE9A-703C-B90AC1879CBA}"/>
              </a:ext>
            </a:extLst>
          </p:cNvPr>
          <p:cNvSpPr txBox="1"/>
          <p:nvPr/>
        </p:nvSpPr>
        <p:spPr>
          <a:xfrm>
            <a:off x="6195528" y="265682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000" b="1" dirty="0">
                <a:solidFill>
                  <a:schemeClr val="tx1">
                    <a:lumMod val="50000"/>
                  </a:schemeClr>
                </a:solidFill>
                <a:latin typeface="Arial" panose="020B0604020202020204" pitchFamily="34" charset="0"/>
                <a:cs typeface="Arial" panose="020B0604020202020204" pitchFamily="34" charset="0"/>
              </a:rPr>
              <a:t>2</a:t>
            </a:r>
            <a:r>
              <a:rPr kumimoji="0" lang="da-DK"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-5 YEARS</a:t>
            </a:r>
          </a:p>
        </p:txBody>
      </p:sp>
      <p:cxnSp>
        <p:nvCxnSpPr>
          <p:cNvPr id="18" name="Straight Arrow Connector 17">
            <a:extLst>
              <a:ext uri="{FF2B5EF4-FFF2-40B4-BE49-F238E27FC236}">
                <a16:creationId xmlns:a16="http://schemas.microsoft.com/office/drawing/2014/main" id="{0A5FADAA-AFBD-7DC4-F8D1-45E8EAB8AE20}"/>
              </a:ext>
            </a:extLst>
          </p:cNvPr>
          <p:cNvCxnSpPr>
            <a:cxnSpLocks/>
          </p:cNvCxnSpPr>
          <p:nvPr/>
        </p:nvCxnSpPr>
        <p:spPr>
          <a:xfrm>
            <a:off x="554736" y="3376131"/>
            <a:ext cx="2549999" cy="0"/>
          </a:xfrm>
          <a:prstGeom prst="straightConnector1">
            <a:avLst/>
          </a:prstGeom>
          <a:ln>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9" name="object 7">
            <a:extLst>
              <a:ext uri="{FF2B5EF4-FFF2-40B4-BE49-F238E27FC236}">
                <a16:creationId xmlns:a16="http://schemas.microsoft.com/office/drawing/2014/main" id="{3E568E22-29AB-A30A-098A-EF05A35BC89F}"/>
              </a:ext>
            </a:extLst>
          </p:cNvPr>
          <p:cNvSpPr txBox="1"/>
          <p:nvPr/>
        </p:nvSpPr>
        <p:spPr>
          <a:xfrm>
            <a:off x="554736" y="3556731"/>
            <a:ext cx="2202256" cy="937604"/>
          </a:xfrm>
          <a:prstGeom prst="rect">
            <a:avLst/>
          </a:prstGeom>
          <a:ln>
            <a:noFill/>
          </a:ln>
        </p:spPr>
        <p:txBody>
          <a:bodyPr vert="horz" wrap="square" lIns="0" tIns="9627" rIns="0" bIns="0" rtlCol="0">
            <a:spAutoFit/>
          </a:bodyPr>
          <a:lstStyle/>
          <a:p>
            <a:pPr marL="0" marR="0" lvl="0" indent="0" algn="l" defTabSz="914400" rtl="0" eaLnBrk="1" fontAlgn="auto" latinLnBrk="0" hangingPunct="1">
              <a:lnSpc>
                <a:spcPct val="110000"/>
              </a:lnSpc>
              <a:spcBef>
                <a:spcPts val="100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Build and launch MVP in the market. Acquire early customers and validate growth channels.</a:t>
            </a:r>
          </a:p>
        </p:txBody>
      </p:sp>
      <p:sp>
        <p:nvSpPr>
          <p:cNvPr id="20" name="object 6">
            <a:extLst>
              <a:ext uri="{FF2B5EF4-FFF2-40B4-BE49-F238E27FC236}">
                <a16:creationId xmlns:a16="http://schemas.microsoft.com/office/drawing/2014/main" id="{4CD85850-9417-A238-249D-7E18C3E210F5}"/>
              </a:ext>
            </a:extLst>
          </p:cNvPr>
          <p:cNvSpPr txBox="1"/>
          <p:nvPr/>
        </p:nvSpPr>
        <p:spPr>
          <a:xfrm>
            <a:off x="554736" y="2903048"/>
            <a:ext cx="2057628" cy="369255"/>
          </a:xfrm>
          <a:prstGeom prst="rect">
            <a:avLst/>
          </a:prstGeom>
          <a:ln>
            <a:noFill/>
          </a:ln>
        </p:spPr>
        <p:txBody>
          <a:bodyPr vert="horz" wrap="square" lIns="0" tIns="77013" rIns="0" bIns="0" rtlCol="0">
            <a:spAutoFit/>
          </a:bodyPr>
          <a:lstStyle/>
          <a:p>
            <a:pPr marL="7701" marR="3081" lvl="0" indent="0" algn="l" defTabSz="914400" rtl="0" eaLnBrk="1" fontAlgn="auto" latinLnBrk="0" hangingPunct="1">
              <a:lnSpc>
                <a:spcPct val="101400"/>
              </a:lnSpc>
              <a:spcBef>
                <a:spcPts val="770"/>
              </a:spcBef>
              <a:spcAft>
                <a:spcPts val="0"/>
              </a:spcAft>
              <a:buClrTx/>
              <a:buSzTx/>
              <a:buFontTx/>
              <a:buNone/>
              <a:tabLst/>
              <a:defRPr/>
            </a:pPr>
            <a:r>
              <a:rPr kumimoji="0" lang="en-GB" sz="2000" b="1" i="0" u="none" strike="noStrike" kern="1200" cap="none" spc="24" normalizeH="0" baseline="0" noProof="0" dirty="0">
                <a:ln>
                  <a:noFill/>
                </a:ln>
                <a:solidFill>
                  <a:schemeClr val="accent6"/>
                </a:solidFill>
                <a:effectLst/>
                <a:uLnTx/>
                <a:uFillTx/>
                <a:latin typeface="Arial" panose="020B0604020202020204" pitchFamily="34" charset="0"/>
                <a:cs typeface="Arial" panose="020B0604020202020204" pitchFamily="34" charset="0"/>
              </a:rPr>
              <a:t>Build</a:t>
            </a:r>
          </a:p>
        </p:txBody>
      </p:sp>
      <p:sp>
        <p:nvSpPr>
          <p:cNvPr id="21" name="TextBox 20">
            <a:extLst>
              <a:ext uri="{FF2B5EF4-FFF2-40B4-BE49-F238E27FC236}">
                <a16:creationId xmlns:a16="http://schemas.microsoft.com/office/drawing/2014/main" id="{D8234378-6F37-8022-CA74-5C9B70F938A0}"/>
              </a:ext>
            </a:extLst>
          </p:cNvPr>
          <p:cNvSpPr txBox="1"/>
          <p:nvPr/>
        </p:nvSpPr>
        <p:spPr>
          <a:xfrm>
            <a:off x="554736" y="2635357"/>
            <a:ext cx="1507949" cy="246221"/>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00" b="1"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sp>
        <p:nvSpPr>
          <p:cNvPr id="2" name="1. On-page tracker">
            <a:extLst>
              <a:ext uri="{FF2B5EF4-FFF2-40B4-BE49-F238E27FC236}">
                <a16:creationId xmlns:a16="http://schemas.microsoft.com/office/drawing/2014/main" id="{FABE7AAE-EBDE-D919-8EEC-2C63FCF2E8E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4" name="Footer Placeholder 2">
            <a:extLst>
              <a:ext uri="{FF2B5EF4-FFF2-40B4-BE49-F238E27FC236}">
                <a16:creationId xmlns:a16="http://schemas.microsoft.com/office/drawing/2014/main" id="{94100621-8938-167B-FC32-D1327EC966E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3105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F7C4D-03DC-9CF4-BC88-DEF8B7F60B7A}"/>
              </a:ext>
            </a:extLst>
          </p:cNvPr>
          <p:cNvSpPr>
            <a:spLocks noGrp="1"/>
          </p:cNvSpPr>
          <p:nvPr>
            <p:ph type="title"/>
          </p:nvPr>
        </p:nvSpPr>
        <p:spPr/>
        <p:txBody>
          <a:bodyPr/>
          <a:lstStyle/>
          <a:p>
            <a:r>
              <a:rPr lang="en-US" dirty="0"/>
              <a:t>Vision</a:t>
            </a:r>
          </a:p>
        </p:txBody>
      </p:sp>
      <p:sp>
        <p:nvSpPr>
          <p:cNvPr id="5" name="Text Placeholder 4">
            <a:extLst>
              <a:ext uri="{FF2B5EF4-FFF2-40B4-BE49-F238E27FC236}">
                <a16:creationId xmlns:a16="http://schemas.microsoft.com/office/drawing/2014/main" id="{CF32D4DC-29B0-51E7-5134-49CC251D6921}"/>
              </a:ext>
            </a:extLst>
          </p:cNvPr>
          <p:cNvSpPr>
            <a:spLocks noGrp="1"/>
          </p:cNvSpPr>
          <p:nvPr>
            <p:ph type="body" sz="quarter" idx="4294967295"/>
          </p:nvPr>
        </p:nvSpPr>
        <p:spPr>
          <a:xfrm>
            <a:off x="7156704" y="89319"/>
            <a:ext cx="4480560" cy="123111"/>
          </a:xfrm>
        </p:spPr>
        <p:txBody>
          <a:bodyPr/>
          <a:lstStyle/>
          <a:p>
            <a:endParaRPr lang="en-US"/>
          </a:p>
        </p:txBody>
      </p:sp>
      <p:sp>
        <p:nvSpPr>
          <p:cNvPr id="8" name="TextBox 7">
            <a:extLst>
              <a:ext uri="{FF2B5EF4-FFF2-40B4-BE49-F238E27FC236}">
                <a16:creationId xmlns:a16="http://schemas.microsoft.com/office/drawing/2014/main" id="{00543E48-8F25-7FF6-2D66-EA3BD483A4CE}"/>
              </a:ext>
            </a:extLst>
          </p:cNvPr>
          <p:cNvSpPr txBox="1"/>
          <p:nvPr/>
        </p:nvSpPr>
        <p:spPr>
          <a:xfrm>
            <a:off x="554736" y="1859340"/>
            <a:ext cx="5065776" cy="369332"/>
          </a:xfrm>
          <a:prstGeom prst="rect">
            <a:avLst/>
          </a:prstGeom>
          <a:noFill/>
          <a:ln w="6350">
            <a:noFill/>
            <a:miter lim="800000"/>
          </a:ln>
        </p:spPr>
        <p:txBody>
          <a:bodyPr wrap="square" lIns="0">
            <a:spAutoFit/>
          </a:bodyPr>
          <a:lstStyle/>
          <a:p>
            <a:pPr>
              <a:defRPr/>
            </a:pPr>
            <a:r>
              <a:rPr lang="en-US" sz="1800" dirty="0">
                <a:solidFill>
                  <a:schemeClr val="bg1"/>
                </a:solidFill>
                <a:latin typeface="Arial" panose="020B0604020202020204" pitchFamily="34" charset="0"/>
                <a:ea typeface="Graphik Regular" charset="0"/>
                <a:cs typeface="Arial" panose="020B0604020202020204" pitchFamily="34" charset="0"/>
              </a:rPr>
              <a:t>[Insert description of vision]</a:t>
            </a: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endParaRPr>
          </a:p>
        </p:txBody>
      </p:sp>
      <p:sp>
        <p:nvSpPr>
          <p:cNvPr id="2" name="Rectangle 1">
            <a:extLst>
              <a:ext uri="{FF2B5EF4-FFF2-40B4-BE49-F238E27FC236}">
                <a16:creationId xmlns:a16="http://schemas.microsoft.com/office/drawing/2014/main" id="{C539920E-9EA5-2A56-C678-7F9EACBBE079}"/>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4" name="Text Placeholder 2">
            <a:extLst>
              <a:ext uri="{FF2B5EF4-FFF2-40B4-BE49-F238E27FC236}">
                <a16:creationId xmlns:a16="http://schemas.microsoft.com/office/drawing/2014/main" id="{DA0B2CAD-104A-C1E5-0F6F-9DD1C2D9CBB6}"/>
              </a:ext>
            </a:extLst>
          </p:cNvPr>
          <p:cNvSpPr txBox="1">
            <a:spLocks/>
          </p:cNvSpPr>
          <p:nvPr/>
        </p:nvSpPr>
        <p:spPr>
          <a:xfrm>
            <a:off x="7630160" y="100540"/>
            <a:ext cx="4007104" cy="123111"/>
          </a:xfrm>
          <a:prstGeom prst="rect">
            <a:avLst/>
          </a:prstGeom>
        </p:spPr>
        <p:txBody>
          <a:bodyPr vert="horz" lIns="0" tIns="0" rIns="0" bIns="0" rtlCol="0" anchor="ctr" anchorCtr="0">
            <a:sp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t>Vision and ambition</a:t>
            </a:r>
            <a:endParaRPr lang="en-US" dirty="0"/>
          </a:p>
        </p:txBody>
      </p:sp>
      <p:pic>
        <p:nvPicPr>
          <p:cNvPr id="10" name="Picture 9" descr="A person standing on a bridge&#10;&#10;Description automatically generated with low confidence">
            <a:extLst>
              <a:ext uri="{FF2B5EF4-FFF2-40B4-BE49-F238E27FC236}">
                <a16:creationId xmlns:a16="http://schemas.microsoft.com/office/drawing/2014/main" id="{E5F92D8A-D50F-6F12-A2B8-7AB5A68648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0"/>
            <a:ext cx="6070642" cy="6858000"/>
          </a:xfrm>
          <a:prstGeom prst="rect">
            <a:avLst/>
          </a:prstGeom>
        </p:spPr>
      </p:pic>
    </p:spTree>
    <p:extLst>
      <p:ext uri="{BB962C8B-B14F-4D97-AF65-F5344CB8AC3E}">
        <p14:creationId xmlns:p14="http://schemas.microsoft.com/office/powerpoint/2010/main" val="13284640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3429000"/>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rot="10800000">
            <a:off x="0" y="1"/>
            <a:ext cx="12192000" cy="3428999"/>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Title 12">
            <a:extLst>
              <a:ext uri="{FF2B5EF4-FFF2-40B4-BE49-F238E27FC236}">
                <a16:creationId xmlns:a16="http://schemas.microsoft.com/office/drawing/2014/main" id="{5785A1B1-05BA-CC3C-3649-14AFDC1B4781}"/>
              </a:ext>
            </a:extLst>
          </p:cNvPr>
          <p:cNvSpPr txBox="1">
            <a:spLocks/>
          </p:cNvSpPr>
          <p:nvPr/>
        </p:nvSpPr>
        <p:spPr>
          <a:xfrm>
            <a:off x="554736" y="355092"/>
            <a:ext cx="11082528" cy="731520"/>
          </a:xfrm>
          <a:prstGeom prst="rect">
            <a:avLst/>
          </a:prstGeom>
        </p:spPr>
        <p:txBody>
          <a:bodyPr vert="horz" wrap="square" lIns="0" tIns="0" rIns="0" bIns="0" rtlCol="0" anchor="b" anchorCtr="0">
            <a:noAutofit/>
          </a:bodyPr>
          <a:lst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a:lstStyle>
          <a:p>
            <a:r>
              <a:rPr lang="en-US" dirty="0">
                <a:solidFill>
                  <a:schemeClr val="accent6"/>
                </a:solidFill>
              </a:rPr>
              <a:t>1. Build</a:t>
            </a:r>
          </a:p>
        </p:txBody>
      </p:sp>
      <p:sp>
        <p:nvSpPr>
          <p:cNvPr id="8" name="Text Placeholder 2">
            <a:extLst>
              <a:ext uri="{FF2B5EF4-FFF2-40B4-BE49-F238E27FC236}">
                <a16:creationId xmlns:a16="http://schemas.microsoft.com/office/drawing/2014/main" id="{1B851E79-112D-242A-D6DD-C24422A3436C}"/>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Validated product-market fit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Compelling investment case or stop</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A</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pprox</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r>
              <a:rPr lang="en-US" sz="1200" dirty="0">
                <a:solidFill>
                  <a:schemeClr val="bg1"/>
                </a:solidFill>
                <a:latin typeface="Arial" panose="020B0604020202020204" pitchFamily="34" charset="0"/>
                <a:cs typeface="Arial" panose="020B0604020202020204" pitchFamily="34" charset="0"/>
              </a:rPr>
              <a:t>[sanitized #] </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customers</a:t>
            </a:r>
          </a:p>
        </p:txBody>
      </p:sp>
      <p:sp>
        <p:nvSpPr>
          <p:cNvPr id="9" name="Text Placeholder 3">
            <a:extLst>
              <a:ext uri="{FF2B5EF4-FFF2-40B4-BE49-F238E27FC236}">
                <a16:creationId xmlns:a16="http://schemas.microsoft.com/office/drawing/2014/main" id="{664343D6-F8A7-5050-5FB4-5723182C579D}"/>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Identify and test assumptions in the market </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Build iterative MVPs with potential end-customers</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Acquire early customers</a:t>
            </a:r>
          </a:p>
        </p:txBody>
      </p:sp>
      <p:sp>
        <p:nvSpPr>
          <p:cNvPr id="10" name="Text Placeholder 4">
            <a:extLst>
              <a:ext uri="{FF2B5EF4-FFF2-40B4-BE49-F238E27FC236}">
                <a16:creationId xmlns:a16="http://schemas.microsoft.com/office/drawing/2014/main" id="{407E9A7E-BF78-ACE9-8E73-0E6D79E76685}"/>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11" name="Text Placeholder 5">
            <a:extLst>
              <a:ext uri="{FF2B5EF4-FFF2-40B4-BE49-F238E27FC236}">
                <a16:creationId xmlns:a16="http://schemas.microsoft.com/office/drawing/2014/main" id="{18395F05-7722-6847-240F-EC8F4C4A0301}"/>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Venture team:</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CEO, CTO, CPO</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Front-end developer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UX/UI </a:t>
            </a:r>
            <a:r>
              <a:rPr lang="en-US" sz="1200" dirty="0">
                <a:solidFill>
                  <a:schemeClr val="bg1"/>
                </a:solidFill>
                <a:latin typeface="Arial" panose="020B0604020202020204" pitchFamily="34" charset="0"/>
                <a:cs typeface="Arial" panose="020B0604020202020204" pitchFamily="34" charset="0"/>
              </a:rPr>
              <a:t>d</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esigner</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Growth/marketing</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Additional resources as required</a:t>
            </a:r>
          </a:p>
        </p:txBody>
      </p:sp>
      <p:sp>
        <p:nvSpPr>
          <p:cNvPr id="12" name="Text Placeholder 6">
            <a:extLst>
              <a:ext uri="{FF2B5EF4-FFF2-40B4-BE49-F238E27FC236}">
                <a16:creationId xmlns:a16="http://schemas.microsoft.com/office/drawing/2014/main" id="{2F2E284B-0EFE-C8D7-DF35-A0A99BE2F02C}"/>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13" name="Text Placeholder 7">
            <a:extLst>
              <a:ext uri="{FF2B5EF4-FFF2-40B4-BE49-F238E27FC236}">
                <a16:creationId xmlns:a16="http://schemas.microsoft.com/office/drawing/2014/main" id="{522DDAF4-35D7-A7C2-4480-BC07D298D33A}"/>
              </a:ext>
            </a:extLst>
          </p:cNvPr>
          <p:cNvSpPr txBox="1">
            <a:spLocks/>
          </p:cNvSpPr>
          <p:nvPr/>
        </p:nvSpPr>
        <p:spPr>
          <a:xfrm>
            <a:off x="3361399"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14" name="Text Placeholder 8">
            <a:extLst>
              <a:ext uri="{FF2B5EF4-FFF2-40B4-BE49-F238E27FC236}">
                <a16:creationId xmlns:a16="http://schemas.microsoft.com/office/drawing/2014/main" id="{BC1BB55B-1AAB-33EF-7DAE-CB6522FDB3D4}"/>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15" name="Text Placeholder 9">
            <a:extLst>
              <a:ext uri="{FF2B5EF4-FFF2-40B4-BE49-F238E27FC236}">
                <a16:creationId xmlns:a16="http://schemas.microsoft.com/office/drawing/2014/main" id="{CEB90D57-C8DB-3A16-AB73-CECE333FA929}"/>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19" name="Text Placeholder 4">
            <a:extLst>
              <a:ext uri="{FF2B5EF4-FFF2-40B4-BE49-F238E27FC236}">
                <a16:creationId xmlns:a16="http://schemas.microsoft.com/office/drawing/2014/main" id="{81D7B8DB-E473-8D11-F53F-BA0F2D8E322D}"/>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Functional product</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First paying customers</a:t>
            </a:r>
          </a:p>
        </p:txBody>
      </p:sp>
      <p:sp>
        <p:nvSpPr>
          <p:cNvPr id="20" name="Text Placeholder 7">
            <a:extLst>
              <a:ext uri="{FF2B5EF4-FFF2-40B4-BE49-F238E27FC236}">
                <a16:creationId xmlns:a16="http://schemas.microsoft.com/office/drawing/2014/main" id="{003172C8-A68B-4071-DD3B-CA3920C14B2C}"/>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 name="1. On-page tracker">
            <a:extLst>
              <a:ext uri="{FF2B5EF4-FFF2-40B4-BE49-F238E27FC236}">
                <a16:creationId xmlns:a16="http://schemas.microsoft.com/office/drawing/2014/main" id="{210C12A9-C2EB-CBB2-C1F8-A68767A18AF4}"/>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Case: Real-life sanitized example #3</a:t>
            </a:r>
          </a:p>
        </p:txBody>
      </p:sp>
      <p:sp>
        <p:nvSpPr>
          <p:cNvPr id="3" name="Footer Placeholder 2">
            <a:extLst>
              <a:ext uri="{FF2B5EF4-FFF2-40B4-BE49-F238E27FC236}">
                <a16:creationId xmlns:a16="http://schemas.microsoft.com/office/drawing/2014/main" id="{BDDD1E7A-B56A-8E59-E885-4AB48661B36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870729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accent1"/>
                </a:solidFill>
              </a:rPr>
              <a:t>2. Grow</a:t>
            </a:r>
          </a:p>
        </p:txBody>
      </p:sp>
      <p:sp>
        <p:nvSpPr>
          <p:cNvPr id="3" name="Text Placeholder 2">
            <a:extLst>
              <a:ext uri="{FF2B5EF4-FFF2-40B4-BE49-F238E27FC236}">
                <a16:creationId xmlns:a16="http://schemas.microsoft.com/office/drawing/2014/main" id="{E64FA637-921F-88E2-098C-6799D663C984}"/>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0" indent="-285750">
              <a:buFont typeface="Arial" panose="020B0604020202020204" pitchFamily="34" charset="0"/>
              <a:buChar char="•"/>
              <a:defRPr/>
            </a:pPr>
            <a:r>
              <a:rPr lang="en-US" sz="1200" dirty="0">
                <a:solidFill>
                  <a:schemeClr val="bg1"/>
                </a:solidFill>
                <a:latin typeface="Arial" panose="020B0604020202020204" pitchFamily="34" charset="0"/>
                <a:cs typeface="Arial" panose="020B0604020202020204" pitchFamily="34" charset="0"/>
              </a:rPr>
              <a:t>Validated business model with proven scalable go-to-market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Scalable customer acquisition engine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A</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pprox</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[sanitized #] customers</a:t>
            </a:r>
          </a:p>
        </p:txBody>
      </p:sp>
      <p:sp>
        <p:nvSpPr>
          <p:cNvPr id="5" name="Text Placeholder 3">
            <a:extLst>
              <a:ext uri="{FF2B5EF4-FFF2-40B4-BE49-F238E27FC236}">
                <a16:creationId xmlns:a16="http://schemas.microsoft.com/office/drawing/2014/main" id="{2B49937D-DF51-C2F6-6A6C-AFCD89671BCD}"/>
              </a:ext>
            </a:extLst>
          </p:cNvPr>
          <p:cNvSpPr txBox="1">
            <a:spLocks/>
          </p:cNvSpPr>
          <p:nvPr/>
        </p:nvSpPr>
        <p:spPr>
          <a:xfrm>
            <a:off x="506039" y="4094226"/>
            <a:ext cx="2696010"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Develop full robust product and/or services set</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Validate growth engine</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 Placeholder 4">
            <a:extLst>
              <a:ext uri="{FF2B5EF4-FFF2-40B4-BE49-F238E27FC236}">
                <a16:creationId xmlns:a16="http://schemas.microsoft.com/office/drawing/2014/main" id="{9693D00F-8CD4-AD03-8E01-AE05A6BD5870}"/>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21" name="Text Placeholder 5">
            <a:extLst>
              <a:ext uri="{FF2B5EF4-FFF2-40B4-BE49-F238E27FC236}">
                <a16:creationId xmlns:a16="http://schemas.microsoft.com/office/drawing/2014/main" id="{AC2BF456-686A-F299-6310-5FDE21459E22}"/>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Core venture team from Build phase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Additional customer support and developer resources</a:t>
            </a:r>
            <a:r>
              <a:rPr lang="en-US" sz="1200" dirty="0">
                <a:solidFill>
                  <a:schemeClr val="bg1"/>
                </a:solidFill>
                <a:latin typeface="Arial" panose="020B0604020202020204" pitchFamily="34" charset="0"/>
                <a:cs typeface="Arial" panose="020B0604020202020204" pitchFamily="34" charset="0"/>
              </a:rPr>
              <a:t> as required</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2" name="Text Placeholder 6">
            <a:extLst>
              <a:ext uri="{FF2B5EF4-FFF2-40B4-BE49-F238E27FC236}">
                <a16:creationId xmlns:a16="http://schemas.microsoft.com/office/drawing/2014/main" id="{2E5526E5-3980-597D-E93F-309B93CD6890}"/>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23" name="Text Placeholder 7">
            <a:extLst>
              <a:ext uri="{FF2B5EF4-FFF2-40B4-BE49-F238E27FC236}">
                <a16:creationId xmlns:a16="http://schemas.microsoft.com/office/drawing/2014/main" id="{3F1E70FF-1183-382C-1FFB-F140D0DFDF5A}"/>
              </a:ext>
            </a:extLst>
          </p:cNvPr>
          <p:cNvSpPr txBox="1">
            <a:spLocks/>
          </p:cNvSpPr>
          <p:nvPr/>
        </p:nvSpPr>
        <p:spPr>
          <a:xfrm>
            <a:off x="3361862"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24" name="Text Placeholder 8">
            <a:extLst>
              <a:ext uri="{FF2B5EF4-FFF2-40B4-BE49-F238E27FC236}">
                <a16:creationId xmlns:a16="http://schemas.microsoft.com/office/drawing/2014/main" id="{FF8B6CF3-3007-2272-1D8A-B4266AF924DB}"/>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25" name="Text Placeholder 9">
            <a:extLst>
              <a:ext uri="{FF2B5EF4-FFF2-40B4-BE49-F238E27FC236}">
                <a16:creationId xmlns:a16="http://schemas.microsoft.com/office/drawing/2014/main" id="{6268DD85-F1C0-ED76-0133-5CBCC1C72C0C}"/>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26" name="Text Placeholder 4">
            <a:extLst>
              <a:ext uri="{FF2B5EF4-FFF2-40B4-BE49-F238E27FC236}">
                <a16:creationId xmlns:a16="http://schemas.microsoft.com/office/drawing/2014/main" id="{3CDB632C-4FC9-E741-E924-7DE1B35963DA}"/>
              </a:ext>
            </a:extLst>
          </p:cNvPr>
          <p:cNvSpPr txBox="1">
            <a:spLocks/>
          </p:cNvSpPr>
          <p:nvPr/>
        </p:nvSpPr>
        <p:spPr>
          <a:xfrm>
            <a:off x="3361399" y="5087054"/>
            <a:ext cx="2574787" cy="1513954"/>
          </a:xfrm>
          <a:prstGeom prst="rect">
            <a:avLst/>
          </a:prstGeom>
        </p:spPr>
        <p:txBody>
          <a:bodyPr/>
          <a:lstStyle>
            <a:defPPr>
              <a:defRPr lang="da-DK"/>
            </a:defPPr>
            <a:lvl1pPr marL="285750" marR="0" lvl="0" indent="-285750" fontAlgn="auto">
              <a:lnSpc>
                <a:spcPct val="110000"/>
              </a:lnSpc>
              <a:spcBef>
                <a:spcPts val="1000"/>
              </a:spcBef>
              <a:spcAft>
                <a:spcPts val="0"/>
              </a:spcAft>
              <a:buClrTx/>
              <a:buSzTx/>
              <a:buFont typeface="Arial" panose="020B0604020202020204" pitchFamily="34" charset="0"/>
              <a:buChar char="•"/>
              <a:tabLst/>
              <a:defRPr kumimoji="0" sz="1200" b="0" i="0" u="none" strike="noStrike" cap="none" spc="0" normalizeH="0" baseline="0">
                <a:ln>
                  <a:noFill/>
                </a:ln>
                <a:effectLst/>
                <a:uLnTx/>
                <a:uFillTx/>
                <a:latin typeface="Graphik Regular" panose="020B0503030202060203" pitchFamily="34" charset="77"/>
                <a:cs typeface="Graphik Regular"/>
              </a:defRPr>
            </a:lvl1pPr>
            <a:lvl2pPr marL="685800" indent="-228600">
              <a:lnSpc>
                <a:spcPct val="90000"/>
              </a:lnSpc>
              <a:spcBef>
                <a:spcPts val="500"/>
              </a:spcBef>
              <a:buFont typeface="Arial"/>
              <a:buChar char="•"/>
              <a:defRPr sz="2000" b="0" i="0">
                <a:latin typeface="Graphik Regular" charset="0"/>
              </a:defRPr>
            </a:lvl2pPr>
            <a:lvl3pPr marL="1143000" indent="-228600">
              <a:lnSpc>
                <a:spcPct val="90000"/>
              </a:lnSpc>
              <a:spcBef>
                <a:spcPts val="500"/>
              </a:spcBef>
              <a:buFont typeface="Arial"/>
              <a:buChar char="•"/>
              <a:defRPr b="0" i="0">
                <a:latin typeface="Graphik Regular" charset="0"/>
              </a:defRPr>
            </a:lvl3pPr>
            <a:lvl4pPr marL="1600200" indent="-228600">
              <a:lnSpc>
                <a:spcPct val="90000"/>
              </a:lnSpc>
              <a:spcBef>
                <a:spcPts val="500"/>
              </a:spcBef>
              <a:buFont typeface="Arial"/>
              <a:buChar char="•"/>
              <a:defRPr sz="1600" b="0" i="0">
                <a:latin typeface="Graphik Regular" charset="0"/>
              </a:defRPr>
            </a:lvl4pPr>
            <a:lvl5pPr marL="2057400" indent="-228600">
              <a:lnSpc>
                <a:spcPct val="90000"/>
              </a:lnSpc>
              <a:spcBef>
                <a:spcPts val="500"/>
              </a:spcBef>
              <a:buFont typeface="Arial"/>
              <a:buChar char="•"/>
              <a:defRPr sz="1600" b="0" i="0">
                <a:latin typeface="Graphik Regular"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Acquisition cost significantly below customer lifetime value</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27" name="Text Placeholder 7">
            <a:extLst>
              <a:ext uri="{FF2B5EF4-FFF2-40B4-BE49-F238E27FC236}">
                <a16:creationId xmlns:a16="http://schemas.microsoft.com/office/drawing/2014/main" id="{67C4A142-5F89-33F7-71DB-45BD440BD920}"/>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1. On-page tracker">
            <a:extLst>
              <a:ext uri="{FF2B5EF4-FFF2-40B4-BE49-F238E27FC236}">
                <a16:creationId xmlns:a16="http://schemas.microsoft.com/office/drawing/2014/main" id="{A6D6271D-1349-D646-A43B-B4679539BCE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tx1"/>
                </a:solidFill>
              </a:rPr>
              <a:t>Case: Real-life sanitized example #3</a:t>
            </a:r>
          </a:p>
        </p:txBody>
      </p:sp>
      <p:sp>
        <p:nvSpPr>
          <p:cNvPr id="7" name="Footer Placeholder 2">
            <a:extLst>
              <a:ext uri="{FF2B5EF4-FFF2-40B4-BE49-F238E27FC236}">
                <a16:creationId xmlns:a16="http://schemas.microsoft.com/office/drawing/2014/main" id="{BEF112D0-09E8-2C9A-67EC-3D9C61E0268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535615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accent5"/>
                </a:solidFill>
              </a:rPr>
              <a:t>3. Scale</a:t>
            </a:r>
          </a:p>
        </p:txBody>
      </p:sp>
      <p:sp>
        <p:nvSpPr>
          <p:cNvPr id="15" name="Text Placeholder 2">
            <a:extLst>
              <a:ext uri="{FF2B5EF4-FFF2-40B4-BE49-F238E27FC236}">
                <a16:creationId xmlns:a16="http://schemas.microsoft.com/office/drawing/2014/main" id="{0A3E0F7C-62FE-0C16-573C-A65CD879FAFC}"/>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Thriving high-growth business with impressive financial performance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Compelling business case for integration (or leave alone)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A</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pprox</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[sanitized #] customers</a:t>
            </a:r>
          </a:p>
        </p:txBody>
      </p:sp>
      <p:sp>
        <p:nvSpPr>
          <p:cNvPr id="19" name="Text Placeholder 3">
            <a:extLst>
              <a:ext uri="{FF2B5EF4-FFF2-40B4-BE49-F238E27FC236}">
                <a16:creationId xmlns:a16="http://schemas.microsoft.com/office/drawing/2014/main" id="{E58E2204-CDA3-DAC1-ECBE-67871C9ED04A}"/>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Rapidly scale the business: employees, customers and revenues</a:t>
            </a:r>
          </a:p>
          <a:p>
            <a:pPr marL="285750" marR="0" lvl="0" indent="-28575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Drive market expansion</a:t>
            </a:r>
          </a:p>
        </p:txBody>
      </p:sp>
      <p:sp>
        <p:nvSpPr>
          <p:cNvPr id="20" name="Text Placeholder 4">
            <a:extLst>
              <a:ext uri="{FF2B5EF4-FFF2-40B4-BE49-F238E27FC236}">
                <a16:creationId xmlns:a16="http://schemas.microsoft.com/office/drawing/2014/main" id="{F995ED1F-3F5E-A017-A0CC-0E67CB317191}"/>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[Sanitized]</a:t>
            </a:r>
          </a:p>
        </p:txBody>
      </p:sp>
      <p:sp>
        <p:nvSpPr>
          <p:cNvPr id="28" name="Text Placeholder 5">
            <a:extLst>
              <a:ext uri="{FF2B5EF4-FFF2-40B4-BE49-F238E27FC236}">
                <a16:creationId xmlns:a16="http://schemas.microsoft.com/office/drawing/2014/main" id="{8382C144-B2FC-0C35-3AE6-FAA236068CDF}"/>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Core venture team from Grow phase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Additional developer, marketing, and support resources as required</a:t>
            </a:r>
          </a:p>
        </p:txBody>
      </p:sp>
      <p:sp>
        <p:nvSpPr>
          <p:cNvPr id="29" name="Text Placeholder 6">
            <a:extLst>
              <a:ext uri="{FF2B5EF4-FFF2-40B4-BE49-F238E27FC236}">
                <a16:creationId xmlns:a16="http://schemas.microsoft.com/office/drawing/2014/main" id="{0AA13FAF-EB87-1DEF-DA34-B460BC3BAED3}"/>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30" name="Text Placeholder 7">
            <a:extLst>
              <a:ext uri="{FF2B5EF4-FFF2-40B4-BE49-F238E27FC236}">
                <a16:creationId xmlns:a16="http://schemas.microsoft.com/office/drawing/2014/main" id="{D66068F0-6EBD-5A11-CBB7-9136836843FF}"/>
              </a:ext>
            </a:extLst>
          </p:cNvPr>
          <p:cNvSpPr txBox="1">
            <a:spLocks/>
          </p:cNvSpPr>
          <p:nvPr/>
        </p:nvSpPr>
        <p:spPr>
          <a:xfrm>
            <a:off x="3361862"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31" name="Text Placeholder 8">
            <a:extLst>
              <a:ext uri="{FF2B5EF4-FFF2-40B4-BE49-F238E27FC236}">
                <a16:creationId xmlns:a16="http://schemas.microsoft.com/office/drawing/2014/main" id="{E8CD3182-1889-8FFD-1649-4F6BEB88C73E}"/>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32" name="Text Placeholder 9">
            <a:extLst>
              <a:ext uri="{FF2B5EF4-FFF2-40B4-BE49-F238E27FC236}">
                <a16:creationId xmlns:a16="http://schemas.microsoft.com/office/drawing/2014/main" id="{C66AAAE5-4C25-3E2E-933B-553EACC30AFC}"/>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33" name="Text Placeholder 4">
            <a:extLst>
              <a:ext uri="{FF2B5EF4-FFF2-40B4-BE49-F238E27FC236}">
                <a16:creationId xmlns:a16="http://schemas.microsoft.com/office/drawing/2014/main" id="{E9844EA3-0A34-55ED-1880-BDA597B29252}"/>
              </a:ext>
            </a:extLst>
          </p:cNvPr>
          <p:cNvSpPr txBox="1">
            <a:spLocks/>
          </p:cNvSpPr>
          <p:nvPr/>
        </p:nvSpPr>
        <p:spPr>
          <a:xfrm>
            <a:off x="3361399" y="5087054"/>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rPr>
              <a:t>Rapid growth</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sym typeface="Montserrat"/>
              </a:rPr>
              <a:t>Acquisition cost significantly below customer lifetime value</a:t>
            </a:r>
          </a:p>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Montserrat"/>
            </a:endParaRPr>
          </a:p>
        </p:txBody>
      </p:sp>
      <p:sp>
        <p:nvSpPr>
          <p:cNvPr id="34" name="Text Placeholder 7">
            <a:extLst>
              <a:ext uri="{FF2B5EF4-FFF2-40B4-BE49-F238E27FC236}">
                <a16:creationId xmlns:a16="http://schemas.microsoft.com/office/drawing/2014/main" id="{60221CC1-EC37-4044-A7E4-6AC6CB648066}"/>
              </a:ext>
            </a:extLst>
          </p:cNvPr>
          <p:cNvSpPr txBox="1">
            <a:spLocks/>
          </p:cNvSpPr>
          <p:nvPr/>
        </p:nvSpPr>
        <p:spPr>
          <a:xfrm>
            <a:off x="3361399" y="4698236"/>
            <a:ext cx="2734601"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Guiding KPIs</a:t>
            </a:r>
            <a:endPar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 name="1. On-page tracker">
            <a:extLst>
              <a:ext uri="{FF2B5EF4-FFF2-40B4-BE49-F238E27FC236}">
                <a16:creationId xmlns:a16="http://schemas.microsoft.com/office/drawing/2014/main" id="{12005079-A7C5-6973-D5AF-97B519B7609E}"/>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tx1"/>
                </a:solidFill>
              </a:rPr>
              <a:t>Case: Real-life sanitized example #3</a:t>
            </a:r>
          </a:p>
        </p:txBody>
      </p:sp>
      <p:sp>
        <p:nvSpPr>
          <p:cNvPr id="6" name="Footer Placeholder 2">
            <a:extLst>
              <a:ext uri="{FF2B5EF4-FFF2-40B4-BE49-F238E27FC236}">
                <a16:creationId xmlns:a16="http://schemas.microsoft.com/office/drawing/2014/main" id="{BDFB2172-37A2-CD30-4E5F-33E0A9D5AED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9297862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F8D1E49-145C-EDDC-5BD1-29F3C00B8C0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0"/>
            <a:ext cx="12192000" cy="3392489"/>
          </a:xfrm>
          <a:prstGeom prst="rect">
            <a:avLst/>
          </a:prstGeom>
        </p:spPr>
      </p:pic>
      <p:sp>
        <p:nvSpPr>
          <p:cNvPr id="17" name="Rectangle 16">
            <a:extLst>
              <a:ext uri="{FF2B5EF4-FFF2-40B4-BE49-F238E27FC236}">
                <a16:creationId xmlns:a16="http://schemas.microsoft.com/office/drawing/2014/main" id="{3C1A9A56-F256-374A-33EB-F4EAFBE7709C}"/>
              </a:ext>
            </a:extLst>
          </p:cNvPr>
          <p:cNvSpPr/>
          <p:nvPr/>
        </p:nvSpPr>
        <p:spPr>
          <a:xfrm>
            <a:off x="0" y="0"/>
            <a:ext cx="12192000" cy="3392488"/>
          </a:xfrm>
          <a:prstGeom prst="rect">
            <a:avLst/>
          </a:prstGeom>
          <a:gradFill flip="none" rotWithShape="1">
            <a:gsLst>
              <a:gs pos="100000">
                <a:schemeClr val="tx1">
                  <a:alpha val="68397"/>
                </a:schemeClr>
              </a:gs>
              <a:gs pos="0">
                <a:schemeClr val="tx1">
                  <a:lumMod val="0"/>
                  <a:alpha val="60100"/>
                </a:schemeClr>
              </a:gs>
              <a:gs pos="100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6476A665-989C-6531-0126-9472A925ACB1}"/>
              </a:ext>
            </a:extLst>
          </p:cNvPr>
          <p:cNvSpPr>
            <a:spLocks noGrp="1"/>
          </p:cNvSpPr>
          <p:nvPr>
            <p:ph type="title"/>
          </p:nvPr>
        </p:nvSpPr>
        <p:spPr/>
        <p:txBody>
          <a:bodyPr/>
          <a:lstStyle/>
          <a:p>
            <a:r>
              <a:rPr lang="en-US" dirty="0">
                <a:solidFill>
                  <a:schemeClr val="bg1"/>
                </a:solidFill>
              </a:rPr>
              <a:t>4. Integrate</a:t>
            </a:r>
          </a:p>
        </p:txBody>
      </p:sp>
      <p:sp>
        <p:nvSpPr>
          <p:cNvPr id="3" name="Text Placeholder 2">
            <a:extLst>
              <a:ext uri="{FF2B5EF4-FFF2-40B4-BE49-F238E27FC236}">
                <a16:creationId xmlns:a16="http://schemas.microsoft.com/office/drawing/2014/main" id="{BC9CA4F6-83FB-8B96-4F5D-C9302B81474A}"/>
              </a:ext>
            </a:extLst>
          </p:cNvPr>
          <p:cNvSpPr txBox="1">
            <a:spLocks/>
          </p:cNvSpPr>
          <p:nvPr/>
        </p:nvSpPr>
        <p:spPr>
          <a:xfrm>
            <a:off x="9073511"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Successful integration of a high-growth future-proof business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A</a:t>
            </a:r>
            <a:r>
              <a:rPr kumimoji="0" lang="en-US" sz="12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pprox</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[sanitized #] customers</a:t>
            </a:r>
          </a:p>
        </p:txBody>
      </p:sp>
      <p:sp>
        <p:nvSpPr>
          <p:cNvPr id="5" name="Text Placeholder 3">
            <a:extLst>
              <a:ext uri="{FF2B5EF4-FFF2-40B4-BE49-F238E27FC236}">
                <a16:creationId xmlns:a16="http://schemas.microsoft.com/office/drawing/2014/main" id="{8D8F09C7-9391-8AB6-268A-D9D1AB3F28A2}"/>
              </a:ext>
            </a:extLst>
          </p:cNvPr>
          <p:cNvSpPr txBox="1">
            <a:spLocks/>
          </p:cNvSpPr>
          <p:nvPr/>
        </p:nvSpPr>
        <p:spPr>
          <a:xfrm>
            <a:off x="506038" y="4094226"/>
            <a:ext cx="28181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Prepare and plan for core processes post-merger</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Create 100 day PMI plan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Establish project management office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 Placeholder 4">
            <a:extLst>
              <a:ext uri="{FF2B5EF4-FFF2-40B4-BE49-F238E27FC236}">
                <a16:creationId xmlns:a16="http://schemas.microsoft.com/office/drawing/2014/main" id="{33FDD2B9-EB19-C74E-EBC4-B5662C071382}"/>
              </a:ext>
            </a:extLst>
          </p:cNvPr>
          <p:cNvSpPr txBox="1">
            <a:spLocks/>
          </p:cNvSpPr>
          <p:nvPr/>
        </p:nvSpPr>
        <p:spPr>
          <a:xfrm>
            <a:off x="3361862"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1200" dirty="0">
                <a:solidFill>
                  <a:schemeClr val="bg1"/>
                </a:solidFill>
                <a:latin typeface="Arial" panose="020B0604020202020204" pitchFamily="34" charset="0"/>
                <a:cs typeface="Arial" panose="020B0604020202020204" pitchFamily="34" charset="0"/>
              </a:rPr>
              <a:t>[Sanitized]</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 name="Text Placeholder 5">
            <a:extLst>
              <a:ext uri="{FF2B5EF4-FFF2-40B4-BE49-F238E27FC236}">
                <a16:creationId xmlns:a16="http://schemas.microsoft.com/office/drawing/2014/main" id="{215A50A8-81A3-FC9B-16D4-F5B550D6CDC0}"/>
              </a:ext>
            </a:extLst>
          </p:cNvPr>
          <p:cNvSpPr txBox="1">
            <a:spLocks/>
          </p:cNvSpPr>
          <p:nvPr/>
        </p:nvSpPr>
        <p:spPr>
          <a:xfrm>
            <a:off x="6217686" y="4094226"/>
            <a:ext cx="2574787" cy="1513954"/>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 leads shepherd integration via project management office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employees are accessed and onboarded or made redundant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200" dirty="0">
                <a:solidFill>
                  <a:schemeClr val="bg1"/>
                </a:solidFill>
                <a:latin typeface="Arial" panose="020B0604020202020204" pitchFamily="34" charset="0"/>
                <a:cs typeface="Arial" panose="020B0604020202020204" pitchFamily="34" charset="0"/>
              </a:rPr>
              <a:t>Key functions in [Group] allocated to project</a:t>
            </a:r>
            <a:endParaRPr kumimoji="0" lang="en-US" sz="12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 name="Text Placeholder 6">
            <a:extLst>
              <a:ext uri="{FF2B5EF4-FFF2-40B4-BE49-F238E27FC236}">
                <a16:creationId xmlns:a16="http://schemas.microsoft.com/office/drawing/2014/main" id="{5B638EB6-AAA7-82D3-9E89-DACF7729923E}"/>
              </a:ext>
            </a:extLst>
          </p:cNvPr>
          <p:cNvSpPr txBox="1">
            <a:spLocks/>
          </p:cNvSpPr>
          <p:nvPr/>
        </p:nvSpPr>
        <p:spPr>
          <a:xfrm>
            <a:off x="506038" y="3705408"/>
            <a:ext cx="2574787" cy="3318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Key activities</a:t>
            </a:r>
          </a:p>
        </p:txBody>
      </p:sp>
      <p:sp>
        <p:nvSpPr>
          <p:cNvPr id="9" name="Text Placeholder 7">
            <a:extLst>
              <a:ext uri="{FF2B5EF4-FFF2-40B4-BE49-F238E27FC236}">
                <a16:creationId xmlns:a16="http://schemas.microsoft.com/office/drawing/2014/main" id="{D1394C35-1D6A-87CF-2EBE-F48BFAE04293}"/>
              </a:ext>
            </a:extLst>
          </p:cNvPr>
          <p:cNvSpPr txBox="1">
            <a:spLocks/>
          </p:cNvSpPr>
          <p:nvPr/>
        </p:nvSpPr>
        <p:spPr>
          <a:xfrm>
            <a:off x="3361862"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Investment</a:t>
            </a:r>
          </a:p>
        </p:txBody>
      </p:sp>
      <p:sp>
        <p:nvSpPr>
          <p:cNvPr id="10" name="Text Placeholder 8">
            <a:extLst>
              <a:ext uri="{FF2B5EF4-FFF2-40B4-BE49-F238E27FC236}">
                <a16:creationId xmlns:a16="http://schemas.microsoft.com/office/drawing/2014/main" id="{69A017FC-FE02-D6F2-2685-8DA3C3E1C0A6}"/>
              </a:ext>
            </a:extLst>
          </p:cNvPr>
          <p:cNvSpPr txBox="1">
            <a:spLocks/>
          </p:cNvSpPr>
          <p:nvPr/>
        </p:nvSpPr>
        <p:spPr>
          <a:xfrm>
            <a:off x="6217686"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Team</a:t>
            </a:r>
          </a:p>
        </p:txBody>
      </p:sp>
      <p:sp>
        <p:nvSpPr>
          <p:cNvPr id="11" name="Text Placeholder 9">
            <a:extLst>
              <a:ext uri="{FF2B5EF4-FFF2-40B4-BE49-F238E27FC236}">
                <a16:creationId xmlns:a16="http://schemas.microsoft.com/office/drawing/2014/main" id="{3ACCF241-7291-7588-504B-513F5A20467F}"/>
              </a:ext>
            </a:extLst>
          </p:cNvPr>
          <p:cNvSpPr txBox="1">
            <a:spLocks/>
          </p:cNvSpPr>
          <p:nvPr/>
        </p:nvSpPr>
        <p:spPr>
          <a:xfrm>
            <a:off x="9073511" y="3705408"/>
            <a:ext cx="2574787" cy="3318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Outcomes</a:t>
            </a:r>
          </a:p>
        </p:txBody>
      </p:sp>
      <p:sp>
        <p:nvSpPr>
          <p:cNvPr id="12" name="1. On-page tracker">
            <a:extLst>
              <a:ext uri="{FF2B5EF4-FFF2-40B4-BE49-F238E27FC236}">
                <a16:creationId xmlns:a16="http://schemas.microsoft.com/office/drawing/2014/main" id="{4A572A8D-BEC2-BCC9-38C8-7A83EF425BF7}"/>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tx1"/>
                </a:solidFill>
              </a:rPr>
              <a:t>Case: Real-life sanitized example #3</a:t>
            </a:r>
          </a:p>
        </p:txBody>
      </p:sp>
      <p:sp>
        <p:nvSpPr>
          <p:cNvPr id="13" name="Footer Placeholder 2">
            <a:extLst>
              <a:ext uri="{FF2B5EF4-FFF2-40B4-BE49-F238E27FC236}">
                <a16:creationId xmlns:a16="http://schemas.microsoft.com/office/drawing/2014/main" id="{01F39E4D-32BE-E42C-1AC3-37A43838093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355422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DE984-37B7-0C89-3684-747BAC777670}"/>
              </a:ext>
            </a:extLst>
          </p:cNvPr>
          <p:cNvSpPr>
            <a:spLocks noGrp="1"/>
          </p:cNvSpPr>
          <p:nvPr>
            <p:ph type="title"/>
          </p:nvPr>
        </p:nvSpPr>
        <p:spPr/>
        <p:txBody>
          <a:bodyPr/>
          <a:lstStyle/>
          <a:p>
            <a:r>
              <a:rPr lang="en-US" dirty="0"/>
              <a:t>The </a:t>
            </a:r>
            <a:r>
              <a:rPr lang="en-US" dirty="0" err="1"/>
              <a:t>NewCo</a:t>
            </a:r>
            <a:r>
              <a:rPr lang="en-US" dirty="0"/>
              <a:t> team should cover all key roles needed to build and scale the venture – supported by [Group] functions as needed</a:t>
            </a:r>
          </a:p>
        </p:txBody>
      </p:sp>
      <p:sp>
        <p:nvSpPr>
          <p:cNvPr id="24" name="TextBox 23">
            <a:extLst>
              <a:ext uri="{FF2B5EF4-FFF2-40B4-BE49-F238E27FC236}">
                <a16:creationId xmlns:a16="http://schemas.microsoft.com/office/drawing/2014/main" id="{0A7F4739-E9A9-A881-BCA1-6C3A1AB1FD5D}"/>
              </a:ext>
            </a:extLst>
          </p:cNvPr>
          <p:cNvSpPr txBox="1"/>
          <p:nvPr/>
        </p:nvSpPr>
        <p:spPr>
          <a:xfrm>
            <a:off x="1185301" y="3592189"/>
            <a:ext cx="15023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Business</a:t>
            </a:r>
            <a:b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development</a:t>
            </a:r>
          </a:p>
        </p:txBody>
      </p:sp>
      <p:sp>
        <p:nvSpPr>
          <p:cNvPr id="25" name="Oval 24">
            <a:extLst>
              <a:ext uri="{FF2B5EF4-FFF2-40B4-BE49-F238E27FC236}">
                <a16:creationId xmlns:a16="http://schemas.microsoft.com/office/drawing/2014/main" id="{57E04C7D-7867-028E-A8B6-E1634816AFBB}"/>
              </a:ext>
            </a:extLst>
          </p:cNvPr>
          <p:cNvSpPr>
            <a:spLocks noChangeAspect="1"/>
          </p:cNvSpPr>
          <p:nvPr/>
        </p:nvSpPr>
        <p:spPr>
          <a:xfrm>
            <a:off x="1252037"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C5E5526-0E59-D4A7-42F2-2417F52877CC}"/>
              </a:ext>
            </a:extLst>
          </p:cNvPr>
          <p:cNvSpPr txBox="1"/>
          <p:nvPr/>
        </p:nvSpPr>
        <p:spPr>
          <a:xfrm>
            <a:off x="2949838" y="3592189"/>
            <a:ext cx="18170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Engineering</a:t>
            </a:r>
          </a:p>
        </p:txBody>
      </p:sp>
      <p:sp>
        <p:nvSpPr>
          <p:cNvPr id="22" name="Oval 21">
            <a:extLst>
              <a:ext uri="{FF2B5EF4-FFF2-40B4-BE49-F238E27FC236}">
                <a16:creationId xmlns:a16="http://schemas.microsoft.com/office/drawing/2014/main" id="{F45C302D-F92E-EA26-A01B-DFCE4A0E1409}"/>
              </a:ext>
            </a:extLst>
          </p:cNvPr>
          <p:cNvSpPr>
            <a:spLocks noChangeAspect="1"/>
          </p:cNvSpPr>
          <p:nvPr/>
        </p:nvSpPr>
        <p:spPr>
          <a:xfrm>
            <a:off x="3173933"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0AB2384-6E55-A40C-FBF8-0F75ACBA2A41}"/>
              </a:ext>
            </a:extLst>
          </p:cNvPr>
          <p:cNvSpPr txBox="1"/>
          <p:nvPr/>
        </p:nvSpPr>
        <p:spPr>
          <a:xfrm>
            <a:off x="5012844" y="3592189"/>
            <a:ext cx="18170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UX/UI </a:t>
            </a:r>
            <a:b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design</a:t>
            </a:r>
          </a:p>
        </p:txBody>
      </p:sp>
      <p:sp>
        <p:nvSpPr>
          <p:cNvPr id="19" name="Oval 18">
            <a:extLst>
              <a:ext uri="{FF2B5EF4-FFF2-40B4-BE49-F238E27FC236}">
                <a16:creationId xmlns:a16="http://schemas.microsoft.com/office/drawing/2014/main" id="{9D6EDEA4-1B39-7C89-897F-BA624A3F10F9}"/>
              </a:ext>
            </a:extLst>
          </p:cNvPr>
          <p:cNvSpPr>
            <a:spLocks noChangeAspect="1"/>
          </p:cNvSpPr>
          <p:nvPr/>
        </p:nvSpPr>
        <p:spPr>
          <a:xfrm>
            <a:off x="5236939"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F8EF09C-BB40-08DA-8B8E-BBC2B875EE88}"/>
              </a:ext>
            </a:extLst>
          </p:cNvPr>
          <p:cNvSpPr txBox="1"/>
          <p:nvPr/>
        </p:nvSpPr>
        <p:spPr>
          <a:xfrm>
            <a:off x="7075850" y="3592189"/>
            <a:ext cx="18170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Growth hacking &amp; marketing</a:t>
            </a:r>
          </a:p>
        </p:txBody>
      </p:sp>
      <p:sp>
        <p:nvSpPr>
          <p:cNvPr id="16" name="Oval 15">
            <a:extLst>
              <a:ext uri="{FF2B5EF4-FFF2-40B4-BE49-F238E27FC236}">
                <a16:creationId xmlns:a16="http://schemas.microsoft.com/office/drawing/2014/main" id="{C3B589C4-A0B2-D3E7-E594-E2CEE9E28C8D}"/>
              </a:ext>
            </a:extLst>
          </p:cNvPr>
          <p:cNvSpPr>
            <a:spLocks noChangeAspect="1"/>
          </p:cNvSpPr>
          <p:nvPr/>
        </p:nvSpPr>
        <p:spPr>
          <a:xfrm>
            <a:off x="7299945"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337B688-1EFB-495C-BE7C-C4231F7584D0}"/>
              </a:ext>
            </a:extLst>
          </p:cNvPr>
          <p:cNvSpPr txBox="1"/>
          <p:nvPr/>
        </p:nvSpPr>
        <p:spPr>
          <a:xfrm>
            <a:off x="9138855" y="3592189"/>
            <a:ext cx="18170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Product mgmt </a:t>
            </a:r>
            <a:b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&amp; support</a:t>
            </a:r>
          </a:p>
        </p:txBody>
      </p:sp>
      <p:sp>
        <p:nvSpPr>
          <p:cNvPr id="13" name="Oval 12">
            <a:extLst>
              <a:ext uri="{FF2B5EF4-FFF2-40B4-BE49-F238E27FC236}">
                <a16:creationId xmlns:a16="http://schemas.microsoft.com/office/drawing/2014/main" id="{F634FD9D-8A68-3437-4515-6A0989AEE7A9}"/>
              </a:ext>
            </a:extLst>
          </p:cNvPr>
          <p:cNvSpPr>
            <a:spLocks noChangeAspect="1"/>
          </p:cNvSpPr>
          <p:nvPr/>
        </p:nvSpPr>
        <p:spPr>
          <a:xfrm>
            <a:off x="9362950"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8459D42-C5DC-FDAB-2648-0383D17E4206}"/>
              </a:ext>
            </a:extLst>
          </p:cNvPr>
          <p:cNvSpPr txBox="1"/>
          <p:nvPr/>
        </p:nvSpPr>
        <p:spPr>
          <a:xfrm>
            <a:off x="7849547" y="5597950"/>
            <a:ext cx="1524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Market knowledge and data</a:t>
            </a:r>
          </a:p>
        </p:txBody>
      </p:sp>
      <p:sp>
        <p:nvSpPr>
          <p:cNvPr id="33" name="TextBox 32">
            <a:extLst>
              <a:ext uri="{FF2B5EF4-FFF2-40B4-BE49-F238E27FC236}">
                <a16:creationId xmlns:a16="http://schemas.microsoft.com/office/drawing/2014/main" id="{E72C700F-C931-F8CB-0E79-ED33CFB9B66D}"/>
              </a:ext>
            </a:extLst>
          </p:cNvPr>
          <p:cNvSpPr txBox="1"/>
          <p:nvPr/>
        </p:nvSpPr>
        <p:spPr>
          <a:xfrm>
            <a:off x="6178902" y="5597950"/>
            <a:ext cx="1636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Talent acquisition and retention</a:t>
            </a:r>
          </a:p>
        </p:txBody>
      </p:sp>
      <p:sp>
        <p:nvSpPr>
          <p:cNvPr id="31" name="TextBox 30">
            <a:extLst>
              <a:ext uri="{FF2B5EF4-FFF2-40B4-BE49-F238E27FC236}">
                <a16:creationId xmlns:a16="http://schemas.microsoft.com/office/drawing/2014/main" id="{B1321EC2-AF83-A6DD-D0B2-3E7E77722C25}"/>
              </a:ext>
            </a:extLst>
          </p:cNvPr>
          <p:cNvSpPr txBox="1"/>
          <p:nvPr/>
        </p:nvSpPr>
        <p:spPr>
          <a:xfrm>
            <a:off x="9407897"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rPr>
              <a:t>Finance &amp; bookkeeping support</a:t>
            </a:r>
          </a:p>
        </p:txBody>
      </p:sp>
      <p:sp>
        <p:nvSpPr>
          <p:cNvPr id="37" name="TextBox 36">
            <a:extLst>
              <a:ext uri="{FF2B5EF4-FFF2-40B4-BE49-F238E27FC236}">
                <a16:creationId xmlns:a16="http://schemas.microsoft.com/office/drawing/2014/main" id="{9D2DFFD7-764D-6C7B-0A53-12D44FC57FD2}"/>
              </a:ext>
            </a:extLst>
          </p:cNvPr>
          <p:cNvSpPr txBox="1"/>
          <p:nvPr/>
        </p:nvSpPr>
        <p:spPr>
          <a:xfrm>
            <a:off x="1497970" y="4564405"/>
            <a:ext cx="39210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SUPPORT</a:t>
            </a:r>
          </a:p>
        </p:txBody>
      </p:sp>
      <p:cxnSp>
        <p:nvCxnSpPr>
          <p:cNvPr id="38" name="Straight Connector 37">
            <a:extLst>
              <a:ext uri="{FF2B5EF4-FFF2-40B4-BE49-F238E27FC236}">
                <a16:creationId xmlns:a16="http://schemas.microsoft.com/office/drawing/2014/main" id="{05C3354B-B9A9-0243-658F-849F1FF1D00F}"/>
              </a:ext>
            </a:extLst>
          </p:cNvPr>
          <p:cNvCxnSpPr>
            <a:cxnSpLocks/>
          </p:cNvCxnSpPr>
          <p:nvPr/>
        </p:nvCxnSpPr>
        <p:spPr>
          <a:xfrm flipH="1">
            <a:off x="1244490" y="4458600"/>
            <a:ext cx="4428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7CEEC3-5312-17C7-CE65-0A6E07C821FA}"/>
              </a:ext>
            </a:extLst>
          </p:cNvPr>
          <p:cNvCxnSpPr>
            <a:cxnSpLocks/>
          </p:cNvCxnSpPr>
          <p:nvPr/>
        </p:nvCxnSpPr>
        <p:spPr>
          <a:xfrm flipH="1">
            <a:off x="6463301" y="4458600"/>
            <a:ext cx="4428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A938C9-B220-56EC-AEFB-F88DD590252F}"/>
              </a:ext>
            </a:extLst>
          </p:cNvPr>
          <p:cNvSpPr txBox="1"/>
          <p:nvPr/>
        </p:nvSpPr>
        <p:spPr>
          <a:xfrm>
            <a:off x="6716781" y="4564405"/>
            <a:ext cx="39210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[SANITIZED] SUPPORT</a:t>
            </a:r>
          </a:p>
        </p:txBody>
      </p:sp>
      <p:sp>
        <p:nvSpPr>
          <p:cNvPr id="49" name="TextBox 48">
            <a:extLst>
              <a:ext uri="{FF2B5EF4-FFF2-40B4-BE49-F238E27FC236}">
                <a16:creationId xmlns:a16="http://schemas.microsoft.com/office/drawing/2014/main" id="{3C2818F3-0CC4-46FC-2BAC-A99FE731936A}"/>
              </a:ext>
            </a:extLst>
          </p:cNvPr>
          <p:cNvSpPr txBox="1"/>
          <p:nvPr/>
        </p:nvSpPr>
        <p:spPr>
          <a:xfrm>
            <a:off x="2453861"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Access to specialists, advisors, and data</a:t>
            </a:r>
          </a:p>
        </p:txBody>
      </p:sp>
      <p:sp>
        <p:nvSpPr>
          <p:cNvPr id="47" name="TextBox 46">
            <a:extLst>
              <a:ext uri="{FF2B5EF4-FFF2-40B4-BE49-F238E27FC236}">
                <a16:creationId xmlns:a16="http://schemas.microsoft.com/office/drawing/2014/main" id="{E10A528E-40B5-2CD3-E966-04607352F3F3}"/>
              </a:ext>
            </a:extLst>
          </p:cNvPr>
          <p:cNvSpPr txBox="1"/>
          <p:nvPr/>
        </p:nvSpPr>
        <p:spPr>
          <a:xfrm>
            <a:off x="841080" y="5597950"/>
            <a:ext cx="16805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Legal &amp; regulatory support</a:t>
            </a:r>
          </a:p>
        </p:txBody>
      </p:sp>
      <p:sp>
        <p:nvSpPr>
          <p:cNvPr id="45" name="TextBox 44">
            <a:extLst>
              <a:ext uri="{FF2B5EF4-FFF2-40B4-BE49-F238E27FC236}">
                <a16:creationId xmlns:a16="http://schemas.microsoft.com/office/drawing/2014/main" id="{2149C54E-043D-CDE9-3080-D5456E18942B}"/>
              </a:ext>
            </a:extLst>
          </p:cNvPr>
          <p:cNvSpPr txBox="1"/>
          <p:nvPr/>
        </p:nvSpPr>
        <p:spPr>
          <a:xfrm>
            <a:off x="4217574"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Underlying investment products</a:t>
            </a:r>
          </a:p>
        </p:txBody>
      </p:sp>
      <p:pic>
        <p:nvPicPr>
          <p:cNvPr id="46" name="Graphic 45">
            <a:extLst>
              <a:ext uri="{FF2B5EF4-FFF2-40B4-BE49-F238E27FC236}">
                <a16:creationId xmlns:a16="http://schemas.microsoft.com/office/drawing/2014/main" id="{C9DA255D-6876-C0E6-FA8F-579241324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8302" y="5134302"/>
            <a:ext cx="389977" cy="389977"/>
          </a:xfrm>
          <a:prstGeom prst="rect">
            <a:avLst/>
          </a:prstGeom>
        </p:spPr>
      </p:pic>
      <p:pic>
        <p:nvPicPr>
          <p:cNvPr id="51" name="Picture 50">
            <a:extLst>
              <a:ext uri="{FF2B5EF4-FFF2-40B4-BE49-F238E27FC236}">
                <a16:creationId xmlns:a16="http://schemas.microsoft.com/office/drawing/2014/main" id="{A18A13DE-26E0-4EB8-AC0E-36ADD4D4E8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92604" y="2238899"/>
            <a:ext cx="731520" cy="731520"/>
          </a:xfrm>
          <a:prstGeom prst="rect">
            <a:avLst/>
          </a:prstGeom>
        </p:spPr>
      </p:pic>
      <p:pic>
        <p:nvPicPr>
          <p:cNvPr id="52" name="Picture 51">
            <a:extLst>
              <a:ext uri="{FF2B5EF4-FFF2-40B4-BE49-F238E27FC236}">
                <a16:creationId xmlns:a16="http://schemas.microsoft.com/office/drawing/2014/main" id="{995FF1BC-66A7-846B-9D5F-D125F77C985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70708" y="2238899"/>
            <a:ext cx="731520" cy="731520"/>
          </a:xfrm>
          <a:prstGeom prst="rect">
            <a:avLst/>
          </a:prstGeom>
        </p:spPr>
      </p:pic>
      <p:pic>
        <p:nvPicPr>
          <p:cNvPr id="53" name="Picture 52">
            <a:extLst>
              <a:ext uri="{FF2B5EF4-FFF2-40B4-BE49-F238E27FC236}">
                <a16:creationId xmlns:a16="http://schemas.microsoft.com/office/drawing/2014/main" id="{E4979B78-6133-98DF-B2CF-7F6224F1B3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18616" y="2238899"/>
            <a:ext cx="731520" cy="731520"/>
          </a:xfrm>
          <a:prstGeom prst="rect">
            <a:avLst/>
          </a:prstGeom>
        </p:spPr>
      </p:pic>
      <p:pic>
        <p:nvPicPr>
          <p:cNvPr id="54" name="Picture 53">
            <a:extLst>
              <a:ext uri="{FF2B5EF4-FFF2-40B4-BE49-F238E27FC236}">
                <a16:creationId xmlns:a16="http://schemas.microsoft.com/office/drawing/2014/main" id="{AF11AD7C-0542-27E0-8413-54D17EFA57F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5610" y="2238899"/>
            <a:ext cx="731520" cy="731520"/>
          </a:xfrm>
          <a:prstGeom prst="rect">
            <a:avLst/>
          </a:prstGeom>
        </p:spPr>
      </p:pic>
      <p:pic>
        <p:nvPicPr>
          <p:cNvPr id="55" name="Picture 54">
            <a:extLst>
              <a:ext uri="{FF2B5EF4-FFF2-40B4-BE49-F238E27FC236}">
                <a16:creationId xmlns:a16="http://schemas.microsoft.com/office/drawing/2014/main" id="{6C070299-FFEE-3904-B4A9-10EFF687A65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81621" y="2238899"/>
            <a:ext cx="731520" cy="731520"/>
          </a:xfrm>
          <a:prstGeom prst="rect">
            <a:avLst/>
          </a:prstGeom>
        </p:spPr>
      </p:pic>
      <p:pic>
        <p:nvPicPr>
          <p:cNvPr id="56" name="Picture 55">
            <a:extLst>
              <a:ext uri="{FF2B5EF4-FFF2-40B4-BE49-F238E27FC236}">
                <a16:creationId xmlns:a16="http://schemas.microsoft.com/office/drawing/2014/main" id="{8C022F4E-299C-D9E1-7BAC-B4150139A18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66446" y="5077384"/>
            <a:ext cx="429768" cy="429768"/>
          </a:xfrm>
          <a:prstGeom prst="rect">
            <a:avLst/>
          </a:prstGeom>
        </p:spPr>
      </p:pic>
      <p:pic>
        <p:nvPicPr>
          <p:cNvPr id="58" name="Picture 57">
            <a:extLst>
              <a:ext uri="{FF2B5EF4-FFF2-40B4-BE49-F238E27FC236}">
                <a16:creationId xmlns:a16="http://schemas.microsoft.com/office/drawing/2014/main" id="{A366F0C1-7674-2EFC-5951-67F9993A5A9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693" y="5077384"/>
            <a:ext cx="429768" cy="429768"/>
          </a:xfrm>
          <a:prstGeom prst="rect">
            <a:avLst/>
          </a:prstGeom>
        </p:spPr>
      </p:pic>
      <p:pic>
        <p:nvPicPr>
          <p:cNvPr id="59" name="Picture 58">
            <a:extLst>
              <a:ext uri="{FF2B5EF4-FFF2-40B4-BE49-F238E27FC236}">
                <a16:creationId xmlns:a16="http://schemas.microsoft.com/office/drawing/2014/main" id="{97EB9184-3C68-F2F4-C239-9924D4429E5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82165" y="5077384"/>
            <a:ext cx="429768" cy="429768"/>
          </a:xfrm>
          <a:prstGeom prst="rect">
            <a:avLst/>
          </a:prstGeom>
        </p:spPr>
      </p:pic>
      <p:pic>
        <p:nvPicPr>
          <p:cNvPr id="60" name="Picture 59">
            <a:extLst>
              <a:ext uri="{FF2B5EF4-FFF2-40B4-BE49-F238E27FC236}">
                <a16:creationId xmlns:a16="http://schemas.microsoft.com/office/drawing/2014/main" id="{1405D8AA-2A9A-39DA-7760-83ABE9A4696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108729" y="5077384"/>
            <a:ext cx="429768" cy="429768"/>
          </a:xfrm>
          <a:prstGeom prst="rect">
            <a:avLst/>
          </a:prstGeom>
        </p:spPr>
      </p:pic>
      <p:pic>
        <p:nvPicPr>
          <p:cNvPr id="61" name="Picture 60">
            <a:extLst>
              <a:ext uri="{FF2B5EF4-FFF2-40B4-BE49-F238E27FC236}">
                <a16:creationId xmlns:a16="http://schemas.microsoft.com/office/drawing/2014/main" id="{7E8EEFA7-9AD5-5F23-D901-5E1164E479A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96663" y="5077384"/>
            <a:ext cx="429768" cy="429768"/>
          </a:xfrm>
          <a:prstGeom prst="rect">
            <a:avLst/>
          </a:prstGeom>
        </p:spPr>
      </p:pic>
      <p:sp>
        <p:nvSpPr>
          <p:cNvPr id="2" name="1. On-page tracker">
            <a:extLst>
              <a:ext uri="{FF2B5EF4-FFF2-40B4-BE49-F238E27FC236}">
                <a16:creationId xmlns:a16="http://schemas.microsoft.com/office/drawing/2014/main" id="{EB650945-B438-A33A-689A-47A6EB62D9D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
        <p:nvSpPr>
          <p:cNvPr id="4" name="Footer Placeholder 2">
            <a:extLst>
              <a:ext uri="{FF2B5EF4-FFF2-40B4-BE49-F238E27FC236}">
                <a16:creationId xmlns:a16="http://schemas.microsoft.com/office/drawing/2014/main" id="{F62D8113-A2A0-1A38-329D-9D8E02148D4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178400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A5F2-C430-082D-ACE0-7CC1E73F4BB4}"/>
              </a:ext>
            </a:extLst>
          </p:cNvPr>
          <p:cNvSpPr>
            <a:spLocks noGrp="1"/>
          </p:cNvSpPr>
          <p:nvPr>
            <p:ph type="title"/>
          </p:nvPr>
        </p:nvSpPr>
        <p:spPr/>
        <p:txBody>
          <a:bodyPr/>
          <a:lstStyle/>
          <a:p>
            <a:r>
              <a:rPr lang="en-US" dirty="0"/>
              <a:t>The </a:t>
            </a:r>
            <a:r>
              <a:rPr lang="en-US" dirty="0" err="1"/>
              <a:t>NewCo</a:t>
            </a:r>
            <a:r>
              <a:rPr lang="en-US" dirty="0"/>
              <a:t> team will gradually be expanded in line with the overall roadmap</a:t>
            </a:r>
          </a:p>
        </p:txBody>
      </p:sp>
      <p:sp>
        <p:nvSpPr>
          <p:cNvPr id="5" name="Rektangel 118">
            <a:extLst>
              <a:ext uri="{FF2B5EF4-FFF2-40B4-BE49-F238E27FC236}">
                <a16:creationId xmlns:a16="http://schemas.microsoft.com/office/drawing/2014/main" id="{859BB8F8-EA0B-F945-7E6B-115827497A59}"/>
              </a:ext>
            </a:extLst>
          </p:cNvPr>
          <p:cNvSpPr/>
          <p:nvPr/>
        </p:nvSpPr>
        <p:spPr>
          <a:xfrm>
            <a:off x="554736" y="2104752"/>
            <a:ext cx="11082526" cy="415188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18">
            <a:extLst>
              <a:ext uri="{FF2B5EF4-FFF2-40B4-BE49-F238E27FC236}">
                <a16:creationId xmlns:a16="http://schemas.microsoft.com/office/drawing/2014/main" id="{B12F1397-49F9-6721-4459-7C6055E2EC8C}"/>
              </a:ext>
            </a:extLst>
          </p:cNvPr>
          <p:cNvSpPr txBox="1"/>
          <p:nvPr/>
        </p:nvSpPr>
        <p:spPr>
          <a:xfrm>
            <a:off x="2431756" y="1413027"/>
            <a:ext cx="1706773"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Build and launch</a:t>
            </a:r>
          </a:p>
        </p:txBody>
      </p:sp>
      <p:sp>
        <p:nvSpPr>
          <p:cNvPr id="7" name="TextBox 19">
            <a:extLst>
              <a:ext uri="{FF2B5EF4-FFF2-40B4-BE49-F238E27FC236}">
                <a16:creationId xmlns:a16="http://schemas.microsoft.com/office/drawing/2014/main" id="{DD47E64C-D055-A3A9-AEAA-29ACD4F612FD}"/>
              </a:ext>
            </a:extLst>
          </p:cNvPr>
          <p:cNvSpPr txBox="1"/>
          <p:nvPr/>
        </p:nvSpPr>
        <p:spPr>
          <a:xfrm>
            <a:off x="2431757" y="1697278"/>
            <a:ext cx="914033" cy="276999"/>
          </a:xfrm>
          <a:prstGeom prst="rect">
            <a:avLst/>
          </a:prstGeom>
          <a:noFill/>
          <a:ln>
            <a:noFill/>
          </a:ln>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sp>
        <p:nvSpPr>
          <p:cNvPr id="8" name="TextBox 20">
            <a:extLst>
              <a:ext uri="{FF2B5EF4-FFF2-40B4-BE49-F238E27FC236}">
                <a16:creationId xmlns:a16="http://schemas.microsoft.com/office/drawing/2014/main" id="{21016B44-E0B6-AD9A-5227-F8277F8D9157}"/>
              </a:ext>
            </a:extLst>
          </p:cNvPr>
          <p:cNvSpPr txBox="1"/>
          <p:nvPr/>
        </p:nvSpPr>
        <p:spPr>
          <a:xfrm>
            <a:off x="8336230" y="1413027"/>
            <a:ext cx="59824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Scale</a:t>
            </a:r>
          </a:p>
        </p:txBody>
      </p:sp>
      <p:sp>
        <p:nvSpPr>
          <p:cNvPr id="9" name="TextBox 29">
            <a:extLst>
              <a:ext uri="{FF2B5EF4-FFF2-40B4-BE49-F238E27FC236}">
                <a16:creationId xmlns:a16="http://schemas.microsoft.com/office/drawing/2014/main" id="{601C92C0-4E54-787B-9F4C-08C81FF43C48}"/>
              </a:ext>
            </a:extLst>
          </p:cNvPr>
          <p:cNvSpPr txBox="1"/>
          <p:nvPr/>
        </p:nvSpPr>
        <p:spPr>
          <a:xfrm>
            <a:off x="5065557" y="1413027"/>
            <a:ext cx="75373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Growth</a:t>
            </a:r>
          </a:p>
        </p:txBody>
      </p:sp>
      <p:sp>
        <p:nvSpPr>
          <p:cNvPr id="10" name="TextBox 30">
            <a:extLst>
              <a:ext uri="{FF2B5EF4-FFF2-40B4-BE49-F238E27FC236}">
                <a16:creationId xmlns:a16="http://schemas.microsoft.com/office/drawing/2014/main" id="{001E2C0D-F37C-40C6-D58B-6B54144FA858}"/>
              </a:ext>
            </a:extLst>
          </p:cNvPr>
          <p:cNvSpPr txBox="1"/>
          <p:nvPr/>
        </p:nvSpPr>
        <p:spPr>
          <a:xfrm>
            <a:off x="5081596" y="1697278"/>
            <a:ext cx="914033" cy="276999"/>
          </a:xfrm>
          <a:prstGeom prst="rect">
            <a:avLst/>
          </a:prstGeom>
          <a:noFill/>
          <a:ln>
            <a:noFill/>
          </a:ln>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cxnSp>
        <p:nvCxnSpPr>
          <p:cNvPr id="11" name="Shape 294">
            <a:extLst>
              <a:ext uri="{FF2B5EF4-FFF2-40B4-BE49-F238E27FC236}">
                <a16:creationId xmlns:a16="http://schemas.microsoft.com/office/drawing/2014/main" id="{4504EFF4-0E4A-B262-1136-4D0AA1B1C7DE}"/>
              </a:ext>
            </a:extLst>
          </p:cNvPr>
          <p:cNvCxnSpPr>
            <a:cxnSpLocks/>
            <a:endCxn id="8" idx="1"/>
          </p:cNvCxnSpPr>
          <p:nvPr/>
        </p:nvCxnSpPr>
        <p:spPr>
          <a:xfrm flipV="1">
            <a:off x="8336230" y="1551527"/>
            <a:ext cx="0" cy="478975"/>
          </a:xfrm>
          <a:prstGeom prst="straightConnector1">
            <a:avLst/>
          </a:prstGeom>
          <a:noFill/>
          <a:ln w="9525" cap="flat" cmpd="sng">
            <a:solidFill>
              <a:schemeClr val="bg1"/>
            </a:solidFill>
            <a:prstDash val="dash"/>
            <a:round/>
            <a:headEnd type="none" w="lg" len="lg"/>
            <a:tailEnd type="none" w="lg" len="lg"/>
          </a:ln>
        </p:spPr>
      </p:cxnSp>
      <p:sp>
        <p:nvSpPr>
          <p:cNvPr id="12" name="Rutediagram: Flet 27">
            <a:extLst>
              <a:ext uri="{FF2B5EF4-FFF2-40B4-BE49-F238E27FC236}">
                <a16:creationId xmlns:a16="http://schemas.microsoft.com/office/drawing/2014/main" id="{791D2B8D-B3DE-0C74-DEBF-CD16E55F859F}"/>
              </a:ext>
            </a:extLst>
          </p:cNvPr>
          <p:cNvSpPr/>
          <p:nvPr/>
        </p:nvSpPr>
        <p:spPr>
          <a:xfrm rot="16200000">
            <a:off x="2075254" y="1608550"/>
            <a:ext cx="318086" cy="145451"/>
          </a:xfrm>
          <a:prstGeom prst="flowChartMerg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13" name="Lige forbindelse 33">
            <a:extLst>
              <a:ext uri="{FF2B5EF4-FFF2-40B4-BE49-F238E27FC236}">
                <a16:creationId xmlns:a16="http://schemas.microsoft.com/office/drawing/2014/main" id="{34EEE1DD-6D81-B5FF-6971-033D71A924C1}"/>
              </a:ext>
            </a:extLst>
          </p:cNvPr>
          <p:cNvCxnSpPr>
            <a:cxnSpLocks/>
            <a:stCxn id="12" idx="2"/>
          </p:cNvCxnSpPr>
          <p:nvPr/>
        </p:nvCxnSpPr>
        <p:spPr>
          <a:xfrm>
            <a:off x="2307023" y="1681276"/>
            <a:ext cx="82292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Lige forbindelse 35">
            <a:extLst>
              <a:ext uri="{FF2B5EF4-FFF2-40B4-BE49-F238E27FC236}">
                <a16:creationId xmlns:a16="http://schemas.microsoft.com/office/drawing/2014/main" id="{C6E8346A-C088-88B8-66C6-B344A6EA2544}"/>
              </a:ext>
            </a:extLst>
          </p:cNvPr>
          <p:cNvCxnSpPr>
            <a:cxnSpLocks/>
          </p:cNvCxnSpPr>
          <p:nvPr/>
        </p:nvCxnSpPr>
        <p:spPr>
          <a:xfrm>
            <a:off x="10536282" y="1681274"/>
            <a:ext cx="110097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5" name="Shape 294">
            <a:extLst>
              <a:ext uri="{FF2B5EF4-FFF2-40B4-BE49-F238E27FC236}">
                <a16:creationId xmlns:a16="http://schemas.microsoft.com/office/drawing/2014/main" id="{52E3159C-179D-79A3-C5C9-40B85BC6C8A0}"/>
              </a:ext>
            </a:extLst>
          </p:cNvPr>
          <p:cNvCxnSpPr>
            <a:cxnSpLocks/>
          </p:cNvCxnSpPr>
          <p:nvPr/>
        </p:nvCxnSpPr>
        <p:spPr>
          <a:xfrm flipV="1">
            <a:off x="5033469" y="1488347"/>
            <a:ext cx="0" cy="472507"/>
          </a:xfrm>
          <a:prstGeom prst="straightConnector1">
            <a:avLst/>
          </a:prstGeom>
          <a:noFill/>
          <a:ln w="9525" cap="flat" cmpd="sng">
            <a:solidFill>
              <a:schemeClr val="bg1"/>
            </a:solidFill>
            <a:prstDash val="dash"/>
            <a:round/>
            <a:headEnd type="none" w="lg" len="lg"/>
            <a:tailEnd type="none" w="lg" len="lg"/>
          </a:ln>
        </p:spPr>
      </p:cxnSp>
      <p:sp>
        <p:nvSpPr>
          <p:cNvPr id="16" name="TextBox 6">
            <a:extLst>
              <a:ext uri="{FF2B5EF4-FFF2-40B4-BE49-F238E27FC236}">
                <a16:creationId xmlns:a16="http://schemas.microsoft.com/office/drawing/2014/main" id="{E8481D07-A176-017B-F89D-DD8A247C7DA7}"/>
              </a:ext>
            </a:extLst>
          </p:cNvPr>
          <p:cNvSpPr txBox="1"/>
          <p:nvPr/>
        </p:nvSpPr>
        <p:spPr>
          <a:xfrm>
            <a:off x="575693" y="2104752"/>
            <a:ext cx="11455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bg1"/>
                </a:solidFill>
                <a:effectLst/>
                <a:uLnTx/>
                <a:uFillTx/>
                <a:latin typeface="Arial" panose="020B0604020202020204" pitchFamily="34" charset="0"/>
                <a:ea typeface="Graphik Bold" charset="0"/>
                <a:cs typeface="Arial" panose="020B0604020202020204" pitchFamily="34" charset="0"/>
              </a:rPr>
              <a:t>NewCo</a:t>
            </a:r>
            <a:r>
              <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 team</a:t>
            </a:r>
          </a:p>
        </p:txBody>
      </p:sp>
      <p:sp>
        <p:nvSpPr>
          <p:cNvPr id="17" name="TextBox 6">
            <a:extLst>
              <a:ext uri="{FF2B5EF4-FFF2-40B4-BE49-F238E27FC236}">
                <a16:creationId xmlns:a16="http://schemas.microsoft.com/office/drawing/2014/main" id="{1D257A1E-0AAE-3394-C9D3-A9162C2680A5}"/>
              </a:ext>
            </a:extLst>
          </p:cNvPr>
          <p:cNvSpPr txBox="1"/>
          <p:nvPr/>
        </p:nvSpPr>
        <p:spPr>
          <a:xfrm>
            <a:off x="2320626" y="2235874"/>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CEO</a:t>
            </a:r>
          </a:p>
        </p:txBody>
      </p:sp>
      <p:cxnSp>
        <p:nvCxnSpPr>
          <p:cNvPr id="18" name="Lige pilforbindelse 172">
            <a:extLst>
              <a:ext uri="{FF2B5EF4-FFF2-40B4-BE49-F238E27FC236}">
                <a16:creationId xmlns:a16="http://schemas.microsoft.com/office/drawing/2014/main" id="{E34CFAC3-EF9B-9BF2-7D73-79425D8F4D77}"/>
              </a:ext>
            </a:extLst>
          </p:cNvPr>
          <p:cNvCxnSpPr>
            <a:cxnSpLocks/>
          </p:cNvCxnSpPr>
          <p:nvPr/>
        </p:nvCxnSpPr>
        <p:spPr>
          <a:xfrm>
            <a:off x="2158600" y="2472345"/>
            <a:ext cx="928800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B46CC9D1-47B3-7B67-B3A5-F2BF15A62B07}"/>
              </a:ext>
            </a:extLst>
          </p:cNvPr>
          <p:cNvSpPr txBox="1"/>
          <p:nvPr/>
        </p:nvSpPr>
        <p:spPr>
          <a:xfrm>
            <a:off x="2331201" y="2631591"/>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CTO</a:t>
            </a:r>
          </a:p>
        </p:txBody>
      </p:sp>
      <p:cxnSp>
        <p:nvCxnSpPr>
          <p:cNvPr id="20" name="Lige pilforbindelse 172">
            <a:extLst>
              <a:ext uri="{FF2B5EF4-FFF2-40B4-BE49-F238E27FC236}">
                <a16:creationId xmlns:a16="http://schemas.microsoft.com/office/drawing/2014/main" id="{C9E886BC-AC2F-D2D7-EEB0-FD523F04865A}"/>
              </a:ext>
            </a:extLst>
          </p:cNvPr>
          <p:cNvCxnSpPr>
            <a:cxnSpLocks/>
          </p:cNvCxnSpPr>
          <p:nvPr/>
        </p:nvCxnSpPr>
        <p:spPr>
          <a:xfrm>
            <a:off x="2158600" y="2868965"/>
            <a:ext cx="928800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DA69A294-E2E5-36FA-92A1-9C7BA220A43F}"/>
              </a:ext>
            </a:extLst>
          </p:cNvPr>
          <p:cNvSpPr txBox="1"/>
          <p:nvPr/>
        </p:nvSpPr>
        <p:spPr>
          <a:xfrm>
            <a:off x="2932228" y="3027308"/>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COO (or Head of Product)</a:t>
            </a:r>
          </a:p>
        </p:txBody>
      </p:sp>
      <p:cxnSp>
        <p:nvCxnSpPr>
          <p:cNvPr id="22" name="Lige pilforbindelse 172">
            <a:extLst>
              <a:ext uri="{FF2B5EF4-FFF2-40B4-BE49-F238E27FC236}">
                <a16:creationId xmlns:a16="http://schemas.microsoft.com/office/drawing/2014/main" id="{483FED25-BF7D-23CA-1D8E-8F49140D4804}"/>
              </a:ext>
            </a:extLst>
          </p:cNvPr>
          <p:cNvCxnSpPr>
            <a:cxnSpLocks/>
          </p:cNvCxnSpPr>
          <p:nvPr/>
        </p:nvCxnSpPr>
        <p:spPr>
          <a:xfrm>
            <a:off x="2759627" y="326558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4211818A-DB90-6909-1B89-1E147F5AE2A3}"/>
              </a:ext>
            </a:extLst>
          </p:cNvPr>
          <p:cNvSpPr txBox="1"/>
          <p:nvPr/>
        </p:nvSpPr>
        <p:spPr>
          <a:xfrm>
            <a:off x="2932228" y="3423025"/>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Front-end developer #1</a:t>
            </a:r>
          </a:p>
        </p:txBody>
      </p:sp>
      <p:cxnSp>
        <p:nvCxnSpPr>
          <p:cNvPr id="24" name="Lige pilforbindelse 172">
            <a:extLst>
              <a:ext uri="{FF2B5EF4-FFF2-40B4-BE49-F238E27FC236}">
                <a16:creationId xmlns:a16="http://schemas.microsoft.com/office/drawing/2014/main" id="{F24E42ED-E6E4-D3F4-C354-45D3771F88BB}"/>
              </a:ext>
            </a:extLst>
          </p:cNvPr>
          <p:cNvCxnSpPr>
            <a:cxnSpLocks/>
          </p:cNvCxnSpPr>
          <p:nvPr/>
        </p:nvCxnSpPr>
        <p:spPr>
          <a:xfrm>
            <a:off x="2759627" y="366220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BFFF81C-1129-17E0-B1F3-29F84A4C9021}"/>
              </a:ext>
            </a:extLst>
          </p:cNvPr>
          <p:cNvSpPr txBox="1"/>
          <p:nvPr/>
        </p:nvSpPr>
        <p:spPr>
          <a:xfrm>
            <a:off x="2933954" y="3818742"/>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UI/UX</a:t>
            </a:r>
          </a:p>
        </p:txBody>
      </p:sp>
      <p:cxnSp>
        <p:nvCxnSpPr>
          <p:cNvPr id="26" name="Lige pilforbindelse 172">
            <a:extLst>
              <a:ext uri="{FF2B5EF4-FFF2-40B4-BE49-F238E27FC236}">
                <a16:creationId xmlns:a16="http://schemas.microsoft.com/office/drawing/2014/main" id="{F7A1B087-310C-EF88-896A-A1BF02ED1667}"/>
              </a:ext>
            </a:extLst>
          </p:cNvPr>
          <p:cNvCxnSpPr>
            <a:cxnSpLocks/>
          </p:cNvCxnSpPr>
          <p:nvPr/>
        </p:nvCxnSpPr>
        <p:spPr>
          <a:xfrm>
            <a:off x="2759627" y="405882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013BEE6E-D031-7043-D054-02F419F02330}"/>
              </a:ext>
            </a:extLst>
          </p:cNvPr>
          <p:cNvSpPr txBox="1"/>
          <p:nvPr/>
        </p:nvSpPr>
        <p:spPr>
          <a:xfrm>
            <a:off x="4706607" y="4214459"/>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Head of Marketing &amp; Growth</a:t>
            </a:r>
          </a:p>
        </p:txBody>
      </p:sp>
      <p:cxnSp>
        <p:nvCxnSpPr>
          <p:cNvPr id="28" name="Lige pilforbindelse 172">
            <a:extLst>
              <a:ext uri="{FF2B5EF4-FFF2-40B4-BE49-F238E27FC236}">
                <a16:creationId xmlns:a16="http://schemas.microsoft.com/office/drawing/2014/main" id="{B44CC166-F512-9FDD-130D-BE6224BCC97E}"/>
              </a:ext>
            </a:extLst>
          </p:cNvPr>
          <p:cNvCxnSpPr>
            <a:cxnSpLocks/>
          </p:cNvCxnSpPr>
          <p:nvPr/>
        </p:nvCxnSpPr>
        <p:spPr>
          <a:xfrm>
            <a:off x="4566090" y="4455445"/>
            <a:ext cx="688051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9" name="TextBox 6">
            <a:extLst>
              <a:ext uri="{FF2B5EF4-FFF2-40B4-BE49-F238E27FC236}">
                <a16:creationId xmlns:a16="http://schemas.microsoft.com/office/drawing/2014/main" id="{E3A8C278-C97D-AF24-1F58-48A877EC66A2}"/>
              </a:ext>
            </a:extLst>
          </p:cNvPr>
          <p:cNvSpPr txBox="1"/>
          <p:nvPr/>
        </p:nvSpPr>
        <p:spPr>
          <a:xfrm>
            <a:off x="5629028" y="4610176"/>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Front-end developer #2</a:t>
            </a:r>
          </a:p>
        </p:txBody>
      </p:sp>
      <p:cxnSp>
        <p:nvCxnSpPr>
          <p:cNvPr id="30" name="Lige pilforbindelse 172">
            <a:extLst>
              <a:ext uri="{FF2B5EF4-FFF2-40B4-BE49-F238E27FC236}">
                <a16:creationId xmlns:a16="http://schemas.microsoft.com/office/drawing/2014/main" id="{61D81219-36D3-E586-99A2-3EE06D0492EC}"/>
              </a:ext>
            </a:extLst>
          </p:cNvPr>
          <p:cNvCxnSpPr>
            <a:cxnSpLocks/>
          </p:cNvCxnSpPr>
          <p:nvPr/>
        </p:nvCxnSpPr>
        <p:spPr>
          <a:xfrm>
            <a:off x="5456427" y="4852065"/>
            <a:ext cx="59901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1" name="Lige pilforbindelse 172">
            <a:extLst>
              <a:ext uri="{FF2B5EF4-FFF2-40B4-BE49-F238E27FC236}">
                <a16:creationId xmlns:a16="http://schemas.microsoft.com/office/drawing/2014/main" id="{94079F1A-7479-2573-A3F7-0AE0982D371E}"/>
              </a:ext>
            </a:extLst>
          </p:cNvPr>
          <p:cNvCxnSpPr>
            <a:cxnSpLocks/>
          </p:cNvCxnSpPr>
          <p:nvPr/>
        </p:nvCxnSpPr>
        <p:spPr>
          <a:xfrm>
            <a:off x="9305986" y="5645305"/>
            <a:ext cx="2140614"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747C422C-7394-606A-1C38-FA7E32DF24BA}"/>
              </a:ext>
            </a:extLst>
          </p:cNvPr>
          <p:cNvSpPr txBox="1"/>
          <p:nvPr/>
        </p:nvSpPr>
        <p:spPr>
          <a:xfrm>
            <a:off x="7922379" y="5005893"/>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Customer Support #1</a:t>
            </a:r>
          </a:p>
        </p:txBody>
      </p:sp>
      <p:cxnSp>
        <p:nvCxnSpPr>
          <p:cNvPr id="33" name="Lige pilforbindelse 172">
            <a:extLst>
              <a:ext uri="{FF2B5EF4-FFF2-40B4-BE49-F238E27FC236}">
                <a16:creationId xmlns:a16="http://schemas.microsoft.com/office/drawing/2014/main" id="{21B0B49D-3FC7-E25C-0E27-DE48751B7860}"/>
              </a:ext>
            </a:extLst>
          </p:cNvPr>
          <p:cNvCxnSpPr>
            <a:cxnSpLocks/>
          </p:cNvCxnSpPr>
          <p:nvPr/>
        </p:nvCxnSpPr>
        <p:spPr>
          <a:xfrm>
            <a:off x="7782897" y="5248685"/>
            <a:ext cx="366370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4" name="Lige pilforbindelse 172">
            <a:extLst>
              <a:ext uri="{FF2B5EF4-FFF2-40B4-BE49-F238E27FC236}">
                <a16:creationId xmlns:a16="http://schemas.microsoft.com/office/drawing/2014/main" id="{3895D756-8CF0-7758-6591-61B75DE518BC}"/>
              </a:ext>
            </a:extLst>
          </p:cNvPr>
          <p:cNvCxnSpPr>
            <a:cxnSpLocks/>
          </p:cNvCxnSpPr>
          <p:nvPr/>
        </p:nvCxnSpPr>
        <p:spPr>
          <a:xfrm>
            <a:off x="9869703" y="6041921"/>
            <a:ext cx="1576897"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 name="TextBox 30">
            <a:extLst>
              <a:ext uri="{FF2B5EF4-FFF2-40B4-BE49-F238E27FC236}">
                <a16:creationId xmlns:a16="http://schemas.microsoft.com/office/drawing/2014/main" id="{1C07F495-217E-6B11-D23C-F9D1F9A3EE57}"/>
              </a:ext>
            </a:extLst>
          </p:cNvPr>
          <p:cNvSpPr txBox="1"/>
          <p:nvPr/>
        </p:nvSpPr>
        <p:spPr>
          <a:xfrm>
            <a:off x="8333076" y="1738913"/>
            <a:ext cx="994183" cy="276999"/>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sp>
        <p:nvSpPr>
          <p:cNvPr id="36" name="TextBox 35">
            <a:extLst>
              <a:ext uri="{FF2B5EF4-FFF2-40B4-BE49-F238E27FC236}">
                <a16:creationId xmlns:a16="http://schemas.microsoft.com/office/drawing/2014/main" id="{93DFC1D2-382D-8454-0E7C-316FC2719C23}"/>
              </a:ext>
            </a:extLst>
          </p:cNvPr>
          <p:cNvSpPr txBox="1"/>
          <p:nvPr/>
        </p:nvSpPr>
        <p:spPr>
          <a:xfrm>
            <a:off x="12330113" y="694372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37" name="TextBox 6">
            <a:extLst>
              <a:ext uri="{FF2B5EF4-FFF2-40B4-BE49-F238E27FC236}">
                <a16:creationId xmlns:a16="http://schemas.microsoft.com/office/drawing/2014/main" id="{F9C6EFF2-447F-3F09-B1CC-371AFA52790E}"/>
              </a:ext>
            </a:extLst>
          </p:cNvPr>
          <p:cNvSpPr txBox="1"/>
          <p:nvPr/>
        </p:nvSpPr>
        <p:spPr>
          <a:xfrm>
            <a:off x="9447413" y="5401610"/>
            <a:ext cx="2107674"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Marketing manager (PPC)</a:t>
            </a:r>
          </a:p>
        </p:txBody>
      </p:sp>
      <p:sp>
        <p:nvSpPr>
          <p:cNvPr id="38" name="TextBox 6">
            <a:extLst>
              <a:ext uri="{FF2B5EF4-FFF2-40B4-BE49-F238E27FC236}">
                <a16:creationId xmlns:a16="http://schemas.microsoft.com/office/drawing/2014/main" id="{FBF3DD8C-ADCD-0444-24E6-8CDEC538B4A4}"/>
              </a:ext>
            </a:extLst>
          </p:cNvPr>
          <p:cNvSpPr txBox="1"/>
          <p:nvPr/>
        </p:nvSpPr>
        <p:spPr>
          <a:xfrm>
            <a:off x="9935055" y="5797326"/>
            <a:ext cx="1511545"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Customer Support #2</a:t>
            </a:r>
          </a:p>
        </p:txBody>
      </p:sp>
      <p:sp>
        <p:nvSpPr>
          <p:cNvPr id="3" name="1. On-page tracker">
            <a:extLst>
              <a:ext uri="{FF2B5EF4-FFF2-40B4-BE49-F238E27FC236}">
                <a16:creationId xmlns:a16="http://schemas.microsoft.com/office/drawing/2014/main" id="{819153C5-14B3-C5CD-5530-92F8DF2ECEB5}"/>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
        <p:nvSpPr>
          <p:cNvPr id="39" name="Footer Placeholder 2">
            <a:extLst>
              <a:ext uri="{FF2B5EF4-FFF2-40B4-BE49-F238E27FC236}">
                <a16:creationId xmlns:a16="http://schemas.microsoft.com/office/drawing/2014/main" id="{9D3F3776-96AA-D2C7-C52A-D85578D434F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976944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Investment</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08</a:t>
            </a:r>
          </a:p>
        </p:txBody>
      </p:sp>
      <p:sp>
        <p:nvSpPr>
          <p:cNvPr id="2" name="1. On-page tracker">
            <a:extLst>
              <a:ext uri="{FF2B5EF4-FFF2-40B4-BE49-F238E27FC236}">
                <a16:creationId xmlns:a16="http://schemas.microsoft.com/office/drawing/2014/main" id="{1E8BA7AC-9561-2CB2-D221-1EDFACC482DF}"/>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Tree>
    <p:extLst>
      <p:ext uri="{BB962C8B-B14F-4D97-AF65-F5344CB8AC3E}">
        <p14:creationId xmlns:p14="http://schemas.microsoft.com/office/powerpoint/2010/main" val="6510159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ADC395-3757-E0A3-B6CB-4AEBD1BFB652}"/>
              </a:ext>
            </a:extLst>
          </p:cNvPr>
          <p:cNvSpPr>
            <a:spLocks noGrp="1"/>
          </p:cNvSpPr>
          <p:nvPr>
            <p:ph type="title"/>
          </p:nvPr>
        </p:nvSpPr>
        <p:spPr/>
        <p:txBody>
          <a:bodyPr/>
          <a:lstStyle/>
          <a:p>
            <a:r>
              <a:rPr lang="en-US" dirty="0">
                <a:solidFill>
                  <a:schemeClr val="accent1"/>
                </a:solidFill>
              </a:rPr>
              <a:t>Investment plan: </a:t>
            </a:r>
            <a:r>
              <a:rPr lang="en-US" dirty="0"/>
              <a:t>Total funding need is [sanitized] - structured as three tranches prior to the build, growth and scale phase</a:t>
            </a:r>
          </a:p>
        </p:txBody>
      </p:sp>
      <p:cxnSp>
        <p:nvCxnSpPr>
          <p:cNvPr id="6" name="Straight Connector 5">
            <a:extLst>
              <a:ext uri="{FF2B5EF4-FFF2-40B4-BE49-F238E27FC236}">
                <a16:creationId xmlns:a16="http://schemas.microsoft.com/office/drawing/2014/main" id="{D3D68667-D371-D29D-BE2B-E1D548E7FFAB}"/>
              </a:ext>
            </a:extLst>
          </p:cNvPr>
          <p:cNvCxnSpPr>
            <a:cxnSpLocks/>
          </p:cNvCxnSpPr>
          <p:nvPr/>
        </p:nvCxnSpPr>
        <p:spPr>
          <a:xfrm>
            <a:off x="-617220" y="3236430"/>
            <a:ext cx="129702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E8C2C65-7105-C382-E32A-AAD671ECA88C}"/>
              </a:ext>
            </a:extLst>
          </p:cNvPr>
          <p:cNvSpPr/>
          <p:nvPr/>
        </p:nvSpPr>
        <p:spPr>
          <a:xfrm>
            <a:off x="1906040" y="2503849"/>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F77F34E-8553-8CC5-C143-01BB873E2B06}"/>
              </a:ext>
            </a:extLst>
          </p:cNvPr>
          <p:cNvSpPr/>
          <p:nvPr/>
        </p:nvSpPr>
        <p:spPr>
          <a:xfrm>
            <a:off x="5236888" y="2503849"/>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D2230BB0-C5C7-42BF-2928-8F4B144B6443}"/>
              </a:ext>
            </a:extLst>
          </p:cNvPr>
          <p:cNvSpPr txBox="1"/>
          <p:nvPr/>
        </p:nvSpPr>
        <p:spPr>
          <a:xfrm>
            <a:off x="544341" y="2849969"/>
            <a:ext cx="960391"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Validate</a:t>
            </a:r>
          </a:p>
        </p:txBody>
      </p:sp>
      <p:cxnSp>
        <p:nvCxnSpPr>
          <p:cNvPr id="10" name="Shape 294">
            <a:extLst>
              <a:ext uri="{FF2B5EF4-FFF2-40B4-BE49-F238E27FC236}">
                <a16:creationId xmlns:a16="http://schemas.microsoft.com/office/drawing/2014/main" id="{E6C684B0-9671-3B35-A5E4-AE0C14875CE9}"/>
              </a:ext>
            </a:extLst>
          </p:cNvPr>
          <p:cNvCxnSpPr>
            <a:cxnSpLocks/>
          </p:cNvCxnSpPr>
          <p:nvPr/>
        </p:nvCxnSpPr>
        <p:spPr>
          <a:xfrm flipV="1">
            <a:off x="1899400" y="3322879"/>
            <a:ext cx="0" cy="1068914"/>
          </a:xfrm>
          <a:prstGeom prst="straightConnector1">
            <a:avLst/>
          </a:prstGeom>
          <a:noFill/>
          <a:ln w="9525" cap="flat" cmpd="sng">
            <a:solidFill>
              <a:schemeClr val="bg1"/>
            </a:solidFill>
            <a:prstDash val="dash"/>
            <a:round/>
            <a:headEnd type="none" w="lg" len="lg"/>
            <a:tailEnd type="none" w="lg" len="lg"/>
          </a:ln>
        </p:spPr>
      </p:cxnSp>
      <p:sp>
        <p:nvSpPr>
          <p:cNvPr id="11" name="TextBox 10">
            <a:extLst>
              <a:ext uri="{FF2B5EF4-FFF2-40B4-BE49-F238E27FC236}">
                <a16:creationId xmlns:a16="http://schemas.microsoft.com/office/drawing/2014/main" id="{31B7B994-809A-9003-2C9A-DB3A20FD5DF0}"/>
              </a:ext>
            </a:extLst>
          </p:cNvPr>
          <p:cNvSpPr txBox="1"/>
          <p:nvPr/>
        </p:nvSpPr>
        <p:spPr>
          <a:xfrm>
            <a:off x="2025360" y="3030442"/>
            <a:ext cx="11416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rPr>
              <a:t>[Sanitized]</a:t>
            </a:r>
          </a:p>
        </p:txBody>
      </p:sp>
      <p:sp>
        <p:nvSpPr>
          <p:cNvPr id="12" name="TextBox 11">
            <a:extLst>
              <a:ext uri="{FF2B5EF4-FFF2-40B4-BE49-F238E27FC236}">
                <a16:creationId xmlns:a16="http://schemas.microsoft.com/office/drawing/2014/main" id="{E0E2F4A4-09D4-5F75-36EB-C094C3DBE464}"/>
              </a:ext>
            </a:extLst>
          </p:cNvPr>
          <p:cNvSpPr txBox="1"/>
          <p:nvPr/>
        </p:nvSpPr>
        <p:spPr>
          <a:xfrm>
            <a:off x="553895" y="3251760"/>
            <a:ext cx="9204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ea typeface="Graphik Regular" charset="0"/>
                <a:cs typeface="Arial" panose="020B0604020202020204" pitchFamily="34" charset="0"/>
              </a:rPr>
              <a:t>3 months</a:t>
            </a:r>
          </a:p>
        </p:txBody>
      </p:sp>
      <p:sp>
        <p:nvSpPr>
          <p:cNvPr id="13" name="TextBox 12">
            <a:extLst>
              <a:ext uri="{FF2B5EF4-FFF2-40B4-BE49-F238E27FC236}">
                <a16:creationId xmlns:a16="http://schemas.microsoft.com/office/drawing/2014/main" id="{FCBA302B-D808-B3E5-66B1-A84A6FADFD76}"/>
              </a:ext>
            </a:extLst>
          </p:cNvPr>
          <p:cNvSpPr txBox="1"/>
          <p:nvPr/>
        </p:nvSpPr>
        <p:spPr>
          <a:xfrm>
            <a:off x="3380875" y="2849969"/>
            <a:ext cx="705642"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6"/>
                </a:solidFill>
                <a:effectLst/>
                <a:uLnTx/>
                <a:uFillTx/>
                <a:latin typeface="Arial" panose="020B0604020202020204" pitchFamily="34" charset="0"/>
                <a:ea typeface="Graphik Bold" charset="0"/>
                <a:cs typeface="Arial" panose="020B0604020202020204" pitchFamily="34" charset="0"/>
              </a:rPr>
              <a:t>Build</a:t>
            </a:r>
          </a:p>
        </p:txBody>
      </p:sp>
      <p:sp>
        <p:nvSpPr>
          <p:cNvPr id="14" name="TextBox 13">
            <a:extLst>
              <a:ext uri="{FF2B5EF4-FFF2-40B4-BE49-F238E27FC236}">
                <a16:creationId xmlns:a16="http://schemas.microsoft.com/office/drawing/2014/main" id="{E4A6A93F-B7A9-C5A5-B874-9D5D289CB24F}"/>
              </a:ext>
            </a:extLst>
          </p:cNvPr>
          <p:cNvSpPr txBox="1"/>
          <p:nvPr/>
        </p:nvSpPr>
        <p:spPr>
          <a:xfrm>
            <a:off x="3380875" y="3251760"/>
            <a:ext cx="1042273"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sp>
        <p:nvSpPr>
          <p:cNvPr id="15" name="TextBox 14">
            <a:extLst>
              <a:ext uri="{FF2B5EF4-FFF2-40B4-BE49-F238E27FC236}">
                <a16:creationId xmlns:a16="http://schemas.microsoft.com/office/drawing/2014/main" id="{7ECC5339-CC5D-5980-4D05-694211189A00}"/>
              </a:ext>
            </a:extLst>
          </p:cNvPr>
          <p:cNvSpPr txBox="1"/>
          <p:nvPr/>
        </p:nvSpPr>
        <p:spPr>
          <a:xfrm>
            <a:off x="9795674" y="2849968"/>
            <a:ext cx="740908"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5"/>
                </a:solidFill>
                <a:effectLst/>
                <a:uLnTx/>
                <a:uFillTx/>
                <a:latin typeface="Arial" panose="020B0604020202020204" pitchFamily="34" charset="0"/>
                <a:ea typeface="Graphik Bold" charset="0"/>
                <a:cs typeface="Arial" panose="020B0604020202020204" pitchFamily="34" charset="0"/>
              </a:rPr>
              <a:t>Scale</a:t>
            </a:r>
          </a:p>
        </p:txBody>
      </p:sp>
      <p:sp>
        <p:nvSpPr>
          <p:cNvPr id="16" name="TextBox 15">
            <a:extLst>
              <a:ext uri="{FF2B5EF4-FFF2-40B4-BE49-F238E27FC236}">
                <a16:creationId xmlns:a16="http://schemas.microsoft.com/office/drawing/2014/main" id="{EE26810B-536B-4BC6-2461-83F30A04F073}"/>
              </a:ext>
            </a:extLst>
          </p:cNvPr>
          <p:cNvSpPr txBox="1"/>
          <p:nvPr/>
        </p:nvSpPr>
        <p:spPr>
          <a:xfrm>
            <a:off x="5356208" y="3046062"/>
            <a:ext cx="11416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rPr>
              <a:t>[Sanitized]</a:t>
            </a:r>
          </a:p>
        </p:txBody>
      </p:sp>
      <p:sp>
        <p:nvSpPr>
          <p:cNvPr id="17" name="TextBox 16">
            <a:extLst>
              <a:ext uri="{FF2B5EF4-FFF2-40B4-BE49-F238E27FC236}">
                <a16:creationId xmlns:a16="http://schemas.microsoft.com/office/drawing/2014/main" id="{22D45896-F5D6-B99B-9CEA-D7612EECD9A1}"/>
              </a:ext>
            </a:extLst>
          </p:cNvPr>
          <p:cNvSpPr txBox="1"/>
          <p:nvPr/>
        </p:nvSpPr>
        <p:spPr>
          <a:xfrm>
            <a:off x="6708115" y="2849968"/>
            <a:ext cx="736099" cy="338554"/>
          </a:xfrm>
          <a:prstGeom prst="rect">
            <a:avLst/>
          </a:prstGeom>
          <a:noFill/>
        </p:spPr>
        <p:txBody>
          <a:bodyPr wrap="non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Arial" panose="020B0604020202020204" pitchFamily="34" charset="0"/>
                <a:ea typeface="Graphik Bold" charset="0"/>
                <a:cs typeface="Arial" panose="020B0604020202020204" pitchFamily="34" charset="0"/>
              </a:rPr>
              <a:t>Grow</a:t>
            </a:r>
          </a:p>
        </p:txBody>
      </p:sp>
      <p:sp>
        <p:nvSpPr>
          <p:cNvPr id="18" name="TextBox 17">
            <a:extLst>
              <a:ext uri="{FF2B5EF4-FFF2-40B4-BE49-F238E27FC236}">
                <a16:creationId xmlns:a16="http://schemas.microsoft.com/office/drawing/2014/main" id="{EE0975FC-E1B0-629A-8AE5-D16AB4B79E35}"/>
              </a:ext>
            </a:extLst>
          </p:cNvPr>
          <p:cNvSpPr txBox="1"/>
          <p:nvPr/>
        </p:nvSpPr>
        <p:spPr>
          <a:xfrm>
            <a:off x="6708115" y="3251760"/>
            <a:ext cx="1042273" cy="307777"/>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12 months</a:t>
            </a:r>
          </a:p>
        </p:txBody>
      </p:sp>
      <p:cxnSp>
        <p:nvCxnSpPr>
          <p:cNvPr id="19" name="Straight Connector 18">
            <a:extLst>
              <a:ext uri="{FF2B5EF4-FFF2-40B4-BE49-F238E27FC236}">
                <a16:creationId xmlns:a16="http://schemas.microsoft.com/office/drawing/2014/main" id="{7353EF93-267F-85AF-70C4-88C6230CFAAA}"/>
              </a:ext>
            </a:extLst>
          </p:cNvPr>
          <p:cNvCxnSpPr>
            <a:cxnSpLocks/>
          </p:cNvCxnSpPr>
          <p:nvPr/>
        </p:nvCxnSpPr>
        <p:spPr>
          <a:xfrm flipV="1">
            <a:off x="1901865" y="2415300"/>
            <a:ext cx="0" cy="830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CDF13B6-DCC7-FE7D-6F24-A2E21B4E37E0}"/>
              </a:ext>
            </a:extLst>
          </p:cNvPr>
          <p:cNvSpPr txBox="1"/>
          <p:nvPr/>
        </p:nvSpPr>
        <p:spPr>
          <a:xfrm>
            <a:off x="1307197" y="1810862"/>
            <a:ext cx="122020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err="1">
                <a:ln>
                  <a:noFill/>
                </a:ln>
                <a:solidFill>
                  <a:schemeClr val="bg1"/>
                </a:solidFill>
                <a:effectLst/>
                <a:uLnTx/>
                <a:uFillTx/>
                <a:latin typeface="Arial" panose="020B0604020202020204" pitchFamily="34" charset="0"/>
                <a:ea typeface="Graphik Medium" charset="0"/>
                <a:cs typeface="Arial" panose="020B0604020202020204" pitchFamily="34" charset="0"/>
              </a:rPr>
              <a:t>NewCo</a:t>
            </a: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 </a:t>
            </a:r>
            <a:b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b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Medium" charset="0"/>
                <a:cs typeface="Arial" panose="020B0604020202020204" pitchFamily="34" charset="0"/>
              </a:rPr>
              <a:t>established</a:t>
            </a:r>
          </a:p>
        </p:txBody>
      </p:sp>
      <p:cxnSp>
        <p:nvCxnSpPr>
          <p:cNvPr id="21" name="Shape 294">
            <a:extLst>
              <a:ext uri="{FF2B5EF4-FFF2-40B4-BE49-F238E27FC236}">
                <a16:creationId xmlns:a16="http://schemas.microsoft.com/office/drawing/2014/main" id="{2E19D2AD-A6DA-7D8D-1A37-0CA639CC579C}"/>
              </a:ext>
            </a:extLst>
          </p:cNvPr>
          <p:cNvCxnSpPr>
            <a:cxnSpLocks/>
          </p:cNvCxnSpPr>
          <p:nvPr/>
        </p:nvCxnSpPr>
        <p:spPr>
          <a:xfrm flipV="1">
            <a:off x="5223865" y="3322879"/>
            <a:ext cx="0" cy="1068914"/>
          </a:xfrm>
          <a:prstGeom prst="straightConnector1">
            <a:avLst/>
          </a:prstGeom>
          <a:noFill/>
          <a:ln w="9525" cap="flat" cmpd="sng">
            <a:solidFill>
              <a:schemeClr val="bg1"/>
            </a:solidFill>
            <a:prstDash val="dash"/>
            <a:round/>
            <a:headEnd type="none" w="lg" len="lg"/>
            <a:tailEnd type="none" w="lg" len="lg"/>
          </a:ln>
        </p:spPr>
      </p:cxnSp>
      <p:cxnSp>
        <p:nvCxnSpPr>
          <p:cNvPr id="22" name="Shape 294">
            <a:extLst>
              <a:ext uri="{FF2B5EF4-FFF2-40B4-BE49-F238E27FC236}">
                <a16:creationId xmlns:a16="http://schemas.microsoft.com/office/drawing/2014/main" id="{ACA2F6A3-B5FC-4B5A-045F-51DB5D5D22D3}"/>
              </a:ext>
            </a:extLst>
          </p:cNvPr>
          <p:cNvCxnSpPr>
            <a:cxnSpLocks/>
          </p:cNvCxnSpPr>
          <p:nvPr/>
        </p:nvCxnSpPr>
        <p:spPr>
          <a:xfrm flipV="1">
            <a:off x="8313532" y="3277159"/>
            <a:ext cx="0" cy="1068914"/>
          </a:xfrm>
          <a:prstGeom prst="straightConnector1">
            <a:avLst/>
          </a:prstGeom>
          <a:noFill/>
          <a:ln w="9525" cap="flat" cmpd="sng">
            <a:solidFill>
              <a:schemeClr val="bg1"/>
            </a:solidFill>
            <a:prstDash val="dash"/>
            <a:round/>
            <a:headEnd type="none" w="lg" len="lg"/>
            <a:tailEnd type="none" w="lg" len="lg"/>
          </a:ln>
        </p:spPr>
      </p:cxnSp>
      <p:sp>
        <p:nvSpPr>
          <p:cNvPr id="23" name="Shape 285">
            <a:extLst>
              <a:ext uri="{FF2B5EF4-FFF2-40B4-BE49-F238E27FC236}">
                <a16:creationId xmlns:a16="http://schemas.microsoft.com/office/drawing/2014/main" id="{1490B523-3F85-1C88-6B99-A4581C35DADD}"/>
              </a:ext>
            </a:extLst>
          </p:cNvPr>
          <p:cNvSpPr/>
          <p:nvPr/>
        </p:nvSpPr>
        <p:spPr>
          <a:xfrm>
            <a:off x="286960" y="4558956"/>
            <a:ext cx="1261880" cy="301870"/>
          </a:xfrm>
          <a:prstGeom prst="rect">
            <a:avLst/>
          </a:prstGeom>
          <a:noFill/>
          <a:ln>
            <a:noFill/>
          </a:ln>
        </p:spPr>
        <p:txBody>
          <a:bodyPr lIns="36000" tIns="36000" rIns="36000" bIns="360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endParaRPr kumimoji="0" lang="en-US" sz="1200" u="sng"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sym typeface="Montserrat"/>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kumimoji="0" lang="en-US" sz="1200" u="sng"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sym typeface="Montserrat"/>
            </a:endParaRPr>
          </a:p>
        </p:txBody>
      </p:sp>
      <p:sp>
        <p:nvSpPr>
          <p:cNvPr id="25" name="Rectangle 24">
            <a:extLst>
              <a:ext uri="{FF2B5EF4-FFF2-40B4-BE49-F238E27FC236}">
                <a16:creationId xmlns:a16="http://schemas.microsoft.com/office/drawing/2014/main" id="{B18C8F90-3A27-1750-DE13-44264E5E62A0}"/>
              </a:ext>
            </a:extLst>
          </p:cNvPr>
          <p:cNvSpPr/>
          <p:nvPr/>
        </p:nvSpPr>
        <p:spPr>
          <a:xfrm>
            <a:off x="0" y="5440206"/>
            <a:ext cx="12192000" cy="146515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		</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F1B0A3EA-1EE9-EF99-52D8-E070940FD3FE}"/>
              </a:ext>
            </a:extLst>
          </p:cNvPr>
          <p:cNvSpPr/>
          <p:nvPr/>
        </p:nvSpPr>
        <p:spPr>
          <a:xfrm>
            <a:off x="8321624" y="2503849"/>
            <a:ext cx="1462052" cy="146516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9FDE79C-4543-CCA7-C1D7-FCD6DC974DDD}"/>
              </a:ext>
            </a:extLst>
          </p:cNvPr>
          <p:cNvSpPr txBox="1"/>
          <p:nvPr/>
        </p:nvSpPr>
        <p:spPr>
          <a:xfrm>
            <a:off x="8440944" y="3093971"/>
            <a:ext cx="114165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effectLst/>
                <a:uLnTx/>
                <a:uFillTx/>
                <a:latin typeface="Arial" panose="020B0604020202020204" pitchFamily="34" charset="0"/>
                <a:ea typeface="Graphik Medium" charset="0"/>
                <a:cs typeface="Arial" panose="020B0604020202020204" pitchFamily="34" charset="0"/>
              </a:rPr>
              <a:t>[Sanitized]</a:t>
            </a:r>
          </a:p>
        </p:txBody>
      </p:sp>
      <p:sp>
        <p:nvSpPr>
          <p:cNvPr id="28" name="Shape 285">
            <a:extLst>
              <a:ext uri="{FF2B5EF4-FFF2-40B4-BE49-F238E27FC236}">
                <a16:creationId xmlns:a16="http://schemas.microsoft.com/office/drawing/2014/main" id="{C3840AA9-53B5-94A9-3E7B-21D7AFD4A4D3}"/>
              </a:ext>
            </a:extLst>
          </p:cNvPr>
          <p:cNvSpPr/>
          <p:nvPr/>
        </p:nvSpPr>
        <p:spPr>
          <a:xfrm>
            <a:off x="1497160" y="4163623"/>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rPr>
              <a:t>NO-GO</a:t>
            </a:r>
          </a:p>
        </p:txBody>
      </p:sp>
      <p:sp>
        <p:nvSpPr>
          <p:cNvPr id="29" name="Shape 285">
            <a:extLst>
              <a:ext uri="{FF2B5EF4-FFF2-40B4-BE49-F238E27FC236}">
                <a16:creationId xmlns:a16="http://schemas.microsoft.com/office/drawing/2014/main" id="{80ADC388-E0FA-617D-A6F4-BFC546362787}"/>
              </a:ext>
            </a:extLst>
          </p:cNvPr>
          <p:cNvSpPr/>
          <p:nvPr/>
        </p:nvSpPr>
        <p:spPr>
          <a:xfrm>
            <a:off x="4826585" y="4163623"/>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endParaRPr>
          </a:p>
        </p:txBody>
      </p:sp>
      <p:sp>
        <p:nvSpPr>
          <p:cNvPr id="30" name="Shape 285">
            <a:extLst>
              <a:ext uri="{FF2B5EF4-FFF2-40B4-BE49-F238E27FC236}">
                <a16:creationId xmlns:a16="http://schemas.microsoft.com/office/drawing/2014/main" id="{85A84388-784C-3CE5-A999-3E195584F4FC}"/>
              </a:ext>
            </a:extLst>
          </p:cNvPr>
          <p:cNvSpPr/>
          <p:nvPr/>
        </p:nvSpPr>
        <p:spPr>
          <a:xfrm>
            <a:off x="7915738" y="4159379"/>
            <a:ext cx="840280" cy="841550"/>
          </a:xfrm>
          <a:prstGeom prst="ellipse">
            <a:avLst/>
          </a:prstGeom>
          <a:solidFill>
            <a:schemeClr val="accent1"/>
          </a:solidFill>
          <a:ln>
            <a:noFill/>
          </a:ln>
        </p:spPr>
        <p:txBody>
          <a:bodyPr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GO/</a:t>
            </a:r>
            <a:b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br>
            <a:r>
              <a:rPr kumimoji="0" lang="en-US" sz="1200" b="1" u="none" strike="noStrike" kern="1200" cap="none" spc="0" normalizeH="0" baseline="0" noProof="0">
                <a:ln>
                  <a:noFill/>
                </a:ln>
                <a:effectLst/>
                <a:uLnTx/>
                <a:uFillTx/>
                <a:latin typeface="Arial" panose="020B0604020202020204" pitchFamily="34" charset="0"/>
                <a:ea typeface="Graphik Bold" charset="0"/>
                <a:cs typeface="Arial" panose="020B0604020202020204" pitchFamily="34" charset="0"/>
                <a:sym typeface="Montserrat"/>
              </a:rPr>
              <a:t>NO-GO</a:t>
            </a:r>
            <a:endParaRPr kumimoji="0" lang="en-US" sz="1200" b="1" u="none" strike="noStrike" kern="1200" cap="none" spc="0" normalizeH="0" baseline="0" noProof="0" dirty="0">
              <a:ln>
                <a:noFill/>
              </a:ln>
              <a:effectLst/>
              <a:uLnTx/>
              <a:uFillTx/>
              <a:latin typeface="Arial" panose="020B0604020202020204" pitchFamily="34" charset="0"/>
              <a:ea typeface="Graphik Bold" charset="0"/>
              <a:cs typeface="Arial" panose="020B0604020202020204" pitchFamily="34" charset="0"/>
              <a:sym typeface="Montserrat"/>
            </a:endParaRPr>
          </a:p>
        </p:txBody>
      </p:sp>
      <p:sp>
        <p:nvSpPr>
          <p:cNvPr id="31" name="Oval 30">
            <a:extLst>
              <a:ext uri="{FF2B5EF4-FFF2-40B4-BE49-F238E27FC236}">
                <a16:creationId xmlns:a16="http://schemas.microsoft.com/office/drawing/2014/main" id="{35F62003-A9F2-E2FA-288C-98F043B70AE2}"/>
              </a:ext>
            </a:extLst>
          </p:cNvPr>
          <p:cNvSpPr/>
          <p:nvPr/>
        </p:nvSpPr>
        <p:spPr>
          <a:xfrm>
            <a:off x="611628" y="5811095"/>
            <a:ext cx="743428" cy="743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4D2D462-84B4-8485-2613-CF963375E308}"/>
              </a:ext>
            </a:extLst>
          </p:cNvPr>
          <p:cNvSpPr txBox="1"/>
          <p:nvPr/>
        </p:nvSpPr>
        <p:spPr>
          <a:xfrm>
            <a:off x="1497160" y="5695730"/>
            <a:ext cx="96008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Prior to each tranche [sanitized] can decide whether to proceed with the investment plan or not. </a:t>
            </a: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The minimum investment is [sanitized] – covering the </a:t>
            </a:r>
            <a:r>
              <a:rPr lang="en-US" sz="1400" dirty="0">
                <a:solidFill>
                  <a:schemeClr val="bg1"/>
                </a:solidFill>
                <a:latin typeface="Arial" panose="020B0604020202020204" pitchFamily="34" charset="0"/>
                <a:cs typeface="Arial" panose="020B0604020202020204" pitchFamily="34" charset="0"/>
              </a:rPr>
              <a:t>B</a:t>
            </a:r>
            <a:r>
              <a:rPr kumimoji="0" lang="en-US" sz="1400" b="0" i="0" u="none" strike="noStrike" kern="1200" cap="none" spc="0" normalizeH="0" baseline="0" noProof="0" dirty="0" err="1">
                <a:ln>
                  <a:noFill/>
                </a:ln>
                <a:solidFill>
                  <a:schemeClr val="bg1"/>
                </a:solidFill>
                <a:effectLst/>
                <a:uLnTx/>
                <a:uFillTx/>
                <a:latin typeface="Arial" panose="020B0604020202020204" pitchFamily="34" charset="0"/>
                <a:cs typeface="Arial" panose="020B0604020202020204" pitchFamily="34" charset="0"/>
              </a:rPr>
              <a:t>uild</a:t>
            </a:r>
            <a:r>
              <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 phase.</a:t>
            </a:r>
            <a:endParaRPr lang="en-US" sz="14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a:p>
            <a:pPr lvl="0">
              <a:defRPr/>
            </a:pPr>
            <a:r>
              <a:rPr lang="en-US" sz="1400" dirty="0">
                <a:solidFill>
                  <a:schemeClr val="bg1"/>
                </a:solidFill>
                <a:latin typeface="Arial" panose="020B0604020202020204" pitchFamily="34" charset="0"/>
                <a:cs typeface="Arial" panose="020B0604020202020204" pitchFamily="34" charset="0"/>
              </a:rPr>
              <a:t>In addition, there will be some IT investments to create APIs etc. where size and impact remains to be estimated.</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pic>
        <p:nvPicPr>
          <p:cNvPr id="34" name="Picture 33">
            <a:extLst>
              <a:ext uri="{FF2B5EF4-FFF2-40B4-BE49-F238E27FC236}">
                <a16:creationId xmlns:a16="http://schemas.microsoft.com/office/drawing/2014/main" id="{A2864CA6-A263-2762-FDCA-19872C3DA7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4747" y="5944214"/>
            <a:ext cx="477191" cy="477191"/>
          </a:xfrm>
          <a:prstGeom prst="rect">
            <a:avLst/>
          </a:prstGeom>
        </p:spPr>
      </p:pic>
      <p:sp>
        <p:nvSpPr>
          <p:cNvPr id="2" name="1. On-page tracker">
            <a:extLst>
              <a:ext uri="{FF2B5EF4-FFF2-40B4-BE49-F238E27FC236}">
                <a16:creationId xmlns:a16="http://schemas.microsoft.com/office/drawing/2014/main" id="{B74ED951-E27D-48AD-AAE2-3EFDD17049FD}"/>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Tree>
    <p:extLst>
      <p:ext uri="{BB962C8B-B14F-4D97-AF65-F5344CB8AC3E}">
        <p14:creationId xmlns:p14="http://schemas.microsoft.com/office/powerpoint/2010/main" val="231064342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dirty="0">
                <a:solidFill>
                  <a:schemeClr val="bg1"/>
                </a:solidFill>
                <a:latin typeface="Georgia" panose="02040502050405020303" pitchFamily="18" charset="0"/>
              </a:rPr>
              <a:t>Next steps</a:t>
            </a:r>
            <a:endParaRPr lang="en-US" sz="4800" b="1" dirty="0">
              <a:solidFill>
                <a:schemeClr val="bg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09</a:t>
            </a:r>
          </a:p>
        </p:txBody>
      </p:sp>
      <p:sp>
        <p:nvSpPr>
          <p:cNvPr id="2" name="1. On-page tracker">
            <a:extLst>
              <a:ext uri="{FF2B5EF4-FFF2-40B4-BE49-F238E27FC236}">
                <a16:creationId xmlns:a16="http://schemas.microsoft.com/office/drawing/2014/main" id="{7D27C4D8-4E80-21C3-3150-53D3CAA37B74}"/>
              </a:ext>
            </a:extLst>
          </p:cNvPr>
          <p:cNvSpPr txBox="1">
            <a:spLocks/>
          </p:cNvSpPr>
          <p:nvPr>
            <p:custDataLst>
              <p:tags r:id="rId2"/>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Tree>
    <p:extLst>
      <p:ext uri="{BB962C8B-B14F-4D97-AF65-F5344CB8AC3E}">
        <p14:creationId xmlns:p14="http://schemas.microsoft.com/office/powerpoint/2010/main" val="2223366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A54DB6-C576-7370-85C6-0E509988693E}"/>
              </a:ext>
            </a:extLst>
          </p:cNvPr>
          <p:cNvSpPr/>
          <p:nvPr/>
        </p:nvSpPr>
        <p:spPr>
          <a:xfrm>
            <a:off x="550864" y="1862254"/>
            <a:ext cx="11086400" cy="4471639"/>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4" name="Title 3">
            <a:extLst>
              <a:ext uri="{FF2B5EF4-FFF2-40B4-BE49-F238E27FC236}">
                <a16:creationId xmlns:a16="http://schemas.microsoft.com/office/drawing/2014/main" id="{25DC7DEF-3BAC-96FE-6DB3-AE61774F803F}"/>
              </a:ext>
            </a:extLst>
          </p:cNvPr>
          <p:cNvSpPr>
            <a:spLocks noGrp="1"/>
          </p:cNvSpPr>
          <p:nvPr>
            <p:ph type="title"/>
          </p:nvPr>
        </p:nvSpPr>
        <p:spPr/>
        <p:txBody>
          <a:bodyPr/>
          <a:lstStyle/>
          <a:p>
            <a:r>
              <a:rPr lang="en-US" dirty="0"/>
              <a:t>Immediate next steps</a:t>
            </a:r>
          </a:p>
        </p:txBody>
      </p:sp>
      <p:sp>
        <p:nvSpPr>
          <p:cNvPr id="3" name="TextBox 2">
            <a:extLst>
              <a:ext uri="{FF2B5EF4-FFF2-40B4-BE49-F238E27FC236}">
                <a16:creationId xmlns:a16="http://schemas.microsoft.com/office/drawing/2014/main" id="{6A21E3C7-240F-FFA0-8CBA-5920CDAADD07}"/>
              </a:ext>
            </a:extLst>
          </p:cNvPr>
          <p:cNvSpPr txBox="1"/>
          <p:nvPr/>
        </p:nvSpPr>
        <p:spPr>
          <a:xfrm>
            <a:off x="4362994" y="436299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 name="TextBox 1">
            <a:extLst>
              <a:ext uri="{FF2B5EF4-FFF2-40B4-BE49-F238E27FC236}">
                <a16:creationId xmlns:a16="http://schemas.microsoft.com/office/drawing/2014/main" id="{A31ED5BB-D710-D909-1246-F805C6C81B19}"/>
              </a:ext>
            </a:extLst>
          </p:cNvPr>
          <p:cNvSpPr txBox="1"/>
          <p:nvPr/>
        </p:nvSpPr>
        <p:spPr>
          <a:xfrm>
            <a:off x="1148576" y="2304226"/>
            <a:ext cx="8932126" cy="338554"/>
          </a:xfrm>
          <a:prstGeom prst="rect">
            <a:avLst/>
          </a:prstGeom>
          <a:noFill/>
        </p:spPr>
        <p:txBody>
          <a:bodyPr wrap="square" rtlCol="0" anchor="ctr">
            <a:spAutoFit/>
          </a:bodyPr>
          <a:lstStyle/>
          <a:p>
            <a:r>
              <a:rPr lang="en-US" sz="1600" dirty="0">
                <a:solidFill>
                  <a:schemeClr val="bg1"/>
                </a:solidFill>
              </a:rPr>
              <a:t>Get approval by Board for </a:t>
            </a:r>
            <a:r>
              <a:rPr lang="en-US" sz="1600" dirty="0" err="1">
                <a:solidFill>
                  <a:schemeClr val="bg1"/>
                </a:solidFill>
              </a:rPr>
              <a:t>NewCo</a:t>
            </a:r>
            <a:r>
              <a:rPr lang="en-US" sz="1600" dirty="0">
                <a:solidFill>
                  <a:schemeClr val="bg1"/>
                </a:solidFill>
              </a:rPr>
              <a:t> including allocation of first Build investment</a:t>
            </a:r>
          </a:p>
        </p:txBody>
      </p:sp>
      <p:sp>
        <p:nvSpPr>
          <p:cNvPr id="8" name="TextBox 7">
            <a:extLst>
              <a:ext uri="{FF2B5EF4-FFF2-40B4-BE49-F238E27FC236}">
                <a16:creationId xmlns:a16="http://schemas.microsoft.com/office/drawing/2014/main" id="{7E4BA9D9-BEB6-2CAA-AA04-0A3D1B4EC2F8}"/>
              </a:ext>
            </a:extLst>
          </p:cNvPr>
          <p:cNvSpPr txBox="1"/>
          <p:nvPr/>
        </p:nvSpPr>
        <p:spPr>
          <a:xfrm>
            <a:off x="1148576" y="3137851"/>
            <a:ext cx="8932126" cy="338554"/>
          </a:xfrm>
          <a:prstGeom prst="rect">
            <a:avLst/>
          </a:prstGeom>
          <a:noFill/>
        </p:spPr>
        <p:txBody>
          <a:bodyPr wrap="square" rtlCol="0" anchor="ctr">
            <a:spAutoFit/>
          </a:bodyPr>
          <a:lstStyle/>
          <a:p>
            <a:r>
              <a:rPr lang="en-US" sz="1600" dirty="0">
                <a:solidFill>
                  <a:schemeClr val="bg1"/>
                </a:solidFill>
              </a:rPr>
              <a:t>Establish </a:t>
            </a:r>
            <a:r>
              <a:rPr lang="en-US" sz="1600" dirty="0" err="1">
                <a:solidFill>
                  <a:schemeClr val="bg1"/>
                </a:solidFill>
              </a:rPr>
              <a:t>NewCo</a:t>
            </a:r>
            <a:r>
              <a:rPr lang="en-US" sz="1600" dirty="0">
                <a:solidFill>
                  <a:schemeClr val="bg1"/>
                </a:solidFill>
              </a:rPr>
              <a:t> as stand-alone unit with governance etc. as discussed</a:t>
            </a:r>
          </a:p>
        </p:txBody>
      </p:sp>
      <p:sp>
        <p:nvSpPr>
          <p:cNvPr id="9" name="TextBox 8">
            <a:extLst>
              <a:ext uri="{FF2B5EF4-FFF2-40B4-BE49-F238E27FC236}">
                <a16:creationId xmlns:a16="http://schemas.microsoft.com/office/drawing/2014/main" id="{262A8D24-B155-9B71-C069-A3DF99CC3E0C}"/>
              </a:ext>
            </a:extLst>
          </p:cNvPr>
          <p:cNvSpPr txBox="1"/>
          <p:nvPr/>
        </p:nvSpPr>
        <p:spPr>
          <a:xfrm>
            <a:off x="1148576" y="3971476"/>
            <a:ext cx="8932126" cy="338554"/>
          </a:xfrm>
          <a:prstGeom prst="rect">
            <a:avLst/>
          </a:prstGeom>
          <a:noFill/>
        </p:spPr>
        <p:txBody>
          <a:bodyPr wrap="square" rtlCol="0" anchor="ctr">
            <a:spAutoFit/>
          </a:bodyPr>
          <a:lstStyle/>
          <a:p>
            <a:r>
              <a:rPr lang="en-US" sz="1600" dirty="0">
                <a:solidFill>
                  <a:schemeClr val="bg1"/>
                </a:solidFill>
              </a:rPr>
              <a:t>Identify and allocate key team members to join </a:t>
            </a:r>
            <a:r>
              <a:rPr lang="en-US" sz="1600" dirty="0" err="1">
                <a:solidFill>
                  <a:schemeClr val="bg1"/>
                </a:solidFill>
              </a:rPr>
              <a:t>NewCo</a:t>
            </a:r>
            <a:endParaRPr lang="en-US" sz="1600" dirty="0">
              <a:solidFill>
                <a:schemeClr val="bg1"/>
              </a:solidFill>
            </a:endParaRPr>
          </a:p>
        </p:txBody>
      </p:sp>
      <p:sp>
        <p:nvSpPr>
          <p:cNvPr id="10" name="TextBox 9">
            <a:extLst>
              <a:ext uri="{FF2B5EF4-FFF2-40B4-BE49-F238E27FC236}">
                <a16:creationId xmlns:a16="http://schemas.microsoft.com/office/drawing/2014/main" id="{9041EC0C-0997-05FA-C1CC-C8DF5C67CD71}"/>
              </a:ext>
            </a:extLst>
          </p:cNvPr>
          <p:cNvSpPr txBox="1"/>
          <p:nvPr/>
        </p:nvSpPr>
        <p:spPr>
          <a:xfrm>
            <a:off x="1148576" y="4681991"/>
            <a:ext cx="8932126" cy="584775"/>
          </a:xfrm>
          <a:prstGeom prst="rect">
            <a:avLst/>
          </a:prstGeom>
          <a:noFill/>
        </p:spPr>
        <p:txBody>
          <a:bodyPr wrap="square" rtlCol="0" anchor="ctr">
            <a:spAutoFit/>
          </a:bodyPr>
          <a:lstStyle/>
          <a:p>
            <a:r>
              <a:rPr lang="en-US" sz="1600" dirty="0">
                <a:solidFill>
                  <a:schemeClr val="bg1"/>
                </a:solidFill>
              </a:rPr>
              <a:t>Prepare detailed roadmap and estimate internal resource use in other teams/functions to be included in Q3 planning</a:t>
            </a:r>
          </a:p>
        </p:txBody>
      </p:sp>
      <p:sp>
        <p:nvSpPr>
          <p:cNvPr id="11" name="TextBox 10">
            <a:extLst>
              <a:ext uri="{FF2B5EF4-FFF2-40B4-BE49-F238E27FC236}">
                <a16:creationId xmlns:a16="http://schemas.microsoft.com/office/drawing/2014/main" id="{B80EEC8F-20A1-E02B-8363-72FC5984AE91}"/>
              </a:ext>
            </a:extLst>
          </p:cNvPr>
          <p:cNvSpPr txBox="1"/>
          <p:nvPr/>
        </p:nvSpPr>
        <p:spPr>
          <a:xfrm>
            <a:off x="1148576" y="5638726"/>
            <a:ext cx="8932126" cy="338554"/>
          </a:xfrm>
          <a:prstGeom prst="rect">
            <a:avLst/>
          </a:prstGeom>
          <a:noFill/>
        </p:spPr>
        <p:txBody>
          <a:bodyPr wrap="square" rtlCol="0" anchor="ctr">
            <a:spAutoFit/>
          </a:bodyPr>
          <a:lstStyle/>
          <a:p>
            <a:r>
              <a:rPr lang="en-US" sz="1600" dirty="0">
                <a:solidFill>
                  <a:schemeClr val="bg1"/>
                </a:solidFill>
              </a:rPr>
              <a:t>Start building MVP</a:t>
            </a:r>
          </a:p>
        </p:txBody>
      </p:sp>
      <p:sp>
        <p:nvSpPr>
          <p:cNvPr id="13" name="Triangle 12">
            <a:extLst>
              <a:ext uri="{FF2B5EF4-FFF2-40B4-BE49-F238E27FC236}">
                <a16:creationId xmlns:a16="http://schemas.microsoft.com/office/drawing/2014/main" id="{7B3F14D8-8F9B-B5B8-BE44-2A860824A48C}"/>
              </a:ext>
            </a:extLst>
          </p:cNvPr>
          <p:cNvSpPr>
            <a:spLocks noChangeAspect="1"/>
          </p:cNvSpPr>
          <p:nvPr/>
        </p:nvSpPr>
        <p:spPr>
          <a:xfrm rot="5400000">
            <a:off x="758972" y="23835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4" name="Triangle 13">
            <a:extLst>
              <a:ext uri="{FF2B5EF4-FFF2-40B4-BE49-F238E27FC236}">
                <a16:creationId xmlns:a16="http://schemas.microsoft.com/office/drawing/2014/main" id="{9BF1F967-C12C-A930-4E6A-A0A00630DBCB}"/>
              </a:ext>
            </a:extLst>
          </p:cNvPr>
          <p:cNvSpPr>
            <a:spLocks noChangeAspect="1"/>
          </p:cNvSpPr>
          <p:nvPr/>
        </p:nvSpPr>
        <p:spPr>
          <a:xfrm rot="5400000">
            <a:off x="758972" y="321712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Triangle 14">
            <a:extLst>
              <a:ext uri="{FF2B5EF4-FFF2-40B4-BE49-F238E27FC236}">
                <a16:creationId xmlns:a16="http://schemas.microsoft.com/office/drawing/2014/main" id="{34807CA8-3DCA-2F3E-3D0B-7DB0294CBD2C}"/>
              </a:ext>
            </a:extLst>
          </p:cNvPr>
          <p:cNvSpPr>
            <a:spLocks noChangeAspect="1"/>
          </p:cNvSpPr>
          <p:nvPr/>
        </p:nvSpPr>
        <p:spPr>
          <a:xfrm rot="5400000">
            <a:off x="758972" y="405075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Triangle 15">
            <a:extLst>
              <a:ext uri="{FF2B5EF4-FFF2-40B4-BE49-F238E27FC236}">
                <a16:creationId xmlns:a16="http://schemas.microsoft.com/office/drawing/2014/main" id="{B4EA1C99-3B87-CD29-1A42-E798C644F701}"/>
              </a:ext>
            </a:extLst>
          </p:cNvPr>
          <p:cNvSpPr>
            <a:spLocks noChangeAspect="1"/>
          </p:cNvSpPr>
          <p:nvPr/>
        </p:nvSpPr>
        <p:spPr>
          <a:xfrm rot="5400000">
            <a:off x="758972" y="4884378"/>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riangle 16">
            <a:extLst>
              <a:ext uri="{FF2B5EF4-FFF2-40B4-BE49-F238E27FC236}">
                <a16:creationId xmlns:a16="http://schemas.microsoft.com/office/drawing/2014/main" id="{34A1ECE9-2F48-5F35-3B14-5751DFDA240A}"/>
              </a:ext>
            </a:extLst>
          </p:cNvPr>
          <p:cNvSpPr>
            <a:spLocks noChangeAspect="1"/>
          </p:cNvSpPr>
          <p:nvPr/>
        </p:nvSpPr>
        <p:spPr>
          <a:xfrm rot="5400000">
            <a:off x="758972" y="5718003"/>
            <a:ext cx="269094"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1. On-page tracker">
            <a:extLst>
              <a:ext uri="{FF2B5EF4-FFF2-40B4-BE49-F238E27FC236}">
                <a16:creationId xmlns:a16="http://schemas.microsoft.com/office/drawing/2014/main" id="{036EE50A-8ABE-9964-DAF6-3AF72830A15A}"/>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solidFill>
                  <a:schemeClr val="bg1"/>
                </a:solidFill>
              </a:rPr>
              <a:t>Case: Real-life sanitized example #3</a:t>
            </a:r>
          </a:p>
        </p:txBody>
      </p:sp>
      <p:sp>
        <p:nvSpPr>
          <p:cNvPr id="21" name="Footer Placeholder 2">
            <a:extLst>
              <a:ext uri="{FF2B5EF4-FFF2-40B4-BE49-F238E27FC236}">
                <a16:creationId xmlns:a16="http://schemas.microsoft.com/office/drawing/2014/main" id="{7E2E9D9D-A475-05FE-D75F-DBB8B20B1EE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671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6BF-3901-7E42-954E-106F968408D6}"/>
              </a:ext>
            </a:extLst>
          </p:cNvPr>
          <p:cNvSpPr>
            <a:spLocks noGrp="1"/>
          </p:cNvSpPr>
          <p:nvPr>
            <p:ph type="title"/>
          </p:nvPr>
        </p:nvSpPr>
        <p:spPr/>
        <p:txBody>
          <a:bodyPr/>
          <a:lstStyle/>
          <a:p>
            <a:r>
              <a:rPr lang="en-US" dirty="0"/>
              <a:t>Our vision and ambition with [project/business x]</a:t>
            </a:r>
          </a:p>
        </p:txBody>
      </p:sp>
      <p:sp>
        <p:nvSpPr>
          <p:cNvPr id="9" name="Subtitle 8">
            <a:extLst>
              <a:ext uri="{FF2B5EF4-FFF2-40B4-BE49-F238E27FC236}">
                <a16:creationId xmlns:a16="http://schemas.microsoft.com/office/drawing/2014/main" id="{7CFA66BF-A91D-93DA-47F2-B830C852CAB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CB63ED7-E637-BF45-AFFF-5A9A47F7533F}"/>
              </a:ext>
            </a:extLst>
          </p:cNvPr>
          <p:cNvSpPr>
            <a:spLocks noGrp="1"/>
          </p:cNvSpPr>
          <p:nvPr>
            <p:ph type="sldNum" idx="4294967295"/>
          </p:nvPr>
        </p:nvSpPr>
        <p:spPr>
          <a:xfrm>
            <a:off x="11822113" y="6426200"/>
            <a:ext cx="369887" cy="365125"/>
          </a:xfrm>
          <a:prstGeom prst="rect">
            <a:avLst/>
          </a:prstGeom>
        </p:spPr>
        <p:txBody>
          <a:bodyPr/>
          <a:lstStyle/>
          <a:p>
            <a:pPr marL="0" lvl="0" indent="0" algn="r" rtl="0">
              <a:spcBef>
                <a:spcPts val="0"/>
              </a:spcBef>
              <a:spcAft>
                <a:spcPts val="0"/>
              </a:spcAft>
              <a:buNone/>
            </a:pPr>
            <a:fld id="{00000000-1234-1234-1234-123412341234}" type="slidenum">
              <a:rPr lang="en-GB" smtClean="0"/>
              <a:t>28</a:t>
            </a:fld>
            <a:endParaRPr lang="en-GB"/>
          </a:p>
        </p:txBody>
      </p:sp>
      <p:sp>
        <p:nvSpPr>
          <p:cNvPr id="5" name="Rectangle 4">
            <a:extLst>
              <a:ext uri="{FF2B5EF4-FFF2-40B4-BE49-F238E27FC236}">
                <a16:creationId xmlns:a16="http://schemas.microsoft.com/office/drawing/2014/main" id="{35A21FD8-6A41-AD4D-8568-25431B99819B}"/>
              </a:ext>
            </a:extLst>
          </p:cNvPr>
          <p:cNvSpPr/>
          <p:nvPr/>
        </p:nvSpPr>
        <p:spPr>
          <a:xfrm>
            <a:off x="611836" y="2110354"/>
            <a:ext cx="5197464" cy="477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Vision</a:t>
            </a:r>
          </a:p>
        </p:txBody>
      </p:sp>
      <p:sp>
        <p:nvSpPr>
          <p:cNvPr id="6" name="Rectangle 5">
            <a:extLst>
              <a:ext uri="{FF2B5EF4-FFF2-40B4-BE49-F238E27FC236}">
                <a16:creationId xmlns:a16="http://schemas.microsoft.com/office/drawing/2014/main" id="{9EDDA29C-FE51-BC4F-B6C1-EF55AE030FD3}"/>
              </a:ext>
            </a:extLst>
          </p:cNvPr>
          <p:cNvSpPr/>
          <p:nvPr/>
        </p:nvSpPr>
        <p:spPr>
          <a:xfrm>
            <a:off x="611836" y="2588155"/>
            <a:ext cx="5197464" cy="331244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bg1"/>
                </a:solidFill>
              </a:rPr>
              <a:t>[Insert vision with creating a new business/project]</a:t>
            </a:r>
          </a:p>
        </p:txBody>
      </p:sp>
      <p:sp>
        <p:nvSpPr>
          <p:cNvPr id="7" name="Rectangle 6">
            <a:extLst>
              <a:ext uri="{FF2B5EF4-FFF2-40B4-BE49-F238E27FC236}">
                <a16:creationId xmlns:a16="http://schemas.microsoft.com/office/drawing/2014/main" id="{7C8848D7-976F-2F42-9919-C6B324D64F5A}"/>
              </a:ext>
            </a:extLst>
          </p:cNvPr>
          <p:cNvSpPr/>
          <p:nvPr/>
        </p:nvSpPr>
        <p:spPr>
          <a:xfrm>
            <a:off x="6382700" y="2110354"/>
            <a:ext cx="5197464" cy="477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Ambition</a:t>
            </a:r>
          </a:p>
        </p:txBody>
      </p:sp>
      <p:sp>
        <p:nvSpPr>
          <p:cNvPr id="8" name="Rectangle 7">
            <a:extLst>
              <a:ext uri="{FF2B5EF4-FFF2-40B4-BE49-F238E27FC236}">
                <a16:creationId xmlns:a16="http://schemas.microsoft.com/office/drawing/2014/main" id="{6A827FD5-035F-5C42-9761-1DF0206C5C2A}"/>
              </a:ext>
            </a:extLst>
          </p:cNvPr>
          <p:cNvSpPr/>
          <p:nvPr/>
        </p:nvSpPr>
        <p:spPr>
          <a:xfrm>
            <a:off x="6382700" y="2588155"/>
            <a:ext cx="5197464" cy="331244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spcBef>
                <a:spcPts val="400"/>
              </a:spcBef>
              <a:spcAft>
                <a:spcPts val="400"/>
              </a:spcAft>
            </a:pPr>
            <a:r>
              <a:rPr lang="en-US" sz="1600" dirty="0">
                <a:solidFill>
                  <a:schemeClr val="bg1"/>
                </a:solidFill>
              </a:rPr>
              <a:t>[Insert quantitative ambition, if possible]</a:t>
            </a:r>
          </a:p>
        </p:txBody>
      </p:sp>
      <p:sp>
        <p:nvSpPr>
          <p:cNvPr id="3" name="Rectangle 2">
            <a:extLst>
              <a:ext uri="{FF2B5EF4-FFF2-40B4-BE49-F238E27FC236}">
                <a16:creationId xmlns:a16="http://schemas.microsoft.com/office/drawing/2014/main" id="{F7E327EE-756D-3D3F-8738-E8C15CB93F3B}"/>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3</a:t>
            </a:r>
          </a:p>
        </p:txBody>
      </p:sp>
      <p:sp>
        <p:nvSpPr>
          <p:cNvPr id="11" name="Text Placeholder 2">
            <a:extLst>
              <a:ext uri="{FF2B5EF4-FFF2-40B4-BE49-F238E27FC236}">
                <a16:creationId xmlns:a16="http://schemas.microsoft.com/office/drawing/2014/main" id="{6FD890B3-3AE1-E5FF-484B-7AEF2C478D20}"/>
              </a:ext>
            </a:extLst>
          </p:cNvPr>
          <p:cNvSpPr>
            <a:spLocks noGrp="1"/>
          </p:cNvSpPr>
          <p:nvPr>
            <p:ph type="body" sz="quarter" idx="17"/>
          </p:nvPr>
        </p:nvSpPr>
        <p:spPr>
          <a:xfrm>
            <a:off x="7630160" y="100540"/>
            <a:ext cx="4007104" cy="123111"/>
          </a:xfrm>
        </p:spPr>
        <p:txBody>
          <a:bodyPr/>
          <a:lstStyle/>
          <a:p>
            <a:r>
              <a:rPr lang="en-US" dirty="0"/>
              <a:t>Vision and ambition</a:t>
            </a:r>
          </a:p>
        </p:txBody>
      </p:sp>
    </p:spTree>
    <p:extLst>
      <p:ext uri="{BB962C8B-B14F-4D97-AF65-F5344CB8AC3E}">
        <p14:creationId xmlns:p14="http://schemas.microsoft.com/office/powerpoint/2010/main" val="6732318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dirty="0">
                <a:ln>
                  <a:noFill/>
                </a:ln>
                <a:solidFill>
                  <a:srgbClr val="08A6F6"/>
                </a:solidFill>
                <a:effectLst/>
                <a:uLnTx/>
                <a:uFillTx/>
                <a:latin typeface="Arial"/>
                <a:ea typeface="Arial"/>
                <a:cs typeface="Arial"/>
                <a:sym typeface="Arial"/>
              </a:rPr>
              <a:t>Appendix A</a:t>
            </a:r>
            <a:endParaRPr kumimoji="0" lang="en-US" sz="2000" b="1" i="0" u="none" strike="noStrike" kern="0" cap="none" spc="0" normalizeH="0" baseline="0" dirty="0">
              <a:ln>
                <a:noFill/>
              </a:ln>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dirty="0">
                <a:ln>
                  <a:noFill/>
                </a:ln>
                <a:effectLst/>
                <a:uLnTx/>
                <a:uFillTx/>
                <a:latin typeface="Georgia"/>
                <a:ea typeface="Georgia"/>
                <a:cs typeface="Georgia"/>
                <a:sym typeface="Georgia"/>
              </a:rPr>
              <a:t>Common frameworks and tools used in management consulting</a:t>
            </a:r>
            <a:endParaRPr kumimoji="0" lang="en-US" sz="1400" b="0" i="0" u="none" strike="noStrike" kern="0" cap="none" spc="0" normalizeH="0" baseline="0" dirty="0">
              <a:ln>
                <a:noFill/>
              </a:ln>
              <a:effectLst/>
              <a:uLnTx/>
              <a:uFillTx/>
              <a:latin typeface="Arial"/>
              <a:cs typeface="Arial"/>
              <a:sym typeface="Arial"/>
            </a:endParaRPr>
          </a:p>
        </p:txBody>
      </p:sp>
    </p:spTree>
    <p:extLst>
      <p:ext uri="{BB962C8B-B14F-4D97-AF65-F5344CB8AC3E}">
        <p14:creationId xmlns:p14="http://schemas.microsoft.com/office/powerpoint/2010/main" val="113926714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Profitability framework</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AC924ACE-4644-4C71-EE3E-A7CEBC98743A}"/>
              </a:ext>
            </a:extLst>
          </p:cNvPr>
          <p:cNvSpPr/>
          <p:nvPr/>
        </p:nvSpPr>
        <p:spPr>
          <a:xfrm>
            <a:off x="669284" y="3357385"/>
            <a:ext cx="1537428" cy="813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Profits</a:t>
            </a:r>
          </a:p>
        </p:txBody>
      </p:sp>
      <p:sp>
        <p:nvSpPr>
          <p:cNvPr id="6" name="Rectangle 5">
            <a:extLst>
              <a:ext uri="{FF2B5EF4-FFF2-40B4-BE49-F238E27FC236}">
                <a16:creationId xmlns:a16="http://schemas.microsoft.com/office/drawing/2014/main" id="{6331DFB4-CFB3-E2A0-5C32-0A8938F48DD3}"/>
              </a:ext>
            </a:extLst>
          </p:cNvPr>
          <p:cNvSpPr/>
          <p:nvPr/>
        </p:nvSpPr>
        <p:spPr>
          <a:xfrm>
            <a:off x="2776304" y="2093066"/>
            <a:ext cx="1537428" cy="813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Revenues</a:t>
            </a:r>
          </a:p>
        </p:txBody>
      </p:sp>
      <p:sp>
        <p:nvSpPr>
          <p:cNvPr id="7" name="Rectangle 6">
            <a:extLst>
              <a:ext uri="{FF2B5EF4-FFF2-40B4-BE49-F238E27FC236}">
                <a16:creationId xmlns:a16="http://schemas.microsoft.com/office/drawing/2014/main" id="{10EC55ED-1EE6-6380-CD3A-4E5E272750A8}"/>
              </a:ext>
            </a:extLst>
          </p:cNvPr>
          <p:cNvSpPr/>
          <p:nvPr/>
        </p:nvSpPr>
        <p:spPr>
          <a:xfrm>
            <a:off x="2776304" y="4621703"/>
            <a:ext cx="1537428" cy="8138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Costs</a:t>
            </a:r>
          </a:p>
        </p:txBody>
      </p:sp>
      <p:sp>
        <p:nvSpPr>
          <p:cNvPr id="8" name="Rectangle 7">
            <a:extLst>
              <a:ext uri="{FF2B5EF4-FFF2-40B4-BE49-F238E27FC236}">
                <a16:creationId xmlns:a16="http://schemas.microsoft.com/office/drawing/2014/main" id="{F7361095-518E-C1C5-19A5-20E00CBF9028}"/>
              </a:ext>
            </a:extLst>
          </p:cNvPr>
          <p:cNvSpPr/>
          <p:nvPr/>
        </p:nvSpPr>
        <p:spPr>
          <a:xfrm>
            <a:off x="4883324" y="1462208"/>
            <a:ext cx="153742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Volume</a:t>
            </a:r>
          </a:p>
        </p:txBody>
      </p:sp>
      <p:sp>
        <p:nvSpPr>
          <p:cNvPr id="9" name="Rectangle 8">
            <a:extLst>
              <a:ext uri="{FF2B5EF4-FFF2-40B4-BE49-F238E27FC236}">
                <a16:creationId xmlns:a16="http://schemas.microsoft.com/office/drawing/2014/main" id="{FCA47138-D8B1-5953-7D2C-CAE446897EC9}"/>
              </a:ext>
            </a:extLst>
          </p:cNvPr>
          <p:cNvSpPr/>
          <p:nvPr/>
        </p:nvSpPr>
        <p:spPr>
          <a:xfrm>
            <a:off x="4883324" y="2726527"/>
            <a:ext cx="1537428" cy="811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Price per unit</a:t>
            </a:r>
          </a:p>
        </p:txBody>
      </p:sp>
      <p:sp>
        <p:nvSpPr>
          <p:cNvPr id="10" name="Rectangle 9">
            <a:extLst>
              <a:ext uri="{FF2B5EF4-FFF2-40B4-BE49-F238E27FC236}">
                <a16:creationId xmlns:a16="http://schemas.microsoft.com/office/drawing/2014/main" id="{04CCFA1F-FF0B-B503-38E8-115DDBF6E865}"/>
              </a:ext>
            </a:extLst>
          </p:cNvPr>
          <p:cNvSpPr/>
          <p:nvPr/>
        </p:nvSpPr>
        <p:spPr>
          <a:xfrm>
            <a:off x="4883324" y="3990846"/>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Variable costs</a:t>
            </a:r>
          </a:p>
        </p:txBody>
      </p:sp>
      <p:sp>
        <p:nvSpPr>
          <p:cNvPr id="11" name="Rectangle 10">
            <a:extLst>
              <a:ext uri="{FF2B5EF4-FFF2-40B4-BE49-F238E27FC236}">
                <a16:creationId xmlns:a16="http://schemas.microsoft.com/office/drawing/2014/main" id="{D98DE4DC-C57E-5FA1-B6E7-A6A0BF72CF53}"/>
              </a:ext>
            </a:extLst>
          </p:cNvPr>
          <p:cNvSpPr/>
          <p:nvPr/>
        </p:nvSpPr>
        <p:spPr>
          <a:xfrm>
            <a:off x="4883324" y="5255164"/>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Fixed costs</a:t>
            </a:r>
          </a:p>
        </p:txBody>
      </p:sp>
      <p:sp>
        <p:nvSpPr>
          <p:cNvPr id="12" name="Rectangle 11">
            <a:extLst>
              <a:ext uri="{FF2B5EF4-FFF2-40B4-BE49-F238E27FC236}">
                <a16:creationId xmlns:a16="http://schemas.microsoft.com/office/drawing/2014/main" id="{629B24F3-23E1-D4AB-8F24-2836B805E02D}"/>
              </a:ext>
            </a:extLst>
          </p:cNvPr>
          <p:cNvSpPr/>
          <p:nvPr/>
        </p:nvSpPr>
        <p:spPr>
          <a:xfrm>
            <a:off x="6990344" y="3392756"/>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Volume</a:t>
            </a:r>
          </a:p>
        </p:txBody>
      </p:sp>
      <p:sp>
        <p:nvSpPr>
          <p:cNvPr id="13" name="Rectangle 12">
            <a:extLst>
              <a:ext uri="{FF2B5EF4-FFF2-40B4-BE49-F238E27FC236}">
                <a16:creationId xmlns:a16="http://schemas.microsoft.com/office/drawing/2014/main" id="{6EC78624-0728-FF6B-B20A-88152CD49301}"/>
              </a:ext>
            </a:extLst>
          </p:cNvPr>
          <p:cNvSpPr/>
          <p:nvPr/>
        </p:nvSpPr>
        <p:spPr>
          <a:xfrm>
            <a:off x="6990344" y="4588936"/>
            <a:ext cx="1537428" cy="8112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Cost per unit</a:t>
            </a:r>
          </a:p>
        </p:txBody>
      </p:sp>
      <p:cxnSp>
        <p:nvCxnSpPr>
          <p:cNvPr id="14" name="Elbow Connector 13">
            <a:extLst>
              <a:ext uri="{FF2B5EF4-FFF2-40B4-BE49-F238E27FC236}">
                <a16:creationId xmlns:a16="http://schemas.microsoft.com/office/drawing/2014/main" id="{70A8490D-C6CB-2D71-06E8-EA5645249860}"/>
              </a:ext>
            </a:extLst>
          </p:cNvPr>
          <p:cNvCxnSpPr>
            <a:stCxn id="5" idx="3"/>
            <a:endCxn id="6" idx="1"/>
          </p:cNvCxnSpPr>
          <p:nvPr/>
        </p:nvCxnSpPr>
        <p:spPr>
          <a:xfrm flipV="1">
            <a:off x="2206712" y="2499974"/>
            <a:ext cx="569592" cy="126431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BC6A7712-B196-8D56-581A-155EFBD8C5DB}"/>
              </a:ext>
            </a:extLst>
          </p:cNvPr>
          <p:cNvCxnSpPr>
            <a:cxnSpLocks/>
            <a:stCxn id="5" idx="3"/>
            <a:endCxn id="7" idx="1"/>
          </p:cNvCxnSpPr>
          <p:nvPr/>
        </p:nvCxnSpPr>
        <p:spPr>
          <a:xfrm>
            <a:off x="2206712" y="3764293"/>
            <a:ext cx="569592" cy="1264318"/>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2E95BDAC-4195-6F3C-85D3-03BFFF0820D6}"/>
              </a:ext>
            </a:extLst>
          </p:cNvPr>
          <p:cNvCxnSpPr>
            <a:cxnSpLocks/>
            <a:stCxn id="6" idx="3"/>
            <a:endCxn id="9" idx="1"/>
          </p:cNvCxnSpPr>
          <p:nvPr/>
        </p:nvCxnSpPr>
        <p:spPr>
          <a:xfrm>
            <a:off x="4313732" y="2499974"/>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BA1AAA1-9C63-5DC9-7533-0C196C33E8D8}"/>
              </a:ext>
            </a:extLst>
          </p:cNvPr>
          <p:cNvCxnSpPr>
            <a:cxnSpLocks/>
            <a:stCxn id="6" idx="3"/>
            <a:endCxn id="8" idx="1"/>
          </p:cNvCxnSpPr>
          <p:nvPr/>
        </p:nvCxnSpPr>
        <p:spPr>
          <a:xfrm flipV="1">
            <a:off x="4313732" y="1867814"/>
            <a:ext cx="569592" cy="63216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330C5062-259F-A658-1C59-FF6DA18F5C01}"/>
              </a:ext>
            </a:extLst>
          </p:cNvPr>
          <p:cNvCxnSpPr>
            <a:cxnSpLocks/>
            <a:stCxn id="7" idx="3"/>
            <a:endCxn id="10" idx="1"/>
          </p:cNvCxnSpPr>
          <p:nvPr/>
        </p:nvCxnSpPr>
        <p:spPr>
          <a:xfrm flipV="1">
            <a:off x="4313732" y="4396452"/>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C9380522-9ACD-96D6-629A-E978A8062E37}"/>
              </a:ext>
            </a:extLst>
          </p:cNvPr>
          <p:cNvCxnSpPr>
            <a:cxnSpLocks/>
            <a:stCxn id="7" idx="3"/>
            <a:endCxn id="11" idx="1"/>
          </p:cNvCxnSpPr>
          <p:nvPr/>
        </p:nvCxnSpPr>
        <p:spPr>
          <a:xfrm>
            <a:off x="4313732" y="5028611"/>
            <a:ext cx="569592" cy="63215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1338B26-6BD2-12BD-1F2D-E767F78ECF40}"/>
              </a:ext>
            </a:extLst>
          </p:cNvPr>
          <p:cNvCxnSpPr>
            <a:cxnSpLocks/>
            <a:stCxn id="10" idx="3"/>
            <a:endCxn id="13" idx="1"/>
          </p:cNvCxnSpPr>
          <p:nvPr/>
        </p:nvCxnSpPr>
        <p:spPr>
          <a:xfrm>
            <a:off x="6420752" y="4396452"/>
            <a:ext cx="569592" cy="59809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44D6E05E-4F23-5719-2516-F863147AAE34}"/>
              </a:ext>
            </a:extLst>
          </p:cNvPr>
          <p:cNvCxnSpPr>
            <a:cxnSpLocks/>
            <a:stCxn id="10" idx="3"/>
            <a:endCxn id="12" idx="1"/>
          </p:cNvCxnSpPr>
          <p:nvPr/>
        </p:nvCxnSpPr>
        <p:spPr>
          <a:xfrm flipV="1">
            <a:off x="6420752" y="3798362"/>
            <a:ext cx="569592" cy="598090"/>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6434429-9ADA-541E-067E-A41F54C185DF}"/>
              </a:ext>
            </a:extLst>
          </p:cNvPr>
          <p:cNvSpPr/>
          <p:nvPr/>
        </p:nvSpPr>
        <p:spPr>
          <a:xfrm>
            <a:off x="9097364" y="1462209"/>
            <a:ext cx="2505264" cy="1588902"/>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By customer type</a:t>
            </a:r>
          </a:p>
        </p:txBody>
      </p:sp>
      <p:sp>
        <p:nvSpPr>
          <p:cNvPr id="23" name="Rectangle 22">
            <a:extLst>
              <a:ext uri="{FF2B5EF4-FFF2-40B4-BE49-F238E27FC236}">
                <a16:creationId xmlns:a16="http://schemas.microsoft.com/office/drawing/2014/main" id="{DD22BA12-F48C-C663-9718-F6AF7C8F3D73}"/>
              </a:ext>
            </a:extLst>
          </p:cNvPr>
          <p:cNvSpPr/>
          <p:nvPr/>
        </p:nvSpPr>
        <p:spPr>
          <a:xfrm>
            <a:off x="9097364" y="3392756"/>
            <a:ext cx="2505264" cy="2673619"/>
          </a:xfrm>
          <a:prstGeom prst="rect">
            <a:avLst/>
          </a:prstGeom>
          <a:solidFill>
            <a:schemeClr val="accent2">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sz="1400" b="1" dirty="0">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Marketing</a:t>
            </a:r>
          </a:p>
          <a:p>
            <a:pPr>
              <a:buClr>
                <a:schemeClr val="tx2">
                  <a:lumMod val="10000"/>
                </a:schemeClr>
              </a:buClr>
            </a:pPr>
            <a:endParaRPr lang="en-US" sz="1400" b="1" dirty="0">
              <a:solidFill>
                <a:schemeClr val="tx2">
                  <a:lumMod val="10000"/>
                </a:schemeClr>
              </a:solidFill>
            </a:endParaRPr>
          </a:p>
          <a:p>
            <a:pPr>
              <a:spcAft>
                <a:spcPts val="600"/>
              </a:spcAft>
              <a:buClr>
                <a:schemeClr val="tx2">
                  <a:lumMod val="10000"/>
                </a:schemeClr>
              </a:buClr>
            </a:pPr>
            <a:r>
              <a:rPr lang="en-US" sz="1400" b="1" dirty="0">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sz="1400" dirty="0">
                <a:solidFill>
                  <a:schemeClr val="tx2">
                    <a:lumMod val="10000"/>
                  </a:schemeClr>
                </a:solidFill>
              </a:rPr>
              <a:t>Loan interests</a:t>
            </a:r>
          </a:p>
        </p:txBody>
      </p:sp>
    </p:spTree>
    <p:extLst>
      <p:ext uri="{BB962C8B-B14F-4D97-AF65-F5344CB8AC3E}">
        <p14:creationId xmlns:p14="http://schemas.microsoft.com/office/powerpoint/2010/main" val="15056852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McKinsey 7S Model</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AAC3D917-60F4-9C6F-98DB-69AEACBE68DE}"/>
              </a:ext>
            </a:extLst>
          </p:cNvPr>
          <p:cNvSpPr/>
          <p:nvPr/>
        </p:nvSpPr>
        <p:spPr>
          <a:xfrm>
            <a:off x="5327286" y="1917557"/>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Structure</a:t>
            </a:r>
          </a:p>
        </p:txBody>
      </p:sp>
      <p:sp>
        <p:nvSpPr>
          <p:cNvPr id="24" name="Oval 23">
            <a:extLst>
              <a:ext uri="{FF2B5EF4-FFF2-40B4-BE49-F238E27FC236}">
                <a16:creationId xmlns:a16="http://schemas.microsoft.com/office/drawing/2014/main" id="{9C653E46-63A2-FA09-87FC-6BD74729EA68}"/>
              </a:ext>
            </a:extLst>
          </p:cNvPr>
          <p:cNvSpPr/>
          <p:nvPr/>
        </p:nvSpPr>
        <p:spPr>
          <a:xfrm>
            <a:off x="5201478" y="3521437"/>
            <a:ext cx="1789044" cy="7134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Shared values</a:t>
            </a:r>
          </a:p>
        </p:txBody>
      </p:sp>
      <p:sp>
        <p:nvSpPr>
          <p:cNvPr id="25" name="Rectangle 24">
            <a:extLst>
              <a:ext uri="{FF2B5EF4-FFF2-40B4-BE49-F238E27FC236}">
                <a16:creationId xmlns:a16="http://schemas.microsoft.com/office/drawing/2014/main" id="{29FCE4C3-9D54-3E9E-C4A4-DE056058F0BC}"/>
              </a:ext>
            </a:extLst>
          </p:cNvPr>
          <p:cNvSpPr/>
          <p:nvPr/>
        </p:nvSpPr>
        <p:spPr>
          <a:xfrm>
            <a:off x="2367769" y="3137791"/>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Strategy</a:t>
            </a:r>
          </a:p>
        </p:txBody>
      </p:sp>
      <p:sp>
        <p:nvSpPr>
          <p:cNvPr id="26" name="Rectangle 25">
            <a:extLst>
              <a:ext uri="{FF2B5EF4-FFF2-40B4-BE49-F238E27FC236}">
                <a16:creationId xmlns:a16="http://schemas.microsoft.com/office/drawing/2014/main" id="{D6353D2E-0FDD-9B78-E0E6-EA31E7EB3B18}"/>
              </a:ext>
            </a:extLst>
          </p:cNvPr>
          <p:cNvSpPr/>
          <p:nvPr/>
        </p:nvSpPr>
        <p:spPr>
          <a:xfrm>
            <a:off x="5327286" y="527466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Staff</a:t>
            </a:r>
          </a:p>
        </p:txBody>
      </p:sp>
      <p:sp>
        <p:nvSpPr>
          <p:cNvPr id="27" name="Rectangle 26">
            <a:extLst>
              <a:ext uri="{FF2B5EF4-FFF2-40B4-BE49-F238E27FC236}">
                <a16:creationId xmlns:a16="http://schemas.microsoft.com/office/drawing/2014/main" id="{703D51CF-0EB6-CB16-5EBC-BD3CE27E0D39}"/>
              </a:ext>
            </a:extLst>
          </p:cNvPr>
          <p:cNvSpPr/>
          <p:nvPr/>
        </p:nvSpPr>
        <p:spPr>
          <a:xfrm>
            <a:off x="2367769" y="405157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Skills</a:t>
            </a:r>
          </a:p>
        </p:txBody>
      </p:sp>
      <p:sp>
        <p:nvSpPr>
          <p:cNvPr id="28" name="Rectangle 27">
            <a:extLst>
              <a:ext uri="{FF2B5EF4-FFF2-40B4-BE49-F238E27FC236}">
                <a16:creationId xmlns:a16="http://schemas.microsoft.com/office/drawing/2014/main" id="{3C3EFC61-71BC-4310-9E99-5AD6161FB2EF}"/>
              </a:ext>
            </a:extLst>
          </p:cNvPr>
          <p:cNvSpPr/>
          <p:nvPr/>
        </p:nvSpPr>
        <p:spPr>
          <a:xfrm>
            <a:off x="8286803" y="3137791"/>
            <a:ext cx="1537428" cy="5640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Systems</a:t>
            </a:r>
          </a:p>
        </p:txBody>
      </p:sp>
      <p:sp>
        <p:nvSpPr>
          <p:cNvPr id="29" name="Rectangle 28">
            <a:extLst>
              <a:ext uri="{FF2B5EF4-FFF2-40B4-BE49-F238E27FC236}">
                <a16:creationId xmlns:a16="http://schemas.microsoft.com/office/drawing/2014/main" id="{159350FD-4606-D599-123D-AF038DE1C18B}"/>
              </a:ext>
            </a:extLst>
          </p:cNvPr>
          <p:cNvSpPr/>
          <p:nvPr/>
        </p:nvSpPr>
        <p:spPr>
          <a:xfrm>
            <a:off x="8286803" y="4051574"/>
            <a:ext cx="153742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Style</a:t>
            </a:r>
          </a:p>
        </p:txBody>
      </p:sp>
      <p:cxnSp>
        <p:nvCxnSpPr>
          <p:cNvPr id="30" name="Straight Connector 29">
            <a:extLst>
              <a:ext uri="{FF2B5EF4-FFF2-40B4-BE49-F238E27FC236}">
                <a16:creationId xmlns:a16="http://schemas.microsoft.com/office/drawing/2014/main" id="{95B0F9F0-4211-29D8-017E-413E9809D863}"/>
              </a:ext>
            </a:extLst>
          </p:cNvPr>
          <p:cNvCxnSpPr>
            <a:cxnSpLocks/>
            <a:stCxn id="24" idx="4"/>
            <a:endCxn id="26" idx="0"/>
          </p:cNvCxnSpPr>
          <p:nvPr/>
        </p:nvCxnSpPr>
        <p:spPr>
          <a:xfrm>
            <a:off x="6096000" y="4234858"/>
            <a:ext cx="0" cy="103980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ACDE455-0AE3-13DC-85BB-B9CF3DDD08D9}"/>
              </a:ext>
            </a:extLst>
          </p:cNvPr>
          <p:cNvCxnSpPr>
            <a:cxnSpLocks/>
            <a:stCxn id="29" idx="1"/>
            <a:endCxn id="26" idx="0"/>
          </p:cNvCxnSpPr>
          <p:nvPr/>
        </p:nvCxnSpPr>
        <p:spPr>
          <a:xfrm flipH="1">
            <a:off x="6096000" y="4335038"/>
            <a:ext cx="2190803" cy="939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34B411-4A53-853C-0F0A-8885C821FE39}"/>
              </a:ext>
            </a:extLst>
          </p:cNvPr>
          <p:cNvCxnSpPr>
            <a:cxnSpLocks/>
            <a:stCxn id="27" idx="3"/>
            <a:endCxn id="26" idx="0"/>
          </p:cNvCxnSpPr>
          <p:nvPr/>
        </p:nvCxnSpPr>
        <p:spPr>
          <a:xfrm>
            <a:off x="3905197" y="4335038"/>
            <a:ext cx="2190803" cy="93962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D6224F-6CC9-1AF1-0C94-34C443B80413}"/>
              </a:ext>
            </a:extLst>
          </p:cNvPr>
          <p:cNvCxnSpPr>
            <a:cxnSpLocks/>
            <a:stCxn id="25" idx="2"/>
            <a:endCxn id="27" idx="0"/>
          </p:cNvCxnSpPr>
          <p:nvPr/>
        </p:nvCxnSpPr>
        <p:spPr>
          <a:xfrm>
            <a:off x="3136483" y="3701864"/>
            <a:ext cx="0" cy="34971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1FAA28-8A33-0472-EEDF-D4E906D4861C}"/>
              </a:ext>
            </a:extLst>
          </p:cNvPr>
          <p:cNvCxnSpPr>
            <a:cxnSpLocks/>
            <a:stCxn id="28" idx="2"/>
            <a:endCxn id="29" idx="0"/>
          </p:cNvCxnSpPr>
          <p:nvPr/>
        </p:nvCxnSpPr>
        <p:spPr>
          <a:xfrm>
            <a:off x="9055517" y="3701864"/>
            <a:ext cx="0" cy="34971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CA0357-F2FD-72D4-6FFC-72C476835A8F}"/>
              </a:ext>
            </a:extLst>
          </p:cNvPr>
          <p:cNvCxnSpPr>
            <a:cxnSpLocks/>
            <a:stCxn id="3" idx="2"/>
            <a:endCxn id="24" idx="0"/>
          </p:cNvCxnSpPr>
          <p:nvPr/>
        </p:nvCxnSpPr>
        <p:spPr>
          <a:xfrm>
            <a:off x="6096000" y="2481630"/>
            <a:ext cx="0" cy="103980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68128-2D38-F0A7-0075-FC5C507DA976}"/>
              </a:ext>
            </a:extLst>
          </p:cNvPr>
          <p:cNvCxnSpPr>
            <a:cxnSpLocks/>
            <a:stCxn id="3" idx="2"/>
            <a:endCxn id="25" idx="3"/>
          </p:cNvCxnSpPr>
          <p:nvPr/>
        </p:nvCxnSpPr>
        <p:spPr>
          <a:xfrm flipH="1">
            <a:off x="3905197" y="2481630"/>
            <a:ext cx="2190803" cy="93819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481C89-E2D7-05A3-41AB-7DAB74631F75}"/>
              </a:ext>
            </a:extLst>
          </p:cNvPr>
          <p:cNvCxnSpPr>
            <a:cxnSpLocks/>
            <a:endCxn id="28" idx="1"/>
          </p:cNvCxnSpPr>
          <p:nvPr/>
        </p:nvCxnSpPr>
        <p:spPr>
          <a:xfrm>
            <a:off x="6095999" y="2478764"/>
            <a:ext cx="2190804" cy="941064"/>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E552781-F1A3-E963-AABF-CF59768B410D}"/>
              </a:ext>
            </a:extLst>
          </p:cNvPr>
          <p:cNvSpPr txBox="1"/>
          <p:nvPr/>
        </p:nvSpPr>
        <p:spPr>
          <a:xfrm>
            <a:off x="467806" y="1917557"/>
            <a:ext cx="2582983" cy="338554"/>
          </a:xfrm>
          <a:prstGeom prst="rect">
            <a:avLst/>
          </a:prstGeom>
          <a:noFill/>
        </p:spPr>
        <p:txBody>
          <a:bodyPr wrap="square" rtlCol="0">
            <a:spAutoFit/>
          </a:bodyPr>
          <a:lstStyle/>
          <a:p>
            <a:r>
              <a:rPr lang="en-US" sz="1600" b="1" dirty="0">
                <a:solidFill>
                  <a:schemeClr val="accent1"/>
                </a:solidFill>
              </a:rPr>
              <a:t>HARD ELEMENTS</a:t>
            </a:r>
          </a:p>
        </p:txBody>
      </p:sp>
      <p:sp>
        <p:nvSpPr>
          <p:cNvPr id="39" name="TextBox 38">
            <a:extLst>
              <a:ext uri="{FF2B5EF4-FFF2-40B4-BE49-F238E27FC236}">
                <a16:creationId xmlns:a16="http://schemas.microsoft.com/office/drawing/2014/main" id="{1167BA5A-E5AC-9A7B-3265-3F8FA3B26CE3}"/>
              </a:ext>
            </a:extLst>
          </p:cNvPr>
          <p:cNvSpPr txBox="1"/>
          <p:nvPr/>
        </p:nvSpPr>
        <p:spPr>
          <a:xfrm>
            <a:off x="467806" y="5503038"/>
            <a:ext cx="2582983" cy="338554"/>
          </a:xfrm>
          <a:prstGeom prst="rect">
            <a:avLst/>
          </a:prstGeom>
          <a:noFill/>
        </p:spPr>
        <p:txBody>
          <a:bodyPr wrap="square" rtlCol="0">
            <a:spAutoFit/>
          </a:bodyPr>
          <a:lstStyle/>
          <a:p>
            <a:r>
              <a:rPr lang="en-US" sz="1600" b="1" dirty="0">
                <a:solidFill>
                  <a:schemeClr val="bg1"/>
                </a:solidFill>
              </a:rPr>
              <a:t>SOFT ELEMENTS</a:t>
            </a:r>
          </a:p>
        </p:txBody>
      </p:sp>
    </p:spTree>
    <p:extLst>
      <p:ext uri="{BB962C8B-B14F-4D97-AF65-F5344CB8AC3E}">
        <p14:creationId xmlns:p14="http://schemas.microsoft.com/office/powerpoint/2010/main" val="28465496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Growth-Share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8ADF42E6-0350-2E1E-BEDB-011863063697}"/>
              </a:ext>
            </a:extLst>
          </p:cNvPr>
          <p:cNvSpPr/>
          <p:nvPr/>
        </p:nvSpPr>
        <p:spPr>
          <a:xfrm>
            <a:off x="1883679" y="3854824"/>
            <a:ext cx="4254993" cy="17955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6" name="Rectangle 5">
            <a:extLst>
              <a:ext uri="{FF2B5EF4-FFF2-40B4-BE49-F238E27FC236}">
                <a16:creationId xmlns:a16="http://schemas.microsoft.com/office/drawing/2014/main" id="{D9182DDA-9A4F-6439-1129-CB87EE518826}"/>
              </a:ext>
            </a:extLst>
          </p:cNvPr>
          <p:cNvSpPr/>
          <p:nvPr/>
        </p:nvSpPr>
        <p:spPr>
          <a:xfrm>
            <a:off x="1883679" y="2034921"/>
            <a:ext cx="4254993" cy="179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7" name="Rectangle 6">
            <a:extLst>
              <a:ext uri="{FF2B5EF4-FFF2-40B4-BE49-F238E27FC236}">
                <a16:creationId xmlns:a16="http://schemas.microsoft.com/office/drawing/2014/main" id="{3390739D-208F-D6D7-1345-6872832941D3}"/>
              </a:ext>
            </a:extLst>
          </p:cNvPr>
          <p:cNvSpPr/>
          <p:nvPr/>
        </p:nvSpPr>
        <p:spPr>
          <a:xfrm>
            <a:off x="6162102" y="3854824"/>
            <a:ext cx="4254993" cy="179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815DF3F3-8CB0-0577-D780-76B66E01B66A}"/>
              </a:ext>
            </a:extLst>
          </p:cNvPr>
          <p:cNvSpPr/>
          <p:nvPr/>
        </p:nvSpPr>
        <p:spPr>
          <a:xfrm>
            <a:off x="6162102" y="2034921"/>
            <a:ext cx="4254993" cy="17955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TextBox 8">
            <a:extLst>
              <a:ext uri="{FF2B5EF4-FFF2-40B4-BE49-F238E27FC236}">
                <a16:creationId xmlns:a16="http://schemas.microsoft.com/office/drawing/2014/main" id="{D3F1CC8F-E243-D863-5FF6-1A5A501D2410}"/>
              </a:ext>
            </a:extLst>
          </p:cNvPr>
          <p:cNvSpPr txBox="1"/>
          <p:nvPr/>
        </p:nvSpPr>
        <p:spPr>
          <a:xfrm>
            <a:off x="3915312" y="5784175"/>
            <a:ext cx="4470149" cy="338554"/>
          </a:xfrm>
          <a:prstGeom prst="rect">
            <a:avLst/>
          </a:prstGeom>
          <a:noFill/>
        </p:spPr>
        <p:txBody>
          <a:bodyPr wrap="square" rtlCol="0">
            <a:spAutoFit/>
          </a:bodyPr>
          <a:lstStyle/>
          <a:p>
            <a:pPr algn="ctr"/>
            <a:r>
              <a:rPr lang="en-US" sz="1600" b="1">
                <a:solidFill>
                  <a:schemeClr val="bg1"/>
                </a:solidFill>
              </a:rPr>
              <a:t>Market share</a:t>
            </a:r>
          </a:p>
        </p:txBody>
      </p:sp>
      <p:sp>
        <p:nvSpPr>
          <p:cNvPr id="10" name="TextBox 9">
            <a:extLst>
              <a:ext uri="{FF2B5EF4-FFF2-40B4-BE49-F238E27FC236}">
                <a16:creationId xmlns:a16="http://schemas.microsoft.com/office/drawing/2014/main" id="{796F4441-AC25-1AA8-15EA-05615025B16C}"/>
              </a:ext>
            </a:extLst>
          </p:cNvPr>
          <p:cNvSpPr txBox="1"/>
          <p:nvPr/>
        </p:nvSpPr>
        <p:spPr>
          <a:xfrm>
            <a:off x="593962" y="3581017"/>
            <a:ext cx="1180943" cy="584775"/>
          </a:xfrm>
          <a:prstGeom prst="rect">
            <a:avLst/>
          </a:prstGeom>
          <a:noFill/>
        </p:spPr>
        <p:txBody>
          <a:bodyPr wrap="square" rtlCol="0">
            <a:spAutoFit/>
          </a:bodyPr>
          <a:lstStyle/>
          <a:p>
            <a:pPr algn="r"/>
            <a:r>
              <a:rPr lang="en-US" sz="1600" b="1">
                <a:solidFill>
                  <a:schemeClr val="bg1"/>
                </a:solidFill>
              </a:rPr>
              <a:t>Growth</a:t>
            </a:r>
            <a:br>
              <a:rPr lang="en-US" sz="1600" b="1">
                <a:solidFill>
                  <a:schemeClr val="bg1"/>
                </a:solidFill>
              </a:rPr>
            </a:br>
            <a:r>
              <a:rPr lang="en-US" sz="1600" b="1">
                <a:solidFill>
                  <a:schemeClr val="bg1"/>
                </a:solidFill>
              </a:rPr>
              <a:t> rate</a:t>
            </a:r>
          </a:p>
        </p:txBody>
      </p:sp>
      <p:cxnSp>
        <p:nvCxnSpPr>
          <p:cNvPr id="11" name="Straight Connector 10">
            <a:extLst>
              <a:ext uri="{FF2B5EF4-FFF2-40B4-BE49-F238E27FC236}">
                <a16:creationId xmlns:a16="http://schemas.microsoft.com/office/drawing/2014/main" id="{089262E9-A5DF-CD0B-6720-0588E72891FA}"/>
              </a:ext>
            </a:extLst>
          </p:cNvPr>
          <p:cNvCxnSpPr>
            <a:cxnSpLocks/>
          </p:cNvCxnSpPr>
          <p:nvPr/>
        </p:nvCxnSpPr>
        <p:spPr>
          <a:xfrm>
            <a:off x="1883679" y="3842628"/>
            <a:ext cx="8533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35FC38-299A-B6B8-A405-70A993C307AE}"/>
              </a:ext>
            </a:extLst>
          </p:cNvPr>
          <p:cNvCxnSpPr>
            <a:cxnSpLocks/>
          </p:cNvCxnSpPr>
          <p:nvPr/>
        </p:nvCxnSpPr>
        <p:spPr>
          <a:xfrm>
            <a:off x="6150387" y="2034921"/>
            <a:ext cx="0" cy="36154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6C200F9-63A0-3A11-44A4-3F90007178BD}"/>
              </a:ext>
            </a:extLst>
          </p:cNvPr>
          <p:cNvSpPr txBox="1"/>
          <p:nvPr/>
        </p:nvSpPr>
        <p:spPr>
          <a:xfrm>
            <a:off x="1883679" y="5784175"/>
            <a:ext cx="1249265" cy="307777"/>
          </a:xfrm>
          <a:prstGeom prst="rect">
            <a:avLst/>
          </a:prstGeom>
          <a:noFill/>
        </p:spPr>
        <p:txBody>
          <a:bodyPr wrap="square" rtlCol="0">
            <a:spAutoFit/>
          </a:bodyPr>
          <a:lstStyle/>
          <a:p>
            <a:r>
              <a:rPr lang="en-US" sz="1400">
                <a:solidFill>
                  <a:schemeClr val="bg1"/>
                </a:solidFill>
              </a:rPr>
              <a:t>Low</a:t>
            </a:r>
          </a:p>
        </p:txBody>
      </p:sp>
      <p:sp>
        <p:nvSpPr>
          <p:cNvPr id="14" name="TextBox 13">
            <a:extLst>
              <a:ext uri="{FF2B5EF4-FFF2-40B4-BE49-F238E27FC236}">
                <a16:creationId xmlns:a16="http://schemas.microsoft.com/office/drawing/2014/main" id="{D88FEDE8-4979-1432-339E-072095A40886}"/>
              </a:ext>
            </a:extLst>
          </p:cNvPr>
          <p:cNvSpPr txBox="1"/>
          <p:nvPr/>
        </p:nvSpPr>
        <p:spPr>
          <a:xfrm>
            <a:off x="9167830" y="5784175"/>
            <a:ext cx="1249265" cy="307777"/>
          </a:xfrm>
          <a:prstGeom prst="rect">
            <a:avLst/>
          </a:prstGeom>
          <a:noFill/>
        </p:spPr>
        <p:txBody>
          <a:bodyPr wrap="square" rtlCol="0">
            <a:spAutoFit/>
          </a:bodyPr>
          <a:lstStyle/>
          <a:p>
            <a:pPr algn="r"/>
            <a:r>
              <a:rPr lang="en-US" sz="1400">
                <a:solidFill>
                  <a:schemeClr val="bg1"/>
                </a:solidFill>
              </a:rPr>
              <a:t>High</a:t>
            </a:r>
          </a:p>
        </p:txBody>
      </p:sp>
      <p:sp>
        <p:nvSpPr>
          <p:cNvPr id="15" name="TextBox 14">
            <a:extLst>
              <a:ext uri="{FF2B5EF4-FFF2-40B4-BE49-F238E27FC236}">
                <a16:creationId xmlns:a16="http://schemas.microsoft.com/office/drawing/2014/main" id="{3A1F4D60-03BC-5A37-B66F-361F33B03994}"/>
              </a:ext>
            </a:extLst>
          </p:cNvPr>
          <p:cNvSpPr txBox="1"/>
          <p:nvPr/>
        </p:nvSpPr>
        <p:spPr>
          <a:xfrm>
            <a:off x="593962" y="5342557"/>
            <a:ext cx="1180943" cy="307777"/>
          </a:xfrm>
          <a:prstGeom prst="rect">
            <a:avLst/>
          </a:prstGeom>
          <a:noFill/>
        </p:spPr>
        <p:txBody>
          <a:bodyPr wrap="square" rtlCol="0">
            <a:spAutoFit/>
          </a:bodyPr>
          <a:lstStyle/>
          <a:p>
            <a:pPr algn="r"/>
            <a:r>
              <a:rPr lang="en-US" sz="1400">
                <a:solidFill>
                  <a:schemeClr val="bg1"/>
                </a:solidFill>
              </a:rPr>
              <a:t>Low</a:t>
            </a:r>
          </a:p>
        </p:txBody>
      </p:sp>
      <p:sp>
        <p:nvSpPr>
          <p:cNvPr id="16" name="TextBox 15">
            <a:extLst>
              <a:ext uri="{FF2B5EF4-FFF2-40B4-BE49-F238E27FC236}">
                <a16:creationId xmlns:a16="http://schemas.microsoft.com/office/drawing/2014/main" id="{7D725A73-5FD0-7B2A-3C49-E1A50367F540}"/>
              </a:ext>
            </a:extLst>
          </p:cNvPr>
          <p:cNvSpPr txBox="1"/>
          <p:nvPr/>
        </p:nvSpPr>
        <p:spPr>
          <a:xfrm>
            <a:off x="593962" y="2034921"/>
            <a:ext cx="1180943" cy="307777"/>
          </a:xfrm>
          <a:prstGeom prst="rect">
            <a:avLst/>
          </a:prstGeom>
          <a:noFill/>
        </p:spPr>
        <p:txBody>
          <a:bodyPr wrap="square" rtlCol="0">
            <a:spAutoFit/>
          </a:bodyPr>
          <a:lstStyle/>
          <a:p>
            <a:pPr algn="r"/>
            <a:r>
              <a:rPr lang="en-US" sz="1400" dirty="0">
                <a:solidFill>
                  <a:schemeClr val="bg1"/>
                </a:solidFill>
              </a:rPr>
              <a:t>High</a:t>
            </a:r>
          </a:p>
        </p:txBody>
      </p:sp>
      <p:sp>
        <p:nvSpPr>
          <p:cNvPr id="17" name="TextBox 16">
            <a:extLst>
              <a:ext uri="{FF2B5EF4-FFF2-40B4-BE49-F238E27FC236}">
                <a16:creationId xmlns:a16="http://schemas.microsoft.com/office/drawing/2014/main" id="{6B6BEC3B-DEDF-51C0-4D97-A9585AC3ACF6}"/>
              </a:ext>
            </a:extLst>
          </p:cNvPr>
          <p:cNvSpPr txBox="1"/>
          <p:nvPr/>
        </p:nvSpPr>
        <p:spPr>
          <a:xfrm>
            <a:off x="6478245" y="4060082"/>
            <a:ext cx="3622707" cy="1384995"/>
          </a:xfrm>
          <a:prstGeom prst="rect">
            <a:avLst/>
          </a:prstGeom>
          <a:noFill/>
        </p:spPr>
        <p:txBody>
          <a:bodyPr wrap="square" rtlCol="0">
            <a:spAutoFit/>
          </a:bodyPr>
          <a:lstStyle/>
          <a:p>
            <a:pPr algn="ctr"/>
            <a:r>
              <a:rPr lang="en-US" sz="1400" b="1"/>
              <a:t>Cash cow</a:t>
            </a:r>
          </a:p>
          <a:p>
            <a:pPr algn="ctr"/>
            <a:endParaRPr lang="en-US" sz="1400" b="1"/>
          </a:p>
          <a:p>
            <a:pPr algn="ctr"/>
            <a:r>
              <a:rPr lang="en-US" sz="1400"/>
              <a:t>Stable earnings and solid cash flow, low growth business</a:t>
            </a:r>
          </a:p>
          <a:p>
            <a:pPr algn="ctr"/>
            <a:endParaRPr lang="en-US" sz="1400"/>
          </a:p>
          <a:p>
            <a:pPr algn="ctr"/>
            <a:r>
              <a:rPr lang="en-US" sz="1400"/>
              <a:t>Strategy: Milk for remaining value</a:t>
            </a:r>
          </a:p>
        </p:txBody>
      </p:sp>
      <p:sp>
        <p:nvSpPr>
          <p:cNvPr id="18" name="TextBox 17">
            <a:extLst>
              <a:ext uri="{FF2B5EF4-FFF2-40B4-BE49-F238E27FC236}">
                <a16:creationId xmlns:a16="http://schemas.microsoft.com/office/drawing/2014/main" id="{76E75235-6185-C9FD-2D6E-C1D3A65951CB}"/>
              </a:ext>
            </a:extLst>
          </p:cNvPr>
          <p:cNvSpPr txBox="1"/>
          <p:nvPr/>
        </p:nvSpPr>
        <p:spPr>
          <a:xfrm>
            <a:off x="2199822" y="4060082"/>
            <a:ext cx="3622707" cy="1384995"/>
          </a:xfrm>
          <a:prstGeom prst="rect">
            <a:avLst/>
          </a:prstGeom>
          <a:noFill/>
        </p:spPr>
        <p:txBody>
          <a:bodyPr wrap="square" rtlCol="0">
            <a:spAutoFit/>
          </a:bodyPr>
          <a:lstStyle/>
          <a:p>
            <a:pPr algn="ctr"/>
            <a:r>
              <a:rPr lang="en-US" sz="1400" b="1" dirty="0">
                <a:solidFill>
                  <a:schemeClr val="bg1"/>
                </a:solidFill>
              </a:rPr>
              <a:t>Dog</a:t>
            </a:r>
          </a:p>
          <a:p>
            <a:pPr algn="ctr"/>
            <a:endParaRPr lang="en-US" sz="1400" b="1" dirty="0">
              <a:solidFill>
                <a:schemeClr val="bg1"/>
              </a:solidFill>
            </a:endParaRPr>
          </a:p>
          <a:p>
            <a:pPr algn="ctr"/>
            <a:r>
              <a:rPr lang="en-US" sz="1400" dirty="0">
                <a:solidFill>
                  <a:schemeClr val="bg1"/>
                </a:solidFill>
              </a:rPr>
              <a:t>Small market share in low growth market, requires much capital to continue</a:t>
            </a:r>
          </a:p>
          <a:p>
            <a:pPr algn="ctr"/>
            <a:endParaRPr lang="en-US" sz="1400" dirty="0">
              <a:solidFill>
                <a:schemeClr val="bg1"/>
              </a:solidFill>
            </a:endParaRPr>
          </a:p>
          <a:p>
            <a:pPr algn="ctr"/>
            <a:r>
              <a:rPr lang="en-US" sz="1400" dirty="0">
                <a:solidFill>
                  <a:schemeClr val="bg1"/>
                </a:solidFill>
              </a:rPr>
              <a:t>Strategy: Divest or close</a:t>
            </a:r>
          </a:p>
        </p:txBody>
      </p:sp>
      <p:sp>
        <p:nvSpPr>
          <p:cNvPr id="19" name="TextBox 18">
            <a:extLst>
              <a:ext uri="{FF2B5EF4-FFF2-40B4-BE49-F238E27FC236}">
                <a16:creationId xmlns:a16="http://schemas.microsoft.com/office/drawing/2014/main" id="{F431C85B-1F3E-5652-2420-6CE44018EB72}"/>
              </a:ext>
            </a:extLst>
          </p:cNvPr>
          <p:cNvSpPr txBox="1"/>
          <p:nvPr/>
        </p:nvSpPr>
        <p:spPr>
          <a:xfrm>
            <a:off x="2199822" y="2240179"/>
            <a:ext cx="3622707" cy="1384995"/>
          </a:xfrm>
          <a:prstGeom prst="rect">
            <a:avLst/>
          </a:prstGeom>
          <a:noFill/>
        </p:spPr>
        <p:txBody>
          <a:bodyPr wrap="square" rtlCol="0">
            <a:spAutoFit/>
          </a:bodyPr>
          <a:lstStyle/>
          <a:p>
            <a:pPr algn="ctr"/>
            <a:r>
              <a:rPr lang="en-US" sz="1400" b="1" dirty="0"/>
              <a:t>Question mark</a:t>
            </a:r>
          </a:p>
          <a:p>
            <a:pPr algn="ctr"/>
            <a:endParaRPr lang="en-US" sz="1400" b="1" dirty="0"/>
          </a:p>
          <a:p>
            <a:pPr algn="ctr"/>
            <a:r>
              <a:rPr lang="en-US" sz="1400" dirty="0"/>
              <a:t>High growth but neutral or negative cash flow (expensive growth)</a:t>
            </a:r>
          </a:p>
          <a:p>
            <a:pPr algn="ctr"/>
            <a:endParaRPr lang="en-US" sz="1400" dirty="0"/>
          </a:p>
          <a:p>
            <a:pPr algn="ctr"/>
            <a:r>
              <a:rPr lang="en-US" sz="1400" dirty="0"/>
              <a:t>Strategy: See if ROI can be improved</a:t>
            </a:r>
          </a:p>
        </p:txBody>
      </p:sp>
      <p:sp>
        <p:nvSpPr>
          <p:cNvPr id="20" name="TextBox 19">
            <a:extLst>
              <a:ext uri="{FF2B5EF4-FFF2-40B4-BE49-F238E27FC236}">
                <a16:creationId xmlns:a16="http://schemas.microsoft.com/office/drawing/2014/main" id="{1CE696FA-28F0-C3BC-1184-CD8287CE0703}"/>
              </a:ext>
            </a:extLst>
          </p:cNvPr>
          <p:cNvSpPr txBox="1"/>
          <p:nvPr/>
        </p:nvSpPr>
        <p:spPr>
          <a:xfrm>
            <a:off x="6478245" y="2240179"/>
            <a:ext cx="3622707" cy="1384995"/>
          </a:xfrm>
          <a:prstGeom prst="rect">
            <a:avLst/>
          </a:prstGeom>
          <a:noFill/>
        </p:spPr>
        <p:txBody>
          <a:bodyPr wrap="square" rtlCol="0">
            <a:spAutoFit/>
          </a:bodyPr>
          <a:lstStyle/>
          <a:p>
            <a:pPr algn="ctr"/>
            <a:r>
              <a:rPr lang="en-US" sz="1400" b="1"/>
              <a:t>Star</a:t>
            </a:r>
          </a:p>
          <a:p>
            <a:pPr algn="ctr"/>
            <a:endParaRPr lang="en-US" sz="1400" b="1"/>
          </a:p>
          <a:p>
            <a:pPr algn="ctr"/>
            <a:r>
              <a:rPr lang="en-US" sz="1400"/>
              <a:t>Growing earnings, positive or neutral cash flow</a:t>
            </a:r>
          </a:p>
          <a:p>
            <a:pPr algn="ctr"/>
            <a:endParaRPr lang="en-US" sz="1400"/>
          </a:p>
          <a:p>
            <a:pPr algn="ctr"/>
            <a:r>
              <a:rPr lang="en-US" sz="1400"/>
              <a:t>Strategy: Invest in growth</a:t>
            </a:r>
          </a:p>
        </p:txBody>
      </p:sp>
      <p:pic>
        <p:nvPicPr>
          <p:cNvPr id="21" name="Picture 20">
            <a:extLst>
              <a:ext uri="{FF2B5EF4-FFF2-40B4-BE49-F238E27FC236}">
                <a16:creationId xmlns:a16="http://schemas.microsoft.com/office/drawing/2014/main" id="{F0D71A9B-34DE-5448-0F46-D2C8CC4C1C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18678" y="3998861"/>
            <a:ext cx="365760" cy="365760"/>
          </a:xfrm>
          <a:prstGeom prst="rect">
            <a:avLst/>
          </a:prstGeom>
        </p:spPr>
      </p:pic>
      <p:pic>
        <p:nvPicPr>
          <p:cNvPr id="22" name="Picture 21">
            <a:extLst>
              <a:ext uri="{FF2B5EF4-FFF2-40B4-BE49-F238E27FC236}">
                <a16:creationId xmlns:a16="http://schemas.microsoft.com/office/drawing/2014/main" id="{26A69DEE-F0ED-FCA6-F514-6F47E8A2C2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8678" y="2143723"/>
            <a:ext cx="365760" cy="365760"/>
          </a:xfrm>
          <a:prstGeom prst="rect">
            <a:avLst/>
          </a:prstGeom>
        </p:spPr>
      </p:pic>
      <p:pic>
        <p:nvPicPr>
          <p:cNvPr id="23" name="Picture 22">
            <a:extLst>
              <a:ext uri="{FF2B5EF4-FFF2-40B4-BE49-F238E27FC236}">
                <a16:creationId xmlns:a16="http://schemas.microsoft.com/office/drawing/2014/main" id="{F4C62C78-55A6-704E-150C-7D0E571D40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5386" y="2143723"/>
            <a:ext cx="365760" cy="365760"/>
          </a:xfrm>
          <a:prstGeom prst="rect">
            <a:avLst/>
          </a:prstGeom>
        </p:spPr>
      </p:pic>
      <p:pic>
        <p:nvPicPr>
          <p:cNvPr id="40" name="Picture 39">
            <a:extLst>
              <a:ext uri="{FF2B5EF4-FFF2-40B4-BE49-F238E27FC236}">
                <a16:creationId xmlns:a16="http://schemas.microsoft.com/office/drawing/2014/main" id="{79167846-3879-65E2-5AB7-3145BA82A6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127972227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GE (General Electric) McKinsey Matrix</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3" name="Straight Arrow Connector 2">
            <a:extLst>
              <a:ext uri="{FF2B5EF4-FFF2-40B4-BE49-F238E27FC236}">
                <a16:creationId xmlns:a16="http://schemas.microsoft.com/office/drawing/2014/main" id="{7D05A477-90AD-7C8C-CBF3-8BAA34E4647F}"/>
              </a:ext>
            </a:extLst>
          </p:cNvPr>
          <p:cNvCxnSpPr>
            <a:cxnSpLocks/>
          </p:cNvCxnSpPr>
          <p:nvPr/>
        </p:nvCxnSpPr>
        <p:spPr>
          <a:xfrm>
            <a:off x="3024639" y="5578622"/>
            <a:ext cx="6142722"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B79D35-9507-887D-4384-719122885DC3}"/>
              </a:ext>
            </a:extLst>
          </p:cNvPr>
          <p:cNvCxnSpPr>
            <a:cxnSpLocks/>
          </p:cNvCxnSpPr>
          <p:nvPr/>
        </p:nvCxnSpPr>
        <p:spPr>
          <a:xfrm flipV="1">
            <a:off x="3024639" y="1581975"/>
            <a:ext cx="0" cy="3996647"/>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C42A10C-21BD-B97F-C5E5-569B584BCF89}"/>
              </a:ext>
            </a:extLst>
          </p:cNvPr>
          <p:cNvSpPr txBox="1"/>
          <p:nvPr/>
        </p:nvSpPr>
        <p:spPr>
          <a:xfrm>
            <a:off x="3915312" y="5959113"/>
            <a:ext cx="4470149" cy="338554"/>
          </a:xfrm>
          <a:prstGeom prst="rect">
            <a:avLst/>
          </a:prstGeom>
          <a:noFill/>
        </p:spPr>
        <p:txBody>
          <a:bodyPr wrap="square" rtlCol="0">
            <a:spAutoFit/>
          </a:bodyPr>
          <a:lstStyle/>
          <a:p>
            <a:pPr algn="ctr"/>
            <a:r>
              <a:rPr lang="en-US" sz="1600" b="1">
                <a:solidFill>
                  <a:schemeClr val="bg1"/>
                </a:solidFill>
              </a:rPr>
              <a:t>Competitive strength of business unit</a:t>
            </a:r>
          </a:p>
        </p:txBody>
      </p:sp>
      <p:sp>
        <p:nvSpPr>
          <p:cNvPr id="26" name="TextBox 25">
            <a:extLst>
              <a:ext uri="{FF2B5EF4-FFF2-40B4-BE49-F238E27FC236}">
                <a16:creationId xmlns:a16="http://schemas.microsoft.com/office/drawing/2014/main" id="{D30F5F3B-E845-8403-1F0E-92B64ED55262}"/>
              </a:ext>
            </a:extLst>
          </p:cNvPr>
          <p:cNvSpPr txBox="1"/>
          <p:nvPr/>
        </p:nvSpPr>
        <p:spPr>
          <a:xfrm>
            <a:off x="467807" y="3318688"/>
            <a:ext cx="1608044" cy="584775"/>
          </a:xfrm>
          <a:prstGeom prst="rect">
            <a:avLst/>
          </a:prstGeom>
          <a:noFill/>
        </p:spPr>
        <p:txBody>
          <a:bodyPr wrap="square" rtlCol="0">
            <a:spAutoFit/>
          </a:bodyPr>
          <a:lstStyle/>
          <a:p>
            <a:pPr algn="r"/>
            <a:r>
              <a:rPr lang="en-US" sz="1600" b="1">
                <a:solidFill>
                  <a:schemeClr val="bg1"/>
                </a:solidFill>
              </a:rPr>
              <a:t>Industry attractiveness</a:t>
            </a:r>
          </a:p>
        </p:txBody>
      </p:sp>
      <p:sp>
        <p:nvSpPr>
          <p:cNvPr id="27" name="TextBox 26">
            <a:extLst>
              <a:ext uri="{FF2B5EF4-FFF2-40B4-BE49-F238E27FC236}">
                <a16:creationId xmlns:a16="http://schemas.microsoft.com/office/drawing/2014/main" id="{BAD3641E-715E-48F0-9B43-7501054FE87F}"/>
              </a:ext>
            </a:extLst>
          </p:cNvPr>
          <p:cNvSpPr txBox="1"/>
          <p:nvPr/>
        </p:nvSpPr>
        <p:spPr>
          <a:xfrm>
            <a:off x="3024639" y="5584863"/>
            <a:ext cx="1249265" cy="307777"/>
          </a:xfrm>
          <a:prstGeom prst="rect">
            <a:avLst/>
          </a:prstGeom>
          <a:noFill/>
        </p:spPr>
        <p:txBody>
          <a:bodyPr wrap="square" rtlCol="0">
            <a:spAutoFit/>
          </a:bodyPr>
          <a:lstStyle/>
          <a:p>
            <a:r>
              <a:rPr lang="en-US" sz="1400">
                <a:solidFill>
                  <a:schemeClr val="bg1"/>
                </a:solidFill>
              </a:rPr>
              <a:t>Low</a:t>
            </a:r>
          </a:p>
        </p:txBody>
      </p:sp>
      <p:sp>
        <p:nvSpPr>
          <p:cNvPr id="28" name="TextBox 27">
            <a:extLst>
              <a:ext uri="{FF2B5EF4-FFF2-40B4-BE49-F238E27FC236}">
                <a16:creationId xmlns:a16="http://schemas.microsoft.com/office/drawing/2014/main" id="{5E873CFA-0D17-9955-59F2-F22161CB88DE}"/>
              </a:ext>
            </a:extLst>
          </p:cNvPr>
          <p:cNvSpPr txBox="1"/>
          <p:nvPr/>
        </p:nvSpPr>
        <p:spPr>
          <a:xfrm>
            <a:off x="7918096" y="5584863"/>
            <a:ext cx="1249265" cy="307777"/>
          </a:xfrm>
          <a:prstGeom prst="rect">
            <a:avLst/>
          </a:prstGeom>
          <a:noFill/>
        </p:spPr>
        <p:txBody>
          <a:bodyPr wrap="square" rtlCol="0">
            <a:spAutoFit/>
          </a:bodyPr>
          <a:lstStyle/>
          <a:p>
            <a:pPr algn="r"/>
            <a:r>
              <a:rPr lang="en-US" sz="1400">
                <a:solidFill>
                  <a:schemeClr val="bg1"/>
                </a:solidFill>
              </a:rPr>
              <a:t>High</a:t>
            </a:r>
          </a:p>
        </p:txBody>
      </p:sp>
      <p:sp>
        <p:nvSpPr>
          <p:cNvPr id="29" name="TextBox 28">
            <a:extLst>
              <a:ext uri="{FF2B5EF4-FFF2-40B4-BE49-F238E27FC236}">
                <a16:creationId xmlns:a16="http://schemas.microsoft.com/office/drawing/2014/main" id="{0BC8E0A9-6D23-814D-AFDA-2D1426C4F6D6}"/>
              </a:ext>
            </a:extLst>
          </p:cNvPr>
          <p:cNvSpPr txBox="1"/>
          <p:nvPr/>
        </p:nvSpPr>
        <p:spPr>
          <a:xfrm>
            <a:off x="1809307" y="5270845"/>
            <a:ext cx="1180943" cy="307777"/>
          </a:xfrm>
          <a:prstGeom prst="rect">
            <a:avLst/>
          </a:prstGeom>
          <a:noFill/>
        </p:spPr>
        <p:txBody>
          <a:bodyPr wrap="square" rtlCol="0">
            <a:spAutoFit/>
          </a:bodyPr>
          <a:lstStyle/>
          <a:p>
            <a:pPr algn="r"/>
            <a:r>
              <a:rPr lang="en-US" sz="1400">
                <a:solidFill>
                  <a:schemeClr val="bg1"/>
                </a:solidFill>
              </a:rPr>
              <a:t>Low</a:t>
            </a:r>
          </a:p>
        </p:txBody>
      </p:sp>
      <p:sp>
        <p:nvSpPr>
          <p:cNvPr id="30" name="TextBox 29">
            <a:extLst>
              <a:ext uri="{FF2B5EF4-FFF2-40B4-BE49-F238E27FC236}">
                <a16:creationId xmlns:a16="http://schemas.microsoft.com/office/drawing/2014/main" id="{4A7D6ED5-B4B8-A904-7325-FCFF2FBAB787}"/>
              </a:ext>
            </a:extLst>
          </p:cNvPr>
          <p:cNvSpPr txBox="1"/>
          <p:nvPr/>
        </p:nvSpPr>
        <p:spPr>
          <a:xfrm>
            <a:off x="1809307" y="1581975"/>
            <a:ext cx="1180943" cy="307777"/>
          </a:xfrm>
          <a:prstGeom prst="rect">
            <a:avLst/>
          </a:prstGeom>
          <a:noFill/>
        </p:spPr>
        <p:txBody>
          <a:bodyPr wrap="square" rtlCol="0">
            <a:spAutoFit/>
          </a:bodyPr>
          <a:lstStyle/>
          <a:p>
            <a:pPr algn="r"/>
            <a:r>
              <a:rPr lang="en-US" sz="1400">
                <a:solidFill>
                  <a:schemeClr val="bg1"/>
                </a:solidFill>
              </a:rPr>
              <a:t>High</a:t>
            </a:r>
          </a:p>
        </p:txBody>
      </p:sp>
      <p:sp>
        <p:nvSpPr>
          <p:cNvPr id="31" name="TextBox 30">
            <a:extLst>
              <a:ext uri="{FF2B5EF4-FFF2-40B4-BE49-F238E27FC236}">
                <a16:creationId xmlns:a16="http://schemas.microsoft.com/office/drawing/2014/main" id="{45594BB1-8A5F-5F4C-96D5-996F06191F68}"/>
              </a:ext>
            </a:extLst>
          </p:cNvPr>
          <p:cNvSpPr txBox="1"/>
          <p:nvPr/>
        </p:nvSpPr>
        <p:spPr>
          <a:xfrm>
            <a:off x="5471367" y="5584863"/>
            <a:ext cx="1249265" cy="307777"/>
          </a:xfrm>
          <a:prstGeom prst="rect">
            <a:avLst/>
          </a:prstGeom>
          <a:noFill/>
        </p:spPr>
        <p:txBody>
          <a:bodyPr wrap="square" rtlCol="0">
            <a:spAutoFit/>
          </a:bodyPr>
          <a:lstStyle/>
          <a:p>
            <a:pPr algn="ctr"/>
            <a:r>
              <a:rPr lang="en-US" sz="1400" dirty="0">
                <a:solidFill>
                  <a:schemeClr val="bg1"/>
                </a:solidFill>
              </a:rPr>
              <a:t>Medium</a:t>
            </a:r>
          </a:p>
        </p:txBody>
      </p:sp>
      <p:sp>
        <p:nvSpPr>
          <p:cNvPr id="32" name="TextBox 31">
            <a:extLst>
              <a:ext uri="{FF2B5EF4-FFF2-40B4-BE49-F238E27FC236}">
                <a16:creationId xmlns:a16="http://schemas.microsoft.com/office/drawing/2014/main" id="{EC65027B-7A69-3AF9-B231-22341BE929AC}"/>
              </a:ext>
            </a:extLst>
          </p:cNvPr>
          <p:cNvSpPr txBox="1"/>
          <p:nvPr/>
        </p:nvSpPr>
        <p:spPr>
          <a:xfrm>
            <a:off x="1809307" y="3426410"/>
            <a:ext cx="1180943" cy="307777"/>
          </a:xfrm>
          <a:prstGeom prst="rect">
            <a:avLst/>
          </a:prstGeom>
          <a:noFill/>
        </p:spPr>
        <p:txBody>
          <a:bodyPr wrap="square" rtlCol="0">
            <a:spAutoFit/>
          </a:bodyPr>
          <a:lstStyle/>
          <a:p>
            <a:pPr algn="r"/>
            <a:r>
              <a:rPr lang="en-US" sz="1400" dirty="0">
                <a:solidFill>
                  <a:schemeClr val="bg1"/>
                </a:solidFill>
              </a:rPr>
              <a:t>Medium</a:t>
            </a:r>
          </a:p>
        </p:txBody>
      </p:sp>
      <p:sp>
        <p:nvSpPr>
          <p:cNvPr id="33" name="Rectangle 32">
            <a:extLst>
              <a:ext uri="{FF2B5EF4-FFF2-40B4-BE49-F238E27FC236}">
                <a16:creationId xmlns:a16="http://schemas.microsoft.com/office/drawing/2014/main" id="{29B613FA-5ED5-91F8-4196-0EBF09EBE50C}"/>
              </a:ext>
            </a:extLst>
          </p:cNvPr>
          <p:cNvSpPr/>
          <p:nvPr/>
        </p:nvSpPr>
        <p:spPr>
          <a:xfrm>
            <a:off x="3127494" y="4231705"/>
            <a:ext cx="1942217" cy="1243219"/>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DIVEST</a:t>
            </a:r>
          </a:p>
        </p:txBody>
      </p:sp>
      <p:sp>
        <p:nvSpPr>
          <p:cNvPr id="34" name="Rectangle 33">
            <a:extLst>
              <a:ext uri="{FF2B5EF4-FFF2-40B4-BE49-F238E27FC236}">
                <a16:creationId xmlns:a16="http://schemas.microsoft.com/office/drawing/2014/main" id="{1ECEE5AB-55DB-BA05-D4D5-68817627114B}"/>
              </a:ext>
            </a:extLst>
          </p:cNvPr>
          <p:cNvSpPr/>
          <p:nvPr/>
        </p:nvSpPr>
        <p:spPr>
          <a:xfrm>
            <a:off x="5176319" y="4231705"/>
            <a:ext cx="1942217" cy="124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HARVEST</a:t>
            </a:r>
          </a:p>
        </p:txBody>
      </p:sp>
      <p:sp>
        <p:nvSpPr>
          <p:cNvPr id="35" name="Rectangle 34">
            <a:extLst>
              <a:ext uri="{FF2B5EF4-FFF2-40B4-BE49-F238E27FC236}">
                <a16:creationId xmlns:a16="http://schemas.microsoft.com/office/drawing/2014/main" id="{87F7CE6E-02AE-9DE5-930A-F936DA24CB31}"/>
              </a:ext>
            </a:extLst>
          </p:cNvPr>
          <p:cNvSpPr/>
          <p:nvPr/>
        </p:nvSpPr>
        <p:spPr>
          <a:xfrm>
            <a:off x="7225144" y="4231705"/>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PROTECT</a:t>
            </a:r>
          </a:p>
        </p:txBody>
      </p:sp>
      <p:sp>
        <p:nvSpPr>
          <p:cNvPr id="36" name="Rectangle 35">
            <a:extLst>
              <a:ext uri="{FF2B5EF4-FFF2-40B4-BE49-F238E27FC236}">
                <a16:creationId xmlns:a16="http://schemas.microsoft.com/office/drawing/2014/main" id="{3F236F14-0B18-77F5-CADA-F1CF399AE9C3}"/>
              </a:ext>
            </a:extLst>
          </p:cNvPr>
          <p:cNvSpPr/>
          <p:nvPr/>
        </p:nvSpPr>
        <p:spPr>
          <a:xfrm>
            <a:off x="3127494" y="2945593"/>
            <a:ext cx="1942217" cy="124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HARVEST</a:t>
            </a:r>
          </a:p>
        </p:txBody>
      </p:sp>
      <p:sp>
        <p:nvSpPr>
          <p:cNvPr id="37" name="Rectangle 36">
            <a:extLst>
              <a:ext uri="{FF2B5EF4-FFF2-40B4-BE49-F238E27FC236}">
                <a16:creationId xmlns:a16="http://schemas.microsoft.com/office/drawing/2014/main" id="{5F4B3C9A-8DB9-593A-2145-79238EEE782D}"/>
              </a:ext>
            </a:extLst>
          </p:cNvPr>
          <p:cNvSpPr/>
          <p:nvPr/>
        </p:nvSpPr>
        <p:spPr>
          <a:xfrm>
            <a:off x="312749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PROTECT</a:t>
            </a:r>
          </a:p>
        </p:txBody>
      </p:sp>
      <p:sp>
        <p:nvSpPr>
          <p:cNvPr id="38" name="Rectangle 37">
            <a:extLst>
              <a:ext uri="{FF2B5EF4-FFF2-40B4-BE49-F238E27FC236}">
                <a16:creationId xmlns:a16="http://schemas.microsoft.com/office/drawing/2014/main" id="{E74A788C-D248-A763-D448-207479E6E8B6}"/>
              </a:ext>
            </a:extLst>
          </p:cNvPr>
          <p:cNvSpPr/>
          <p:nvPr/>
        </p:nvSpPr>
        <p:spPr>
          <a:xfrm>
            <a:off x="5176319" y="1659481"/>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
        <p:nvSpPr>
          <p:cNvPr id="39" name="Rectangle 38">
            <a:extLst>
              <a:ext uri="{FF2B5EF4-FFF2-40B4-BE49-F238E27FC236}">
                <a16:creationId xmlns:a16="http://schemas.microsoft.com/office/drawing/2014/main" id="{3C1FECCC-6B04-021F-763D-54F509C73EE3}"/>
              </a:ext>
            </a:extLst>
          </p:cNvPr>
          <p:cNvSpPr/>
          <p:nvPr/>
        </p:nvSpPr>
        <p:spPr>
          <a:xfrm>
            <a:off x="7225144" y="1659481"/>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
        <p:nvSpPr>
          <p:cNvPr id="41" name="Rectangle 40">
            <a:extLst>
              <a:ext uri="{FF2B5EF4-FFF2-40B4-BE49-F238E27FC236}">
                <a16:creationId xmlns:a16="http://schemas.microsoft.com/office/drawing/2014/main" id="{3CB70992-EB5C-F889-76F8-7B301A6C1E5A}"/>
              </a:ext>
            </a:extLst>
          </p:cNvPr>
          <p:cNvSpPr/>
          <p:nvPr/>
        </p:nvSpPr>
        <p:spPr>
          <a:xfrm>
            <a:off x="5176319"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PROTECT</a:t>
            </a:r>
          </a:p>
        </p:txBody>
      </p:sp>
      <p:sp>
        <p:nvSpPr>
          <p:cNvPr id="42" name="Rectangle 41">
            <a:extLst>
              <a:ext uri="{FF2B5EF4-FFF2-40B4-BE49-F238E27FC236}">
                <a16:creationId xmlns:a16="http://schemas.microsoft.com/office/drawing/2014/main" id="{E5F1586A-FE84-9D59-75DF-9A9FDFC8EB64}"/>
              </a:ext>
            </a:extLst>
          </p:cNvPr>
          <p:cNvSpPr/>
          <p:nvPr/>
        </p:nvSpPr>
        <p:spPr>
          <a:xfrm>
            <a:off x="7225144" y="2945593"/>
            <a:ext cx="1942217" cy="1243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INVEST</a:t>
            </a:r>
          </a:p>
        </p:txBody>
      </p:sp>
    </p:spTree>
    <p:extLst>
      <p:ext uri="{BB962C8B-B14F-4D97-AF65-F5344CB8AC3E}">
        <p14:creationId xmlns:p14="http://schemas.microsoft.com/office/powerpoint/2010/main" val="36385303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 Horizon Model: The Three Horizons of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Straight Arrow Connector 4">
            <a:extLst>
              <a:ext uri="{FF2B5EF4-FFF2-40B4-BE49-F238E27FC236}">
                <a16:creationId xmlns:a16="http://schemas.microsoft.com/office/drawing/2014/main" id="{AD2E07A2-8796-250C-EDF3-F11450163C63}"/>
              </a:ext>
            </a:extLst>
          </p:cNvPr>
          <p:cNvCxnSpPr>
            <a:cxnSpLocks/>
          </p:cNvCxnSpPr>
          <p:nvPr/>
        </p:nvCxnSpPr>
        <p:spPr>
          <a:xfrm>
            <a:off x="2441217" y="5965176"/>
            <a:ext cx="7443897" cy="0"/>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6AD0C92-6511-A010-2349-F4CBE52082CC}"/>
              </a:ext>
            </a:extLst>
          </p:cNvPr>
          <p:cNvCxnSpPr>
            <a:cxnSpLocks/>
          </p:cNvCxnSpPr>
          <p:nvPr/>
        </p:nvCxnSpPr>
        <p:spPr>
          <a:xfrm flipV="1">
            <a:off x="2441217" y="1566858"/>
            <a:ext cx="0" cy="4398318"/>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2254426-5584-82AF-9C6D-484AE0E06FD4}"/>
              </a:ext>
            </a:extLst>
          </p:cNvPr>
          <p:cNvSpPr txBox="1"/>
          <p:nvPr/>
        </p:nvSpPr>
        <p:spPr>
          <a:xfrm>
            <a:off x="1367759" y="1601582"/>
            <a:ext cx="1061883" cy="307777"/>
          </a:xfrm>
          <a:prstGeom prst="rect">
            <a:avLst/>
          </a:prstGeom>
          <a:noFill/>
        </p:spPr>
        <p:txBody>
          <a:bodyPr wrap="square" rtlCol="0">
            <a:spAutoFit/>
          </a:bodyPr>
          <a:lstStyle/>
          <a:p>
            <a:pPr algn="r"/>
            <a:r>
              <a:rPr lang="en-US" sz="1400" b="1" dirty="0">
                <a:solidFill>
                  <a:schemeClr val="bg1"/>
                </a:solidFill>
              </a:rPr>
              <a:t>Value</a:t>
            </a:r>
          </a:p>
        </p:txBody>
      </p:sp>
      <p:sp>
        <p:nvSpPr>
          <p:cNvPr id="8" name="TextBox 7">
            <a:extLst>
              <a:ext uri="{FF2B5EF4-FFF2-40B4-BE49-F238E27FC236}">
                <a16:creationId xmlns:a16="http://schemas.microsoft.com/office/drawing/2014/main" id="{0C1FB3AB-31FC-AF7B-FAC0-11B0314CF9C5}"/>
              </a:ext>
            </a:extLst>
          </p:cNvPr>
          <p:cNvSpPr txBox="1"/>
          <p:nvPr/>
        </p:nvSpPr>
        <p:spPr>
          <a:xfrm>
            <a:off x="8788506" y="5978160"/>
            <a:ext cx="1061883" cy="307777"/>
          </a:xfrm>
          <a:prstGeom prst="rect">
            <a:avLst/>
          </a:prstGeom>
          <a:noFill/>
        </p:spPr>
        <p:txBody>
          <a:bodyPr wrap="square" rtlCol="0">
            <a:spAutoFit/>
          </a:bodyPr>
          <a:lstStyle/>
          <a:p>
            <a:pPr algn="r"/>
            <a:r>
              <a:rPr lang="en-US" sz="1400" b="1">
                <a:solidFill>
                  <a:schemeClr val="bg1"/>
                </a:solidFill>
              </a:rPr>
              <a:t>Time</a:t>
            </a:r>
          </a:p>
        </p:txBody>
      </p:sp>
      <p:sp>
        <p:nvSpPr>
          <p:cNvPr id="9" name="Arc 8">
            <a:extLst>
              <a:ext uri="{FF2B5EF4-FFF2-40B4-BE49-F238E27FC236}">
                <a16:creationId xmlns:a16="http://schemas.microsoft.com/office/drawing/2014/main" id="{17A6113B-4CB7-F9C2-538C-17BE6021BA2C}"/>
              </a:ext>
            </a:extLst>
          </p:cNvPr>
          <p:cNvSpPr/>
          <p:nvPr/>
        </p:nvSpPr>
        <p:spPr>
          <a:xfrm rot="16200000">
            <a:off x="5911977" y="2216290"/>
            <a:ext cx="2953296" cy="4948135"/>
          </a:xfrm>
          <a:prstGeom prst="arc">
            <a:avLst/>
          </a:prstGeom>
          <a:ln w="412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16BA920A-AA5E-A979-39BC-E6E4F467E2AD}"/>
              </a:ext>
            </a:extLst>
          </p:cNvPr>
          <p:cNvSpPr/>
          <p:nvPr/>
        </p:nvSpPr>
        <p:spPr>
          <a:xfrm rot="16200000">
            <a:off x="8373741" y="975838"/>
            <a:ext cx="2953296" cy="4948135"/>
          </a:xfrm>
          <a:prstGeom prst="arc">
            <a:avLst/>
          </a:prstGeom>
          <a:ln w="412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59AD76E-357E-48F0-E072-1AB9C9F2D9B7}"/>
              </a:ext>
            </a:extLst>
          </p:cNvPr>
          <p:cNvSpPr txBox="1"/>
          <p:nvPr/>
        </p:nvSpPr>
        <p:spPr>
          <a:xfrm>
            <a:off x="2996038" y="4197878"/>
            <a:ext cx="1061883" cy="307777"/>
          </a:xfrm>
          <a:prstGeom prst="rect">
            <a:avLst/>
          </a:prstGeom>
          <a:noFill/>
        </p:spPr>
        <p:txBody>
          <a:bodyPr wrap="square" rtlCol="0">
            <a:spAutoFit/>
          </a:bodyPr>
          <a:lstStyle/>
          <a:p>
            <a:pPr algn="ctr"/>
            <a:r>
              <a:rPr lang="en-US" sz="1400" b="1" dirty="0">
                <a:solidFill>
                  <a:schemeClr val="tx1">
                    <a:lumMod val="50000"/>
                  </a:schemeClr>
                </a:solidFill>
              </a:rPr>
              <a:t>Horizon 1</a:t>
            </a:r>
          </a:p>
        </p:txBody>
      </p:sp>
      <p:sp>
        <p:nvSpPr>
          <p:cNvPr id="12" name="TextBox 11">
            <a:extLst>
              <a:ext uri="{FF2B5EF4-FFF2-40B4-BE49-F238E27FC236}">
                <a16:creationId xmlns:a16="http://schemas.microsoft.com/office/drawing/2014/main" id="{D2D4AF74-DF24-0111-2D13-B889694CA3F3}"/>
              </a:ext>
            </a:extLst>
          </p:cNvPr>
          <p:cNvSpPr txBox="1"/>
          <p:nvPr/>
        </p:nvSpPr>
        <p:spPr>
          <a:xfrm>
            <a:off x="5055581" y="3127289"/>
            <a:ext cx="1061883" cy="307777"/>
          </a:xfrm>
          <a:prstGeom prst="rect">
            <a:avLst/>
          </a:prstGeom>
          <a:noFill/>
        </p:spPr>
        <p:txBody>
          <a:bodyPr wrap="square" rtlCol="0">
            <a:spAutoFit/>
          </a:bodyPr>
          <a:lstStyle/>
          <a:p>
            <a:pPr algn="ctr"/>
            <a:r>
              <a:rPr lang="en-US" sz="1400" b="1" dirty="0">
                <a:solidFill>
                  <a:schemeClr val="bg1"/>
                </a:solidFill>
              </a:rPr>
              <a:t>Horizon 2</a:t>
            </a:r>
          </a:p>
        </p:txBody>
      </p:sp>
      <p:sp>
        <p:nvSpPr>
          <p:cNvPr id="13" name="TextBox 12">
            <a:extLst>
              <a:ext uri="{FF2B5EF4-FFF2-40B4-BE49-F238E27FC236}">
                <a16:creationId xmlns:a16="http://schemas.microsoft.com/office/drawing/2014/main" id="{D1DE072F-EA00-2DA9-C0CD-DD2A87187BDD}"/>
              </a:ext>
            </a:extLst>
          </p:cNvPr>
          <p:cNvSpPr txBox="1"/>
          <p:nvPr/>
        </p:nvSpPr>
        <p:spPr>
          <a:xfrm>
            <a:off x="7187623" y="2056699"/>
            <a:ext cx="1061883" cy="307777"/>
          </a:xfrm>
          <a:prstGeom prst="rect">
            <a:avLst/>
          </a:prstGeom>
          <a:noFill/>
        </p:spPr>
        <p:txBody>
          <a:bodyPr wrap="square" rtlCol="0">
            <a:spAutoFit/>
          </a:bodyPr>
          <a:lstStyle/>
          <a:p>
            <a:pPr algn="ctr"/>
            <a:r>
              <a:rPr lang="en-US" sz="1400" b="1" dirty="0">
                <a:solidFill>
                  <a:schemeClr val="accent1"/>
                </a:solidFill>
              </a:rPr>
              <a:t>Horizon 3</a:t>
            </a:r>
          </a:p>
        </p:txBody>
      </p:sp>
      <p:sp>
        <p:nvSpPr>
          <p:cNvPr id="14" name="TextBox 13">
            <a:extLst>
              <a:ext uri="{FF2B5EF4-FFF2-40B4-BE49-F238E27FC236}">
                <a16:creationId xmlns:a16="http://schemas.microsoft.com/office/drawing/2014/main" id="{37B6218F-FD72-742A-07E6-DEE97E958A1E}"/>
              </a:ext>
            </a:extLst>
          </p:cNvPr>
          <p:cNvSpPr txBox="1"/>
          <p:nvPr/>
        </p:nvSpPr>
        <p:spPr>
          <a:xfrm>
            <a:off x="3170300" y="4894587"/>
            <a:ext cx="2947164" cy="830997"/>
          </a:xfrm>
          <a:prstGeom prst="rect">
            <a:avLst/>
          </a:prstGeom>
          <a:noFill/>
        </p:spPr>
        <p:txBody>
          <a:bodyPr wrap="square" rtlCol="0">
            <a:spAutoFit/>
          </a:bodyPr>
          <a:lstStyle/>
          <a:p>
            <a:r>
              <a:rPr lang="en-US" sz="1200">
                <a:solidFill>
                  <a:schemeClr val="tx2">
                    <a:lumMod val="10000"/>
                  </a:schemeClr>
                </a:solidFill>
              </a:rPr>
              <a:t>Focus on core businesses that generate cash and profits. Improve performance to maximize remaining value. </a:t>
            </a:r>
            <a:br>
              <a:rPr lang="en-US" sz="1200">
                <a:solidFill>
                  <a:schemeClr val="tx2">
                    <a:lumMod val="10000"/>
                  </a:schemeClr>
                </a:solidFill>
              </a:rPr>
            </a:br>
            <a:r>
              <a:rPr lang="en-US" sz="1200">
                <a:solidFill>
                  <a:schemeClr val="tx2">
                    <a:lumMod val="10000"/>
                  </a:schemeClr>
                </a:solidFill>
              </a:rPr>
              <a:t>Typical timeframe: 1-3 years</a:t>
            </a:r>
          </a:p>
        </p:txBody>
      </p:sp>
      <p:sp>
        <p:nvSpPr>
          <p:cNvPr id="15" name="TextBox 14">
            <a:extLst>
              <a:ext uri="{FF2B5EF4-FFF2-40B4-BE49-F238E27FC236}">
                <a16:creationId xmlns:a16="http://schemas.microsoft.com/office/drawing/2014/main" id="{E23806BC-0D36-F8A0-4AFD-6DC86EA2658E}"/>
              </a:ext>
            </a:extLst>
          </p:cNvPr>
          <p:cNvSpPr txBox="1"/>
          <p:nvPr/>
        </p:nvSpPr>
        <p:spPr>
          <a:xfrm>
            <a:off x="5453558" y="3756016"/>
            <a:ext cx="2664878" cy="830997"/>
          </a:xfrm>
          <a:prstGeom prst="rect">
            <a:avLst/>
          </a:prstGeom>
          <a:noFill/>
        </p:spPr>
        <p:txBody>
          <a:bodyPr wrap="square" rtlCol="0">
            <a:spAutoFit/>
          </a:bodyPr>
          <a:lstStyle/>
          <a:p>
            <a:r>
              <a:rPr lang="en-US" sz="1200">
                <a:solidFill>
                  <a:schemeClr val="tx2">
                    <a:lumMod val="10000"/>
                  </a:schemeClr>
                </a:solidFill>
              </a:rPr>
              <a:t>Explore emerging opportunities that are likely to generate substantial profits but require investments. Typical timeframe: 2-5 years</a:t>
            </a:r>
          </a:p>
        </p:txBody>
      </p:sp>
      <p:sp>
        <p:nvSpPr>
          <p:cNvPr id="16" name="TextBox 15">
            <a:extLst>
              <a:ext uri="{FF2B5EF4-FFF2-40B4-BE49-F238E27FC236}">
                <a16:creationId xmlns:a16="http://schemas.microsoft.com/office/drawing/2014/main" id="{608CF21F-BD1A-A979-37BC-26DBD46164B3}"/>
              </a:ext>
            </a:extLst>
          </p:cNvPr>
          <p:cNvSpPr txBox="1"/>
          <p:nvPr/>
        </p:nvSpPr>
        <p:spPr>
          <a:xfrm>
            <a:off x="7843672" y="2517036"/>
            <a:ext cx="2519527" cy="830997"/>
          </a:xfrm>
          <a:prstGeom prst="rect">
            <a:avLst/>
          </a:prstGeom>
          <a:noFill/>
        </p:spPr>
        <p:txBody>
          <a:bodyPr wrap="square" rtlCol="0">
            <a:spAutoFit/>
          </a:bodyPr>
          <a:lstStyle/>
          <a:p>
            <a:r>
              <a:rPr lang="en-US" sz="1200">
                <a:solidFill>
                  <a:schemeClr val="tx2">
                    <a:lumMod val="10000"/>
                  </a:schemeClr>
                </a:solidFill>
              </a:rPr>
              <a:t>Explore wholly new opportunities that may in time reinvent your business.</a:t>
            </a:r>
          </a:p>
          <a:p>
            <a:r>
              <a:rPr lang="en-US" sz="1200">
                <a:solidFill>
                  <a:schemeClr val="tx2">
                    <a:lumMod val="10000"/>
                  </a:schemeClr>
                </a:solidFill>
              </a:rPr>
              <a:t>Typical timeframe: 5-10+ years</a:t>
            </a:r>
          </a:p>
        </p:txBody>
      </p:sp>
      <p:sp>
        <p:nvSpPr>
          <p:cNvPr id="17" name="Arc 16">
            <a:extLst>
              <a:ext uri="{FF2B5EF4-FFF2-40B4-BE49-F238E27FC236}">
                <a16:creationId xmlns:a16="http://schemas.microsoft.com/office/drawing/2014/main" id="{DF772E2E-4926-2D80-67A7-05820F65BF2B}"/>
              </a:ext>
            </a:extLst>
          </p:cNvPr>
          <p:cNvSpPr/>
          <p:nvPr/>
        </p:nvSpPr>
        <p:spPr>
          <a:xfrm rot="16200000">
            <a:off x="3450213" y="3456742"/>
            <a:ext cx="2953296" cy="4948135"/>
          </a:xfrm>
          <a:prstGeom prst="arc">
            <a:avLst/>
          </a:prstGeom>
          <a:ln w="4127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22737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McKinsey’s Seven Degrees of Freedom for Growth</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cxnSp>
        <p:nvCxnSpPr>
          <p:cNvPr id="5" name="Elbow Connector 4">
            <a:extLst>
              <a:ext uri="{FF2B5EF4-FFF2-40B4-BE49-F238E27FC236}">
                <a16:creationId xmlns:a16="http://schemas.microsoft.com/office/drawing/2014/main" id="{BD632C13-C8C9-9BF7-DC48-192F986B2679}"/>
              </a:ext>
            </a:extLst>
          </p:cNvPr>
          <p:cNvCxnSpPr>
            <a:endCxn id="12" idx="1"/>
          </p:cNvCxnSpPr>
          <p:nvPr/>
        </p:nvCxnSpPr>
        <p:spPr>
          <a:xfrm>
            <a:off x="868680" y="2028497"/>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EE69112-3BC2-8256-297E-E37D97682496}"/>
              </a:ext>
            </a:extLst>
          </p:cNvPr>
          <p:cNvCxnSpPr/>
          <p:nvPr/>
        </p:nvCxnSpPr>
        <p:spPr>
          <a:xfrm>
            <a:off x="1742790" y="2706148"/>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036D20A3-FCDE-E43F-F3E0-6854435E0B78}"/>
              </a:ext>
            </a:extLst>
          </p:cNvPr>
          <p:cNvCxnSpPr/>
          <p:nvPr/>
        </p:nvCxnSpPr>
        <p:spPr>
          <a:xfrm>
            <a:off x="3475100" y="4061450"/>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8D3FD19B-55C8-F1C2-E759-531B49D455D3}"/>
              </a:ext>
            </a:extLst>
          </p:cNvPr>
          <p:cNvCxnSpPr/>
          <p:nvPr/>
        </p:nvCxnSpPr>
        <p:spPr>
          <a:xfrm>
            <a:off x="4365120" y="4739101"/>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812BF64C-C62F-2AEA-DD1E-2133C0BEE823}"/>
              </a:ext>
            </a:extLst>
          </p:cNvPr>
          <p:cNvCxnSpPr/>
          <p:nvPr/>
        </p:nvCxnSpPr>
        <p:spPr>
          <a:xfrm>
            <a:off x="5239232" y="5416752"/>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97D487B3-6C0F-5BD2-6975-0B735E42EA81}"/>
              </a:ext>
            </a:extLst>
          </p:cNvPr>
          <p:cNvCxnSpPr/>
          <p:nvPr/>
        </p:nvCxnSpPr>
        <p:spPr>
          <a:xfrm>
            <a:off x="2616900" y="3383799"/>
            <a:ext cx="615030" cy="404382"/>
          </a:xfrm>
          <a:prstGeom prst="bentConnector3">
            <a:avLst/>
          </a:prstGeom>
          <a:ln w="158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534B64-1380-EDE0-A925-98DB60B0F03A}"/>
              </a:ext>
            </a:extLst>
          </p:cNvPr>
          <p:cNvSpPr/>
          <p:nvPr/>
        </p:nvSpPr>
        <p:spPr>
          <a:xfrm>
            <a:off x="609600" y="1481959"/>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Selling existing products to existing customers</a:t>
            </a:r>
          </a:p>
        </p:txBody>
      </p:sp>
      <p:sp>
        <p:nvSpPr>
          <p:cNvPr id="12" name="Rectangle 11">
            <a:extLst>
              <a:ext uri="{FF2B5EF4-FFF2-40B4-BE49-F238E27FC236}">
                <a16:creationId xmlns:a16="http://schemas.microsoft.com/office/drawing/2014/main" id="{66831288-F9BA-DBD3-25E5-E1A2AD99C64B}"/>
              </a:ext>
            </a:extLst>
          </p:cNvPr>
          <p:cNvSpPr/>
          <p:nvPr/>
        </p:nvSpPr>
        <p:spPr>
          <a:xfrm>
            <a:off x="1483710" y="2159610"/>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Acquiring new customers in existing markets</a:t>
            </a:r>
          </a:p>
        </p:txBody>
      </p:sp>
      <p:sp>
        <p:nvSpPr>
          <p:cNvPr id="13" name="Rectangle 12">
            <a:extLst>
              <a:ext uri="{FF2B5EF4-FFF2-40B4-BE49-F238E27FC236}">
                <a16:creationId xmlns:a16="http://schemas.microsoft.com/office/drawing/2014/main" id="{21C5B704-7967-CFE8-BF40-4BC28C518B9A}"/>
              </a:ext>
            </a:extLst>
          </p:cNvPr>
          <p:cNvSpPr/>
          <p:nvPr/>
        </p:nvSpPr>
        <p:spPr>
          <a:xfrm>
            <a:off x="2357820" y="2837261"/>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new products and services</a:t>
            </a:r>
          </a:p>
        </p:txBody>
      </p:sp>
      <p:sp>
        <p:nvSpPr>
          <p:cNvPr id="14" name="Rectangle 13">
            <a:extLst>
              <a:ext uri="{FF2B5EF4-FFF2-40B4-BE49-F238E27FC236}">
                <a16:creationId xmlns:a16="http://schemas.microsoft.com/office/drawing/2014/main" id="{569038D7-3D9B-8D3D-A7AB-F7DCBD988F7C}"/>
              </a:ext>
            </a:extLst>
          </p:cNvPr>
          <p:cNvSpPr/>
          <p:nvPr/>
        </p:nvSpPr>
        <p:spPr>
          <a:xfrm>
            <a:off x="3231930" y="3514912"/>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Developing new value-delivery approaches</a:t>
            </a:r>
          </a:p>
        </p:txBody>
      </p:sp>
      <p:sp>
        <p:nvSpPr>
          <p:cNvPr id="15" name="Rectangle 14">
            <a:extLst>
              <a:ext uri="{FF2B5EF4-FFF2-40B4-BE49-F238E27FC236}">
                <a16:creationId xmlns:a16="http://schemas.microsoft.com/office/drawing/2014/main" id="{908392A1-60F6-93E1-C2F2-CE6E0AA1A4E5}"/>
              </a:ext>
            </a:extLst>
          </p:cNvPr>
          <p:cNvSpPr/>
          <p:nvPr/>
        </p:nvSpPr>
        <p:spPr>
          <a:xfrm>
            <a:off x="4106040" y="4192563"/>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Geographical expansion</a:t>
            </a:r>
          </a:p>
        </p:txBody>
      </p:sp>
      <p:sp>
        <p:nvSpPr>
          <p:cNvPr id="16" name="Rectangle 15">
            <a:extLst>
              <a:ext uri="{FF2B5EF4-FFF2-40B4-BE49-F238E27FC236}">
                <a16:creationId xmlns:a16="http://schemas.microsoft.com/office/drawing/2014/main" id="{FF160170-3C29-E468-C3FB-0969DEA94CFA}"/>
              </a:ext>
            </a:extLst>
          </p:cNvPr>
          <p:cNvSpPr/>
          <p:nvPr/>
        </p:nvSpPr>
        <p:spPr>
          <a:xfrm>
            <a:off x="4980150" y="487021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Creating a new industry structure</a:t>
            </a:r>
          </a:p>
        </p:txBody>
      </p:sp>
      <p:sp>
        <p:nvSpPr>
          <p:cNvPr id="24" name="Rectangle 23">
            <a:extLst>
              <a:ext uri="{FF2B5EF4-FFF2-40B4-BE49-F238E27FC236}">
                <a16:creationId xmlns:a16="http://schemas.microsoft.com/office/drawing/2014/main" id="{F919CAD1-9F1E-7913-0B64-59B117866C14}"/>
              </a:ext>
            </a:extLst>
          </p:cNvPr>
          <p:cNvSpPr/>
          <p:nvPr/>
        </p:nvSpPr>
        <p:spPr>
          <a:xfrm>
            <a:off x="5854262" y="5547864"/>
            <a:ext cx="5486400" cy="546538"/>
          </a:xfrm>
          <a:prstGeom prst="rect">
            <a:avLst/>
          </a:prstGeom>
          <a:solidFill>
            <a:srgbClr val="E6E6E6"/>
          </a:solidFill>
          <a:ln w="15875">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lumMod val="10000"/>
                  </a:schemeClr>
                </a:solidFill>
              </a:rPr>
              <a:t>Opening new competitive arenas</a:t>
            </a:r>
          </a:p>
        </p:txBody>
      </p:sp>
      <p:sp>
        <p:nvSpPr>
          <p:cNvPr id="25" name="Oval 24">
            <a:extLst>
              <a:ext uri="{FF2B5EF4-FFF2-40B4-BE49-F238E27FC236}">
                <a16:creationId xmlns:a16="http://schemas.microsoft.com/office/drawing/2014/main" id="{A288C435-8DAF-8599-A8D3-97ED7F0AF7C5}"/>
              </a:ext>
            </a:extLst>
          </p:cNvPr>
          <p:cNvSpPr/>
          <p:nvPr/>
        </p:nvSpPr>
        <p:spPr>
          <a:xfrm>
            <a:off x="668243" y="1572348"/>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1</a:t>
            </a:r>
          </a:p>
        </p:txBody>
      </p:sp>
      <p:sp>
        <p:nvSpPr>
          <p:cNvPr id="26" name="Oval 25">
            <a:extLst>
              <a:ext uri="{FF2B5EF4-FFF2-40B4-BE49-F238E27FC236}">
                <a16:creationId xmlns:a16="http://schemas.microsoft.com/office/drawing/2014/main" id="{6B0B317C-CF79-CA60-1310-FB8F7189578E}"/>
              </a:ext>
            </a:extLst>
          </p:cNvPr>
          <p:cNvSpPr/>
          <p:nvPr/>
        </p:nvSpPr>
        <p:spPr>
          <a:xfrm>
            <a:off x="1542389" y="2249999"/>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2</a:t>
            </a:r>
          </a:p>
        </p:txBody>
      </p:sp>
      <p:sp>
        <p:nvSpPr>
          <p:cNvPr id="27" name="Oval 26">
            <a:extLst>
              <a:ext uri="{FF2B5EF4-FFF2-40B4-BE49-F238E27FC236}">
                <a16:creationId xmlns:a16="http://schemas.microsoft.com/office/drawing/2014/main" id="{B80A45B0-F33D-F93F-25D9-2A1B70A46A82}"/>
              </a:ext>
            </a:extLst>
          </p:cNvPr>
          <p:cNvSpPr/>
          <p:nvPr/>
        </p:nvSpPr>
        <p:spPr>
          <a:xfrm>
            <a:off x="2416535" y="2927650"/>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3</a:t>
            </a:r>
          </a:p>
        </p:txBody>
      </p:sp>
      <p:sp>
        <p:nvSpPr>
          <p:cNvPr id="28" name="Oval 27">
            <a:extLst>
              <a:ext uri="{FF2B5EF4-FFF2-40B4-BE49-F238E27FC236}">
                <a16:creationId xmlns:a16="http://schemas.microsoft.com/office/drawing/2014/main" id="{255253F4-A1A8-32CF-1800-4727FCD8D1A9}"/>
              </a:ext>
            </a:extLst>
          </p:cNvPr>
          <p:cNvSpPr/>
          <p:nvPr/>
        </p:nvSpPr>
        <p:spPr>
          <a:xfrm>
            <a:off x="3290681" y="3605301"/>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4</a:t>
            </a:r>
          </a:p>
        </p:txBody>
      </p:sp>
      <p:sp>
        <p:nvSpPr>
          <p:cNvPr id="29" name="Oval 28">
            <a:extLst>
              <a:ext uri="{FF2B5EF4-FFF2-40B4-BE49-F238E27FC236}">
                <a16:creationId xmlns:a16="http://schemas.microsoft.com/office/drawing/2014/main" id="{8A0E094A-9812-90FB-53A7-BF734B9B6FE5}"/>
              </a:ext>
            </a:extLst>
          </p:cNvPr>
          <p:cNvSpPr/>
          <p:nvPr/>
        </p:nvSpPr>
        <p:spPr>
          <a:xfrm>
            <a:off x="4164827" y="4282952"/>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5</a:t>
            </a:r>
          </a:p>
        </p:txBody>
      </p:sp>
      <p:sp>
        <p:nvSpPr>
          <p:cNvPr id="30" name="Oval 29">
            <a:extLst>
              <a:ext uri="{FF2B5EF4-FFF2-40B4-BE49-F238E27FC236}">
                <a16:creationId xmlns:a16="http://schemas.microsoft.com/office/drawing/2014/main" id="{41A2A04F-5E1E-F2C5-CCD4-851E2DF56264}"/>
              </a:ext>
            </a:extLst>
          </p:cNvPr>
          <p:cNvSpPr/>
          <p:nvPr/>
        </p:nvSpPr>
        <p:spPr>
          <a:xfrm>
            <a:off x="5038973" y="496060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6</a:t>
            </a:r>
          </a:p>
        </p:txBody>
      </p:sp>
      <p:sp>
        <p:nvSpPr>
          <p:cNvPr id="31" name="Oval 30">
            <a:extLst>
              <a:ext uri="{FF2B5EF4-FFF2-40B4-BE49-F238E27FC236}">
                <a16:creationId xmlns:a16="http://schemas.microsoft.com/office/drawing/2014/main" id="{619E9C0B-D95D-DE9C-BCD4-B270667CF84E}"/>
              </a:ext>
            </a:extLst>
          </p:cNvPr>
          <p:cNvSpPr/>
          <p:nvPr/>
        </p:nvSpPr>
        <p:spPr>
          <a:xfrm>
            <a:off x="5913120" y="5638253"/>
            <a:ext cx="365760"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rPr>
              <a:t>7</a:t>
            </a:r>
          </a:p>
        </p:txBody>
      </p:sp>
    </p:spTree>
    <p:extLst>
      <p:ext uri="{BB962C8B-B14F-4D97-AF65-F5344CB8AC3E}">
        <p14:creationId xmlns:p14="http://schemas.microsoft.com/office/powerpoint/2010/main" val="305095820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BCG Growth/Transformation framework: Three levers for growth</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CFC570A3-AF2F-5CB9-B1C5-783932813B0D}"/>
              </a:ext>
            </a:extLst>
          </p:cNvPr>
          <p:cNvSpPr/>
          <p:nvPr/>
        </p:nvSpPr>
        <p:spPr>
          <a:xfrm>
            <a:off x="1706880" y="2792659"/>
            <a:ext cx="6567042" cy="2079204"/>
          </a:xfrm>
          <a:prstGeom prst="rect">
            <a:avLst/>
          </a:prstGeom>
          <a:solidFill>
            <a:schemeClr val="tx1">
              <a:lumMod val="95000"/>
            </a:schemeClr>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sz="1400" dirty="0">
                <a:solidFill>
                  <a:schemeClr val="bg1"/>
                </a:solidFill>
                <a:latin typeface="Arial" panose="020B0604020202020204" pitchFamily="34" charset="0"/>
                <a:cs typeface="Arial" panose="020B0604020202020204" pitchFamily="34" charset="0"/>
              </a:rPr>
              <a:t>Core and </a:t>
            </a:r>
            <a:br>
              <a:rPr lang="en-US" sz="1400"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adjacent growth</a:t>
            </a:r>
          </a:p>
        </p:txBody>
      </p:sp>
      <p:sp>
        <p:nvSpPr>
          <p:cNvPr id="17" name="TextBox 16">
            <a:extLst>
              <a:ext uri="{FF2B5EF4-FFF2-40B4-BE49-F238E27FC236}">
                <a16:creationId xmlns:a16="http://schemas.microsoft.com/office/drawing/2014/main" id="{28CC229E-7862-4C29-9F24-B2AA57FEE8AB}"/>
              </a:ext>
            </a:extLst>
          </p:cNvPr>
          <p:cNvSpPr txBox="1"/>
          <p:nvPr/>
        </p:nvSpPr>
        <p:spPr>
          <a:xfrm>
            <a:off x="467806" y="2832442"/>
            <a:ext cx="1263458" cy="523220"/>
          </a:xfrm>
          <a:prstGeom prst="rect">
            <a:avLst/>
          </a:prstGeom>
          <a:noFill/>
        </p:spPr>
        <p:txBody>
          <a:bodyPr wrap="square" rtlCol="0">
            <a:spAutoFit/>
          </a:bodyPr>
          <a:lstStyle/>
          <a:p>
            <a:r>
              <a:rPr lang="en-US" sz="1400">
                <a:solidFill>
                  <a:schemeClr val="bg1"/>
                </a:solidFill>
              </a:rPr>
              <a:t>Improve </a:t>
            </a:r>
            <a:br>
              <a:rPr lang="en-US" sz="1400">
                <a:solidFill>
                  <a:schemeClr val="bg1"/>
                </a:solidFill>
              </a:rPr>
            </a:br>
            <a:r>
              <a:rPr lang="en-US" sz="1400">
                <a:solidFill>
                  <a:schemeClr val="bg1"/>
                </a:solidFill>
              </a:rPr>
              <a:t>execution</a:t>
            </a:r>
          </a:p>
        </p:txBody>
      </p:sp>
      <p:sp>
        <p:nvSpPr>
          <p:cNvPr id="18" name="TextBox 17">
            <a:extLst>
              <a:ext uri="{FF2B5EF4-FFF2-40B4-BE49-F238E27FC236}">
                <a16:creationId xmlns:a16="http://schemas.microsoft.com/office/drawing/2014/main" id="{7F6DDFD5-7CBD-F930-4A0D-D5C97EA06FFF}"/>
              </a:ext>
            </a:extLst>
          </p:cNvPr>
          <p:cNvSpPr txBox="1"/>
          <p:nvPr/>
        </p:nvSpPr>
        <p:spPr>
          <a:xfrm>
            <a:off x="467806" y="3570651"/>
            <a:ext cx="1263458" cy="523220"/>
          </a:xfrm>
          <a:prstGeom prst="rect">
            <a:avLst/>
          </a:prstGeom>
          <a:noFill/>
        </p:spPr>
        <p:txBody>
          <a:bodyPr wrap="square" rtlCol="0">
            <a:spAutoFit/>
          </a:bodyPr>
          <a:lstStyle/>
          <a:p>
            <a:r>
              <a:rPr lang="en-US" sz="1400">
                <a:solidFill>
                  <a:schemeClr val="bg1"/>
                </a:solidFill>
              </a:rPr>
              <a:t>Enhance </a:t>
            </a:r>
            <a:br>
              <a:rPr lang="en-US" sz="1400">
                <a:solidFill>
                  <a:schemeClr val="bg1"/>
                </a:solidFill>
              </a:rPr>
            </a:br>
            <a:r>
              <a:rPr lang="en-US" sz="1400">
                <a:solidFill>
                  <a:schemeClr val="bg1"/>
                </a:solidFill>
              </a:rPr>
              <a:t>offering</a:t>
            </a:r>
          </a:p>
        </p:txBody>
      </p:sp>
      <p:sp>
        <p:nvSpPr>
          <p:cNvPr id="19" name="TextBox 18">
            <a:extLst>
              <a:ext uri="{FF2B5EF4-FFF2-40B4-BE49-F238E27FC236}">
                <a16:creationId xmlns:a16="http://schemas.microsoft.com/office/drawing/2014/main" id="{99E3694E-BE1A-D807-774D-EAAEC337B30A}"/>
              </a:ext>
            </a:extLst>
          </p:cNvPr>
          <p:cNvSpPr txBox="1"/>
          <p:nvPr/>
        </p:nvSpPr>
        <p:spPr>
          <a:xfrm>
            <a:off x="467806" y="4308860"/>
            <a:ext cx="1263458" cy="523220"/>
          </a:xfrm>
          <a:prstGeom prst="rect">
            <a:avLst/>
          </a:prstGeom>
          <a:noFill/>
        </p:spPr>
        <p:txBody>
          <a:bodyPr wrap="square" rtlCol="0">
            <a:spAutoFit/>
          </a:bodyPr>
          <a:lstStyle/>
          <a:p>
            <a:r>
              <a:rPr lang="en-US" sz="1400">
                <a:solidFill>
                  <a:schemeClr val="bg1"/>
                </a:solidFill>
              </a:rPr>
              <a:t>Acquire/</a:t>
            </a:r>
            <a:br>
              <a:rPr lang="en-US" sz="1400">
                <a:solidFill>
                  <a:schemeClr val="bg1"/>
                </a:solidFill>
              </a:rPr>
            </a:br>
            <a:r>
              <a:rPr lang="en-US" sz="1400">
                <a:solidFill>
                  <a:schemeClr val="bg1"/>
                </a:solidFill>
              </a:rPr>
              <a:t>partner</a:t>
            </a:r>
          </a:p>
        </p:txBody>
      </p:sp>
      <p:sp>
        <p:nvSpPr>
          <p:cNvPr id="20" name="TextBox 19">
            <a:extLst>
              <a:ext uri="{FF2B5EF4-FFF2-40B4-BE49-F238E27FC236}">
                <a16:creationId xmlns:a16="http://schemas.microsoft.com/office/drawing/2014/main" id="{B18FAD21-2B5B-7DD0-D04D-4B8E4D2BCF02}"/>
              </a:ext>
            </a:extLst>
          </p:cNvPr>
          <p:cNvSpPr txBox="1"/>
          <p:nvPr/>
        </p:nvSpPr>
        <p:spPr>
          <a:xfrm>
            <a:off x="467806" y="5047069"/>
            <a:ext cx="1263458" cy="523220"/>
          </a:xfrm>
          <a:prstGeom prst="rect">
            <a:avLst/>
          </a:prstGeom>
          <a:noFill/>
        </p:spPr>
        <p:txBody>
          <a:bodyPr wrap="square" rtlCol="0">
            <a:spAutoFit/>
          </a:bodyPr>
          <a:lstStyle/>
          <a:p>
            <a:r>
              <a:rPr lang="en-US" sz="1400">
                <a:solidFill>
                  <a:schemeClr val="bg1"/>
                </a:solidFill>
              </a:rPr>
              <a:t>Reposition </a:t>
            </a:r>
            <a:br>
              <a:rPr lang="en-US" sz="1400">
                <a:solidFill>
                  <a:schemeClr val="bg1"/>
                </a:solidFill>
              </a:rPr>
            </a:br>
            <a:r>
              <a:rPr lang="en-US" sz="1400">
                <a:solidFill>
                  <a:schemeClr val="bg1"/>
                </a:solidFill>
              </a:rPr>
              <a:t>business</a:t>
            </a:r>
          </a:p>
        </p:txBody>
      </p:sp>
      <p:sp>
        <p:nvSpPr>
          <p:cNvPr id="21" name="Pentagon 20">
            <a:extLst>
              <a:ext uri="{FF2B5EF4-FFF2-40B4-BE49-F238E27FC236}">
                <a16:creationId xmlns:a16="http://schemas.microsoft.com/office/drawing/2014/main" id="{1BDBE17F-E1C3-74DF-86CE-AF16162C55A0}"/>
              </a:ext>
            </a:extLst>
          </p:cNvPr>
          <p:cNvSpPr/>
          <p:nvPr/>
        </p:nvSpPr>
        <p:spPr>
          <a:xfrm>
            <a:off x="1792224" y="2194560"/>
            <a:ext cx="3342831" cy="4228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Maximize the core</a:t>
            </a:r>
          </a:p>
        </p:txBody>
      </p:sp>
      <p:sp>
        <p:nvSpPr>
          <p:cNvPr id="22" name="Chevron 21">
            <a:extLst>
              <a:ext uri="{FF2B5EF4-FFF2-40B4-BE49-F238E27FC236}">
                <a16:creationId xmlns:a16="http://schemas.microsoft.com/office/drawing/2014/main" id="{19D232B6-9C81-85C9-892E-CF66140E6ABF}"/>
              </a:ext>
            </a:extLst>
          </p:cNvPr>
          <p:cNvSpPr/>
          <p:nvPr/>
        </p:nvSpPr>
        <p:spPr>
          <a:xfrm>
            <a:off x="5045265" y="2194560"/>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Expand into adjacencies</a:t>
            </a:r>
          </a:p>
        </p:txBody>
      </p:sp>
      <p:sp>
        <p:nvSpPr>
          <p:cNvPr id="23" name="Chevron 22">
            <a:extLst>
              <a:ext uri="{FF2B5EF4-FFF2-40B4-BE49-F238E27FC236}">
                <a16:creationId xmlns:a16="http://schemas.microsoft.com/office/drawing/2014/main" id="{7F2B5AAE-BCE6-94DB-9B1C-D391B39C4C3F}"/>
              </a:ext>
            </a:extLst>
          </p:cNvPr>
          <p:cNvSpPr/>
          <p:nvPr/>
        </p:nvSpPr>
        <p:spPr>
          <a:xfrm>
            <a:off x="8298306" y="2192653"/>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Explore new frontiers (disruption)</a:t>
            </a:r>
          </a:p>
        </p:txBody>
      </p:sp>
      <p:sp>
        <p:nvSpPr>
          <p:cNvPr id="32" name="Google Shape;195;p2">
            <a:extLst>
              <a:ext uri="{FF2B5EF4-FFF2-40B4-BE49-F238E27FC236}">
                <a16:creationId xmlns:a16="http://schemas.microsoft.com/office/drawing/2014/main" id="{90D5D955-4B5B-0610-53AE-06199E10AE91}"/>
              </a:ext>
            </a:extLst>
          </p:cNvPr>
          <p:cNvSpPr>
            <a:spLocks noChangeAspect="1"/>
          </p:cNvSpPr>
          <p:nvPr/>
        </p:nvSpPr>
        <p:spPr>
          <a:xfrm>
            <a:off x="3283639" y="1706887"/>
            <a:ext cx="360000" cy="360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1</a:t>
            </a:r>
            <a:endParaRPr sz="1400">
              <a:latin typeface="Arial" panose="020B0604020202020204" pitchFamily="34" charset="0"/>
              <a:cs typeface="Arial" panose="020B0604020202020204" pitchFamily="34" charset="0"/>
            </a:endParaRPr>
          </a:p>
        </p:txBody>
      </p:sp>
      <p:sp>
        <p:nvSpPr>
          <p:cNvPr id="33" name="Google Shape;196;p2">
            <a:extLst>
              <a:ext uri="{FF2B5EF4-FFF2-40B4-BE49-F238E27FC236}">
                <a16:creationId xmlns:a16="http://schemas.microsoft.com/office/drawing/2014/main" id="{E430F4E6-068C-A111-B66D-0A5FDC2833B2}"/>
              </a:ext>
            </a:extLst>
          </p:cNvPr>
          <p:cNvSpPr>
            <a:spLocks noChangeAspect="1"/>
          </p:cNvSpPr>
          <p:nvPr/>
        </p:nvSpPr>
        <p:spPr>
          <a:xfrm>
            <a:off x="6536680" y="1706887"/>
            <a:ext cx="360000" cy="360000"/>
          </a:xfrm>
          <a:prstGeom prst="ellipse">
            <a:avLst/>
          </a:prstGeom>
          <a:solidFill>
            <a:schemeClr val="accen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2</a:t>
            </a:r>
            <a:endParaRPr sz="1400">
              <a:latin typeface="Arial" panose="020B0604020202020204" pitchFamily="34" charset="0"/>
              <a:cs typeface="Arial" panose="020B0604020202020204" pitchFamily="34" charset="0"/>
            </a:endParaRPr>
          </a:p>
        </p:txBody>
      </p:sp>
      <p:sp>
        <p:nvSpPr>
          <p:cNvPr id="34" name="Google Shape;197;p2">
            <a:extLst>
              <a:ext uri="{FF2B5EF4-FFF2-40B4-BE49-F238E27FC236}">
                <a16:creationId xmlns:a16="http://schemas.microsoft.com/office/drawing/2014/main" id="{7F6C257F-9F94-1EF0-25EF-B8CA3A9638C4}"/>
              </a:ext>
            </a:extLst>
          </p:cNvPr>
          <p:cNvSpPr>
            <a:spLocks noChangeAspect="1"/>
          </p:cNvSpPr>
          <p:nvPr/>
        </p:nvSpPr>
        <p:spPr>
          <a:xfrm>
            <a:off x="9789721" y="1706887"/>
            <a:ext cx="360000" cy="3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b="0" i="0" u="none" strike="noStrike" cap="none">
                <a:latin typeface="Arial" panose="020B0604020202020204" pitchFamily="34" charset="0"/>
                <a:ea typeface="Arial"/>
                <a:cs typeface="Arial" panose="020B0604020202020204" pitchFamily="34" charset="0"/>
                <a:sym typeface="Arial"/>
              </a:rPr>
              <a:t>3</a:t>
            </a:r>
            <a:endParaRPr sz="140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4C867F7-AEA6-ECC8-BE3A-4DE55547E830}"/>
              </a:ext>
            </a:extLst>
          </p:cNvPr>
          <p:cNvSpPr/>
          <p:nvPr/>
        </p:nvSpPr>
        <p:spPr>
          <a:xfrm>
            <a:off x="560832" y="5785276"/>
            <a:ext cx="11080305"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rial" panose="020B0604020202020204" pitchFamily="34" charset="0"/>
                <a:cs typeface="Arial" panose="020B0604020202020204" pitchFamily="34" charset="0"/>
              </a:rPr>
              <a:t>Organizational growth enablers</a:t>
            </a:r>
          </a:p>
        </p:txBody>
      </p:sp>
      <p:sp>
        <p:nvSpPr>
          <p:cNvPr id="36" name="Rectangle 35">
            <a:extLst>
              <a:ext uri="{FF2B5EF4-FFF2-40B4-BE49-F238E27FC236}">
                <a16:creationId xmlns:a16="http://schemas.microsoft.com/office/drawing/2014/main" id="{5D427690-11FF-18A6-DF5E-91BD6EB695AA}"/>
              </a:ext>
            </a:extLst>
          </p:cNvPr>
          <p:cNvSpPr/>
          <p:nvPr/>
        </p:nvSpPr>
        <p:spPr>
          <a:xfrm>
            <a:off x="1792224" y="5096279"/>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Business model innovation</a:t>
            </a:r>
          </a:p>
        </p:txBody>
      </p:sp>
      <p:sp>
        <p:nvSpPr>
          <p:cNvPr id="37" name="Rectangle 36">
            <a:extLst>
              <a:ext uri="{FF2B5EF4-FFF2-40B4-BE49-F238E27FC236}">
                <a16:creationId xmlns:a16="http://schemas.microsoft.com/office/drawing/2014/main" id="{DDBAB5CC-6554-1433-5089-5C9F71AB1C91}"/>
              </a:ext>
            </a:extLst>
          </p:cNvPr>
          <p:cNvSpPr/>
          <p:nvPr/>
        </p:nvSpPr>
        <p:spPr>
          <a:xfrm>
            <a:off x="1792224" y="4358070"/>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M&amp;A search and screen</a:t>
            </a:r>
          </a:p>
        </p:txBody>
      </p:sp>
      <p:sp>
        <p:nvSpPr>
          <p:cNvPr id="38" name="Rectangle 37">
            <a:extLst>
              <a:ext uri="{FF2B5EF4-FFF2-40B4-BE49-F238E27FC236}">
                <a16:creationId xmlns:a16="http://schemas.microsoft.com/office/drawing/2014/main" id="{88B60F57-584D-7FD5-6DD4-FFA1BA30E362}"/>
              </a:ext>
            </a:extLst>
          </p:cNvPr>
          <p:cNvSpPr/>
          <p:nvPr/>
        </p:nvSpPr>
        <p:spPr>
          <a:xfrm>
            <a:off x="1792224" y="3619861"/>
            <a:ext cx="9848913"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Innovation</a:t>
            </a:r>
          </a:p>
        </p:txBody>
      </p:sp>
      <p:sp>
        <p:nvSpPr>
          <p:cNvPr id="39" name="Rectangle 38">
            <a:extLst>
              <a:ext uri="{FF2B5EF4-FFF2-40B4-BE49-F238E27FC236}">
                <a16:creationId xmlns:a16="http://schemas.microsoft.com/office/drawing/2014/main" id="{A9015015-77F5-BF48-7990-C3E4FF2D3888}"/>
              </a:ext>
            </a:extLst>
          </p:cNvPr>
          <p:cNvSpPr/>
          <p:nvPr/>
        </p:nvSpPr>
        <p:spPr>
          <a:xfrm>
            <a:off x="1792224" y="2881652"/>
            <a:ext cx="3253042" cy="4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latin typeface="Arial" panose="020B0604020202020204" pitchFamily="34" charset="0"/>
                <a:cs typeface="Arial" panose="020B0604020202020204" pitchFamily="34" charset="0"/>
              </a:rPr>
              <a:t>Commercial quick wins</a:t>
            </a:r>
          </a:p>
        </p:txBody>
      </p:sp>
      <p:sp>
        <p:nvSpPr>
          <p:cNvPr id="40" name="Rectangle 39">
            <a:extLst>
              <a:ext uri="{FF2B5EF4-FFF2-40B4-BE49-F238E27FC236}">
                <a16:creationId xmlns:a16="http://schemas.microsoft.com/office/drawing/2014/main" id="{1D201AA1-EB44-118C-7CE3-955BE2BB2394}"/>
              </a:ext>
            </a:extLst>
          </p:cNvPr>
          <p:cNvSpPr/>
          <p:nvPr/>
        </p:nvSpPr>
        <p:spPr>
          <a:xfrm>
            <a:off x="6896680" y="2881652"/>
            <a:ext cx="1266200" cy="1901218"/>
          </a:xfrm>
          <a:prstGeom prst="rect">
            <a:avLst/>
          </a:prstGeom>
          <a:solidFill>
            <a:srgbClr val="E6E6E6"/>
          </a:solidFill>
          <a:ln w="952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rial" panose="020B0604020202020204" pitchFamily="34" charset="0"/>
                <a:cs typeface="Arial" panose="020B0604020202020204" pitchFamily="34" charset="0"/>
              </a:rPr>
              <a:t>Emerging markets</a:t>
            </a:r>
          </a:p>
        </p:txBody>
      </p:sp>
    </p:spTree>
    <p:extLst>
      <p:ext uri="{BB962C8B-B14F-4D97-AF65-F5344CB8AC3E}">
        <p14:creationId xmlns:p14="http://schemas.microsoft.com/office/powerpoint/2010/main" val="71907959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dirty="0">
                <a:solidFill>
                  <a:schemeClr val="tx1"/>
                </a:solidFill>
                <a:latin typeface="Arial" panose="020B0604020202020204"/>
              </a:rPr>
              <a:t>Who are our Key Partners? </a:t>
            </a:r>
            <a:br>
              <a:rPr lang="en-US" sz="800" dirty="0">
                <a:solidFill>
                  <a:schemeClr val="tx1"/>
                </a:solidFill>
                <a:latin typeface="Arial" panose="020B0604020202020204"/>
              </a:rPr>
            </a:br>
            <a:r>
              <a:rPr lang="en-US" sz="800" dirty="0">
                <a:solidFill>
                  <a:schemeClr val="tx1"/>
                </a:solidFill>
                <a:latin typeface="Arial" panose="020B0604020202020204"/>
              </a:rPr>
              <a:t>Who are our key suppliers? Which Key Resources are we acquiring from partners? </a:t>
            </a:r>
            <a:br>
              <a:rPr lang="en-US" sz="800" dirty="0">
                <a:solidFill>
                  <a:schemeClr val="tx1"/>
                </a:solidFill>
                <a:latin typeface="Arial" panose="020B0604020202020204"/>
              </a:rPr>
            </a:br>
            <a:r>
              <a:rPr lang="en-US" sz="800" dirty="0">
                <a:solidFill>
                  <a:schemeClr val="tx1"/>
                </a:solidFill>
                <a:latin typeface="Arial" panose="020B0604020202020204"/>
              </a:rPr>
              <a:t>Which Key Activities do partners perform?</a:t>
            </a:r>
            <a:br>
              <a:rPr lang="en-US" sz="800" dirty="0">
                <a:solidFill>
                  <a:schemeClr val="tx1"/>
                </a:solidFill>
                <a:latin typeface="Arial" panose="020B0604020202020204"/>
              </a:rPr>
            </a:br>
            <a:r>
              <a:rPr lang="en-US" sz="800" dirty="0">
                <a:solidFill>
                  <a:schemeClr val="tx1"/>
                </a:solidFill>
                <a:latin typeface="Arial" panose="020B0604020202020204"/>
              </a:rPr>
              <a:t>                          </a:t>
            </a:r>
            <a:br>
              <a:rPr lang="en-US" sz="800" dirty="0">
                <a:solidFill>
                  <a:schemeClr val="tx1"/>
                </a:solidFill>
                <a:latin typeface="Arial" panose="020B0604020202020204"/>
              </a:rPr>
            </a:br>
            <a:r>
              <a:rPr lang="en-US" sz="800" dirty="0">
                <a:solidFill>
                  <a:schemeClr val="tx1"/>
                </a:solidFill>
                <a:latin typeface="Arial" panose="020B0604020202020204"/>
              </a:rPr>
              <a:t>MOTIVATIONS FOR PARTNERSHIPS: </a:t>
            </a:r>
            <a:br>
              <a:rPr lang="en-US" sz="800" dirty="0">
                <a:solidFill>
                  <a:schemeClr val="tx1"/>
                </a:solidFill>
                <a:latin typeface="Arial" panose="020B0604020202020204"/>
              </a:rPr>
            </a:br>
            <a:r>
              <a:rPr lang="en-US" sz="800" dirty="0">
                <a:solidFill>
                  <a:schemeClr val="tx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tx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Value Propositions</a:t>
            </a:r>
          </a:p>
          <a:p>
            <a:pPr>
              <a:spcAft>
                <a:spcPts val="1200"/>
              </a:spcAft>
              <a:defRPr/>
            </a:pPr>
            <a:r>
              <a:rPr lang="en-US" sz="800" dirty="0">
                <a:solidFill>
                  <a:schemeClr val="tx1"/>
                </a:solidFill>
                <a:latin typeface="Arial" panose="020B0604020202020204"/>
              </a:rPr>
              <a:t>What value do we deliver to the customer? </a:t>
            </a:r>
            <a:br>
              <a:rPr lang="en-US" sz="800" dirty="0">
                <a:solidFill>
                  <a:schemeClr val="tx1"/>
                </a:solidFill>
                <a:latin typeface="Arial" panose="020B0604020202020204"/>
              </a:rPr>
            </a:br>
            <a:r>
              <a:rPr lang="en-US" sz="800" dirty="0">
                <a:solidFill>
                  <a:schemeClr val="tx1"/>
                </a:solidFill>
                <a:latin typeface="Arial" panose="020B0604020202020204"/>
              </a:rPr>
              <a:t>Which one of our customer’s problems are we helping to solve? </a:t>
            </a:r>
            <a:br>
              <a:rPr lang="en-US" sz="800" dirty="0">
                <a:solidFill>
                  <a:schemeClr val="tx1"/>
                </a:solidFill>
                <a:latin typeface="Arial" panose="020B0604020202020204"/>
              </a:rPr>
            </a:br>
            <a:r>
              <a:rPr lang="en-US" sz="800" dirty="0">
                <a:solidFill>
                  <a:schemeClr val="tx1"/>
                </a:solidFill>
                <a:latin typeface="Arial" panose="020B0604020202020204"/>
              </a:rPr>
              <a:t>What bundles of products and services are we offering to each Customer Segment? </a:t>
            </a:r>
            <a:br>
              <a:rPr lang="en-US" sz="800" dirty="0">
                <a:solidFill>
                  <a:schemeClr val="tx1"/>
                </a:solidFill>
                <a:latin typeface="Arial" panose="020B0604020202020204"/>
              </a:rPr>
            </a:br>
            <a:r>
              <a:rPr lang="en-US" sz="800" dirty="0">
                <a:solidFill>
                  <a:schemeClr val="tx1"/>
                </a:solidFill>
                <a:latin typeface="Arial" panose="020B0604020202020204"/>
              </a:rPr>
              <a:t>Which customer needs are we satisfying?</a:t>
            </a:r>
            <a:br>
              <a:rPr lang="en-US" sz="800" dirty="0">
                <a:solidFill>
                  <a:schemeClr val="tx1"/>
                </a:solidFill>
                <a:latin typeface="Arial" panose="020B0604020202020204"/>
              </a:rPr>
            </a:br>
            <a:r>
              <a:rPr lang="en-US" sz="800" dirty="0">
                <a:solidFill>
                  <a:schemeClr val="tx1"/>
                </a:solidFill>
                <a:latin typeface="Arial" panose="020B0604020202020204"/>
              </a:rPr>
              <a:t>               </a:t>
            </a:r>
            <a:br>
              <a:rPr lang="en-US" sz="800" dirty="0">
                <a:solidFill>
                  <a:schemeClr val="tx1"/>
                </a:solidFill>
                <a:latin typeface="Arial" panose="020B0604020202020204"/>
              </a:rPr>
            </a:br>
            <a:r>
              <a:rPr lang="en-US" sz="800" dirty="0">
                <a:solidFill>
                  <a:schemeClr val="tx1"/>
                </a:solidFill>
                <a:latin typeface="Arial" panose="020B0604020202020204"/>
              </a:rPr>
              <a:t>CHARACTERISTICS: </a:t>
            </a:r>
            <a:br>
              <a:rPr lang="en-US" sz="800" dirty="0">
                <a:solidFill>
                  <a:schemeClr val="tx1"/>
                </a:solidFill>
                <a:latin typeface="Arial" panose="020B0604020202020204"/>
              </a:rPr>
            </a:br>
            <a:r>
              <a:rPr lang="en-US" sz="800" dirty="0">
                <a:solidFill>
                  <a:schemeClr val="tx1"/>
                </a:solidFill>
                <a:latin typeface="Arial" panose="020B0604020202020204"/>
              </a:rPr>
              <a:t>Newness, Performance, Customization, “Getting the Job Done”, Design, Brand/Status, Price, Cost Reduction, Risk Reduction, Accessibility, Convenience/Usability</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Key Activities</a:t>
            </a:r>
          </a:p>
          <a:p>
            <a:pPr>
              <a:spcAft>
                <a:spcPts val="1200"/>
              </a:spcAft>
              <a:defRPr/>
            </a:pPr>
            <a:r>
              <a:rPr lang="en-GB" sz="800">
                <a:solidFill>
                  <a:schemeClr val="tx1"/>
                </a:solidFill>
                <a:latin typeface="Arial" charset="0"/>
              </a:rPr>
              <a:t>What Key Activities do our Value Propositions require? </a:t>
            </a:r>
            <a:br>
              <a:rPr lang="en-GB" sz="800">
                <a:solidFill>
                  <a:schemeClr val="tx1"/>
                </a:solidFill>
                <a:latin typeface="Arial" charset="0"/>
              </a:rPr>
            </a:br>
            <a:r>
              <a:rPr lang="en-GB" sz="800">
                <a:solidFill>
                  <a:schemeClr val="tx1"/>
                </a:solidFill>
                <a:latin typeface="Arial" charset="0"/>
              </a:rPr>
              <a:t>Our Distribution Channels? Customer Relationships? Revenue streams?</a:t>
            </a:r>
            <a:br>
              <a:rPr lang="en-GB" sz="800">
                <a:solidFill>
                  <a:schemeClr val="tx1"/>
                </a:solidFill>
                <a:latin typeface="Arial" charset="0"/>
              </a:rPr>
            </a:br>
            <a:r>
              <a:rPr lang="en-GB" sz="800">
                <a:solidFill>
                  <a:schemeClr val="tx1"/>
                </a:solidFill>
                <a:latin typeface="Arial" charset="0"/>
              </a:rPr>
              <a:t>                         </a:t>
            </a:r>
            <a:br>
              <a:rPr lang="en-GB" sz="800">
                <a:solidFill>
                  <a:schemeClr val="tx1"/>
                </a:solidFill>
                <a:latin typeface="Arial" charset="0"/>
              </a:rPr>
            </a:br>
            <a:r>
              <a:rPr lang="en-GB" sz="800">
                <a:solidFill>
                  <a:schemeClr val="tx1"/>
                </a:solidFill>
                <a:latin typeface="Arial" charset="0"/>
              </a:rPr>
              <a:t>CATEGORIES:        </a:t>
            </a:r>
            <a:br>
              <a:rPr lang="en-GB" sz="800">
                <a:solidFill>
                  <a:schemeClr val="tx1"/>
                </a:solidFill>
                <a:latin typeface="Arial" charset="0"/>
              </a:rPr>
            </a:br>
            <a:r>
              <a:rPr lang="en-GB" sz="800">
                <a:solidFill>
                  <a:schemeClr val="tx1"/>
                </a:solidFill>
                <a:latin typeface="Arial" charset="0"/>
              </a:rPr>
              <a:t>Production, Problem Solving, Platform/Network</a:t>
            </a:r>
          </a:p>
          <a:p>
            <a:pPr>
              <a:spcAft>
                <a:spcPts val="1200"/>
              </a:spcAft>
              <a:defRPr/>
            </a:pPr>
            <a:endParaRPr lang="en-US" sz="1000" b="1">
              <a:solidFill>
                <a:schemeClr val="tx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Customer Relationships</a:t>
            </a:r>
          </a:p>
          <a:p>
            <a:pPr>
              <a:spcAft>
                <a:spcPts val="1200"/>
              </a:spcAft>
              <a:defRPr/>
            </a:pPr>
            <a:r>
              <a:rPr lang="en-GB" sz="800">
                <a:solidFill>
                  <a:schemeClr val="tx1"/>
                </a:solidFill>
                <a:latin typeface="Arial" charset="0"/>
              </a:rPr>
              <a:t>What type of relationship does each of our Customer Segments expect us to establish and maintain with them? </a:t>
            </a:r>
            <a:br>
              <a:rPr lang="en-GB" sz="800">
                <a:solidFill>
                  <a:schemeClr val="tx1"/>
                </a:solidFill>
                <a:latin typeface="Arial" charset="0"/>
              </a:rPr>
            </a:br>
            <a:r>
              <a:rPr lang="en-GB" sz="800">
                <a:solidFill>
                  <a:schemeClr val="tx1"/>
                </a:solidFill>
                <a:latin typeface="Arial" charset="0"/>
              </a:rPr>
              <a:t>Which ones have we established? </a:t>
            </a:r>
            <a:br>
              <a:rPr lang="en-GB" sz="800">
                <a:solidFill>
                  <a:schemeClr val="tx1"/>
                </a:solidFill>
                <a:latin typeface="Arial" charset="0"/>
              </a:rPr>
            </a:br>
            <a:r>
              <a:rPr lang="en-GB" sz="800">
                <a:solidFill>
                  <a:schemeClr val="tx1"/>
                </a:solidFill>
                <a:latin typeface="Arial" charset="0"/>
              </a:rPr>
              <a:t>How are they integrated with the rest of our business model? </a:t>
            </a:r>
            <a:br>
              <a:rPr lang="en-GB" sz="800">
                <a:solidFill>
                  <a:schemeClr val="tx1"/>
                </a:solidFill>
                <a:latin typeface="Arial" charset="0"/>
              </a:rPr>
            </a:br>
            <a:r>
              <a:rPr lang="en-GB" sz="800">
                <a:solidFill>
                  <a:schemeClr val="tx1"/>
                </a:solidFill>
                <a:latin typeface="Arial" charset="0"/>
              </a:rPr>
              <a:t>How costly are they?</a:t>
            </a:r>
          </a:p>
          <a:p>
            <a:pPr>
              <a:spcAft>
                <a:spcPts val="1200"/>
              </a:spcAft>
              <a:defRPr/>
            </a:pPr>
            <a:endParaRPr lang="en-US" sz="2400" b="1">
              <a:solidFill>
                <a:schemeClr val="tx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Cost Structure</a:t>
            </a:r>
          </a:p>
          <a:p>
            <a:pPr>
              <a:defRPr/>
            </a:pPr>
            <a:r>
              <a:rPr lang="en-GB" altLang="en-US" sz="800">
                <a:solidFill>
                  <a:schemeClr val="bg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bg1"/>
                </a:solidFill>
                <a:latin typeface="Arial" panose="020B0604020202020204" pitchFamily="34" charset="0"/>
                <a:ea typeface="ＭＳ Ｐゴシック" panose="020B0600070205080204" pitchFamily="34" charset="-128"/>
              </a:rPr>
            </a:br>
            <a:endParaRPr lang="en-US" sz="800" b="1">
              <a:solidFill>
                <a:schemeClr val="bg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Revenue Streams</a:t>
            </a:r>
          </a:p>
          <a:p>
            <a:pPr>
              <a:spcAft>
                <a:spcPts val="400"/>
              </a:spcAft>
              <a:defRPr/>
            </a:pPr>
            <a:r>
              <a:rPr lang="en-GB" altLang="en-US" sz="800">
                <a:solidFill>
                  <a:schemeClr val="bg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bg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Customer Segments</a:t>
            </a:r>
          </a:p>
          <a:p>
            <a:pPr>
              <a:spcAft>
                <a:spcPts val="1200"/>
              </a:spcAft>
              <a:defRPr/>
            </a:pPr>
            <a:r>
              <a:rPr lang="en-GB" sz="800">
                <a:solidFill>
                  <a:schemeClr val="tx1"/>
                </a:solidFill>
                <a:latin typeface="Arial" charset="0"/>
              </a:rPr>
              <a:t>For whom are we creating value? Who are our most important customers? </a:t>
            </a:r>
            <a:br>
              <a:rPr lang="en-GB" sz="800">
                <a:solidFill>
                  <a:schemeClr val="tx1"/>
                </a:solidFill>
                <a:latin typeface="Arial" charset="0"/>
              </a:rPr>
            </a:br>
            <a:r>
              <a:rPr lang="en-GB" sz="800">
                <a:solidFill>
                  <a:schemeClr val="tx1"/>
                </a:solidFill>
                <a:latin typeface="Arial" charset="0"/>
              </a:rPr>
              <a:t>Is our customer base a Mass Market, Niche Market, Segmented, Diversified, Multi-sided Platform?</a:t>
            </a:r>
          </a:p>
          <a:p>
            <a:pPr>
              <a:spcAft>
                <a:spcPts val="1200"/>
              </a:spcAft>
              <a:defRPr/>
            </a:pPr>
            <a:endParaRPr lang="en-US" sz="2000" b="1">
              <a:solidFill>
                <a:schemeClr val="tx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Key Resources</a:t>
            </a:r>
          </a:p>
          <a:p>
            <a:pPr>
              <a:spcAft>
                <a:spcPts val="400"/>
              </a:spcAft>
              <a:defRPr/>
            </a:pPr>
            <a:r>
              <a:rPr lang="en-GB" sz="800">
                <a:solidFill>
                  <a:schemeClr val="tx1"/>
                </a:solidFill>
                <a:latin typeface="Arial" panose="020B0604020202020204"/>
              </a:rPr>
              <a:t>What Key Resources do our Value Propositions require? </a:t>
            </a:r>
            <a:br>
              <a:rPr lang="en-GB" sz="800">
                <a:solidFill>
                  <a:schemeClr val="tx1"/>
                </a:solidFill>
                <a:latin typeface="Arial" panose="020B0604020202020204"/>
              </a:rPr>
            </a:br>
            <a:r>
              <a:rPr lang="en-GB" sz="800">
                <a:solidFill>
                  <a:schemeClr val="tx1"/>
                </a:solidFill>
                <a:latin typeface="Arial" panose="020B0604020202020204"/>
              </a:rPr>
              <a:t>Our Distribution Channels? Customer Relationships Revenue Streams?</a:t>
            </a:r>
            <a:br>
              <a:rPr lang="en-GB" sz="800">
                <a:solidFill>
                  <a:schemeClr val="tx1"/>
                </a:solidFill>
                <a:latin typeface="Arial" panose="020B0604020202020204"/>
              </a:rPr>
            </a:br>
            <a:r>
              <a:rPr lang="en-GB" sz="800">
                <a:solidFill>
                  <a:schemeClr val="tx1"/>
                </a:solidFill>
                <a:latin typeface="Arial" panose="020B0604020202020204"/>
              </a:rPr>
              <a:t>                                      </a:t>
            </a:r>
            <a:br>
              <a:rPr lang="en-GB" sz="800">
                <a:solidFill>
                  <a:schemeClr val="tx1"/>
                </a:solidFill>
                <a:latin typeface="Arial" panose="020B0604020202020204"/>
              </a:rPr>
            </a:br>
            <a:r>
              <a:rPr lang="en-GB" sz="800">
                <a:solidFill>
                  <a:schemeClr val="tx1"/>
                </a:solidFill>
                <a:latin typeface="Arial" panose="020B0604020202020204"/>
              </a:rPr>
              <a:t>TYPES OF RESOURCES: Physical, Intellectual, Human, Financial</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1"/>
                </a:solidFill>
                <a:latin typeface="Arial" panose="020B0604020202020204"/>
              </a:rPr>
              <a:t>Channels</a:t>
            </a:r>
          </a:p>
          <a:p>
            <a:pPr>
              <a:defRPr/>
            </a:pPr>
            <a:r>
              <a:rPr lang="en-US" sz="800">
                <a:solidFill>
                  <a:schemeClr val="tx1"/>
                </a:solidFill>
                <a:latin typeface="Arial" panose="020B0604020202020204"/>
              </a:rPr>
              <a:t>Through which Channels do our Customer Segments want to be reached? </a:t>
            </a:r>
            <a:br>
              <a:rPr lang="en-US" sz="800">
                <a:solidFill>
                  <a:schemeClr val="tx1"/>
                </a:solidFill>
                <a:latin typeface="Arial" panose="020B0604020202020204"/>
              </a:rPr>
            </a:br>
            <a:r>
              <a:rPr lang="en-US" sz="800">
                <a:solidFill>
                  <a:schemeClr val="tx1"/>
                </a:solidFill>
                <a:latin typeface="Arial" panose="020B0604020202020204"/>
              </a:rPr>
              <a:t>How are we reaching them now? Which ones work best? </a:t>
            </a:r>
            <a:br>
              <a:rPr lang="en-US" sz="800">
                <a:solidFill>
                  <a:schemeClr val="tx1"/>
                </a:solidFill>
                <a:latin typeface="Arial" panose="020B0604020202020204"/>
              </a:rPr>
            </a:br>
            <a:r>
              <a:rPr lang="en-US" sz="800">
                <a:solidFill>
                  <a:schemeClr val="tx1"/>
                </a:solidFill>
                <a:latin typeface="Arial" panose="020B0604020202020204"/>
              </a:rPr>
              <a:t>Which ones are most cost-efficient? </a:t>
            </a:r>
            <a:br>
              <a:rPr lang="en-US" sz="800">
                <a:solidFill>
                  <a:schemeClr val="tx1"/>
                </a:solidFill>
                <a:latin typeface="Arial" panose="020B0604020202020204"/>
              </a:rPr>
            </a:br>
            <a:r>
              <a:rPr lang="en-US" sz="800">
                <a:solidFill>
                  <a:schemeClr val="tx1"/>
                </a:solidFill>
                <a:latin typeface="Arial" panose="020B0604020202020204"/>
              </a:rPr>
              <a:t>How are we integrating them with customer routines?</a:t>
            </a:r>
          </a:p>
          <a:p>
            <a:pPr>
              <a:defRPr/>
            </a:pPr>
            <a:endParaRPr lang="en-US" sz="800">
              <a:solidFill>
                <a:schemeClr val="tx1"/>
              </a:solidFill>
              <a:latin typeface="Arial" panose="020B0604020202020204"/>
            </a:endParaRPr>
          </a:p>
          <a:p>
            <a:pPr>
              <a:defRPr/>
            </a:pPr>
            <a:endParaRPr lang="en-US" sz="1400" b="1">
              <a:solidFill>
                <a:schemeClr val="tx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13379196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Issue tree</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Rectangle 4">
            <a:extLst>
              <a:ext uri="{FF2B5EF4-FFF2-40B4-BE49-F238E27FC236}">
                <a16:creationId xmlns:a16="http://schemas.microsoft.com/office/drawing/2014/main" id="{0CD925B8-055B-A362-4941-6DC06A66D5BC}"/>
              </a:ext>
            </a:extLst>
          </p:cNvPr>
          <p:cNvSpPr>
            <a:spLocks noChangeArrowheads="1"/>
          </p:cNvSpPr>
          <p:nvPr/>
        </p:nvSpPr>
        <p:spPr bwMode="auto">
          <a:xfrm>
            <a:off x="683674" y="2968777"/>
            <a:ext cx="1346704" cy="1636406"/>
          </a:xfrm>
          <a:prstGeom prst="rect">
            <a:avLst/>
          </a:prstGeom>
          <a:solidFill>
            <a:schemeClr val="bg1"/>
          </a:solidFill>
          <a:ln w="19050" algn="ctr">
            <a:noFill/>
            <a:miter lim="800000"/>
            <a:headEnd type="none" w="sm" len="sm"/>
            <a:tailEnd type="none" w="sm" len="sm"/>
          </a:ln>
        </p:spPr>
        <p:txBody>
          <a:bodyPr wrap="square" lIns="90000" tIns="90000" rIns="90000" bIns="90000" anchor="ctr"/>
          <a:lstStyle/>
          <a:p>
            <a:pPr algn="ctr">
              <a:defRPr/>
            </a:pPr>
            <a:r>
              <a:rPr lang="en-US" altLang="ja-JP" sz="1200" b="1">
                <a:ea typeface="ＭＳ Ｐゴシック" pitchFamily="50" charset="-128"/>
              </a:rPr>
              <a:t>[Main issue]</a:t>
            </a:r>
            <a:endParaRPr lang="en-GB" altLang="ja-JP" sz="1200" b="1">
              <a:ea typeface="ＭＳ Ｐゴシック" pitchFamily="50" charset="-128"/>
            </a:endParaRPr>
          </a:p>
        </p:txBody>
      </p:sp>
      <p:sp>
        <p:nvSpPr>
          <p:cNvPr id="6" name="Rectangle 5">
            <a:extLst>
              <a:ext uri="{FF2B5EF4-FFF2-40B4-BE49-F238E27FC236}">
                <a16:creationId xmlns:a16="http://schemas.microsoft.com/office/drawing/2014/main" id="{A3B84E35-A31F-CA76-F265-2A1BDD94117C}"/>
              </a:ext>
            </a:extLst>
          </p:cNvPr>
          <p:cNvSpPr>
            <a:spLocks noChangeArrowheads="1"/>
          </p:cNvSpPr>
          <p:nvPr/>
        </p:nvSpPr>
        <p:spPr bwMode="auto">
          <a:xfrm>
            <a:off x="2775874" y="1809487"/>
            <a:ext cx="1138685" cy="1551961"/>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200" b="1" dirty="0">
                <a:ea typeface="ＭＳ Ｐゴシック" pitchFamily="50" charset="-128"/>
              </a:rPr>
              <a:t>[Main drivers of issue]</a:t>
            </a:r>
          </a:p>
        </p:txBody>
      </p:sp>
      <p:sp>
        <p:nvSpPr>
          <p:cNvPr id="7" name="Rectangle 6">
            <a:extLst>
              <a:ext uri="{FF2B5EF4-FFF2-40B4-BE49-F238E27FC236}">
                <a16:creationId xmlns:a16="http://schemas.microsoft.com/office/drawing/2014/main" id="{E7F1DF4B-3A22-C442-6364-48CE86323356}"/>
              </a:ext>
            </a:extLst>
          </p:cNvPr>
          <p:cNvSpPr>
            <a:spLocks noChangeArrowheads="1"/>
          </p:cNvSpPr>
          <p:nvPr/>
        </p:nvSpPr>
        <p:spPr bwMode="auto">
          <a:xfrm>
            <a:off x="2775874" y="4212512"/>
            <a:ext cx="1138685" cy="1551600"/>
          </a:xfrm>
          <a:prstGeom prst="rect">
            <a:avLst/>
          </a:prstGeom>
          <a:solidFill>
            <a:schemeClr val="accent1"/>
          </a:solidFill>
          <a:ln w="9525" algn="ctr">
            <a:noFill/>
            <a:miter lim="800000"/>
            <a:headEnd type="none" w="sm" len="sm"/>
            <a:tailEnd type="none" w="sm" len="sm"/>
          </a:ln>
        </p:spPr>
        <p:txBody>
          <a:bodyPr wrap="square" lIns="18000" tIns="18000" rIns="18000" bIns="18000" anchor="ctr"/>
          <a:lstStyle/>
          <a:p>
            <a:pPr algn="ctr">
              <a:defRPr/>
            </a:pPr>
            <a:r>
              <a:rPr lang="en-US" altLang="ja-JP" sz="1200" b="1">
                <a:ea typeface="ＭＳ Ｐゴシック" pitchFamily="50" charset="-128"/>
              </a:rPr>
              <a:t>[Main drivers of issue]</a:t>
            </a:r>
          </a:p>
        </p:txBody>
      </p:sp>
      <p:cxnSp>
        <p:nvCxnSpPr>
          <p:cNvPr id="8" name="AutoShape 8">
            <a:extLst>
              <a:ext uri="{FF2B5EF4-FFF2-40B4-BE49-F238E27FC236}">
                <a16:creationId xmlns:a16="http://schemas.microsoft.com/office/drawing/2014/main" id="{D524F264-BABE-3395-2771-12E8BC243482}"/>
              </a:ext>
            </a:extLst>
          </p:cNvPr>
          <p:cNvCxnSpPr>
            <a:cxnSpLocks noChangeShapeType="1"/>
            <a:stCxn id="5" idx="3"/>
            <a:endCxn id="6" idx="1"/>
          </p:cNvCxnSpPr>
          <p:nvPr/>
        </p:nvCxnSpPr>
        <p:spPr bwMode="auto">
          <a:xfrm flipV="1">
            <a:off x="2030378" y="2585468"/>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9">
            <a:extLst>
              <a:ext uri="{FF2B5EF4-FFF2-40B4-BE49-F238E27FC236}">
                <a16:creationId xmlns:a16="http://schemas.microsoft.com/office/drawing/2014/main" id="{D38B3F38-8FAD-2CFE-71A0-D7A1E9819A04}"/>
              </a:ext>
            </a:extLst>
          </p:cNvPr>
          <p:cNvCxnSpPr>
            <a:cxnSpLocks noChangeShapeType="1"/>
            <a:stCxn id="5" idx="3"/>
            <a:endCxn id="7" idx="1"/>
          </p:cNvCxnSpPr>
          <p:nvPr/>
        </p:nvCxnSpPr>
        <p:spPr bwMode="auto">
          <a:xfrm>
            <a:off x="2030378" y="3786980"/>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0" name="AutoShape 10">
            <a:extLst>
              <a:ext uri="{FF2B5EF4-FFF2-40B4-BE49-F238E27FC236}">
                <a16:creationId xmlns:a16="http://schemas.microsoft.com/office/drawing/2014/main" id="{DBFCB92D-68A2-F0F1-FE89-BCD91A87B590}"/>
              </a:ext>
            </a:extLst>
          </p:cNvPr>
          <p:cNvCxnSpPr>
            <a:cxnSpLocks noChangeShapeType="1"/>
            <a:stCxn id="7" idx="3"/>
            <a:endCxn id="34" idx="1"/>
          </p:cNvCxnSpPr>
          <p:nvPr/>
        </p:nvCxnSpPr>
        <p:spPr bwMode="auto">
          <a:xfrm flipV="1">
            <a:off x="3914559" y="4427439"/>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1" name="Rectangle 10">
            <a:extLst>
              <a:ext uri="{FF2B5EF4-FFF2-40B4-BE49-F238E27FC236}">
                <a16:creationId xmlns:a16="http://schemas.microsoft.com/office/drawing/2014/main" id="{3943FA52-1760-5576-7CAA-544F5A4AB8E9}"/>
              </a:ext>
            </a:extLst>
          </p:cNvPr>
          <p:cNvSpPr>
            <a:spLocks noChangeArrowheads="1"/>
          </p:cNvSpPr>
          <p:nvPr/>
        </p:nvSpPr>
        <p:spPr bwMode="auto">
          <a:xfrm>
            <a:off x="4411157" y="1809487"/>
            <a:ext cx="2693407" cy="431336"/>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2" name="AutoShape 14">
            <a:extLst>
              <a:ext uri="{FF2B5EF4-FFF2-40B4-BE49-F238E27FC236}">
                <a16:creationId xmlns:a16="http://schemas.microsoft.com/office/drawing/2014/main" id="{702B6D08-4DC7-823C-77EF-DC23878BEC30}"/>
              </a:ext>
            </a:extLst>
          </p:cNvPr>
          <p:cNvCxnSpPr>
            <a:cxnSpLocks noChangeShapeType="1"/>
            <a:stCxn id="6" idx="3"/>
            <a:endCxn id="11" idx="1"/>
          </p:cNvCxnSpPr>
          <p:nvPr/>
        </p:nvCxnSpPr>
        <p:spPr bwMode="auto">
          <a:xfrm flipV="1">
            <a:off x="3914559" y="2025155"/>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3" name="AutoShape 15">
            <a:extLst>
              <a:ext uri="{FF2B5EF4-FFF2-40B4-BE49-F238E27FC236}">
                <a16:creationId xmlns:a16="http://schemas.microsoft.com/office/drawing/2014/main" id="{0D02ECFD-057F-EAE8-0B0A-5CB0DE912A8E}"/>
              </a:ext>
            </a:extLst>
          </p:cNvPr>
          <p:cNvCxnSpPr>
            <a:cxnSpLocks noChangeShapeType="1"/>
            <a:stCxn id="6" idx="3"/>
            <a:endCxn id="29" idx="1"/>
          </p:cNvCxnSpPr>
          <p:nvPr/>
        </p:nvCxnSpPr>
        <p:spPr bwMode="auto">
          <a:xfrm>
            <a:off x="3914559" y="2585468"/>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4" name="Rectangle 13">
            <a:extLst>
              <a:ext uri="{FF2B5EF4-FFF2-40B4-BE49-F238E27FC236}">
                <a16:creationId xmlns:a16="http://schemas.microsoft.com/office/drawing/2014/main" id="{5C48F716-FAD8-AAA2-2C4E-EB88CF1AE963}"/>
              </a:ext>
            </a:extLst>
          </p:cNvPr>
          <p:cNvSpPr>
            <a:spLocks noChangeArrowheads="1"/>
          </p:cNvSpPr>
          <p:nvPr/>
        </p:nvSpPr>
        <p:spPr bwMode="auto">
          <a:xfrm>
            <a:off x="4411157" y="531806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cxnSp>
        <p:nvCxnSpPr>
          <p:cNvPr id="15" name="AutoShape 25">
            <a:extLst>
              <a:ext uri="{FF2B5EF4-FFF2-40B4-BE49-F238E27FC236}">
                <a16:creationId xmlns:a16="http://schemas.microsoft.com/office/drawing/2014/main" id="{EC8C2A55-9EC2-B330-786C-9BEBDA84652C}"/>
              </a:ext>
            </a:extLst>
          </p:cNvPr>
          <p:cNvCxnSpPr>
            <a:cxnSpLocks noChangeShapeType="1"/>
            <a:stCxn id="7" idx="3"/>
            <a:endCxn id="14" idx="1"/>
          </p:cNvCxnSpPr>
          <p:nvPr/>
        </p:nvCxnSpPr>
        <p:spPr bwMode="auto">
          <a:xfrm>
            <a:off x="3914559" y="4988312"/>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6" name="Rectangle 15">
            <a:extLst>
              <a:ext uri="{FF2B5EF4-FFF2-40B4-BE49-F238E27FC236}">
                <a16:creationId xmlns:a16="http://schemas.microsoft.com/office/drawing/2014/main" id="{3889FDF4-7312-1AE5-3E9F-614CCD476F1F}"/>
              </a:ext>
            </a:extLst>
          </p:cNvPr>
          <p:cNvSpPr>
            <a:spLocks noChangeArrowheads="1"/>
          </p:cNvSpPr>
          <p:nvPr/>
        </p:nvSpPr>
        <p:spPr bwMode="auto">
          <a:xfrm>
            <a:off x="7547052" y="1596638"/>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4" name="Rectangle 23">
            <a:extLst>
              <a:ext uri="{FF2B5EF4-FFF2-40B4-BE49-F238E27FC236}">
                <a16:creationId xmlns:a16="http://schemas.microsoft.com/office/drawing/2014/main" id="{D4D9D871-8F8E-602E-2362-B33FEF928F27}"/>
              </a:ext>
            </a:extLst>
          </p:cNvPr>
          <p:cNvSpPr>
            <a:spLocks noChangeArrowheads="1"/>
          </p:cNvSpPr>
          <p:nvPr/>
        </p:nvSpPr>
        <p:spPr bwMode="auto">
          <a:xfrm>
            <a:off x="7547052" y="205812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25" name="Elbow Connector 15">
            <a:extLst>
              <a:ext uri="{FF2B5EF4-FFF2-40B4-BE49-F238E27FC236}">
                <a16:creationId xmlns:a16="http://schemas.microsoft.com/office/drawing/2014/main" id="{69A22647-33A9-21EB-FE8D-6B1ED500EC3C}"/>
              </a:ext>
            </a:extLst>
          </p:cNvPr>
          <p:cNvCxnSpPr>
            <a:cxnSpLocks/>
            <a:stCxn id="11" idx="3"/>
            <a:endCxn id="16" idx="1"/>
          </p:cNvCxnSpPr>
          <p:nvPr/>
        </p:nvCxnSpPr>
        <p:spPr>
          <a:xfrm flipV="1">
            <a:off x="7104564" y="1794414"/>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F80F404-A8D9-8F9E-EB44-D0EA9455A0BC}"/>
              </a:ext>
            </a:extLst>
          </p:cNvPr>
          <p:cNvCxnSpPr>
            <a:cxnSpLocks/>
            <a:stCxn id="11" idx="3"/>
            <a:endCxn id="24" idx="1"/>
          </p:cNvCxnSpPr>
          <p:nvPr/>
        </p:nvCxnSpPr>
        <p:spPr>
          <a:xfrm>
            <a:off x="7104564" y="2025155"/>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0919DA-BE4F-8EFF-E958-B7330B5DBE67}"/>
              </a:ext>
            </a:extLst>
          </p:cNvPr>
          <p:cNvSpPr>
            <a:spLocks noChangeArrowheads="1"/>
          </p:cNvSpPr>
          <p:nvPr/>
        </p:nvSpPr>
        <p:spPr bwMode="auto">
          <a:xfrm>
            <a:off x="7547052" y="510447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8" name="Rectangle 27">
            <a:extLst>
              <a:ext uri="{FF2B5EF4-FFF2-40B4-BE49-F238E27FC236}">
                <a16:creationId xmlns:a16="http://schemas.microsoft.com/office/drawing/2014/main" id="{E2048DB2-DC13-5174-57E3-1B0A954DD58F}"/>
              </a:ext>
            </a:extLst>
          </p:cNvPr>
          <p:cNvSpPr>
            <a:spLocks noChangeArrowheads="1"/>
          </p:cNvSpPr>
          <p:nvPr/>
        </p:nvSpPr>
        <p:spPr bwMode="auto">
          <a:xfrm>
            <a:off x="7547052" y="556595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29" name="Rectangle 28">
            <a:extLst>
              <a:ext uri="{FF2B5EF4-FFF2-40B4-BE49-F238E27FC236}">
                <a16:creationId xmlns:a16="http://schemas.microsoft.com/office/drawing/2014/main" id="{E285D0E3-3FE8-41ED-FB66-36A8173DE7D8}"/>
              </a:ext>
            </a:extLst>
          </p:cNvPr>
          <p:cNvSpPr>
            <a:spLocks noChangeArrowheads="1"/>
          </p:cNvSpPr>
          <p:nvPr/>
        </p:nvSpPr>
        <p:spPr bwMode="auto">
          <a:xfrm>
            <a:off x="4411157" y="2915780"/>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0" name="Rectangle 29">
            <a:extLst>
              <a:ext uri="{FF2B5EF4-FFF2-40B4-BE49-F238E27FC236}">
                <a16:creationId xmlns:a16="http://schemas.microsoft.com/office/drawing/2014/main" id="{A97D8F68-3F7F-8E2C-3D17-474AE540E2CD}"/>
              </a:ext>
            </a:extLst>
          </p:cNvPr>
          <p:cNvSpPr>
            <a:spLocks noChangeArrowheads="1"/>
          </p:cNvSpPr>
          <p:nvPr/>
        </p:nvSpPr>
        <p:spPr bwMode="auto">
          <a:xfrm>
            <a:off x="7547052" y="2702190"/>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1" name="Rectangle 30">
            <a:extLst>
              <a:ext uri="{FF2B5EF4-FFF2-40B4-BE49-F238E27FC236}">
                <a16:creationId xmlns:a16="http://schemas.microsoft.com/office/drawing/2014/main" id="{CFE8C4E9-DC37-3BC3-A3AB-AD4D9964F1AB}"/>
              </a:ext>
            </a:extLst>
          </p:cNvPr>
          <p:cNvSpPr>
            <a:spLocks noChangeArrowheads="1"/>
          </p:cNvSpPr>
          <p:nvPr/>
        </p:nvSpPr>
        <p:spPr bwMode="auto">
          <a:xfrm>
            <a:off x="7547052" y="316367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2" name="Elbow Connector 21">
            <a:extLst>
              <a:ext uri="{FF2B5EF4-FFF2-40B4-BE49-F238E27FC236}">
                <a16:creationId xmlns:a16="http://schemas.microsoft.com/office/drawing/2014/main" id="{A7A897D1-5989-1B2E-F4D2-FEA095AD9134}"/>
              </a:ext>
            </a:extLst>
          </p:cNvPr>
          <p:cNvCxnSpPr>
            <a:cxnSpLocks/>
            <a:stCxn id="29" idx="3"/>
            <a:endCxn id="30" idx="1"/>
          </p:cNvCxnSpPr>
          <p:nvPr/>
        </p:nvCxnSpPr>
        <p:spPr>
          <a:xfrm flipV="1">
            <a:off x="7104564" y="2899966"/>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Elbow Connector 23">
            <a:extLst>
              <a:ext uri="{FF2B5EF4-FFF2-40B4-BE49-F238E27FC236}">
                <a16:creationId xmlns:a16="http://schemas.microsoft.com/office/drawing/2014/main" id="{DDF126CF-7BAA-2B00-5EDA-3FE134DDA536}"/>
              </a:ext>
            </a:extLst>
          </p:cNvPr>
          <p:cNvCxnSpPr>
            <a:cxnSpLocks/>
            <a:stCxn id="29" idx="3"/>
            <a:endCxn id="31" idx="1"/>
          </p:cNvCxnSpPr>
          <p:nvPr/>
        </p:nvCxnSpPr>
        <p:spPr>
          <a:xfrm>
            <a:off x="7104564" y="313070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F431775-584B-C0CC-4DF0-AF378D3D1216}"/>
              </a:ext>
            </a:extLst>
          </p:cNvPr>
          <p:cNvSpPr>
            <a:spLocks noChangeArrowheads="1"/>
          </p:cNvSpPr>
          <p:nvPr/>
        </p:nvSpPr>
        <p:spPr bwMode="auto">
          <a:xfrm>
            <a:off x="4411157" y="4212512"/>
            <a:ext cx="2693407" cy="429853"/>
          </a:xfrm>
          <a:prstGeom prst="rect">
            <a:avLst/>
          </a:prstGeom>
          <a:solidFill>
            <a:srgbClr val="E6E6E6"/>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[Secondary drivers of issue]</a:t>
            </a:r>
          </a:p>
        </p:txBody>
      </p:sp>
      <p:sp>
        <p:nvSpPr>
          <p:cNvPr id="35" name="Rectangle 34">
            <a:extLst>
              <a:ext uri="{FF2B5EF4-FFF2-40B4-BE49-F238E27FC236}">
                <a16:creationId xmlns:a16="http://schemas.microsoft.com/office/drawing/2014/main" id="{6177EE3E-1FAB-2FF8-80F0-CDCC0B001993}"/>
              </a:ext>
            </a:extLst>
          </p:cNvPr>
          <p:cNvSpPr>
            <a:spLocks noChangeArrowheads="1"/>
          </p:cNvSpPr>
          <p:nvPr/>
        </p:nvSpPr>
        <p:spPr bwMode="auto">
          <a:xfrm>
            <a:off x="7547052" y="3998922"/>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sp>
        <p:nvSpPr>
          <p:cNvPr id="36" name="Rectangle 35">
            <a:extLst>
              <a:ext uri="{FF2B5EF4-FFF2-40B4-BE49-F238E27FC236}">
                <a16:creationId xmlns:a16="http://schemas.microsoft.com/office/drawing/2014/main" id="{4D1A409B-92D0-3725-C9F6-23B09707E42D}"/>
              </a:ext>
            </a:extLst>
          </p:cNvPr>
          <p:cNvSpPr>
            <a:spLocks noChangeArrowheads="1"/>
          </p:cNvSpPr>
          <p:nvPr/>
        </p:nvSpPr>
        <p:spPr bwMode="auto">
          <a:xfrm>
            <a:off x="7547052" y="4460404"/>
            <a:ext cx="4040111" cy="395552"/>
          </a:xfrm>
          <a:prstGeom prst="rect">
            <a:avLst/>
          </a:prstGeom>
          <a:solidFill>
            <a:srgbClr val="E6E6E6"/>
          </a:solidFill>
          <a:ln w="19050" algn="ctr">
            <a:noFill/>
            <a:miter lim="800000"/>
            <a:headEnd type="none" w="sm" len="sm"/>
            <a:tailEnd type="none" w="sm" len="sm"/>
          </a:ln>
        </p:spPr>
        <p:txBody>
          <a:bodyPr wrap="square" lIns="18000" tIns="18000" rIns="18000" bIns="18000" anchor="ctr"/>
          <a:lstStyle/>
          <a:p>
            <a:pPr algn="ctr">
              <a:defRPr/>
            </a:pPr>
            <a:r>
              <a:rPr lang="en-US" altLang="ja-JP" sz="1200">
                <a:solidFill>
                  <a:schemeClr val="bg1"/>
                </a:solidFill>
                <a:ea typeface="ＭＳ Ｐゴシック" pitchFamily="50" charset="-128"/>
              </a:rPr>
              <a:t>[Underlying drivers]</a:t>
            </a:r>
          </a:p>
        </p:txBody>
      </p:sp>
      <p:cxnSp>
        <p:nvCxnSpPr>
          <p:cNvPr id="37" name="Elbow Connector 25">
            <a:extLst>
              <a:ext uri="{FF2B5EF4-FFF2-40B4-BE49-F238E27FC236}">
                <a16:creationId xmlns:a16="http://schemas.microsoft.com/office/drawing/2014/main" id="{1367727A-A4B8-D40B-5B8F-79420A5BEE04}"/>
              </a:ext>
            </a:extLst>
          </p:cNvPr>
          <p:cNvCxnSpPr>
            <a:cxnSpLocks/>
            <a:stCxn id="34" idx="3"/>
            <a:endCxn id="35" idx="1"/>
          </p:cNvCxnSpPr>
          <p:nvPr/>
        </p:nvCxnSpPr>
        <p:spPr>
          <a:xfrm flipV="1">
            <a:off x="7104564" y="419669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72E3946-4FD3-407D-8C50-38A7FEF624FB}"/>
              </a:ext>
            </a:extLst>
          </p:cNvPr>
          <p:cNvCxnSpPr>
            <a:cxnSpLocks/>
            <a:stCxn id="34" idx="3"/>
            <a:endCxn id="36" idx="1"/>
          </p:cNvCxnSpPr>
          <p:nvPr/>
        </p:nvCxnSpPr>
        <p:spPr>
          <a:xfrm>
            <a:off x="7104564" y="442743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224">
            <a:extLst>
              <a:ext uri="{FF2B5EF4-FFF2-40B4-BE49-F238E27FC236}">
                <a16:creationId xmlns:a16="http://schemas.microsoft.com/office/drawing/2014/main" id="{9FA0034E-788C-DEBA-0BA8-EDF145D8AB7A}"/>
              </a:ext>
            </a:extLst>
          </p:cNvPr>
          <p:cNvCxnSpPr>
            <a:cxnSpLocks/>
            <a:stCxn id="14" idx="3"/>
            <a:endCxn id="27" idx="1"/>
          </p:cNvCxnSpPr>
          <p:nvPr/>
        </p:nvCxnSpPr>
        <p:spPr>
          <a:xfrm flipV="1">
            <a:off x="7104564" y="5302250"/>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226">
            <a:extLst>
              <a:ext uri="{FF2B5EF4-FFF2-40B4-BE49-F238E27FC236}">
                <a16:creationId xmlns:a16="http://schemas.microsoft.com/office/drawing/2014/main" id="{1954A610-6DBC-69F2-3B17-E3507332697B}"/>
              </a:ext>
            </a:extLst>
          </p:cNvPr>
          <p:cNvCxnSpPr>
            <a:cxnSpLocks/>
            <a:stCxn id="14" idx="3"/>
            <a:endCxn id="28" idx="1"/>
          </p:cNvCxnSpPr>
          <p:nvPr/>
        </p:nvCxnSpPr>
        <p:spPr>
          <a:xfrm>
            <a:off x="7104564" y="5532989"/>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12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555C-F275-F10A-AA3A-C2BD4A5A68F8}"/>
              </a:ext>
            </a:extLst>
          </p:cNvPr>
          <p:cNvSpPr>
            <a:spLocks noGrp="1"/>
          </p:cNvSpPr>
          <p:nvPr>
            <p:ph type="title"/>
          </p:nvPr>
        </p:nvSpPr>
        <p:spPr/>
        <p:txBody>
          <a:bodyPr/>
          <a:lstStyle/>
          <a:p>
            <a:r>
              <a:rPr lang="en-GB" dirty="0"/>
              <a:t>The overall vision and strategy for the project</a:t>
            </a:r>
            <a:endParaRPr lang="en-DK" dirty="0"/>
          </a:p>
        </p:txBody>
      </p:sp>
      <p:sp>
        <p:nvSpPr>
          <p:cNvPr id="4" name="Triangle 3">
            <a:extLst>
              <a:ext uri="{FF2B5EF4-FFF2-40B4-BE49-F238E27FC236}">
                <a16:creationId xmlns:a16="http://schemas.microsoft.com/office/drawing/2014/main" id="{516DE710-7B6D-DD4D-8BAF-B63DC3A54563}"/>
              </a:ext>
            </a:extLst>
          </p:cNvPr>
          <p:cNvSpPr/>
          <p:nvPr/>
        </p:nvSpPr>
        <p:spPr>
          <a:xfrm>
            <a:off x="2483363" y="1523204"/>
            <a:ext cx="9125376" cy="1295409"/>
          </a:xfrm>
          <a:prstGeom prst="triangle">
            <a:avLst>
              <a:gd name="adj" fmla="val 492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5" name="Rectangle 4">
            <a:extLst>
              <a:ext uri="{FF2B5EF4-FFF2-40B4-BE49-F238E27FC236}">
                <a16:creationId xmlns:a16="http://schemas.microsoft.com/office/drawing/2014/main" id="{082701DF-A166-06D3-BBEB-2C44C8641ACD}"/>
              </a:ext>
            </a:extLst>
          </p:cNvPr>
          <p:cNvSpPr/>
          <p:nvPr/>
        </p:nvSpPr>
        <p:spPr>
          <a:xfrm>
            <a:off x="2450966" y="2886521"/>
            <a:ext cx="9190169" cy="1110350"/>
          </a:xfrm>
          <a:prstGeom prst="rect">
            <a:avLst/>
          </a:prstGeom>
          <a:solidFill>
            <a:srgbClr val="E6E6E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solidFill>
                <a:schemeClr val="bg1"/>
              </a:solidFill>
            </a:endParaRPr>
          </a:p>
        </p:txBody>
      </p:sp>
      <p:sp>
        <p:nvSpPr>
          <p:cNvPr id="6" name="Rectangle 5">
            <a:extLst>
              <a:ext uri="{FF2B5EF4-FFF2-40B4-BE49-F238E27FC236}">
                <a16:creationId xmlns:a16="http://schemas.microsoft.com/office/drawing/2014/main" id="{750D8400-4194-8A29-234D-BB46B61827A5}"/>
              </a:ext>
            </a:extLst>
          </p:cNvPr>
          <p:cNvSpPr/>
          <p:nvPr/>
        </p:nvSpPr>
        <p:spPr>
          <a:xfrm>
            <a:off x="2450965" y="4064779"/>
            <a:ext cx="9190169" cy="1110350"/>
          </a:xfrm>
          <a:prstGeom prst="rect">
            <a:avLst/>
          </a:prstGeom>
          <a:solidFill>
            <a:srgbClr val="E6E6E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7" name="Rectangle 6">
            <a:extLst>
              <a:ext uri="{FF2B5EF4-FFF2-40B4-BE49-F238E27FC236}">
                <a16:creationId xmlns:a16="http://schemas.microsoft.com/office/drawing/2014/main" id="{A642770C-15FA-3677-9E15-17B7CBFAB6B7}"/>
              </a:ext>
            </a:extLst>
          </p:cNvPr>
          <p:cNvSpPr/>
          <p:nvPr/>
        </p:nvSpPr>
        <p:spPr>
          <a:xfrm>
            <a:off x="2450969" y="5257249"/>
            <a:ext cx="9190169" cy="1110350"/>
          </a:xfrm>
          <a:prstGeom prst="rect">
            <a:avLst/>
          </a:prstGeom>
          <a:solidFill>
            <a:srgbClr val="E6E6E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bg1"/>
              </a:solidFill>
            </a:endParaRPr>
          </a:p>
        </p:txBody>
      </p:sp>
      <p:sp>
        <p:nvSpPr>
          <p:cNvPr id="8" name="TextBox 7">
            <a:extLst>
              <a:ext uri="{FF2B5EF4-FFF2-40B4-BE49-F238E27FC236}">
                <a16:creationId xmlns:a16="http://schemas.microsoft.com/office/drawing/2014/main" id="{DB33CA18-670A-8C3F-0EB1-E2243158AB12}"/>
              </a:ext>
            </a:extLst>
          </p:cNvPr>
          <p:cNvSpPr txBox="1"/>
          <p:nvPr/>
        </p:nvSpPr>
        <p:spPr>
          <a:xfrm>
            <a:off x="467806" y="2045930"/>
            <a:ext cx="1424068" cy="738664"/>
          </a:xfrm>
          <a:prstGeom prst="rect">
            <a:avLst/>
          </a:prstGeom>
          <a:noFill/>
        </p:spPr>
        <p:txBody>
          <a:bodyPr wrap="square" rtlCol="0">
            <a:spAutoFit/>
          </a:bodyPr>
          <a:lstStyle/>
          <a:p>
            <a:r>
              <a:rPr lang="en-GB" sz="1400" b="1" dirty="0">
                <a:solidFill>
                  <a:schemeClr val="bg1"/>
                </a:solidFill>
              </a:rPr>
              <a:t>What are we trying to accomplish?</a:t>
            </a:r>
            <a:endParaRPr lang="en-DK" sz="1400" b="1" dirty="0">
              <a:solidFill>
                <a:schemeClr val="bg1"/>
              </a:solidFill>
            </a:endParaRPr>
          </a:p>
        </p:txBody>
      </p:sp>
      <p:sp>
        <p:nvSpPr>
          <p:cNvPr id="9" name="TextBox 8">
            <a:extLst>
              <a:ext uri="{FF2B5EF4-FFF2-40B4-BE49-F238E27FC236}">
                <a16:creationId xmlns:a16="http://schemas.microsoft.com/office/drawing/2014/main" id="{EDBCF05A-D91C-B8B0-1DBA-49281AEACA27}"/>
              </a:ext>
            </a:extLst>
          </p:cNvPr>
          <p:cNvSpPr txBox="1"/>
          <p:nvPr/>
        </p:nvSpPr>
        <p:spPr>
          <a:xfrm>
            <a:off x="476035" y="3180086"/>
            <a:ext cx="1424068" cy="523220"/>
          </a:xfrm>
          <a:prstGeom prst="rect">
            <a:avLst/>
          </a:prstGeom>
          <a:noFill/>
        </p:spPr>
        <p:txBody>
          <a:bodyPr wrap="square" rtlCol="0">
            <a:spAutoFit/>
          </a:bodyPr>
          <a:lstStyle/>
          <a:p>
            <a:r>
              <a:rPr lang="en-GB" sz="1400" b="1" dirty="0">
                <a:solidFill>
                  <a:schemeClr val="bg1"/>
                </a:solidFill>
              </a:rPr>
              <a:t>Who should we target?</a:t>
            </a:r>
            <a:endParaRPr lang="en-DK" sz="1400" b="1" dirty="0">
              <a:solidFill>
                <a:schemeClr val="bg1"/>
              </a:solidFill>
            </a:endParaRPr>
          </a:p>
        </p:txBody>
      </p:sp>
      <p:sp>
        <p:nvSpPr>
          <p:cNvPr id="10" name="TextBox 9">
            <a:extLst>
              <a:ext uri="{FF2B5EF4-FFF2-40B4-BE49-F238E27FC236}">
                <a16:creationId xmlns:a16="http://schemas.microsoft.com/office/drawing/2014/main" id="{D7EA77BF-5839-B0BC-2D2F-8901382BEEEC}"/>
              </a:ext>
            </a:extLst>
          </p:cNvPr>
          <p:cNvSpPr txBox="1"/>
          <p:nvPr/>
        </p:nvSpPr>
        <p:spPr>
          <a:xfrm>
            <a:off x="476035" y="4250622"/>
            <a:ext cx="1424068" cy="738664"/>
          </a:xfrm>
          <a:prstGeom prst="rect">
            <a:avLst/>
          </a:prstGeom>
          <a:noFill/>
        </p:spPr>
        <p:txBody>
          <a:bodyPr wrap="square" rtlCol="0">
            <a:spAutoFit/>
          </a:bodyPr>
          <a:lstStyle/>
          <a:p>
            <a:r>
              <a:rPr lang="en-GB" sz="1400" b="1" dirty="0">
                <a:solidFill>
                  <a:schemeClr val="bg1"/>
                </a:solidFill>
              </a:rPr>
              <a:t>What is our distinctive proposition?</a:t>
            </a:r>
            <a:endParaRPr lang="en-DK" sz="1400" b="1" dirty="0">
              <a:solidFill>
                <a:schemeClr val="bg1"/>
              </a:solidFill>
            </a:endParaRPr>
          </a:p>
        </p:txBody>
      </p:sp>
      <p:sp>
        <p:nvSpPr>
          <p:cNvPr id="11" name="TextBox 10">
            <a:extLst>
              <a:ext uri="{FF2B5EF4-FFF2-40B4-BE49-F238E27FC236}">
                <a16:creationId xmlns:a16="http://schemas.microsoft.com/office/drawing/2014/main" id="{9E3CB8BB-32CB-0B62-E52F-7C740E623358}"/>
              </a:ext>
            </a:extLst>
          </p:cNvPr>
          <p:cNvSpPr txBox="1"/>
          <p:nvPr/>
        </p:nvSpPr>
        <p:spPr>
          <a:xfrm>
            <a:off x="476035" y="5536603"/>
            <a:ext cx="1424068" cy="523220"/>
          </a:xfrm>
          <a:prstGeom prst="rect">
            <a:avLst/>
          </a:prstGeom>
          <a:noFill/>
        </p:spPr>
        <p:txBody>
          <a:bodyPr wrap="square" rtlCol="0">
            <a:spAutoFit/>
          </a:bodyPr>
          <a:lstStyle/>
          <a:p>
            <a:r>
              <a:rPr lang="en-GB" sz="1400" b="1" dirty="0">
                <a:solidFill>
                  <a:schemeClr val="bg1"/>
                </a:solidFill>
              </a:rPr>
              <a:t>How will we deliver it?</a:t>
            </a:r>
            <a:endParaRPr lang="en-DK" sz="1400" b="1" dirty="0">
              <a:solidFill>
                <a:schemeClr val="bg1"/>
              </a:solidFill>
            </a:endParaRPr>
          </a:p>
        </p:txBody>
      </p:sp>
      <p:pic>
        <p:nvPicPr>
          <p:cNvPr id="13" name="Picture 12" descr="Shape&#10;&#10;Description automatically generated with low confidence">
            <a:extLst>
              <a:ext uri="{FF2B5EF4-FFF2-40B4-BE49-F238E27FC236}">
                <a16:creationId xmlns:a16="http://schemas.microsoft.com/office/drawing/2014/main" id="{7468FE78-E39A-5E25-10FD-0A110FBE98E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858727" y="3277251"/>
            <a:ext cx="328891" cy="328891"/>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50932026-128A-99EC-9AFB-7B47E19D5B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838995" y="5634413"/>
            <a:ext cx="327600" cy="32760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8F4EDF1F-BDF3-C421-A91B-CA58B49622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19898" y="4446606"/>
            <a:ext cx="346697" cy="346697"/>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D1956C05-6149-FD18-05B7-02F66A635E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69202" y="2256054"/>
            <a:ext cx="318416" cy="318416"/>
          </a:xfrm>
          <a:prstGeom prst="rect">
            <a:avLst/>
          </a:prstGeom>
        </p:spPr>
      </p:pic>
      <p:sp>
        <p:nvSpPr>
          <p:cNvPr id="20" name="TextBox 19">
            <a:extLst>
              <a:ext uri="{FF2B5EF4-FFF2-40B4-BE49-F238E27FC236}">
                <a16:creationId xmlns:a16="http://schemas.microsoft.com/office/drawing/2014/main" id="{64815EB3-2C36-BEB6-F38E-8F50EBDD0C0D}"/>
              </a:ext>
            </a:extLst>
          </p:cNvPr>
          <p:cNvSpPr txBox="1"/>
          <p:nvPr/>
        </p:nvSpPr>
        <p:spPr>
          <a:xfrm>
            <a:off x="4581430" y="2092097"/>
            <a:ext cx="4835950" cy="276999"/>
          </a:xfrm>
          <a:prstGeom prst="rect">
            <a:avLst/>
          </a:prstGeom>
          <a:noFill/>
        </p:spPr>
        <p:txBody>
          <a:bodyPr wrap="square" rtlCol="0">
            <a:spAutoFit/>
          </a:bodyPr>
          <a:lstStyle/>
          <a:p>
            <a:pPr algn="ctr"/>
            <a:r>
              <a:rPr lang="en-GB" sz="1200" dirty="0"/>
              <a:t>[Insert description of vision and ambition]</a:t>
            </a:r>
            <a:endParaRPr lang="en-DK" sz="1200" dirty="0"/>
          </a:p>
        </p:txBody>
      </p:sp>
      <p:sp>
        <p:nvSpPr>
          <p:cNvPr id="21" name="TextBox 20">
            <a:extLst>
              <a:ext uri="{FF2B5EF4-FFF2-40B4-BE49-F238E27FC236}">
                <a16:creationId xmlns:a16="http://schemas.microsoft.com/office/drawing/2014/main" id="{97343C75-A4E7-B4FB-E8E9-0D2B4F930B07}"/>
              </a:ext>
            </a:extLst>
          </p:cNvPr>
          <p:cNvSpPr txBox="1"/>
          <p:nvPr/>
        </p:nvSpPr>
        <p:spPr>
          <a:xfrm>
            <a:off x="4262490" y="3026198"/>
            <a:ext cx="7346248" cy="461665"/>
          </a:xfrm>
          <a:prstGeom prst="rect">
            <a:avLst/>
          </a:prstGeom>
          <a:noFill/>
        </p:spPr>
        <p:txBody>
          <a:bodyPr wrap="square" rtlCol="0">
            <a:spAutoFit/>
          </a:bodyPr>
          <a:lstStyle/>
          <a:p>
            <a:pPr>
              <a:spcAft>
                <a:spcPts val="1200"/>
              </a:spcAft>
            </a:pPr>
            <a:r>
              <a:rPr lang="en-GB" sz="1200" dirty="0">
                <a:solidFill>
                  <a:schemeClr val="bg1"/>
                </a:solidFill>
              </a:rPr>
              <a:t>[Insert description of which customer segments you are going after and, if relevant, which part of the value chain]</a:t>
            </a:r>
            <a:endParaRPr lang="en-DK" sz="1200" dirty="0">
              <a:solidFill>
                <a:schemeClr val="bg1"/>
              </a:solidFill>
            </a:endParaRPr>
          </a:p>
        </p:txBody>
      </p:sp>
      <p:sp>
        <p:nvSpPr>
          <p:cNvPr id="22" name="TextBox 21">
            <a:extLst>
              <a:ext uri="{FF2B5EF4-FFF2-40B4-BE49-F238E27FC236}">
                <a16:creationId xmlns:a16="http://schemas.microsoft.com/office/drawing/2014/main" id="{424E4659-EB1A-4574-F62A-6BE1AB3FA068}"/>
              </a:ext>
            </a:extLst>
          </p:cNvPr>
          <p:cNvSpPr txBox="1"/>
          <p:nvPr/>
        </p:nvSpPr>
        <p:spPr>
          <a:xfrm>
            <a:off x="2566988" y="3026198"/>
            <a:ext cx="1903494" cy="830997"/>
          </a:xfrm>
          <a:prstGeom prst="rect">
            <a:avLst/>
          </a:prstGeom>
          <a:noFill/>
        </p:spPr>
        <p:txBody>
          <a:bodyPr wrap="square" rtlCol="0">
            <a:spAutoFit/>
          </a:bodyPr>
          <a:lstStyle/>
          <a:p>
            <a:r>
              <a:rPr lang="en-GB" sz="1200" b="1" dirty="0">
                <a:solidFill>
                  <a:schemeClr val="bg1"/>
                </a:solidFill>
              </a:rPr>
              <a:t>Customer segmentation and value chain prioritization</a:t>
            </a:r>
            <a:endParaRPr lang="en-DK" sz="1200" b="1" dirty="0">
              <a:solidFill>
                <a:schemeClr val="bg1"/>
              </a:solidFill>
            </a:endParaRPr>
          </a:p>
        </p:txBody>
      </p:sp>
      <p:sp>
        <p:nvSpPr>
          <p:cNvPr id="23" name="TextBox 22">
            <a:extLst>
              <a:ext uri="{FF2B5EF4-FFF2-40B4-BE49-F238E27FC236}">
                <a16:creationId xmlns:a16="http://schemas.microsoft.com/office/drawing/2014/main" id="{59864DC9-BD7D-8BBE-1EEC-52A099D2AD8F}"/>
              </a:ext>
            </a:extLst>
          </p:cNvPr>
          <p:cNvSpPr txBox="1"/>
          <p:nvPr/>
        </p:nvSpPr>
        <p:spPr>
          <a:xfrm>
            <a:off x="2568138" y="4389122"/>
            <a:ext cx="1903494" cy="461665"/>
          </a:xfrm>
          <a:prstGeom prst="rect">
            <a:avLst/>
          </a:prstGeom>
          <a:noFill/>
        </p:spPr>
        <p:txBody>
          <a:bodyPr wrap="square" rtlCol="0">
            <a:spAutoFit/>
          </a:bodyPr>
          <a:lstStyle/>
          <a:p>
            <a:r>
              <a:rPr lang="en-GB" sz="1200" b="1" dirty="0">
                <a:solidFill>
                  <a:schemeClr val="bg1"/>
                </a:solidFill>
              </a:rPr>
              <a:t>Value </a:t>
            </a:r>
            <a:br>
              <a:rPr lang="en-GB" sz="1200" b="1" dirty="0">
                <a:solidFill>
                  <a:schemeClr val="bg1"/>
                </a:solidFill>
              </a:rPr>
            </a:br>
            <a:r>
              <a:rPr lang="en-GB" sz="1200" b="1" dirty="0">
                <a:solidFill>
                  <a:schemeClr val="bg1"/>
                </a:solidFill>
              </a:rPr>
              <a:t>proposition</a:t>
            </a:r>
            <a:endParaRPr lang="en-DK" sz="1200" b="1" dirty="0">
              <a:solidFill>
                <a:schemeClr val="bg1"/>
              </a:solidFill>
            </a:endParaRPr>
          </a:p>
        </p:txBody>
      </p:sp>
      <p:sp>
        <p:nvSpPr>
          <p:cNvPr id="24" name="TextBox 23">
            <a:extLst>
              <a:ext uri="{FF2B5EF4-FFF2-40B4-BE49-F238E27FC236}">
                <a16:creationId xmlns:a16="http://schemas.microsoft.com/office/drawing/2014/main" id="{8BD3B810-B70B-4F2B-B5D4-324F900ED69C}"/>
              </a:ext>
            </a:extLst>
          </p:cNvPr>
          <p:cNvSpPr txBox="1"/>
          <p:nvPr/>
        </p:nvSpPr>
        <p:spPr>
          <a:xfrm>
            <a:off x="2577561" y="5567381"/>
            <a:ext cx="1903494" cy="461665"/>
          </a:xfrm>
          <a:prstGeom prst="rect">
            <a:avLst/>
          </a:prstGeom>
          <a:noFill/>
        </p:spPr>
        <p:txBody>
          <a:bodyPr wrap="square" rtlCol="0">
            <a:spAutoFit/>
          </a:bodyPr>
          <a:lstStyle/>
          <a:p>
            <a:r>
              <a:rPr lang="en-GB" sz="1200" b="1" dirty="0">
                <a:solidFill>
                  <a:schemeClr val="bg1"/>
                </a:solidFill>
              </a:rPr>
              <a:t>Go-to-market</a:t>
            </a:r>
            <a:br>
              <a:rPr lang="en-GB" sz="1200" b="1" dirty="0">
                <a:solidFill>
                  <a:schemeClr val="bg1"/>
                </a:solidFill>
              </a:rPr>
            </a:br>
            <a:r>
              <a:rPr lang="en-GB" sz="1200" b="1" dirty="0">
                <a:solidFill>
                  <a:schemeClr val="bg1"/>
                </a:solidFill>
              </a:rPr>
              <a:t>model</a:t>
            </a:r>
            <a:endParaRPr lang="en-DK" sz="1200" b="1" dirty="0">
              <a:solidFill>
                <a:schemeClr val="bg1"/>
              </a:solidFill>
            </a:endParaRPr>
          </a:p>
        </p:txBody>
      </p:sp>
      <p:sp>
        <p:nvSpPr>
          <p:cNvPr id="25" name="TextBox 24">
            <a:extLst>
              <a:ext uri="{FF2B5EF4-FFF2-40B4-BE49-F238E27FC236}">
                <a16:creationId xmlns:a16="http://schemas.microsoft.com/office/drawing/2014/main" id="{8387B00D-EFE7-CDD6-3109-AF355AFBF714}"/>
              </a:ext>
            </a:extLst>
          </p:cNvPr>
          <p:cNvSpPr txBox="1"/>
          <p:nvPr/>
        </p:nvSpPr>
        <p:spPr>
          <a:xfrm>
            <a:off x="4262489" y="4142901"/>
            <a:ext cx="7346249" cy="276999"/>
          </a:xfrm>
          <a:prstGeom prst="rect">
            <a:avLst/>
          </a:prstGeom>
          <a:noFill/>
        </p:spPr>
        <p:txBody>
          <a:bodyPr wrap="square" rtlCol="0">
            <a:spAutoFit/>
          </a:bodyPr>
          <a:lstStyle/>
          <a:p>
            <a:pPr>
              <a:spcAft>
                <a:spcPts val="1200"/>
              </a:spcAft>
            </a:pPr>
            <a:r>
              <a:rPr lang="en-GB" sz="1200" dirty="0">
                <a:solidFill>
                  <a:schemeClr val="bg1"/>
                </a:solidFill>
              </a:rPr>
              <a:t>[Insert description of value propositions and key product features, if relevant]</a:t>
            </a:r>
            <a:endParaRPr lang="en-DK" sz="1200" dirty="0">
              <a:solidFill>
                <a:schemeClr val="bg1"/>
              </a:solidFill>
            </a:endParaRPr>
          </a:p>
        </p:txBody>
      </p:sp>
      <p:sp>
        <p:nvSpPr>
          <p:cNvPr id="27" name="TextBox 26">
            <a:extLst>
              <a:ext uri="{FF2B5EF4-FFF2-40B4-BE49-F238E27FC236}">
                <a16:creationId xmlns:a16="http://schemas.microsoft.com/office/drawing/2014/main" id="{20C4FE8F-34F1-D07F-7D80-1A3E1D334427}"/>
              </a:ext>
            </a:extLst>
          </p:cNvPr>
          <p:cNvSpPr txBox="1"/>
          <p:nvPr/>
        </p:nvSpPr>
        <p:spPr>
          <a:xfrm>
            <a:off x="4262489" y="5319982"/>
            <a:ext cx="7225317" cy="276999"/>
          </a:xfrm>
          <a:prstGeom prst="rect">
            <a:avLst/>
          </a:prstGeom>
          <a:noFill/>
        </p:spPr>
        <p:txBody>
          <a:bodyPr wrap="square" rtlCol="0">
            <a:spAutoFit/>
          </a:bodyPr>
          <a:lstStyle/>
          <a:p>
            <a:pPr>
              <a:spcAft>
                <a:spcPts val="1200"/>
              </a:spcAft>
            </a:pPr>
            <a:r>
              <a:rPr lang="en-GB" sz="1200" dirty="0">
                <a:solidFill>
                  <a:schemeClr val="bg1"/>
                </a:solidFill>
              </a:rPr>
              <a:t>[Insert description of channels, distribution strategy, team etc.]</a:t>
            </a:r>
            <a:endParaRPr lang="en-DK" sz="1200" dirty="0">
              <a:solidFill>
                <a:schemeClr val="bg1"/>
              </a:solidFill>
            </a:endParaRPr>
          </a:p>
        </p:txBody>
      </p:sp>
      <p:sp>
        <p:nvSpPr>
          <p:cNvPr id="14" name="Text Placeholder 2">
            <a:extLst>
              <a:ext uri="{FF2B5EF4-FFF2-40B4-BE49-F238E27FC236}">
                <a16:creationId xmlns:a16="http://schemas.microsoft.com/office/drawing/2014/main" id="{4D3DBCB4-C3A5-7F5D-EF74-C057D09D414C}"/>
              </a:ext>
            </a:extLst>
          </p:cNvPr>
          <p:cNvSpPr>
            <a:spLocks noGrp="1"/>
          </p:cNvSpPr>
          <p:nvPr>
            <p:ph type="body" sz="quarter" idx="17"/>
          </p:nvPr>
        </p:nvSpPr>
        <p:spPr>
          <a:xfrm>
            <a:off x="7630160" y="100540"/>
            <a:ext cx="4007104" cy="123111"/>
          </a:xfrm>
        </p:spPr>
        <p:txBody>
          <a:bodyPr/>
          <a:lstStyle/>
          <a:p>
            <a:r>
              <a:rPr lang="en-US" dirty="0"/>
              <a:t>Vision and ambition</a:t>
            </a:r>
          </a:p>
        </p:txBody>
      </p:sp>
      <p:sp>
        <p:nvSpPr>
          <p:cNvPr id="16" name="Rectangle 15">
            <a:extLst>
              <a:ext uri="{FF2B5EF4-FFF2-40B4-BE49-F238E27FC236}">
                <a16:creationId xmlns:a16="http://schemas.microsoft.com/office/drawing/2014/main" id="{F6D3220A-18AE-5355-D0F7-73B8F6CC1FE8}"/>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4</a:t>
            </a:r>
          </a:p>
        </p:txBody>
      </p:sp>
      <p:sp>
        <p:nvSpPr>
          <p:cNvPr id="3" name="Footer Placeholder 2">
            <a:extLst>
              <a:ext uri="{FF2B5EF4-FFF2-40B4-BE49-F238E27FC236}">
                <a16:creationId xmlns:a16="http://schemas.microsoft.com/office/drawing/2014/main" id="{BBC254D4-F6BD-1721-AD0E-0DCBD70FD29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54723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Strategy is the combination of objective, scope, and advantage</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3" name="Rectangle 2">
            <a:extLst>
              <a:ext uri="{FF2B5EF4-FFF2-40B4-BE49-F238E27FC236}">
                <a16:creationId xmlns:a16="http://schemas.microsoft.com/office/drawing/2014/main" id="{8C669C02-488B-5EFA-095F-E59D08BDF330}"/>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accent1"/>
                </a:solidFill>
                <a:latin typeface="Georgia" panose="02040502050405020303" pitchFamily="18" charset="0"/>
                <a:cs typeface="Arial" panose="020B0604020202020204" pitchFamily="34" charset="0"/>
              </a:rPr>
              <a:t>Objective</a:t>
            </a:r>
          </a:p>
        </p:txBody>
      </p:sp>
      <p:sp>
        <p:nvSpPr>
          <p:cNvPr id="17" name="Rectangle 16">
            <a:extLst>
              <a:ext uri="{FF2B5EF4-FFF2-40B4-BE49-F238E27FC236}">
                <a16:creationId xmlns:a16="http://schemas.microsoft.com/office/drawing/2014/main" id="{EB5F2E63-9CAB-EC43-D887-97D0CEC42E80}"/>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1"/>
                </a:solidFill>
                <a:latin typeface="Georgia" panose="02040502050405020303" pitchFamily="18" charset="0"/>
                <a:cs typeface="Arial" panose="020B0604020202020204" pitchFamily="34" charset="0"/>
              </a:rPr>
              <a:t>Scope</a:t>
            </a:r>
          </a:p>
        </p:txBody>
      </p:sp>
      <p:sp>
        <p:nvSpPr>
          <p:cNvPr id="18" name="Rectangle 17">
            <a:extLst>
              <a:ext uri="{FF2B5EF4-FFF2-40B4-BE49-F238E27FC236}">
                <a16:creationId xmlns:a16="http://schemas.microsoft.com/office/drawing/2014/main" id="{48DB10B9-97A0-C703-84F2-1158B46745D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latin typeface="Arial" panose="020B0604020202020204" pitchFamily="34" charset="0"/>
                <a:cs typeface="Arial" panose="020B0604020202020204" pitchFamily="34" charset="0"/>
              </a:rPr>
              <a:t>What is our goal/what does winning look like to us?</a:t>
            </a:r>
          </a:p>
          <a:p>
            <a:endParaRPr lang="en-US" sz="1400" dirty="0">
              <a:solidFill>
                <a:schemeClr val="bg1"/>
              </a:solidFill>
              <a:latin typeface="Arial" panose="020B0604020202020204" pitchFamily="34" charset="0"/>
              <a:cs typeface="Arial" panose="020B0604020202020204" pitchFamily="34" charset="0"/>
            </a:endParaRPr>
          </a:p>
          <a:p>
            <a:r>
              <a:rPr lang="en-US" sz="1400" dirty="0">
                <a:solidFill>
                  <a:schemeClr val="bg1"/>
                </a:solidFill>
                <a:latin typeface="Arial" panose="020B0604020202020204" pitchFamily="34" charset="0"/>
                <a:cs typeface="Arial" panose="020B0604020202020204" pitchFamily="34" charset="0"/>
              </a:rPr>
              <a:t>Specific, measurable, time bound</a:t>
            </a:r>
          </a:p>
        </p:txBody>
      </p:sp>
      <p:sp>
        <p:nvSpPr>
          <p:cNvPr id="19" name="Rectangle 18">
            <a:extLst>
              <a:ext uri="{FF2B5EF4-FFF2-40B4-BE49-F238E27FC236}">
                <a16:creationId xmlns:a16="http://schemas.microsoft.com/office/drawing/2014/main" id="{7050FEF7-992B-1C1E-6511-0C49F5011427}"/>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latin typeface="Arial" panose="020B0604020202020204" pitchFamily="34" charset="0"/>
                <a:cs typeface="Arial" panose="020B0604020202020204" pitchFamily="34" charset="0"/>
              </a:rPr>
              <a:t>Where do we want to play?</a:t>
            </a:r>
          </a:p>
          <a:p>
            <a:endParaRPr lang="en-US" sz="1400">
              <a:solidFill>
                <a:schemeClr val="bg1"/>
              </a:solidFill>
              <a:latin typeface="Arial" panose="020B0604020202020204" pitchFamily="34" charset="0"/>
              <a:cs typeface="Arial" panose="020B0604020202020204" pitchFamily="34" charset="0"/>
            </a:endParaRPr>
          </a:p>
          <a:p>
            <a:r>
              <a:rPr lang="en-US" sz="1400">
                <a:solidFill>
                  <a:schemeClr val="bg1"/>
                </a:solidFill>
                <a:latin typeface="Arial" panose="020B0604020202020204" pitchFamily="34" charset="0"/>
                <a:cs typeface="Arial" panose="020B0604020202020204" pitchFamily="34" charset="0"/>
              </a:rPr>
              <a:t>Customer segments/offerings, geographies, vertical integration</a:t>
            </a:r>
          </a:p>
        </p:txBody>
      </p:sp>
      <p:sp>
        <p:nvSpPr>
          <p:cNvPr id="20" name="Rectangle 19">
            <a:extLst>
              <a:ext uri="{FF2B5EF4-FFF2-40B4-BE49-F238E27FC236}">
                <a16:creationId xmlns:a16="http://schemas.microsoft.com/office/drawing/2014/main" id="{7632CBBB-D1E3-99EC-09FC-553DA8A4B126}"/>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1"/>
                </a:solidFill>
                <a:latin typeface="Georgia" panose="02040502050405020303" pitchFamily="18" charset="0"/>
                <a:cs typeface="Arial" panose="020B0604020202020204" pitchFamily="34" charset="0"/>
              </a:rPr>
              <a:t>Advantage</a:t>
            </a:r>
          </a:p>
        </p:txBody>
      </p:sp>
      <p:sp>
        <p:nvSpPr>
          <p:cNvPr id="21" name="Rectangle 20">
            <a:extLst>
              <a:ext uri="{FF2B5EF4-FFF2-40B4-BE49-F238E27FC236}">
                <a16:creationId xmlns:a16="http://schemas.microsoft.com/office/drawing/2014/main" id="{8C82A2D6-0332-A013-154F-6A1BFE818336}"/>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solidFill>
                  <a:schemeClr val="bg1"/>
                </a:solidFill>
                <a:latin typeface="Arial" panose="020B0604020202020204" pitchFamily="34" charset="0"/>
                <a:cs typeface="Arial" panose="020B0604020202020204" pitchFamily="34" charset="0"/>
              </a:rPr>
              <a:t>How do we want to win?</a:t>
            </a:r>
          </a:p>
          <a:p>
            <a:br>
              <a:rPr lang="en-US" sz="1400">
                <a:solidFill>
                  <a:schemeClr val="bg1"/>
                </a:solidFill>
                <a:latin typeface="Arial" panose="020B0604020202020204" pitchFamily="34" charset="0"/>
                <a:cs typeface="Arial" panose="020B0604020202020204" pitchFamily="34" charset="0"/>
              </a:rPr>
            </a:br>
            <a:r>
              <a:rPr lang="en-US" sz="1400">
                <a:solidFill>
                  <a:schemeClr val="bg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22" name="Straight Connector 21">
            <a:extLst>
              <a:ext uri="{FF2B5EF4-FFF2-40B4-BE49-F238E27FC236}">
                <a16:creationId xmlns:a16="http://schemas.microsoft.com/office/drawing/2014/main" id="{D9E646AE-4DA6-B5AD-8700-4F374EFB0AAE}"/>
              </a:ext>
            </a:extLst>
          </p:cNvPr>
          <p:cNvCxnSpPr>
            <a:cxnSpLocks/>
          </p:cNvCxnSpPr>
          <p:nvPr/>
        </p:nvCxnSpPr>
        <p:spPr>
          <a:xfrm>
            <a:off x="554736" y="3405211"/>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580F50-61B2-CBE7-326B-D9EA0AD293EC}"/>
              </a:ext>
            </a:extLst>
          </p:cNvPr>
          <p:cNvCxnSpPr>
            <a:cxnSpLocks/>
          </p:cNvCxnSpPr>
          <p:nvPr/>
        </p:nvCxnSpPr>
        <p:spPr>
          <a:xfrm>
            <a:off x="554736" y="4777076"/>
            <a:ext cx="11082528"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622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GB" dirty="0"/>
              <a:t>Does your strategy pass these five criteria?</a:t>
            </a:r>
            <a:endParaRPr lang="en-US" dirty="0"/>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Appendix A: Frameworks</a:t>
            </a:r>
          </a:p>
        </p:txBody>
      </p:sp>
      <p:sp>
        <p:nvSpPr>
          <p:cNvPr id="5" name="TextBox 4">
            <a:extLst>
              <a:ext uri="{FF2B5EF4-FFF2-40B4-BE49-F238E27FC236}">
                <a16:creationId xmlns:a16="http://schemas.microsoft.com/office/drawing/2014/main" id="{E6D0C5C6-9B2B-D6F1-FE4C-4C5C54AE11E1}"/>
              </a:ext>
            </a:extLst>
          </p:cNvPr>
          <p:cNvSpPr txBox="1"/>
          <p:nvPr/>
        </p:nvSpPr>
        <p:spPr>
          <a:xfrm>
            <a:off x="467806" y="1853184"/>
            <a:ext cx="5839968" cy="338554"/>
          </a:xfrm>
          <a:prstGeom prst="rect">
            <a:avLst/>
          </a:prstGeom>
          <a:noFill/>
        </p:spPr>
        <p:txBody>
          <a:bodyPr wrap="square" rtlCol="0">
            <a:spAutoFit/>
          </a:bodyPr>
          <a:lstStyle/>
          <a:p>
            <a:r>
              <a:rPr lang="en-US" sz="1600" b="1">
                <a:solidFill>
                  <a:schemeClr val="bg1"/>
                </a:solidFill>
              </a:rPr>
              <a:t>Five tests of a good strategy according to Michael Porter:</a:t>
            </a:r>
          </a:p>
        </p:txBody>
      </p:sp>
      <p:sp>
        <p:nvSpPr>
          <p:cNvPr id="6" name="TextBox 5">
            <a:extLst>
              <a:ext uri="{FF2B5EF4-FFF2-40B4-BE49-F238E27FC236}">
                <a16:creationId xmlns:a16="http://schemas.microsoft.com/office/drawing/2014/main" id="{DCFD52F5-8D3D-CF73-1080-836ED565B8AA}"/>
              </a:ext>
            </a:extLst>
          </p:cNvPr>
          <p:cNvSpPr txBox="1"/>
          <p:nvPr/>
        </p:nvSpPr>
        <p:spPr>
          <a:xfrm>
            <a:off x="1143186" y="2636942"/>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 unique value proposition compared to other organizations</a:t>
            </a:r>
          </a:p>
        </p:txBody>
      </p:sp>
      <p:sp>
        <p:nvSpPr>
          <p:cNvPr id="7" name="TextBox 6">
            <a:extLst>
              <a:ext uri="{FF2B5EF4-FFF2-40B4-BE49-F238E27FC236}">
                <a16:creationId xmlns:a16="http://schemas.microsoft.com/office/drawing/2014/main" id="{25190F02-188C-14B0-F8E5-F37AA2F5CF48}"/>
              </a:ext>
            </a:extLst>
          </p:cNvPr>
          <p:cNvSpPr txBox="1"/>
          <p:nvPr/>
        </p:nvSpPr>
        <p:spPr>
          <a:xfrm>
            <a:off x="1143186" y="3336545"/>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 different, tailored value chain</a:t>
            </a:r>
          </a:p>
        </p:txBody>
      </p:sp>
      <p:sp>
        <p:nvSpPr>
          <p:cNvPr id="8" name="TextBox 7">
            <a:extLst>
              <a:ext uri="{FF2B5EF4-FFF2-40B4-BE49-F238E27FC236}">
                <a16:creationId xmlns:a16="http://schemas.microsoft.com/office/drawing/2014/main" id="{AE6C771E-51BA-0230-4336-981FBCEB18E2}"/>
              </a:ext>
            </a:extLst>
          </p:cNvPr>
          <p:cNvSpPr txBox="1"/>
          <p:nvPr/>
        </p:nvSpPr>
        <p:spPr>
          <a:xfrm>
            <a:off x="1143186" y="4036148"/>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Clear tradeoffs, and choosing what not to do</a:t>
            </a:r>
          </a:p>
        </p:txBody>
      </p:sp>
      <p:sp>
        <p:nvSpPr>
          <p:cNvPr id="9" name="TextBox 8">
            <a:extLst>
              <a:ext uri="{FF2B5EF4-FFF2-40B4-BE49-F238E27FC236}">
                <a16:creationId xmlns:a16="http://schemas.microsoft.com/office/drawing/2014/main" id="{D28B705C-2CFE-FE34-3D47-BE2B32592B3B}"/>
              </a:ext>
            </a:extLst>
          </p:cNvPr>
          <p:cNvSpPr txBox="1"/>
          <p:nvPr/>
        </p:nvSpPr>
        <p:spPr>
          <a:xfrm>
            <a:off x="1143186" y="4735751"/>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Activities that fit together and reinforce each other</a:t>
            </a:r>
          </a:p>
        </p:txBody>
      </p:sp>
      <p:sp>
        <p:nvSpPr>
          <p:cNvPr id="10" name="TextBox 9">
            <a:extLst>
              <a:ext uri="{FF2B5EF4-FFF2-40B4-BE49-F238E27FC236}">
                <a16:creationId xmlns:a16="http://schemas.microsoft.com/office/drawing/2014/main" id="{AD76C28E-D1B3-2E44-A3FA-5EDF32F30007}"/>
              </a:ext>
            </a:extLst>
          </p:cNvPr>
          <p:cNvSpPr txBox="1"/>
          <p:nvPr/>
        </p:nvSpPr>
        <p:spPr>
          <a:xfrm>
            <a:off x="1143186" y="5435355"/>
            <a:ext cx="7449584" cy="338554"/>
          </a:xfrm>
          <a:prstGeom prst="rect">
            <a:avLst/>
          </a:prstGeom>
          <a:noFill/>
        </p:spPr>
        <p:txBody>
          <a:bodyPr wrap="square" rtlCol="0">
            <a:spAutoFit/>
          </a:bodyPr>
          <a:lstStyle/>
          <a:p>
            <a:r>
              <a:rPr lang="en-US" sz="1600">
                <a:solidFill>
                  <a:schemeClr val="bg1"/>
                </a:solidFill>
                <a:latin typeface="Arial" panose="020B0604020202020204" pitchFamily="34" charset="0"/>
                <a:cs typeface="Arial" panose="020B0604020202020204" pitchFamily="34" charset="0"/>
              </a:rPr>
              <a:t>Strategic continuity with continual improvement in realizing the strategy</a:t>
            </a:r>
          </a:p>
        </p:txBody>
      </p:sp>
      <p:sp>
        <p:nvSpPr>
          <p:cNvPr id="11" name="Google Shape;195;p2">
            <a:extLst>
              <a:ext uri="{FF2B5EF4-FFF2-40B4-BE49-F238E27FC236}">
                <a16:creationId xmlns:a16="http://schemas.microsoft.com/office/drawing/2014/main" id="{110FB603-885C-AC85-701B-26B5E2D759B1}"/>
              </a:ext>
            </a:extLst>
          </p:cNvPr>
          <p:cNvSpPr>
            <a:spLocks noChangeAspect="1"/>
          </p:cNvSpPr>
          <p:nvPr/>
        </p:nvSpPr>
        <p:spPr>
          <a:xfrm>
            <a:off x="590270" y="2608219"/>
            <a:ext cx="396000" cy="396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1</a:t>
            </a:r>
            <a:endParaRPr sz="1600"/>
          </a:p>
        </p:txBody>
      </p:sp>
      <p:sp>
        <p:nvSpPr>
          <p:cNvPr id="12" name="Google Shape;196;p2">
            <a:extLst>
              <a:ext uri="{FF2B5EF4-FFF2-40B4-BE49-F238E27FC236}">
                <a16:creationId xmlns:a16="http://schemas.microsoft.com/office/drawing/2014/main" id="{F6826AC7-C113-D031-332C-E61CD254DBB0}"/>
              </a:ext>
            </a:extLst>
          </p:cNvPr>
          <p:cNvSpPr>
            <a:spLocks noChangeAspect="1"/>
          </p:cNvSpPr>
          <p:nvPr/>
        </p:nvSpPr>
        <p:spPr>
          <a:xfrm>
            <a:off x="590270" y="3307822"/>
            <a:ext cx="396000" cy="396000"/>
          </a:xfrm>
          <a:prstGeom prst="ellipse">
            <a:avLst/>
          </a:prstGeom>
          <a:solidFill>
            <a:schemeClr val="bg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2</a:t>
            </a:r>
            <a:endParaRPr sz="1600"/>
          </a:p>
        </p:txBody>
      </p:sp>
      <p:sp>
        <p:nvSpPr>
          <p:cNvPr id="13" name="Google Shape;197;p2">
            <a:extLst>
              <a:ext uri="{FF2B5EF4-FFF2-40B4-BE49-F238E27FC236}">
                <a16:creationId xmlns:a16="http://schemas.microsoft.com/office/drawing/2014/main" id="{478BA6E6-B60E-F466-BC02-78A35DC56FC1}"/>
              </a:ext>
            </a:extLst>
          </p:cNvPr>
          <p:cNvSpPr>
            <a:spLocks noChangeAspect="1"/>
          </p:cNvSpPr>
          <p:nvPr/>
        </p:nvSpPr>
        <p:spPr>
          <a:xfrm>
            <a:off x="590270" y="4007425"/>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3</a:t>
            </a:r>
            <a:endParaRPr sz="1600"/>
          </a:p>
        </p:txBody>
      </p:sp>
      <p:sp>
        <p:nvSpPr>
          <p:cNvPr id="14" name="Google Shape;198;p2">
            <a:extLst>
              <a:ext uri="{FF2B5EF4-FFF2-40B4-BE49-F238E27FC236}">
                <a16:creationId xmlns:a16="http://schemas.microsoft.com/office/drawing/2014/main" id="{054BA9B0-82FD-6AAB-BBDD-91D6A4AB32ED}"/>
              </a:ext>
            </a:extLst>
          </p:cNvPr>
          <p:cNvSpPr>
            <a:spLocks noChangeAspect="1"/>
          </p:cNvSpPr>
          <p:nvPr/>
        </p:nvSpPr>
        <p:spPr>
          <a:xfrm>
            <a:off x="590270" y="4707028"/>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4</a:t>
            </a:r>
            <a:endParaRPr sz="1600"/>
          </a:p>
        </p:txBody>
      </p:sp>
      <p:sp>
        <p:nvSpPr>
          <p:cNvPr id="15" name="Google Shape;199;p2">
            <a:extLst>
              <a:ext uri="{FF2B5EF4-FFF2-40B4-BE49-F238E27FC236}">
                <a16:creationId xmlns:a16="http://schemas.microsoft.com/office/drawing/2014/main" id="{CA01F18A-8A7B-5FE4-E591-FD74C1CC68F7}"/>
              </a:ext>
            </a:extLst>
          </p:cNvPr>
          <p:cNvSpPr>
            <a:spLocks noChangeAspect="1"/>
          </p:cNvSpPr>
          <p:nvPr/>
        </p:nvSpPr>
        <p:spPr>
          <a:xfrm>
            <a:off x="590270" y="5406632"/>
            <a:ext cx="396000" cy="396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latin typeface="Arial"/>
                <a:ea typeface="Arial"/>
                <a:cs typeface="Arial"/>
                <a:sym typeface="Arial"/>
              </a:rPr>
              <a:t>5</a:t>
            </a:r>
            <a:endParaRPr sz="1600"/>
          </a:p>
        </p:txBody>
      </p:sp>
      <p:pic>
        <p:nvPicPr>
          <p:cNvPr id="16" name="Picture 15">
            <a:extLst>
              <a:ext uri="{FF2B5EF4-FFF2-40B4-BE49-F238E27FC236}">
                <a16:creationId xmlns:a16="http://schemas.microsoft.com/office/drawing/2014/main" id="{97DC2229-7E3A-7C18-911F-61E8587C5D8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Tree>
    <p:extLst>
      <p:ext uri="{BB962C8B-B14F-4D97-AF65-F5344CB8AC3E}">
        <p14:creationId xmlns:p14="http://schemas.microsoft.com/office/powerpoint/2010/main" val="22728907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en-US" sz="2000" b="1" i="0" u="none" strike="noStrike" kern="0" cap="none" spc="0" normalizeH="0" baseline="0">
                <a:ln>
                  <a:noFill/>
                </a:ln>
                <a:solidFill>
                  <a:srgbClr val="08A6F6"/>
                </a:solidFill>
                <a:effectLst/>
                <a:uLnTx/>
                <a:uFillTx/>
                <a:latin typeface="Arial"/>
                <a:ea typeface="Arial"/>
                <a:cs typeface="Arial"/>
                <a:sym typeface="Arial"/>
              </a:rPr>
              <a:t>Appendix B</a:t>
            </a:r>
            <a:endParaRPr kumimoji="0" lang="en-US" sz="2000" b="1" i="0" u="none" strike="noStrike" kern="0" cap="none" spc="0" normalizeH="0" baseline="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en-US" sz="3600" b="1" i="0" u="none" strike="noStrike" kern="0" cap="none" spc="0" normalizeH="0" baseline="0">
                <a:ln>
                  <a:noFill/>
                </a:ln>
                <a:effectLst/>
                <a:uLnTx/>
                <a:uFillTx/>
                <a:latin typeface="Georgia"/>
                <a:ea typeface="Georgia"/>
                <a:cs typeface="Georgia"/>
                <a:sym typeface="Georgia"/>
              </a:rPr>
              <a:t>Checklist and best practices for presentations</a:t>
            </a:r>
            <a:endParaRPr kumimoji="0" lang="en-US" sz="1400" b="0" i="0" u="none" strike="noStrike" kern="0" cap="none" spc="0" normalizeH="0" baseline="0">
              <a:ln>
                <a:noFill/>
              </a:ln>
              <a:effectLst/>
              <a:uLnTx/>
              <a:uFillTx/>
              <a:latin typeface="Arial"/>
              <a:cs typeface="Arial"/>
              <a:sym typeface="Arial"/>
            </a:endParaRPr>
          </a:p>
        </p:txBody>
      </p:sp>
    </p:spTree>
    <p:extLst>
      <p:ext uri="{BB962C8B-B14F-4D97-AF65-F5344CB8AC3E}">
        <p14:creationId xmlns:p14="http://schemas.microsoft.com/office/powerpoint/2010/main" val="264617258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2829044"/>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dirty="0">
              <a:solidFill>
                <a:schemeClr val="bg1"/>
              </a:solidFill>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Does the structure of the presentation follow a clear and logical storyline?</a:t>
            </a:r>
            <a:endParaRPr lang="en-GB" sz="1400" kern="0" dirty="0">
              <a:solidFill>
                <a:schemeClr val="bg1"/>
              </a:solidFill>
              <a:latin typeface="Arial" panose="020B0604020202020204" pitchFamily="34" charset="0"/>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dirty="0">
                <a:solidFill>
                  <a:schemeClr val="bg1"/>
                </a:solidFill>
                <a:latin typeface="Arial" panose="020B0604020202020204" pitchFamily="34" charset="0"/>
                <a:ea typeface="Helvetica Neue"/>
                <a:cs typeface="Arial" panose="020B0604020202020204" pitchFamily="34" charset="0"/>
                <a:sym typeface="Helvetica Neue"/>
              </a:rPr>
              <a:t>Can a reader </a:t>
            </a:r>
            <a:r>
              <a:rPr lang="en-GB" sz="1400" dirty="0">
                <a:solidFill>
                  <a:schemeClr val="bg1"/>
                </a:solidFill>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sz="1400" dirty="0">
                <a:solidFill>
                  <a:schemeClr val="bg1"/>
                </a:solidFill>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spTree>
    <p:extLst>
      <p:ext uri="{BB962C8B-B14F-4D97-AF65-F5344CB8AC3E}">
        <p14:creationId xmlns:p14="http://schemas.microsoft.com/office/powerpoint/2010/main" val="213588418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t>Presentation checklist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7" name="TextBox 6">
            <a:extLst>
              <a:ext uri="{FF2B5EF4-FFF2-40B4-BE49-F238E27FC236}">
                <a16:creationId xmlns:a16="http://schemas.microsoft.com/office/drawing/2014/main" id="{268AFB1C-674C-7076-762D-64892BA6A9E3}"/>
              </a:ext>
            </a:extLst>
          </p:cNvPr>
          <p:cNvSpPr txBox="1"/>
          <p:nvPr/>
        </p:nvSpPr>
        <p:spPr>
          <a:xfrm>
            <a:off x="2696897" y="1354238"/>
            <a:ext cx="8944239" cy="4369530"/>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 colors consistent all the way through?</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 “end” slide in the presentation (e.g. colored slide with e.g. company logo or names or slogan)?</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all text boxes, graphs, subtitles etc. aligned and centered?</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US" sz="1400" kern="0" dirty="0">
                <a:solidFill>
                  <a:srgbClr val="000000"/>
                </a:solidFill>
                <a:ea typeface="Helvetica Neue"/>
                <a:cs typeface="Arial" panose="020B0604020202020204" pitchFamily="34" charset="0"/>
                <a:sym typeface="Helvetica Neue"/>
              </a:rPr>
              <a:t>Does it look correct as pdf?</a:t>
            </a:r>
          </a:p>
        </p:txBody>
      </p:sp>
      <p:cxnSp>
        <p:nvCxnSpPr>
          <p:cNvPr id="9" name="Straight Connector 8">
            <a:extLst>
              <a:ext uri="{FF2B5EF4-FFF2-40B4-BE49-F238E27FC236}">
                <a16:creationId xmlns:a16="http://schemas.microsoft.com/office/drawing/2014/main" id="{BC55E1FE-8364-B74C-5A79-D27BDE782516}"/>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417D3E8-BEB9-77B7-2DED-B62201DEC0D9}"/>
              </a:ext>
            </a:extLst>
          </p:cNvPr>
          <p:cNvSpPr txBox="1"/>
          <p:nvPr/>
        </p:nvSpPr>
        <p:spPr>
          <a:xfrm>
            <a:off x="481413" y="1468183"/>
            <a:ext cx="2041866" cy="338554"/>
          </a:xfrm>
          <a:prstGeom prst="rect">
            <a:avLst/>
          </a:prstGeom>
          <a:noFill/>
        </p:spPr>
        <p:txBody>
          <a:bodyPr wrap="square" rtlCol="0">
            <a:spAutoFit/>
          </a:bodyPr>
          <a:lstStyle/>
          <a:p>
            <a:r>
              <a:rPr lang="en-GB" sz="1600" b="1" dirty="0">
                <a:solidFill>
                  <a:schemeClr val="bg2">
                    <a:lumMod val="10000"/>
                  </a:schemeClr>
                </a:solidFill>
              </a:rPr>
              <a:t>Formatting</a:t>
            </a:r>
            <a:endParaRPr lang="en-DK" sz="1600" b="1">
              <a:solidFill>
                <a:schemeClr val="bg2">
                  <a:lumMod val="10000"/>
                </a:schemeClr>
              </a:solidFill>
            </a:endParaRPr>
          </a:p>
        </p:txBody>
      </p:sp>
    </p:spTree>
    <p:extLst>
      <p:ext uri="{BB962C8B-B14F-4D97-AF65-F5344CB8AC3E}">
        <p14:creationId xmlns:p14="http://schemas.microsoft.com/office/powerpoint/2010/main" val="74446730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1"/>
                </a:solidFill>
              </a:rPr>
              <a:t>Best practice tip: </a:t>
            </a:r>
            <a:r>
              <a:rPr lang="en-GB" dirty="0"/>
              <a:t>Keep it to one message per slide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Graphical user interface, application&#10;&#10;Description automatically generated">
            <a:extLst>
              <a:ext uri="{FF2B5EF4-FFF2-40B4-BE49-F238E27FC236}">
                <a16:creationId xmlns:a16="http://schemas.microsoft.com/office/drawing/2014/main" id="{D80B094A-9838-59F0-6120-216799FB0D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775" y="3193137"/>
            <a:ext cx="4876800" cy="26924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E39409C-2DAE-F465-A009-C61550FA14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8875" y="3158315"/>
            <a:ext cx="5156200" cy="3035300"/>
          </a:xfrm>
          <a:prstGeom prst="rect">
            <a:avLst/>
          </a:prstGeom>
        </p:spPr>
      </p:pic>
      <p:sp>
        <p:nvSpPr>
          <p:cNvPr id="6" name="TextBox 5">
            <a:extLst>
              <a:ext uri="{FF2B5EF4-FFF2-40B4-BE49-F238E27FC236}">
                <a16:creationId xmlns:a16="http://schemas.microsoft.com/office/drawing/2014/main" id="{D54F353B-C306-0040-2D11-05F2419E2548}"/>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8" name="Rectangle 7">
            <a:extLst>
              <a:ext uri="{FF2B5EF4-FFF2-40B4-BE49-F238E27FC236}">
                <a16:creationId xmlns:a16="http://schemas.microsoft.com/office/drawing/2014/main" id="{59060FA6-98E6-B503-8904-2AC7693068E6}"/>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10" name="Rectangle 9">
            <a:extLst>
              <a:ext uri="{FF2B5EF4-FFF2-40B4-BE49-F238E27FC236}">
                <a16:creationId xmlns:a16="http://schemas.microsoft.com/office/drawing/2014/main" id="{51ED47EA-D5AE-F13D-B821-FE0025F31910}"/>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1" name="Straight Connector 10">
            <a:extLst>
              <a:ext uri="{FF2B5EF4-FFF2-40B4-BE49-F238E27FC236}">
                <a16:creationId xmlns:a16="http://schemas.microsoft.com/office/drawing/2014/main" id="{8D67AB14-EB5E-B195-9E8A-ED066ED88B3C}"/>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09853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GB" dirty="0">
                <a:solidFill>
                  <a:schemeClr val="accent1"/>
                </a:solidFill>
              </a:rPr>
              <a:t>Best practice tip: </a:t>
            </a:r>
            <a:r>
              <a:rPr lang="en-GB" dirty="0"/>
              <a:t>Use action titles</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7" name="Picture 6" descr="Diagram&#10;&#10;Description automatically generated">
            <a:extLst>
              <a:ext uri="{FF2B5EF4-FFF2-40B4-BE49-F238E27FC236}">
                <a16:creationId xmlns:a16="http://schemas.microsoft.com/office/drawing/2014/main" id="{E1C64C36-CFB1-CB63-B212-5D88A55BE7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7374" y="3333475"/>
            <a:ext cx="4826000" cy="2705100"/>
          </a:xfrm>
          <a:prstGeom prst="rect">
            <a:avLst/>
          </a:prstGeom>
        </p:spPr>
      </p:pic>
      <p:pic>
        <p:nvPicPr>
          <p:cNvPr id="9" name="Picture 8" descr="Diagram&#10;&#10;Description automatically generated">
            <a:extLst>
              <a:ext uri="{FF2B5EF4-FFF2-40B4-BE49-F238E27FC236}">
                <a16:creationId xmlns:a16="http://schemas.microsoft.com/office/drawing/2014/main" id="{BADDF45B-7A2B-30FF-BCB4-630F118842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925" y="3333475"/>
            <a:ext cx="4826000" cy="2705100"/>
          </a:xfrm>
          <a:prstGeom prst="rect">
            <a:avLst/>
          </a:prstGeom>
        </p:spPr>
      </p:pic>
      <p:sp>
        <p:nvSpPr>
          <p:cNvPr id="12" name="TextBox 11">
            <a:extLst>
              <a:ext uri="{FF2B5EF4-FFF2-40B4-BE49-F238E27FC236}">
                <a16:creationId xmlns:a16="http://schemas.microsoft.com/office/drawing/2014/main" id="{E4F39276-0199-3B3F-C887-B0EE96430A39}"/>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13" name="Rectangle 12">
            <a:extLst>
              <a:ext uri="{FF2B5EF4-FFF2-40B4-BE49-F238E27FC236}">
                <a16:creationId xmlns:a16="http://schemas.microsoft.com/office/drawing/2014/main" id="{759305D6-B266-B6AA-AF70-5602E916773B}"/>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14" name="Rectangle 13">
            <a:extLst>
              <a:ext uri="{FF2B5EF4-FFF2-40B4-BE49-F238E27FC236}">
                <a16:creationId xmlns:a16="http://schemas.microsoft.com/office/drawing/2014/main" id="{0FDA9D23-A0C0-9684-2457-9AC120C5665F}"/>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5" name="Straight Connector 14">
            <a:extLst>
              <a:ext uri="{FF2B5EF4-FFF2-40B4-BE49-F238E27FC236}">
                <a16:creationId xmlns:a16="http://schemas.microsoft.com/office/drawing/2014/main" id="{8121B204-3E18-8453-1F71-16CFD20E03F6}"/>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89214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US" dirty="0"/>
              <a:t>Use visuals and color to highlight your message</a:t>
            </a:r>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pic>
        <p:nvPicPr>
          <p:cNvPr id="3" name="Picture 2" descr="Chart, bar chart&#10;&#10;Description automatically generated">
            <a:extLst>
              <a:ext uri="{FF2B5EF4-FFF2-40B4-BE49-F238E27FC236}">
                <a16:creationId xmlns:a16="http://schemas.microsoft.com/office/drawing/2014/main" id="{811FF7F5-DF65-902D-0EB9-8AE3BDFA7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7957" y="3312952"/>
            <a:ext cx="4445000" cy="2501900"/>
          </a:xfrm>
          <a:prstGeom prst="rect">
            <a:avLst/>
          </a:prstGeom>
        </p:spPr>
      </p:pic>
      <p:pic>
        <p:nvPicPr>
          <p:cNvPr id="5" name="Picture 4" descr="Diagram&#10;&#10;Description automatically generated with low confidence">
            <a:extLst>
              <a:ext uri="{FF2B5EF4-FFF2-40B4-BE49-F238E27FC236}">
                <a16:creationId xmlns:a16="http://schemas.microsoft.com/office/drawing/2014/main" id="{4EC8F7AC-97BC-7B36-2B10-7240D13FB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1303" y="3312952"/>
            <a:ext cx="4445000" cy="2501900"/>
          </a:xfrm>
          <a:prstGeom prst="rect">
            <a:avLst/>
          </a:prstGeom>
        </p:spPr>
      </p:pic>
      <p:sp>
        <p:nvSpPr>
          <p:cNvPr id="6" name="TextBox 5">
            <a:extLst>
              <a:ext uri="{FF2B5EF4-FFF2-40B4-BE49-F238E27FC236}">
                <a16:creationId xmlns:a16="http://schemas.microsoft.com/office/drawing/2014/main" id="{27819169-5495-FAE7-1A6F-22377FD1D88D}"/>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8" name="Rectangle 7">
            <a:extLst>
              <a:ext uri="{FF2B5EF4-FFF2-40B4-BE49-F238E27FC236}">
                <a16:creationId xmlns:a16="http://schemas.microsoft.com/office/drawing/2014/main" id="{7055375F-500E-D9A7-44A8-F9E9B601FAD4}"/>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10" name="Rectangle 9">
            <a:extLst>
              <a:ext uri="{FF2B5EF4-FFF2-40B4-BE49-F238E27FC236}">
                <a16:creationId xmlns:a16="http://schemas.microsoft.com/office/drawing/2014/main" id="{310FC715-14FB-8982-6164-35EFD2D4DD42}"/>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1" name="Straight Arrow Connector 10">
            <a:extLst>
              <a:ext uri="{FF2B5EF4-FFF2-40B4-BE49-F238E27FC236}">
                <a16:creationId xmlns:a16="http://schemas.microsoft.com/office/drawing/2014/main" id="{8524E3A9-630F-8D0C-0F3D-DFB6AD71F5BF}"/>
              </a:ext>
            </a:extLst>
          </p:cNvPr>
          <p:cNvCxnSpPr>
            <a:cxnSpLocks/>
          </p:cNvCxnSpPr>
          <p:nvPr/>
        </p:nvCxnSpPr>
        <p:spPr>
          <a:xfrm flipV="1">
            <a:off x="7109481" y="4073099"/>
            <a:ext cx="1698604" cy="468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B61ED69-38CE-644A-B3BC-C420A37C6792}"/>
              </a:ext>
            </a:extLst>
          </p:cNvPr>
          <p:cNvSpPr/>
          <p:nvPr/>
        </p:nvSpPr>
        <p:spPr>
          <a:xfrm>
            <a:off x="7778783" y="4164597"/>
            <a:ext cx="360000" cy="21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dirty="0">
                <a:ln>
                  <a:noFill/>
                </a:ln>
                <a:solidFill>
                  <a:srgbClr val="FFFFFF"/>
                </a:solidFill>
                <a:effectLst/>
                <a:uLnTx/>
                <a:uFillTx/>
                <a:ea typeface="Helvetica Neue" panose="02000503000000020004" pitchFamily="2" charset="0"/>
                <a:cs typeface="Arial" panose="020B0604020202020204" pitchFamily="34" charset="0"/>
                <a:sym typeface="Arial"/>
              </a:rPr>
              <a:t>8%</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75737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GB" dirty="0"/>
              <a:t>Read only titles and see if overall story is coherent</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cxnSp>
        <p:nvCxnSpPr>
          <p:cNvPr id="17" name="Straight Connector 16">
            <a:extLst>
              <a:ext uri="{FF2B5EF4-FFF2-40B4-BE49-F238E27FC236}">
                <a16:creationId xmlns:a16="http://schemas.microsoft.com/office/drawing/2014/main" id="{9509BE8E-5C98-98F1-6747-08FCF18F0651}"/>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626454F-84F0-240B-D9C0-43CCC99E008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9" name="Rectangle 8">
            <a:extLst>
              <a:ext uri="{FF2B5EF4-FFF2-40B4-BE49-F238E27FC236}">
                <a16:creationId xmlns:a16="http://schemas.microsoft.com/office/drawing/2014/main" id="{94C64FB9-3760-8B41-FA6B-712854B7FDFD}"/>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D77E9D5D-C13B-66D1-B21B-1427C053DD5E}"/>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dirty="0">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13" name="TextBox 12">
            <a:extLst>
              <a:ext uri="{FF2B5EF4-FFF2-40B4-BE49-F238E27FC236}">
                <a16:creationId xmlns:a16="http://schemas.microsoft.com/office/drawing/2014/main" id="{E8D3A249-62DC-F13F-585E-7CB481DF9BF9}"/>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solidFill>
                  <a:schemeClr val="bg1"/>
                </a:solidFill>
              </a:rPr>
              <a:t>Why we believe in the mission</a:t>
            </a:r>
          </a:p>
          <a:p>
            <a:pPr marL="285750" indent="-285750">
              <a:spcAft>
                <a:spcPts val="600"/>
              </a:spcAft>
              <a:buFont typeface="Arial" panose="020B0604020202020204" pitchFamily="34" charset="0"/>
              <a:buChar char="•"/>
            </a:pPr>
            <a:r>
              <a:rPr lang="en-US" sz="1400" dirty="0">
                <a:solidFill>
                  <a:schemeClr val="bg1"/>
                </a:solidFill>
              </a:rPr>
              <a:t>Solutions along the healthcare customer journey</a:t>
            </a:r>
          </a:p>
          <a:p>
            <a:pPr marL="285750" indent="-285750">
              <a:spcAft>
                <a:spcPts val="600"/>
              </a:spcAft>
              <a:buFont typeface="Arial" panose="020B0604020202020204" pitchFamily="34" charset="0"/>
              <a:buChar char="•"/>
            </a:pPr>
            <a:r>
              <a:rPr lang="en-US" sz="1400" dirty="0">
                <a:solidFill>
                  <a:schemeClr val="bg1"/>
                </a:solidFill>
              </a:rPr>
              <a:t>Project based on a proven methodology</a:t>
            </a:r>
          </a:p>
          <a:p>
            <a:pPr marL="285750" indent="-285750">
              <a:spcAft>
                <a:spcPts val="600"/>
              </a:spcAft>
              <a:buFont typeface="Arial" panose="020B0604020202020204" pitchFamily="34" charset="0"/>
              <a:buChar char="•"/>
            </a:pPr>
            <a:r>
              <a:rPr lang="en-US" sz="1400" dirty="0">
                <a:solidFill>
                  <a:schemeClr val="bg1"/>
                </a:solidFill>
              </a:rPr>
              <a:t>Run over a 3 month period</a:t>
            </a:r>
          </a:p>
          <a:p>
            <a:pPr marL="285750" indent="-285750">
              <a:spcAft>
                <a:spcPts val="600"/>
              </a:spcAft>
              <a:buFont typeface="Arial" panose="020B0604020202020204" pitchFamily="34" charset="0"/>
              <a:buChar char="•"/>
            </a:pPr>
            <a:r>
              <a:rPr lang="en-US" sz="1400" dirty="0">
                <a:solidFill>
                  <a:schemeClr val="bg1"/>
                </a:solidFill>
              </a:rPr>
              <a:t>To get a prioritized list of actions</a:t>
            </a:r>
          </a:p>
          <a:p>
            <a:pPr marL="285750" indent="-285750">
              <a:spcAft>
                <a:spcPts val="600"/>
              </a:spcAft>
              <a:buFont typeface="Arial" panose="020B0604020202020204" pitchFamily="34" charset="0"/>
              <a:buChar char="•"/>
            </a:pPr>
            <a:r>
              <a:rPr lang="en-US" sz="1400" dirty="0">
                <a:solidFill>
                  <a:schemeClr val="bg1"/>
                </a:solidFill>
              </a:rPr>
              <a:t>Engagement channel building</a:t>
            </a:r>
          </a:p>
          <a:p>
            <a:pPr marL="285750" indent="-285750">
              <a:spcAft>
                <a:spcPts val="600"/>
              </a:spcAft>
              <a:buFont typeface="Arial" panose="020B0604020202020204" pitchFamily="34" charset="0"/>
              <a:buChar char="•"/>
            </a:pPr>
            <a:r>
              <a:rPr lang="en-US" sz="1400" dirty="0">
                <a:solidFill>
                  <a:schemeClr val="bg1"/>
                </a:solidFill>
              </a:rPr>
              <a:t>Innovation project</a:t>
            </a:r>
          </a:p>
          <a:p>
            <a:pPr marL="285750" indent="-285750">
              <a:spcAft>
                <a:spcPts val="600"/>
              </a:spcAft>
              <a:buFont typeface="Arial" panose="020B0604020202020204" pitchFamily="34" charset="0"/>
              <a:buChar char="•"/>
            </a:pPr>
            <a:r>
              <a:rPr lang="en-US" sz="1400" dirty="0">
                <a:solidFill>
                  <a:schemeClr val="bg1"/>
                </a:solidFill>
              </a:rPr>
              <a:t>Pilot and MVP</a:t>
            </a:r>
          </a:p>
          <a:p>
            <a:pPr marL="285750" indent="-285750">
              <a:spcAft>
                <a:spcPts val="600"/>
              </a:spcAft>
              <a:buFont typeface="Arial" panose="020B0604020202020204" pitchFamily="34" charset="0"/>
              <a:buChar char="•"/>
            </a:pPr>
            <a:r>
              <a:rPr lang="en-US" sz="1400" dirty="0">
                <a:solidFill>
                  <a:schemeClr val="bg1"/>
                </a:solidFill>
              </a:rPr>
              <a:t>Questions</a:t>
            </a:r>
          </a:p>
        </p:txBody>
      </p:sp>
      <p:sp>
        <p:nvSpPr>
          <p:cNvPr id="14" name="TextBox 13">
            <a:extLst>
              <a:ext uri="{FF2B5EF4-FFF2-40B4-BE49-F238E27FC236}">
                <a16:creationId xmlns:a16="http://schemas.microsoft.com/office/drawing/2014/main" id="{E92E3ACF-41A7-1B5A-1A96-AB07EF466737}"/>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a:solidFill>
                  <a:schemeClr val="bg1"/>
                </a:solidFill>
              </a:rPr>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sz="1400">
                <a:solidFill>
                  <a:schemeClr val="bg1"/>
                </a:solidFill>
              </a:rPr>
              <a:t>[Company] faces one urgent challenge: How to populate the platform with high quality solutions</a:t>
            </a:r>
          </a:p>
          <a:p>
            <a:pPr marL="285750" indent="-285750">
              <a:spcAft>
                <a:spcPts val="600"/>
              </a:spcAft>
              <a:buFont typeface="Arial" panose="020B0604020202020204" pitchFamily="34" charset="0"/>
              <a:buChar char="•"/>
            </a:pPr>
            <a:r>
              <a:rPr lang="en-US" sz="1400">
                <a:solidFill>
                  <a:schemeClr val="bg1"/>
                </a:solidFill>
              </a:rPr>
              <a:t>To solve this big challenge, [Company] needs to answer two key questions</a:t>
            </a:r>
          </a:p>
          <a:p>
            <a:pPr marL="285750" indent="-285750">
              <a:spcAft>
                <a:spcPts val="600"/>
              </a:spcAft>
              <a:buFont typeface="Arial" panose="020B0604020202020204" pitchFamily="34" charset="0"/>
              <a:buChar char="•"/>
            </a:pPr>
            <a:r>
              <a:rPr lang="en-US" sz="1400">
                <a:solidFill>
                  <a:schemeClr val="bg1"/>
                </a:solidFill>
              </a:rPr>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sz="1400">
                <a:solidFill>
                  <a:schemeClr val="bg1"/>
                </a:solidFill>
              </a:rPr>
              <a:t>An initial $500k investment will save millions later, reduce mistakes and radically speed up execution</a:t>
            </a:r>
          </a:p>
        </p:txBody>
      </p:sp>
    </p:spTree>
    <p:extLst>
      <p:ext uri="{BB962C8B-B14F-4D97-AF65-F5344CB8AC3E}">
        <p14:creationId xmlns:p14="http://schemas.microsoft.com/office/powerpoint/2010/main" val="319126625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B818-21F7-7EB0-2249-956777EA71D6}"/>
              </a:ext>
            </a:extLst>
          </p:cNvPr>
          <p:cNvSpPr>
            <a:spLocks noGrp="1"/>
          </p:cNvSpPr>
          <p:nvPr>
            <p:ph type="title"/>
          </p:nvPr>
        </p:nvSpPr>
        <p:spPr/>
        <p:txBody>
          <a:bodyPr/>
          <a:lstStyle/>
          <a:p>
            <a:r>
              <a:rPr lang="en-US" dirty="0">
                <a:solidFill>
                  <a:schemeClr val="accent1"/>
                </a:solidFill>
              </a:rPr>
              <a:t>Best practice tip: </a:t>
            </a:r>
            <a:r>
              <a:rPr lang="en-GB" dirty="0"/>
              <a:t>Use the Pyramid Principle</a:t>
            </a:r>
            <a:endParaRPr lang="en-US" dirty="0"/>
          </a:p>
        </p:txBody>
      </p:sp>
      <p:sp>
        <p:nvSpPr>
          <p:cNvPr id="4" name="Text Placeholder 3">
            <a:extLst>
              <a:ext uri="{FF2B5EF4-FFF2-40B4-BE49-F238E27FC236}">
                <a16:creationId xmlns:a16="http://schemas.microsoft.com/office/drawing/2014/main" id="{381FC55A-6BF2-535F-C39F-418DC4F65FBF}"/>
              </a:ext>
            </a:extLst>
          </p:cNvPr>
          <p:cNvSpPr>
            <a:spLocks noGrp="1"/>
          </p:cNvSpPr>
          <p:nvPr>
            <p:ph type="body" sz="quarter" idx="17"/>
          </p:nvPr>
        </p:nvSpPr>
        <p:spPr/>
        <p:txBody>
          <a:bodyPr/>
          <a:lstStyle/>
          <a:p>
            <a:r>
              <a:rPr lang="en-US" dirty="0"/>
              <a:t>Appendix B: Checklist</a:t>
            </a:r>
          </a:p>
        </p:txBody>
      </p:sp>
      <p:sp>
        <p:nvSpPr>
          <p:cNvPr id="3" name="TextBox 2">
            <a:extLst>
              <a:ext uri="{FF2B5EF4-FFF2-40B4-BE49-F238E27FC236}">
                <a16:creationId xmlns:a16="http://schemas.microsoft.com/office/drawing/2014/main" id="{F3A30D82-7955-E618-26B0-BC5A47BCF8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a:t>
            </a:r>
            <a:r>
              <a:rPr lang="en-US" sz="1600" kern="0" dirty="0">
                <a:solidFill>
                  <a:schemeClr val="bg1"/>
                </a:solidFill>
                <a:latin typeface="Arial" panose="020B0604020202020204" pitchFamily="34" charset="0"/>
                <a:ea typeface="Helvetica Neue" panose="02000503000000020004" pitchFamily="2" charset="0"/>
                <a:cs typeface="Arial" panose="020B0604020202020204" pitchFamily="34" charset="0"/>
                <a:sym typeface="Arial"/>
              </a:rPr>
              <a:t>befor</a:t>
            </a:r>
            <a:r>
              <a:rPr lang="en-US" sz="1600" dirty="0">
                <a:solidFill>
                  <a:schemeClr val="bg1"/>
                </a:solidFill>
                <a:latin typeface="Arial" panose="020B0604020202020204" pitchFamily="34" charset="0"/>
                <a:ea typeface="Helvetica Neue" panose="02000503000000020004" pitchFamily="2" charset="0"/>
                <a:cs typeface="Arial" panose="020B0604020202020204" pitchFamily="34" charset="0"/>
              </a:rPr>
              <a:t>e getting there</a:t>
            </a:r>
            <a:r>
              <a:rPr lang="en-US" sz="16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5" name="Rectangle 4">
            <a:extLst>
              <a:ext uri="{FF2B5EF4-FFF2-40B4-BE49-F238E27FC236}">
                <a16:creationId xmlns:a16="http://schemas.microsoft.com/office/drawing/2014/main" id="{306F3E13-3A1A-069E-B6E2-4B8BE16441B0}"/>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6" name="Rectangle 5">
            <a:extLst>
              <a:ext uri="{FF2B5EF4-FFF2-40B4-BE49-F238E27FC236}">
                <a16:creationId xmlns:a16="http://schemas.microsoft.com/office/drawing/2014/main" id="{177EB54A-E7A5-0E9C-43B9-BEB580274FF5}"/>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dirty="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8" name="Straight Connector 7">
            <a:extLst>
              <a:ext uri="{FF2B5EF4-FFF2-40B4-BE49-F238E27FC236}">
                <a16:creationId xmlns:a16="http://schemas.microsoft.com/office/drawing/2014/main" id="{53B53434-5BD0-AA83-DAF2-1F6FD00BF732}"/>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90E15CB-1FEE-4FDB-4E72-74CE59F8C2EA}"/>
              </a:ext>
            </a:extLst>
          </p:cNvPr>
          <p:cNvSpPr/>
          <p:nvPr/>
        </p:nvSpPr>
        <p:spPr>
          <a:xfrm>
            <a:off x="8181797" y="3407999"/>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11" name="Rectangle 10">
            <a:extLst>
              <a:ext uri="{FF2B5EF4-FFF2-40B4-BE49-F238E27FC236}">
                <a16:creationId xmlns:a16="http://schemas.microsoft.com/office/drawing/2014/main" id="{EBF88E9B-D918-36A5-98D7-9C8304B97D8A}"/>
              </a:ext>
            </a:extLst>
          </p:cNvPr>
          <p:cNvSpPr/>
          <p:nvPr/>
        </p:nvSpPr>
        <p:spPr>
          <a:xfrm>
            <a:off x="8181797"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5" name="Rectangle 14">
            <a:extLst>
              <a:ext uri="{FF2B5EF4-FFF2-40B4-BE49-F238E27FC236}">
                <a16:creationId xmlns:a16="http://schemas.microsoft.com/office/drawing/2014/main" id="{7EB5C633-6976-1417-93CC-E6001ECDEF21}"/>
              </a:ext>
            </a:extLst>
          </p:cNvPr>
          <p:cNvSpPr/>
          <p:nvPr/>
        </p:nvSpPr>
        <p:spPr>
          <a:xfrm>
            <a:off x="6475008"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6" name="Rectangle 15">
            <a:extLst>
              <a:ext uri="{FF2B5EF4-FFF2-40B4-BE49-F238E27FC236}">
                <a16:creationId xmlns:a16="http://schemas.microsoft.com/office/drawing/2014/main" id="{F3CA07E3-DBF2-0F31-8E78-11EA3B019B15}"/>
              </a:ext>
            </a:extLst>
          </p:cNvPr>
          <p:cNvSpPr/>
          <p:nvPr/>
        </p:nvSpPr>
        <p:spPr>
          <a:xfrm>
            <a:off x="9888586" y="4423316"/>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sp>
        <p:nvSpPr>
          <p:cNvPr id="19" name="Rectangle 18">
            <a:extLst>
              <a:ext uri="{FF2B5EF4-FFF2-40B4-BE49-F238E27FC236}">
                <a16:creationId xmlns:a16="http://schemas.microsoft.com/office/drawing/2014/main" id="{01BD80BA-E9F3-ED46-A94D-BDBD89555D25}"/>
              </a:ext>
            </a:extLst>
          </p:cNvPr>
          <p:cNvSpPr/>
          <p:nvPr/>
        </p:nvSpPr>
        <p:spPr>
          <a:xfrm>
            <a:off x="7295428"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20" name="Rectangle 19">
            <a:extLst>
              <a:ext uri="{FF2B5EF4-FFF2-40B4-BE49-F238E27FC236}">
                <a16:creationId xmlns:a16="http://schemas.microsoft.com/office/drawing/2014/main" id="{A0E3FD12-232F-A8C7-3736-B5D4FB3EA1D0}"/>
              </a:ext>
            </a:extLst>
          </p:cNvPr>
          <p:cNvSpPr/>
          <p:nvPr/>
        </p:nvSpPr>
        <p:spPr>
          <a:xfrm>
            <a:off x="9068166" y="5595647"/>
            <a:ext cx="1554480" cy="6696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1" name="Rectangle 20">
            <a:extLst>
              <a:ext uri="{FF2B5EF4-FFF2-40B4-BE49-F238E27FC236}">
                <a16:creationId xmlns:a16="http://schemas.microsoft.com/office/drawing/2014/main" id="{AF4CC26A-49DB-7282-3082-0EE2CF5B3EF0}"/>
              </a:ext>
            </a:extLst>
          </p:cNvPr>
          <p:cNvSpPr/>
          <p:nvPr/>
        </p:nvSpPr>
        <p:spPr>
          <a:xfrm>
            <a:off x="1049926"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57737607-F70F-AA9E-9E5D-72130A0FDE9E}"/>
              </a:ext>
            </a:extLst>
          </p:cNvPr>
          <p:cNvSpPr/>
          <p:nvPr/>
        </p:nvSpPr>
        <p:spPr>
          <a:xfrm>
            <a:off x="3496258"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6BD6D646-30F7-D18C-7216-C671EB631353}"/>
              </a:ext>
            </a:extLst>
          </p:cNvPr>
          <p:cNvSpPr/>
          <p:nvPr/>
        </p:nvSpPr>
        <p:spPr>
          <a:xfrm>
            <a:off x="1049926" y="3493354"/>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29F96A45-E7EA-545D-6B4D-80DF76288A01}"/>
              </a:ext>
            </a:extLst>
          </p:cNvPr>
          <p:cNvSpPr/>
          <p:nvPr/>
        </p:nvSpPr>
        <p:spPr>
          <a:xfrm>
            <a:off x="3496262" y="5136659"/>
            <a:ext cx="1554480" cy="785052"/>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5" name="Straight Arrow Connector 24">
            <a:extLst>
              <a:ext uri="{FF2B5EF4-FFF2-40B4-BE49-F238E27FC236}">
                <a16:creationId xmlns:a16="http://schemas.microsoft.com/office/drawing/2014/main" id="{AD72C9F7-3508-0C45-7829-F505F0DE556F}"/>
              </a:ext>
            </a:extLst>
          </p:cNvPr>
          <p:cNvCxnSpPr>
            <a:cxnSpLocks/>
            <a:stCxn id="23" idx="3"/>
            <a:endCxn id="22" idx="1"/>
          </p:cNvCxnSpPr>
          <p:nvPr/>
        </p:nvCxnSpPr>
        <p:spPr>
          <a:xfrm>
            <a:off x="2604406" y="3885880"/>
            <a:ext cx="891852"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CE413BF-445E-E795-4AC2-5511194B98C6}"/>
              </a:ext>
            </a:extLst>
          </p:cNvPr>
          <p:cNvCxnSpPr>
            <a:cxnSpLocks/>
            <a:stCxn id="22" idx="2"/>
            <a:endCxn id="24" idx="0"/>
          </p:cNvCxnSpPr>
          <p:nvPr/>
        </p:nvCxnSpPr>
        <p:spPr>
          <a:xfrm>
            <a:off x="4273498" y="4278406"/>
            <a:ext cx="4" cy="858253"/>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0F3316-DC47-93AD-8471-E8B027B1369B}"/>
              </a:ext>
            </a:extLst>
          </p:cNvPr>
          <p:cNvCxnSpPr>
            <a:cxnSpLocks/>
            <a:stCxn id="24" idx="1"/>
            <a:endCxn id="21" idx="3"/>
          </p:cNvCxnSpPr>
          <p:nvPr/>
        </p:nvCxnSpPr>
        <p:spPr>
          <a:xfrm flipH="1">
            <a:off x="2604406" y="5529185"/>
            <a:ext cx="891856"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755CAB-AC24-2740-8B25-6EF7D8EAC75E}"/>
              </a:ext>
            </a:extLst>
          </p:cNvPr>
          <p:cNvSpPr txBox="1"/>
          <p:nvPr/>
        </p:nvSpPr>
        <p:spPr>
          <a:xfrm>
            <a:off x="1049926"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29" name="TextBox 28">
            <a:extLst>
              <a:ext uri="{FF2B5EF4-FFF2-40B4-BE49-F238E27FC236}">
                <a16:creationId xmlns:a16="http://schemas.microsoft.com/office/drawing/2014/main" id="{2EB41475-33D8-90CD-5744-7C98A68DFFAF}"/>
              </a:ext>
            </a:extLst>
          </p:cNvPr>
          <p:cNvSpPr txBox="1"/>
          <p:nvPr/>
        </p:nvSpPr>
        <p:spPr>
          <a:xfrm>
            <a:off x="3496258"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30" name="TextBox 29">
            <a:extLst>
              <a:ext uri="{FF2B5EF4-FFF2-40B4-BE49-F238E27FC236}">
                <a16:creationId xmlns:a16="http://schemas.microsoft.com/office/drawing/2014/main" id="{550DC3CE-98EC-2A3D-B502-D597B1542B12}"/>
              </a:ext>
            </a:extLst>
          </p:cNvPr>
          <p:cNvSpPr txBox="1"/>
          <p:nvPr/>
        </p:nvSpPr>
        <p:spPr>
          <a:xfrm>
            <a:off x="3507536" y="4837358"/>
            <a:ext cx="1554476" cy="276999"/>
          </a:xfrm>
          <a:prstGeom prst="rect">
            <a:avLst/>
          </a:prstGeom>
          <a:noFill/>
        </p:spPr>
        <p:txBody>
          <a:bodyPr wrap="square" lIns="0" rtlCol="0">
            <a:spAutoFit/>
          </a:bodyPr>
          <a:lstStyle/>
          <a:p>
            <a:r>
              <a:rPr lang="en-US" sz="1200">
                <a:solidFill>
                  <a:schemeClr val="bg1">
                    <a:lumMod val="50000"/>
                  </a:schemeClr>
                </a:solidFill>
              </a:rPr>
              <a:t>Argument</a:t>
            </a:r>
          </a:p>
        </p:txBody>
      </p:sp>
      <p:sp>
        <p:nvSpPr>
          <p:cNvPr id="31" name="TextBox 30">
            <a:extLst>
              <a:ext uri="{FF2B5EF4-FFF2-40B4-BE49-F238E27FC236}">
                <a16:creationId xmlns:a16="http://schemas.microsoft.com/office/drawing/2014/main" id="{03BB3B2C-410B-C266-946F-972F6C00E19B}"/>
              </a:ext>
            </a:extLst>
          </p:cNvPr>
          <p:cNvSpPr txBox="1"/>
          <p:nvPr/>
        </p:nvSpPr>
        <p:spPr>
          <a:xfrm>
            <a:off x="1049926" y="4837358"/>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32" name="TextBox 31">
            <a:extLst>
              <a:ext uri="{FF2B5EF4-FFF2-40B4-BE49-F238E27FC236}">
                <a16:creationId xmlns:a16="http://schemas.microsoft.com/office/drawing/2014/main" id="{5AD31613-48D5-C893-BB78-0BC7633AF219}"/>
              </a:ext>
            </a:extLst>
          </p:cNvPr>
          <p:cNvSpPr txBox="1"/>
          <p:nvPr/>
        </p:nvSpPr>
        <p:spPr>
          <a:xfrm>
            <a:off x="6475012" y="3407999"/>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33" name="TextBox 32">
            <a:extLst>
              <a:ext uri="{FF2B5EF4-FFF2-40B4-BE49-F238E27FC236}">
                <a16:creationId xmlns:a16="http://schemas.microsoft.com/office/drawing/2014/main" id="{C223C643-FFCE-B49F-7D20-9DF0B89A71F6}"/>
              </a:ext>
            </a:extLst>
          </p:cNvPr>
          <p:cNvSpPr txBox="1"/>
          <p:nvPr/>
        </p:nvSpPr>
        <p:spPr>
          <a:xfrm>
            <a:off x="6475012" y="4111976"/>
            <a:ext cx="1554476" cy="276999"/>
          </a:xfrm>
          <a:prstGeom prst="rect">
            <a:avLst/>
          </a:prstGeom>
          <a:noFill/>
        </p:spPr>
        <p:txBody>
          <a:bodyPr wrap="square" lIns="0" rtlCol="0">
            <a:spAutoFit/>
          </a:bodyPr>
          <a:lstStyle/>
          <a:p>
            <a:r>
              <a:rPr lang="en-US" sz="1200">
                <a:solidFill>
                  <a:schemeClr val="bg1">
                    <a:lumMod val="50000"/>
                  </a:schemeClr>
                </a:solidFill>
              </a:rPr>
              <a:t>Arguments</a:t>
            </a:r>
          </a:p>
        </p:txBody>
      </p:sp>
      <p:cxnSp>
        <p:nvCxnSpPr>
          <p:cNvPr id="34" name="Straight Arrow Connector 33">
            <a:extLst>
              <a:ext uri="{FF2B5EF4-FFF2-40B4-BE49-F238E27FC236}">
                <a16:creationId xmlns:a16="http://schemas.microsoft.com/office/drawing/2014/main" id="{473687E0-AEAF-1A74-5BB7-AAA165E5117F}"/>
              </a:ext>
            </a:extLst>
          </p:cNvPr>
          <p:cNvCxnSpPr>
            <a:cxnSpLocks/>
            <a:stCxn id="10" idx="2"/>
            <a:endCxn id="11" idx="0"/>
          </p:cNvCxnSpPr>
          <p:nvPr/>
        </p:nvCxnSpPr>
        <p:spPr>
          <a:xfrm>
            <a:off x="8959037" y="4077636"/>
            <a:ext cx="0" cy="34568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6DD7020-31D4-B79A-A3CB-0D932B22592A}"/>
              </a:ext>
            </a:extLst>
          </p:cNvPr>
          <p:cNvCxnSpPr>
            <a:cxnSpLocks/>
            <a:stCxn id="10" idx="2"/>
            <a:endCxn id="16" idx="0"/>
          </p:cNvCxnSpPr>
          <p:nvPr/>
        </p:nvCxnSpPr>
        <p:spPr>
          <a:xfrm rot="16200000" flipH="1">
            <a:off x="9639591" y="3397081"/>
            <a:ext cx="345680" cy="170678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922B6DA1-C0F6-C881-23C6-7F218DBA2E63}"/>
              </a:ext>
            </a:extLst>
          </p:cNvPr>
          <p:cNvCxnSpPr>
            <a:cxnSpLocks/>
            <a:stCxn id="10" idx="2"/>
            <a:endCxn id="15" idx="0"/>
          </p:cNvCxnSpPr>
          <p:nvPr/>
        </p:nvCxnSpPr>
        <p:spPr>
          <a:xfrm rot="5400000">
            <a:off x="7932803" y="3397082"/>
            <a:ext cx="345680" cy="170678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B8AD8F83-B533-D9FA-2360-01EF3A06CAC8}"/>
              </a:ext>
            </a:extLst>
          </p:cNvPr>
          <p:cNvCxnSpPr>
            <a:cxnSpLocks/>
            <a:stCxn id="11" idx="2"/>
            <a:endCxn id="19" idx="0"/>
          </p:cNvCxnSpPr>
          <p:nvPr/>
        </p:nvCxnSpPr>
        <p:spPr>
          <a:xfrm rot="5400000">
            <a:off x="8264506" y="4901116"/>
            <a:ext cx="502694" cy="88636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F4F9F4B5-0674-E404-9864-8C49186DCF75}"/>
              </a:ext>
            </a:extLst>
          </p:cNvPr>
          <p:cNvCxnSpPr>
            <a:cxnSpLocks/>
            <a:stCxn id="11" idx="2"/>
            <a:endCxn id="20" idx="0"/>
          </p:cNvCxnSpPr>
          <p:nvPr/>
        </p:nvCxnSpPr>
        <p:spPr>
          <a:xfrm rot="16200000" flipH="1">
            <a:off x="9150874" y="4901115"/>
            <a:ext cx="502694" cy="886369"/>
          </a:xfrm>
          <a:prstGeom prst="bentConnector3">
            <a:avLst>
              <a:gd name="adj1" fmla="val 50000"/>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BE6D74B-1429-F476-76CC-71EE98B70584}"/>
              </a:ext>
            </a:extLst>
          </p:cNvPr>
          <p:cNvSpPr txBox="1"/>
          <p:nvPr/>
        </p:nvSpPr>
        <p:spPr>
          <a:xfrm>
            <a:off x="7295428" y="5359153"/>
            <a:ext cx="1246898" cy="184666"/>
          </a:xfrm>
          <a:prstGeom prst="rect">
            <a:avLst/>
          </a:prstGeom>
          <a:solidFill>
            <a:schemeClr val="tx1"/>
          </a:solidFill>
        </p:spPr>
        <p:txBody>
          <a:bodyPr wrap="square" lIns="0" tIns="0" bIns="0" rtlCol="0" anchor="ctr">
            <a:spAutoFit/>
          </a:bodyPr>
          <a:lstStyle/>
          <a:p>
            <a:r>
              <a:rPr lang="en-US" sz="1200" dirty="0">
                <a:solidFill>
                  <a:schemeClr val="bg1">
                    <a:lumMod val="50000"/>
                  </a:schemeClr>
                </a:solidFill>
              </a:rPr>
              <a:t>Supporting facts</a:t>
            </a:r>
          </a:p>
        </p:txBody>
      </p:sp>
    </p:spTree>
    <p:extLst>
      <p:ext uri="{BB962C8B-B14F-4D97-AF65-F5344CB8AC3E}">
        <p14:creationId xmlns:p14="http://schemas.microsoft.com/office/powerpoint/2010/main" val="388914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The template follows the classic 3 phase approach to creating a business case as used by McKinsey, BCG, and Bain</a:t>
            </a:r>
            <a:endParaRPr lang="en-US" dirty="0"/>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2" name="Pentagon 1">
            <a:extLst>
              <a:ext uri="{FF2B5EF4-FFF2-40B4-BE49-F238E27FC236}">
                <a16:creationId xmlns:a16="http://schemas.microsoft.com/office/drawing/2014/main" id="{8724A852-4FE6-E4F3-68C8-BDEB3D2977A8}"/>
              </a:ext>
            </a:extLst>
          </p:cNvPr>
          <p:cNvSpPr/>
          <p:nvPr/>
        </p:nvSpPr>
        <p:spPr>
          <a:xfrm>
            <a:off x="467806" y="1863104"/>
            <a:ext cx="2916000" cy="52251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Why should we do this?</a:t>
            </a:r>
          </a:p>
        </p:txBody>
      </p:sp>
      <p:sp>
        <p:nvSpPr>
          <p:cNvPr id="3" name="Chevron 2">
            <a:extLst>
              <a:ext uri="{FF2B5EF4-FFF2-40B4-BE49-F238E27FC236}">
                <a16:creationId xmlns:a16="http://schemas.microsoft.com/office/drawing/2014/main" id="{FC37138A-0893-26FD-5F6E-A2A17260C4DF}"/>
              </a:ext>
            </a:extLst>
          </p:cNvPr>
          <p:cNvSpPr/>
          <p:nvPr/>
        </p:nvSpPr>
        <p:spPr>
          <a:xfrm>
            <a:off x="3180644" y="1863104"/>
            <a:ext cx="5724000"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What does it look like?</a:t>
            </a:r>
          </a:p>
        </p:txBody>
      </p:sp>
      <p:sp>
        <p:nvSpPr>
          <p:cNvPr id="5" name="Chevron 4">
            <a:extLst>
              <a:ext uri="{FF2B5EF4-FFF2-40B4-BE49-F238E27FC236}">
                <a16:creationId xmlns:a16="http://schemas.microsoft.com/office/drawing/2014/main" id="{DB150CDA-6D45-68DD-4939-7ACEBF9C1847}"/>
              </a:ext>
            </a:extLst>
          </p:cNvPr>
          <p:cNvSpPr/>
          <p:nvPr/>
        </p:nvSpPr>
        <p:spPr>
          <a:xfrm>
            <a:off x="8692738" y="1863104"/>
            <a:ext cx="2916000"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How will we get there?</a:t>
            </a:r>
          </a:p>
        </p:txBody>
      </p:sp>
      <p:sp>
        <p:nvSpPr>
          <p:cNvPr id="20" name="TextBox 19">
            <a:extLst>
              <a:ext uri="{FF2B5EF4-FFF2-40B4-BE49-F238E27FC236}">
                <a16:creationId xmlns:a16="http://schemas.microsoft.com/office/drawing/2014/main" id="{088ACDF8-C7E9-7CC7-C007-4E31DE8E4B18}"/>
              </a:ext>
            </a:extLst>
          </p:cNvPr>
          <p:cNvSpPr txBox="1"/>
          <p:nvPr/>
        </p:nvSpPr>
        <p:spPr>
          <a:xfrm>
            <a:off x="467806" y="1484416"/>
            <a:ext cx="1349119" cy="307777"/>
          </a:xfrm>
          <a:prstGeom prst="rect">
            <a:avLst/>
          </a:prstGeom>
          <a:noFill/>
        </p:spPr>
        <p:txBody>
          <a:bodyPr wrap="square" rtlCol="0">
            <a:spAutoFit/>
          </a:bodyPr>
          <a:lstStyle/>
          <a:p>
            <a:r>
              <a:rPr lang="en-GB" sz="1400" b="1" dirty="0">
                <a:solidFill>
                  <a:schemeClr val="bg1"/>
                </a:solidFill>
              </a:rPr>
              <a:t>Phase 1</a:t>
            </a:r>
          </a:p>
        </p:txBody>
      </p:sp>
      <p:sp>
        <p:nvSpPr>
          <p:cNvPr id="21" name="TextBox 20">
            <a:extLst>
              <a:ext uri="{FF2B5EF4-FFF2-40B4-BE49-F238E27FC236}">
                <a16:creationId xmlns:a16="http://schemas.microsoft.com/office/drawing/2014/main" id="{3BB6791C-C8F0-ECBC-DECD-458CFAE5B6F4}"/>
              </a:ext>
            </a:extLst>
          </p:cNvPr>
          <p:cNvSpPr txBox="1"/>
          <p:nvPr/>
        </p:nvSpPr>
        <p:spPr>
          <a:xfrm>
            <a:off x="3180644" y="1484416"/>
            <a:ext cx="1349119" cy="307777"/>
          </a:xfrm>
          <a:prstGeom prst="rect">
            <a:avLst/>
          </a:prstGeom>
          <a:noFill/>
        </p:spPr>
        <p:txBody>
          <a:bodyPr wrap="square" rtlCol="0">
            <a:spAutoFit/>
          </a:bodyPr>
          <a:lstStyle/>
          <a:p>
            <a:r>
              <a:rPr lang="en-GB" sz="1400" b="1" dirty="0">
                <a:solidFill>
                  <a:schemeClr val="bg1"/>
                </a:solidFill>
              </a:rPr>
              <a:t>Phase 2</a:t>
            </a:r>
          </a:p>
        </p:txBody>
      </p:sp>
      <p:sp>
        <p:nvSpPr>
          <p:cNvPr id="22" name="TextBox 21">
            <a:extLst>
              <a:ext uri="{FF2B5EF4-FFF2-40B4-BE49-F238E27FC236}">
                <a16:creationId xmlns:a16="http://schemas.microsoft.com/office/drawing/2014/main" id="{258D5705-51C6-FF73-79F7-E67BC7CBFC1E}"/>
              </a:ext>
            </a:extLst>
          </p:cNvPr>
          <p:cNvSpPr txBox="1"/>
          <p:nvPr/>
        </p:nvSpPr>
        <p:spPr>
          <a:xfrm>
            <a:off x="8692738" y="1484416"/>
            <a:ext cx="1349119" cy="307777"/>
          </a:xfrm>
          <a:prstGeom prst="rect">
            <a:avLst/>
          </a:prstGeom>
          <a:noFill/>
        </p:spPr>
        <p:txBody>
          <a:bodyPr wrap="square" rtlCol="0">
            <a:spAutoFit/>
          </a:bodyPr>
          <a:lstStyle/>
          <a:p>
            <a:r>
              <a:rPr lang="en-GB" sz="1400" b="1" dirty="0">
                <a:solidFill>
                  <a:schemeClr val="bg1"/>
                </a:solidFill>
              </a:rPr>
              <a:t>Phase 3</a:t>
            </a:r>
          </a:p>
        </p:txBody>
      </p:sp>
      <p:sp>
        <p:nvSpPr>
          <p:cNvPr id="23" name="TextBox 22">
            <a:extLst>
              <a:ext uri="{FF2B5EF4-FFF2-40B4-BE49-F238E27FC236}">
                <a16:creationId xmlns:a16="http://schemas.microsoft.com/office/drawing/2014/main" id="{C8FE5F93-9E23-EC50-0336-097D13A170C8}"/>
              </a:ext>
            </a:extLst>
          </p:cNvPr>
          <p:cNvSpPr txBox="1"/>
          <p:nvPr/>
        </p:nvSpPr>
        <p:spPr>
          <a:xfrm>
            <a:off x="467806" y="2456530"/>
            <a:ext cx="2712838" cy="2862322"/>
          </a:xfrm>
          <a:prstGeom prst="rect">
            <a:avLst/>
          </a:prstGeom>
          <a:noFill/>
        </p:spPr>
        <p:txBody>
          <a:bodyPr wrap="square" rIns="90000" rtlCol="0">
            <a:spAutoFit/>
          </a:bodyPr>
          <a:lstStyle/>
          <a:p>
            <a:pPr marL="185738" indent="-185738"/>
            <a:r>
              <a:rPr lang="en-GB" sz="1200" b="1" dirty="0">
                <a:solidFill>
                  <a:schemeClr val="bg1"/>
                </a:solidFill>
              </a:rPr>
              <a:t>    Outline point of departure and rationale</a:t>
            </a:r>
          </a:p>
          <a:p>
            <a:pPr marL="171450" indent="-171450">
              <a:buFont typeface="Arial" panose="020B0604020202020204" pitchFamily="34" charset="0"/>
              <a:buChar char="•"/>
            </a:pPr>
            <a:r>
              <a:rPr lang="en-GB" sz="1200" dirty="0">
                <a:solidFill>
                  <a:schemeClr val="bg1"/>
                </a:solidFill>
              </a:rPr>
              <a:t>Overview of macro environment and dynamics</a:t>
            </a:r>
          </a:p>
          <a:p>
            <a:pPr marL="171450" indent="-171450">
              <a:buFont typeface="Arial" panose="020B0604020202020204" pitchFamily="34" charset="0"/>
              <a:buChar char="•"/>
            </a:pPr>
            <a:r>
              <a:rPr lang="en-GB" sz="1200" dirty="0">
                <a:solidFill>
                  <a:schemeClr val="bg1"/>
                </a:solidFill>
              </a:rPr>
              <a:t>Key trends driving change</a:t>
            </a:r>
          </a:p>
          <a:p>
            <a:pPr marL="171450" indent="-171450">
              <a:buFont typeface="Arial" panose="020B0604020202020204" pitchFamily="34" charset="0"/>
              <a:buChar char="•"/>
            </a:pPr>
            <a:r>
              <a:rPr lang="en-GB" sz="1200" dirty="0">
                <a:solidFill>
                  <a:schemeClr val="bg1"/>
                </a:solidFill>
              </a:rPr>
              <a:t>Potential threats or opportunities</a:t>
            </a:r>
          </a:p>
          <a:p>
            <a:pPr marL="171450" indent="-171450">
              <a:buFont typeface="Arial" panose="020B0604020202020204" pitchFamily="34" charset="0"/>
              <a:buChar char="•"/>
            </a:pPr>
            <a:r>
              <a:rPr lang="en-GB" sz="1200" dirty="0">
                <a:solidFill>
                  <a:schemeClr val="bg1"/>
                </a:solidFill>
              </a:rPr>
              <a:t>Competitive landscape</a:t>
            </a:r>
          </a:p>
          <a:p>
            <a:endParaRPr lang="en-GB" sz="1200" dirty="0">
              <a:solidFill>
                <a:schemeClr val="bg1"/>
              </a:solidFill>
            </a:endParaRPr>
          </a:p>
          <a:p>
            <a:pPr marL="185738" indent="-185738"/>
            <a:r>
              <a:rPr lang="en-GB" sz="1200" b="1" dirty="0">
                <a:solidFill>
                  <a:schemeClr val="bg1"/>
                </a:solidFill>
              </a:rPr>
              <a:t>    Discuss high-level vision and ambition</a:t>
            </a:r>
          </a:p>
          <a:p>
            <a:pPr marL="171450" indent="-171450">
              <a:buFont typeface="Arial" panose="020B0604020202020204" pitchFamily="34" charset="0"/>
              <a:buChar char="•"/>
            </a:pPr>
            <a:r>
              <a:rPr lang="en-GB" sz="1200" dirty="0">
                <a:solidFill>
                  <a:schemeClr val="bg1"/>
                </a:solidFill>
              </a:rPr>
              <a:t>High-level contours of new business/product/innovation</a:t>
            </a:r>
          </a:p>
          <a:p>
            <a:pPr marL="171450" indent="-171450">
              <a:buFont typeface="Arial" panose="020B0604020202020204" pitchFamily="34" charset="0"/>
              <a:buChar char="•"/>
            </a:pPr>
            <a:r>
              <a:rPr lang="en-GB" sz="1200" dirty="0">
                <a:solidFill>
                  <a:schemeClr val="bg1"/>
                </a:solidFill>
              </a:rPr>
              <a:t>Strategic fit and benefits</a:t>
            </a:r>
          </a:p>
          <a:p>
            <a:pPr marL="171450" indent="-171450">
              <a:buFont typeface="Arial" panose="020B0604020202020204" pitchFamily="34" charset="0"/>
              <a:buChar char="•"/>
            </a:pPr>
            <a:r>
              <a:rPr lang="en-GB" sz="1200" dirty="0">
                <a:solidFill>
                  <a:schemeClr val="bg1"/>
                </a:solidFill>
              </a:rPr>
              <a:t>Creation of sustained competitive advantage</a:t>
            </a:r>
          </a:p>
        </p:txBody>
      </p:sp>
      <p:sp>
        <p:nvSpPr>
          <p:cNvPr id="24" name="TextBox 23">
            <a:extLst>
              <a:ext uri="{FF2B5EF4-FFF2-40B4-BE49-F238E27FC236}">
                <a16:creationId xmlns:a16="http://schemas.microsoft.com/office/drawing/2014/main" id="{2D619570-E905-69BA-A517-ECD5FA699F44}"/>
              </a:ext>
            </a:extLst>
          </p:cNvPr>
          <p:cNvSpPr txBox="1"/>
          <p:nvPr/>
        </p:nvSpPr>
        <p:spPr>
          <a:xfrm>
            <a:off x="3180644" y="2456530"/>
            <a:ext cx="5512094" cy="3600986"/>
          </a:xfrm>
          <a:prstGeom prst="rect">
            <a:avLst/>
          </a:prstGeom>
          <a:noFill/>
        </p:spPr>
        <p:txBody>
          <a:bodyPr wrap="square" rtlCol="0">
            <a:spAutoFit/>
          </a:bodyPr>
          <a:lstStyle/>
          <a:p>
            <a:r>
              <a:rPr lang="en-GB" sz="1200" b="1" dirty="0">
                <a:solidFill>
                  <a:schemeClr val="bg1"/>
                </a:solidFill>
              </a:rPr>
              <a:t>    Align on design framework and hypotheses for new business</a:t>
            </a:r>
          </a:p>
          <a:p>
            <a:pPr marL="171450" indent="-171450">
              <a:buFont typeface="Arial" panose="020B0604020202020204" pitchFamily="34" charset="0"/>
              <a:buChar char="•"/>
            </a:pPr>
            <a:r>
              <a:rPr lang="en-GB" sz="1200" dirty="0">
                <a:solidFill>
                  <a:schemeClr val="bg1"/>
                </a:solidFill>
              </a:rPr>
              <a:t>Customer segments and pain points</a:t>
            </a:r>
          </a:p>
          <a:p>
            <a:pPr marL="171450" indent="-171450">
              <a:buFont typeface="Arial" panose="020B0604020202020204" pitchFamily="34" charset="0"/>
              <a:buChar char="•"/>
            </a:pPr>
            <a:r>
              <a:rPr lang="en-GB" sz="1200" dirty="0">
                <a:solidFill>
                  <a:schemeClr val="bg1"/>
                </a:solidFill>
              </a:rPr>
              <a:t>Value proposition</a:t>
            </a:r>
          </a:p>
          <a:p>
            <a:pPr marL="171450" indent="-171450">
              <a:buFont typeface="Arial" panose="020B0604020202020204" pitchFamily="34" charset="0"/>
              <a:buChar char="•"/>
            </a:pPr>
            <a:r>
              <a:rPr lang="en-GB" sz="1200" dirty="0">
                <a:solidFill>
                  <a:schemeClr val="bg1"/>
                </a:solidFill>
              </a:rPr>
              <a:t>Product offering and features</a:t>
            </a:r>
          </a:p>
          <a:p>
            <a:pPr marL="171450" indent="-171450">
              <a:buFont typeface="Arial" panose="020B0604020202020204" pitchFamily="34" charset="0"/>
              <a:buChar char="•"/>
            </a:pPr>
            <a:r>
              <a:rPr lang="en-GB" sz="1200" dirty="0">
                <a:solidFill>
                  <a:schemeClr val="bg1"/>
                </a:solidFill>
              </a:rPr>
              <a:t>Geographic footprint</a:t>
            </a:r>
          </a:p>
          <a:p>
            <a:pPr marL="171450" indent="-171450">
              <a:buFont typeface="Arial" panose="020B0604020202020204" pitchFamily="34" charset="0"/>
              <a:buChar char="•"/>
            </a:pPr>
            <a:r>
              <a:rPr lang="en-GB" sz="1200" dirty="0">
                <a:solidFill>
                  <a:schemeClr val="bg1"/>
                </a:solidFill>
              </a:rPr>
              <a:t>Brand</a:t>
            </a:r>
          </a:p>
          <a:p>
            <a:pPr marL="171450" indent="-171450">
              <a:buFont typeface="Arial" panose="020B0604020202020204" pitchFamily="34" charset="0"/>
              <a:buChar char="•"/>
            </a:pPr>
            <a:r>
              <a:rPr lang="en-GB" sz="1200" dirty="0">
                <a:solidFill>
                  <a:schemeClr val="bg1"/>
                </a:solidFill>
              </a:rPr>
              <a:t>Governance</a:t>
            </a:r>
          </a:p>
          <a:p>
            <a:pPr marL="171450" indent="-171450">
              <a:buFont typeface="Arial" panose="020B0604020202020204" pitchFamily="34" charset="0"/>
              <a:buChar char="•"/>
            </a:pPr>
            <a:r>
              <a:rPr lang="en-GB" sz="1200" dirty="0">
                <a:solidFill>
                  <a:schemeClr val="bg1"/>
                </a:solidFill>
              </a:rPr>
              <a:t>Operations and processes</a:t>
            </a:r>
          </a:p>
          <a:p>
            <a:pPr marL="171450" indent="-171450">
              <a:buFont typeface="Arial" panose="020B0604020202020204" pitchFamily="34" charset="0"/>
              <a:buChar char="•"/>
            </a:pPr>
            <a:r>
              <a:rPr lang="en-GB" sz="1200" dirty="0">
                <a:solidFill>
                  <a:schemeClr val="bg1"/>
                </a:solidFill>
              </a:rPr>
              <a:t>Pricing and competitive position</a:t>
            </a:r>
          </a:p>
          <a:p>
            <a:pPr marL="171450" indent="-171450">
              <a:buFont typeface="Arial" panose="020B0604020202020204" pitchFamily="34" charset="0"/>
              <a:buChar char="•"/>
            </a:pPr>
            <a:r>
              <a:rPr lang="en-GB" sz="1200" dirty="0">
                <a:solidFill>
                  <a:schemeClr val="bg1"/>
                </a:solidFill>
              </a:rPr>
              <a:t>Distribution and marketing</a:t>
            </a:r>
          </a:p>
          <a:p>
            <a:pPr marL="171450" indent="-171450">
              <a:buFont typeface="Arial" panose="020B0604020202020204" pitchFamily="34" charset="0"/>
              <a:buChar char="•"/>
            </a:pPr>
            <a:r>
              <a:rPr lang="en-GB" sz="1200" dirty="0">
                <a:solidFill>
                  <a:schemeClr val="bg1"/>
                </a:solidFill>
              </a:rPr>
              <a:t>IT</a:t>
            </a:r>
          </a:p>
          <a:p>
            <a:pPr marL="171450" indent="-171450">
              <a:buFont typeface="Arial" panose="020B0604020202020204" pitchFamily="34" charset="0"/>
              <a:buChar char="•"/>
            </a:pPr>
            <a:r>
              <a:rPr lang="en-GB" sz="1200" dirty="0">
                <a:solidFill>
                  <a:schemeClr val="bg1"/>
                </a:solidFill>
              </a:rPr>
              <a:t>Team composition</a:t>
            </a:r>
          </a:p>
          <a:p>
            <a:endParaRPr lang="en-GB" sz="1200" dirty="0">
              <a:solidFill>
                <a:schemeClr val="bg1"/>
              </a:solidFill>
            </a:endParaRPr>
          </a:p>
          <a:p>
            <a:r>
              <a:rPr lang="en-GB" sz="1200" b="1" dirty="0">
                <a:solidFill>
                  <a:schemeClr val="bg1"/>
                </a:solidFill>
              </a:rPr>
              <a:t>    Outline business model and detailed business case</a:t>
            </a:r>
          </a:p>
          <a:p>
            <a:pPr marL="171450" indent="-171450">
              <a:buFont typeface="Arial" panose="020B0604020202020204" pitchFamily="34" charset="0"/>
              <a:buChar char="•"/>
            </a:pPr>
            <a:r>
              <a:rPr lang="en-GB" sz="1200" dirty="0">
                <a:solidFill>
                  <a:schemeClr val="bg1"/>
                </a:solidFill>
              </a:rPr>
              <a:t>Business model and strategy</a:t>
            </a:r>
          </a:p>
          <a:p>
            <a:pPr marL="171450" indent="-171450">
              <a:buFont typeface="Arial" panose="020B0604020202020204" pitchFamily="34" charset="0"/>
              <a:buChar char="•"/>
            </a:pPr>
            <a:r>
              <a:rPr lang="en-GB" sz="1200" dirty="0">
                <a:solidFill>
                  <a:schemeClr val="bg1"/>
                </a:solidFill>
              </a:rPr>
              <a:t>Revenue and cost structure</a:t>
            </a:r>
          </a:p>
          <a:p>
            <a:pPr marL="171450" indent="-171450">
              <a:buFont typeface="Arial" panose="020B0604020202020204" pitchFamily="34" charset="0"/>
              <a:buChar char="•"/>
            </a:pPr>
            <a:r>
              <a:rPr lang="en-GB" sz="1200" dirty="0">
                <a:solidFill>
                  <a:schemeClr val="bg1"/>
                </a:solidFill>
              </a:rPr>
              <a:t>Business case</a:t>
            </a:r>
          </a:p>
          <a:p>
            <a:pPr marL="171450" indent="-171450">
              <a:buFont typeface="Arial" panose="020B0604020202020204" pitchFamily="34" charset="0"/>
              <a:buChar char="•"/>
            </a:pPr>
            <a:r>
              <a:rPr lang="en-GB" sz="1200" dirty="0">
                <a:solidFill>
                  <a:schemeClr val="bg1"/>
                </a:solidFill>
              </a:rPr>
              <a:t>Investment/capital allocation (sometimes covered in point 7)</a:t>
            </a:r>
          </a:p>
          <a:p>
            <a:endParaRPr lang="en-GB" sz="1200" dirty="0">
              <a:solidFill>
                <a:schemeClr val="bg1"/>
              </a:solidFill>
            </a:endParaRPr>
          </a:p>
        </p:txBody>
      </p:sp>
      <p:sp>
        <p:nvSpPr>
          <p:cNvPr id="25" name="TextBox 24">
            <a:extLst>
              <a:ext uri="{FF2B5EF4-FFF2-40B4-BE49-F238E27FC236}">
                <a16:creationId xmlns:a16="http://schemas.microsoft.com/office/drawing/2014/main" id="{632F5002-516A-6891-1FA1-29F19AEF4226}"/>
              </a:ext>
            </a:extLst>
          </p:cNvPr>
          <p:cNvSpPr txBox="1"/>
          <p:nvPr/>
        </p:nvSpPr>
        <p:spPr>
          <a:xfrm>
            <a:off x="8692738" y="2456530"/>
            <a:ext cx="2712838" cy="3600986"/>
          </a:xfrm>
          <a:prstGeom prst="rect">
            <a:avLst/>
          </a:prstGeom>
          <a:noFill/>
        </p:spPr>
        <p:txBody>
          <a:bodyPr wrap="square" rtlCol="0">
            <a:spAutoFit/>
          </a:bodyPr>
          <a:lstStyle/>
          <a:p>
            <a:pPr marL="185738" indent="-185738"/>
            <a:r>
              <a:rPr lang="en-GB" sz="1200" b="1" dirty="0">
                <a:solidFill>
                  <a:schemeClr val="bg1"/>
                </a:solidFill>
              </a:rPr>
              <a:t>    Discuss financial projections and scenarios</a:t>
            </a:r>
          </a:p>
          <a:p>
            <a:pPr marL="171450" indent="-171450">
              <a:buFont typeface="Arial" panose="020B0604020202020204" pitchFamily="34" charset="0"/>
              <a:buChar char="•"/>
            </a:pPr>
            <a:r>
              <a:rPr lang="en-GB" sz="1200" dirty="0">
                <a:solidFill>
                  <a:schemeClr val="bg1"/>
                </a:solidFill>
              </a:rPr>
              <a:t>Financial metrics</a:t>
            </a:r>
          </a:p>
          <a:p>
            <a:pPr marL="171450" indent="-171450">
              <a:buFont typeface="Arial" panose="020B0604020202020204" pitchFamily="34" charset="0"/>
              <a:buChar char="•"/>
            </a:pPr>
            <a:r>
              <a:rPr lang="en-GB" sz="1200" dirty="0">
                <a:solidFill>
                  <a:schemeClr val="bg1"/>
                </a:solidFill>
              </a:rPr>
              <a:t>Growth scenarios</a:t>
            </a:r>
          </a:p>
          <a:p>
            <a:endParaRPr lang="en-GB" sz="1200" dirty="0">
              <a:solidFill>
                <a:schemeClr val="bg1"/>
              </a:solidFill>
            </a:endParaRPr>
          </a:p>
          <a:p>
            <a:pPr marL="185738" indent="-185738"/>
            <a:r>
              <a:rPr lang="en-GB" sz="1200" b="1" dirty="0">
                <a:solidFill>
                  <a:schemeClr val="bg1"/>
                </a:solidFill>
              </a:rPr>
              <a:t>    Outline high-level timeline and roadmap</a:t>
            </a:r>
          </a:p>
          <a:p>
            <a:pPr marL="171450" indent="-171450">
              <a:buFont typeface="Arial" panose="020B0604020202020204" pitchFamily="34" charset="0"/>
              <a:buChar char="•"/>
            </a:pPr>
            <a:r>
              <a:rPr lang="en-GB" sz="1200" dirty="0">
                <a:solidFill>
                  <a:schemeClr val="bg1"/>
                </a:solidFill>
              </a:rPr>
              <a:t>High-level roadmap for build, implementation, scale</a:t>
            </a:r>
          </a:p>
          <a:p>
            <a:pPr marL="171450" indent="-171450">
              <a:buFont typeface="Arial" panose="020B0604020202020204" pitchFamily="34" charset="0"/>
              <a:buChar char="•"/>
            </a:pPr>
            <a:r>
              <a:rPr lang="en-GB" sz="1200" dirty="0">
                <a:solidFill>
                  <a:schemeClr val="bg1"/>
                </a:solidFill>
              </a:rPr>
              <a:t>Detailed roadmap for next phase</a:t>
            </a:r>
          </a:p>
          <a:p>
            <a:endParaRPr lang="en-GB" sz="1200" dirty="0">
              <a:solidFill>
                <a:schemeClr val="bg1"/>
              </a:solidFill>
            </a:endParaRPr>
          </a:p>
          <a:p>
            <a:pPr marL="185738" indent="-185738"/>
            <a:r>
              <a:rPr lang="en-GB" sz="1200" b="1" dirty="0">
                <a:solidFill>
                  <a:schemeClr val="bg1"/>
                </a:solidFill>
              </a:rPr>
              <a:t>    Discuss key risks and approaches for mitigation</a:t>
            </a:r>
          </a:p>
          <a:p>
            <a:pPr marL="171450" indent="-171450">
              <a:buFont typeface="Arial" panose="020B0604020202020204" pitchFamily="34" charset="0"/>
              <a:buChar char="•"/>
            </a:pPr>
            <a:r>
              <a:rPr lang="en-GB" sz="1200" dirty="0">
                <a:solidFill>
                  <a:schemeClr val="bg1"/>
                </a:solidFill>
              </a:rPr>
              <a:t>Risk matrix</a:t>
            </a:r>
          </a:p>
          <a:p>
            <a:pPr marL="171450" indent="-171450">
              <a:buFont typeface="Arial" panose="020B0604020202020204" pitchFamily="34" charset="0"/>
              <a:buChar char="•"/>
            </a:pPr>
            <a:r>
              <a:rPr lang="en-GB" sz="1200" dirty="0">
                <a:solidFill>
                  <a:schemeClr val="bg1"/>
                </a:solidFill>
              </a:rPr>
              <a:t>Assessment framework</a:t>
            </a:r>
          </a:p>
          <a:p>
            <a:pPr marL="171450" indent="-171450">
              <a:buFont typeface="Arial" panose="020B0604020202020204" pitchFamily="34" charset="0"/>
              <a:buChar char="•"/>
            </a:pPr>
            <a:r>
              <a:rPr lang="en-GB" sz="1200" dirty="0">
                <a:solidFill>
                  <a:schemeClr val="bg1"/>
                </a:solidFill>
              </a:rPr>
              <a:t>Risk deep-dive and mitigation strategies</a:t>
            </a:r>
          </a:p>
          <a:p>
            <a:endParaRPr lang="en-GB" sz="1200" dirty="0">
              <a:solidFill>
                <a:schemeClr val="bg1"/>
              </a:solidFill>
            </a:endParaRPr>
          </a:p>
          <a:p>
            <a:r>
              <a:rPr lang="en-GB" sz="1200" b="1" dirty="0">
                <a:solidFill>
                  <a:schemeClr val="bg1"/>
                </a:solidFill>
              </a:rPr>
              <a:t>    Outline next steps</a:t>
            </a:r>
          </a:p>
        </p:txBody>
      </p:sp>
      <p:sp>
        <p:nvSpPr>
          <p:cNvPr id="26" name="Oval 25">
            <a:extLst>
              <a:ext uri="{FF2B5EF4-FFF2-40B4-BE49-F238E27FC236}">
                <a16:creationId xmlns:a16="http://schemas.microsoft.com/office/drawing/2014/main" id="{25C41F4D-FC36-47B1-D9A8-9CD7E9B0E056}"/>
              </a:ext>
            </a:extLst>
          </p:cNvPr>
          <p:cNvSpPr>
            <a:spLocks noChangeAspect="1"/>
          </p:cNvSpPr>
          <p:nvPr/>
        </p:nvSpPr>
        <p:spPr>
          <a:xfrm>
            <a:off x="467806"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sp>
        <p:nvSpPr>
          <p:cNvPr id="27" name="Oval 26">
            <a:extLst>
              <a:ext uri="{FF2B5EF4-FFF2-40B4-BE49-F238E27FC236}">
                <a16:creationId xmlns:a16="http://schemas.microsoft.com/office/drawing/2014/main" id="{A3A15384-B82E-C626-E583-9693BAEB40CB}"/>
              </a:ext>
            </a:extLst>
          </p:cNvPr>
          <p:cNvSpPr>
            <a:spLocks noChangeAspect="1"/>
          </p:cNvSpPr>
          <p:nvPr/>
        </p:nvSpPr>
        <p:spPr>
          <a:xfrm>
            <a:off x="467806" y="3936513"/>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2</a:t>
            </a:r>
          </a:p>
        </p:txBody>
      </p:sp>
      <p:sp>
        <p:nvSpPr>
          <p:cNvPr id="28" name="Oval 27">
            <a:extLst>
              <a:ext uri="{FF2B5EF4-FFF2-40B4-BE49-F238E27FC236}">
                <a16:creationId xmlns:a16="http://schemas.microsoft.com/office/drawing/2014/main" id="{CDE3A2AE-AF2A-22BE-2974-D5ECEF8B84C7}"/>
              </a:ext>
            </a:extLst>
          </p:cNvPr>
          <p:cNvSpPr>
            <a:spLocks noChangeAspect="1"/>
          </p:cNvSpPr>
          <p:nvPr/>
        </p:nvSpPr>
        <p:spPr>
          <a:xfrm>
            <a:off x="3191953"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3</a:t>
            </a:r>
          </a:p>
        </p:txBody>
      </p:sp>
      <p:sp>
        <p:nvSpPr>
          <p:cNvPr id="29" name="Oval 28">
            <a:extLst>
              <a:ext uri="{FF2B5EF4-FFF2-40B4-BE49-F238E27FC236}">
                <a16:creationId xmlns:a16="http://schemas.microsoft.com/office/drawing/2014/main" id="{E6A4DB0C-6557-B193-DF5E-785CBCEC5169}"/>
              </a:ext>
            </a:extLst>
          </p:cNvPr>
          <p:cNvSpPr>
            <a:spLocks noChangeAspect="1"/>
          </p:cNvSpPr>
          <p:nvPr/>
        </p:nvSpPr>
        <p:spPr>
          <a:xfrm>
            <a:off x="3191953" y="4866473"/>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4</a:t>
            </a:r>
          </a:p>
        </p:txBody>
      </p:sp>
      <p:sp>
        <p:nvSpPr>
          <p:cNvPr id="30" name="Oval 29">
            <a:extLst>
              <a:ext uri="{FF2B5EF4-FFF2-40B4-BE49-F238E27FC236}">
                <a16:creationId xmlns:a16="http://schemas.microsoft.com/office/drawing/2014/main" id="{660E5A04-7378-BA48-1E77-F5DCEF65303B}"/>
              </a:ext>
            </a:extLst>
          </p:cNvPr>
          <p:cNvSpPr>
            <a:spLocks noChangeAspect="1"/>
          </p:cNvSpPr>
          <p:nvPr/>
        </p:nvSpPr>
        <p:spPr>
          <a:xfrm>
            <a:off x="8704047" y="247895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5</a:t>
            </a:r>
          </a:p>
        </p:txBody>
      </p:sp>
      <p:sp>
        <p:nvSpPr>
          <p:cNvPr id="31" name="Oval 30">
            <a:extLst>
              <a:ext uri="{FF2B5EF4-FFF2-40B4-BE49-F238E27FC236}">
                <a16:creationId xmlns:a16="http://schemas.microsoft.com/office/drawing/2014/main" id="{35BA3916-2E13-2FAE-0276-444A325316E8}"/>
              </a:ext>
            </a:extLst>
          </p:cNvPr>
          <p:cNvSpPr>
            <a:spLocks noChangeAspect="1"/>
          </p:cNvSpPr>
          <p:nvPr/>
        </p:nvSpPr>
        <p:spPr>
          <a:xfrm>
            <a:off x="8704047" y="338918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6</a:t>
            </a:r>
          </a:p>
        </p:txBody>
      </p:sp>
      <p:sp>
        <p:nvSpPr>
          <p:cNvPr id="32" name="Oval 31">
            <a:extLst>
              <a:ext uri="{FF2B5EF4-FFF2-40B4-BE49-F238E27FC236}">
                <a16:creationId xmlns:a16="http://schemas.microsoft.com/office/drawing/2014/main" id="{F8A07067-E50C-A77D-C2CA-E17C555F5173}"/>
              </a:ext>
            </a:extLst>
          </p:cNvPr>
          <p:cNvSpPr>
            <a:spLocks noChangeAspect="1"/>
          </p:cNvSpPr>
          <p:nvPr/>
        </p:nvSpPr>
        <p:spPr>
          <a:xfrm>
            <a:off x="8704047" y="4498332"/>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7</a:t>
            </a:r>
          </a:p>
        </p:txBody>
      </p:sp>
      <p:sp>
        <p:nvSpPr>
          <p:cNvPr id="33" name="Oval 32">
            <a:extLst>
              <a:ext uri="{FF2B5EF4-FFF2-40B4-BE49-F238E27FC236}">
                <a16:creationId xmlns:a16="http://schemas.microsoft.com/office/drawing/2014/main" id="{259DE131-1F4F-5040-DDF0-F2CD448C2567}"/>
              </a:ext>
            </a:extLst>
          </p:cNvPr>
          <p:cNvSpPr>
            <a:spLocks noChangeAspect="1"/>
          </p:cNvSpPr>
          <p:nvPr/>
        </p:nvSpPr>
        <p:spPr>
          <a:xfrm>
            <a:off x="8704047" y="5769498"/>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8</a:t>
            </a:r>
          </a:p>
        </p:txBody>
      </p:sp>
    </p:spTree>
    <p:extLst>
      <p:ext uri="{BB962C8B-B14F-4D97-AF65-F5344CB8AC3E}">
        <p14:creationId xmlns:p14="http://schemas.microsoft.com/office/powerpoint/2010/main" val="2711023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B34D999-61E2-754E-970E-63062D99B94D}"/>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3B34D999-61E2-754E-970E-63062D99B94D}"/>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6" name="Google Shape;164;p30">
            <a:extLst>
              <a:ext uri="{FF2B5EF4-FFF2-40B4-BE49-F238E27FC236}">
                <a16:creationId xmlns:a16="http://schemas.microsoft.com/office/drawing/2014/main" id="{B1FCB06A-01B5-D242-8D8F-BC3A995BBD71}"/>
              </a:ext>
            </a:extLst>
          </p:cNvPr>
          <p:cNvGrpSpPr/>
          <p:nvPr/>
        </p:nvGrpSpPr>
        <p:grpSpPr>
          <a:xfrm>
            <a:off x="0" y="0"/>
            <a:ext cx="6297800" cy="6864400"/>
            <a:chOff x="0" y="0"/>
            <a:chExt cx="4723350" cy="5148300"/>
          </a:xfrm>
          <a:solidFill>
            <a:srgbClr val="E6E6E6"/>
          </a:solidFill>
        </p:grpSpPr>
        <p:sp>
          <p:nvSpPr>
            <p:cNvPr id="7" name="Google Shape;165;p30">
              <a:extLst>
                <a:ext uri="{FF2B5EF4-FFF2-40B4-BE49-F238E27FC236}">
                  <a16:creationId xmlns:a16="http://schemas.microsoft.com/office/drawing/2014/main" id="{40A04385-EB74-9044-9DAB-1D99182A4A2E}"/>
                </a:ext>
              </a:extLst>
            </p:cNvPr>
            <p:cNvSpPr/>
            <p:nvPr/>
          </p:nvSpPr>
          <p:spPr>
            <a:xfrm>
              <a:off x="3963450" y="4800"/>
              <a:ext cx="759900" cy="5143500"/>
            </a:xfrm>
            <a:prstGeom prst="diamond">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66;p30">
              <a:extLst>
                <a:ext uri="{FF2B5EF4-FFF2-40B4-BE49-F238E27FC236}">
                  <a16:creationId xmlns:a16="http://schemas.microsoft.com/office/drawing/2014/main" id="{FE45F81C-9715-9D4C-8860-21C3800BF3E8}"/>
                </a:ext>
              </a:extLst>
            </p:cNvPr>
            <p:cNvSpPr/>
            <p:nvPr/>
          </p:nvSpPr>
          <p:spPr>
            <a:xfrm>
              <a:off x="0" y="0"/>
              <a:ext cx="4343400" cy="5143500"/>
            </a:xfrm>
            <a:prstGeom prst="rect">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0" name="Google Shape;167;p30">
            <a:extLst>
              <a:ext uri="{FF2B5EF4-FFF2-40B4-BE49-F238E27FC236}">
                <a16:creationId xmlns:a16="http://schemas.microsoft.com/office/drawing/2014/main" id="{04B91CE6-4690-3740-B6E4-EA2B0709CA3B}"/>
              </a:ext>
            </a:extLst>
          </p:cNvPr>
          <p:cNvSpPr txBox="1"/>
          <p:nvPr/>
        </p:nvSpPr>
        <p:spPr>
          <a:xfrm>
            <a:off x="1398349" y="1677075"/>
            <a:ext cx="3902647" cy="921600"/>
          </a:xfrm>
          <a:prstGeom prst="rect">
            <a:avLst/>
          </a:prstGeom>
          <a:noFill/>
          <a:ln>
            <a:noFill/>
          </a:ln>
        </p:spPr>
        <p:txBody>
          <a:bodyPr spcFirstLastPara="1" wrap="square" lIns="121900" tIns="121900" rIns="121900" bIns="121900" anchor="ctr" anchorCtr="0">
            <a:noAutofit/>
          </a:bodyPr>
          <a:lstStyle/>
          <a:p>
            <a:pPr marL="0" marR="0" lvl="0" indent="0" algn="r"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solidFill>
                  <a:schemeClr val="tx2"/>
                </a:solidFill>
                <a:effectLst/>
                <a:uLnTx/>
                <a:uFillTx/>
                <a:latin typeface="Georgia" panose="02040502050405020303" pitchFamily="18" charset="0"/>
                <a:ea typeface="Helvetica Neue"/>
                <a:cs typeface="Arial" panose="020B0604020202020204" pitchFamily="34" charset="0"/>
                <a:sym typeface="Helvetica Neue"/>
              </a:rPr>
              <a:t>[Insert current state]</a:t>
            </a:r>
            <a:endParaRPr kumimoji="0" sz="2500" b="1" u="none" strike="noStrike" kern="0" cap="none" spc="0" normalizeH="0" baseline="0" noProof="0" dirty="0">
              <a:ln>
                <a:noFill/>
              </a:ln>
              <a:solidFill>
                <a:schemeClr val="tx2"/>
              </a:solidFill>
              <a:effectLst/>
              <a:uLnTx/>
              <a:uFillTx/>
              <a:latin typeface="Georgia" panose="02040502050405020303" pitchFamily="18" charset="0"/>
              <a:ea typeface="Helvetica Neue"/>
              <a:cs typeface="Arial" panose="020B0604020202020204" pitchFamily="34" charset="0"/>
              <a:sym typeface="Helvetica Neue"/>
            </a:endParaRPr>
          </a:p>
        </p:txBody>
      </p:sp>
      <p:sp>
        <p:nvSpPr>
          <p:cNvPr id="11" name="Google Shape;168;p30">
            <a:extLst>
              <a:ext uri="{FF2B5EF4-FFF2-40B4-BE49-F238E27FC236}">
                <a16:creationId xmlns:a16="http://schemas.microsoft.com/office/drawing/2014/main" id="{AA4B38DB-1E55-E149-9370-215CEA231EC2}"/>
              </a:ext>
            </a:extLst>
          </p:cNvPr>
          <p:cNvSpPr txBox="1"/>
          <p:nvPr/>
        </p:nvSpPr>
        <p:spPr>
          <a:xfrm>
            <a:off x="6748930" y="1677075"/>
            <a:ext cx="3856569" cy="9216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15000"/>
              </a:lnSpc>
              <a:spcBef>
                <a:spcPts val="0"/>
              </a:spcBef>
              <a:spcAft>
                <a:spcPts val="2133"/>
              </a:spcAft>
              <a:buClr>
                <a:srgbClr val="000000"/>
              </a:buClr>
              <a:buSzTx/>
              <a:buFontTx/>
              <a:buNone/>
              <a:tabLst/>
              <a:defRPr/>
            </a:pPr>
            <a:r>
              <a:rPr kumimoji="0" lang="en" sz="2500" b="1" u="none" strike="noStrike" kern="0" cap="none" spc="0" normalizeH="0" baseline="0" noProof="0" dirty="0">
                <a:ln>
                  <a:noFill/>
                </a:ln>
                <a:solidFill>
                  <a:schemeClr val="bg1"/>
                </a:solidFill>
                <a:effectLst/>
                <a:uLnTx/>
                <a:uFillTx/>
                <a:latin typeface="Georgia" panose="02040502050405020303" pitchFamily="18" charset="0"/>
                <a:ea typeface="Helvetica Neue"/>
                <a:cs typeface="Arial" panose="020B0604020202020204" pitchFamily="34" charset="0"/>
                <a:sym typeface="Helvetica Neue"/>
              </a:rPr>
              <a:t>[Insert future vision]</a:t>
            </a:r>
            <a:endParaRPr kumimoji="0" sz="2500" b="1" u="none" strike="noStrike" kern="0" cap="none" spc="0" normalizeH="0" baseline="0" noProof="0" dirty="0">
              <a:ln>
                <a:noFill/>
              </a:ln>
              <a:solidFill>
                <a:schemeClr val="bg1"/>
              </a:solidFill>
              <a:effectLst/>
              <a:uLnTx/>
              <a:uFillTx/>
              <a:latin typeface="Georgia" panose="02040502050405020303" pitchFamily="18" charset="0"/>
              <a:ea typeface="Helvetica Neue"/>
              <a:cs typeface="Arial" panose="020B0604020202020204" pitchFamily="34" charset="0"/>
              <a:sym typeface="Helvetica Neue"/>
            </a:endParaRPr>
          </a:p>
        </p:txBody>
      </p:sp>
      <p:sp>
        <p:nvSpPr>
          <p:cNvPr id="12" name="Google Shape;169;p30">
            <a:extLst>
              <a:ext uri="{FF2B5EF4-FFF2-40B4-BE49-F238E27FC236}">
                <a16:creationId xmlns:a16="http://schemas.microsoft.com/office/drawing/2014/main" id="{BEC491BC-0C45-0E4D-B613-0F01BABFEFEC}"/>
              </a:ext>
            </a:extLst>
          </p:cNvPr>
          <p:cNvSpPr txBox="1"/>
          <p:nvPr/>
        </p:nvSpPr>
        <p:spPr>
          <a:xfrm>
            <a:off x="578499" y="2446681"/>
            <a:ext cx="4742402" cy="32820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50000"/>
              </a:lnSpc>
              <a:spcBef>
                <a:spcPts val="0"/>
              </a:spcBef>
              <a:spcAft>
                <a:spcPts val="2133"/>
              </a:spcAft>
              <a:buClr>
                <a:srgbClr val="000000"/>
              </a:buClr>
              <a:buSzTx/>
              <a:buFontTx/>
              <a:buNone/>
              <a:tabLst/>
              <a:defRPr/>
            </a:pP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 e.g. Products first]</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 e.g. Static and standard]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[Insert keyword e.g. </a:t>
            </a: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Optimized for certainty]</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p>
        </p:txBody>
      </p:sp>
      <p:sp>
        <p:nvSpPr>
          <p:cNvPr id="13" name="Google Shape;170;p30">
            <a:extLst>
              <a:ext uri="{FF2B5EF4-FFF2-40B4-BE49-F238E27FC236}">
                <a16:creationId xmlns:a16="http://schemas.microsoft.com/office/drawing/2014/main" id="{839E45FD-AAB8-7C4B-91CA-9B2C5D237AC5}"/>
              </a:ext>
            </a:extLst>
          </p:cNvPr>
          <p:cNvSpPr txBox="1"/>
          <p:nvPr/>
        </p:nvSpPr>
        <p:spPr>
          <a:xfrm>
            <a:off x="6761899" y="2446681"/>
            <a:ext cx="4851602" cy="32820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[Insert keyword e.g. Users first]</a:t>
            </a:r>
            <a:br>
              <a:rPr kumimoji="0" lang="en"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[Insert keyword e.g. Dynamic and bespoke]</a:t>
            </a:r>
            <a:endParaRPr kumimoji="0"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[Insert keyword e.g. Optimized for change]</a:t>
            </a:r>
            <a:endParaRPr kumimoji="0"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b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br>
            <a:r>
              <a:rPr kumimoji="0" lang="en" u="none" strike="noStrike" kern="0" cap="none" spc="0" normalizeH="0" baseline="0" noProof="0" dirty="0">
                <a:ln>
                  <a:noFill/>
                </a:ln>
                <a:solidFill>
                  <a:schemeClr val="tx2"/>
                </a:solidFill>
                <a:effectLst/>
                <a:uLnTx/>
                <a:uFillTx/>
                <a:latin typeface="Arial" panose="020B0604020202020204" pitchFamily="34" charset="0"/>
                <a:ea typeface="Helvetica Neue"/>
                <a:cs typeface="Arial" panose="020B0604020202020204" pitchFamily="34" charset="0"/>
                <a:sym typeface="Helvetica Neue"/>
              </a:rPr>
              <a:t>[Insert keyword]</a:t>
            </a:r>
            <a:endParaRPr kumimoji="0"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endParaRPr kumimoji="0"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a:p>
            <a:pPr marL="0" marR="0" lvl="0" indent="0" algn="l" defTabSz="1219170" rtl="0" eaLnBrk="1" fontAlgn="auto" latinLnBrk="0" hangingPunct="1">
              <a:lnSpc>
                <a:spcPct val="150000"/>
              </a:lnSpc>
              <a:spcBef>
                <a:spcPts val="0"/>
              </a:spcBef>
              <a:spcAft>
                <a:spcPts val="2133"/>
              </a:spcAft>
              <a:buClr>
                <a:srgbClr val="000000"/>
              </a:buClr>
              <a:buSzTx/>
              <a:buFontTx/>
              <a:buNone/>
              <a:tabLst/>
              <a:defRPr/>
            </a:pPr>
            <a:endParaRPr kumimoji="0" u="none" strike="noStrike" kern="0" cap="none" spc="0" normalizeH="0" baseline="0" noProof="0" dirty="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9" name="Slide Number Placeholder 5">
            <a:extLst>
              <a:ext uri="{FF2B5EF4-FFF2-40B4-BE49-F238E27FC236}">
                <a16:creationId xmlns:a16="http://schemas.microsoft.com/office/drawing/2014/main" id="{96A1BDBD-3DF2-1742-8A04-46FA8620B4D8}"/>
              </a:ext>
            </a:extLst>
          </p:cNvPr>
          <p:cNvSpPr txBox="1">
            <a:spLocks/>
          </p:cNvSpPr>
          <p:nvPr/>
        </p:nvSpPr>
        <p:spPr>
          <a:xfrm>
            <a:off x="9316450" y="6372392"/>
            <a:ext cx="2743200" cy="365125"/>
          </a:xfrm>
          <a:prstGeom prst="rect">
            <a:avLst/>
          </a:prstGeom>
        </p:spPr>
        <p:txBody>
          <a:bodyPr vert="horz" lIns="91440" tIns="45720" rIns="91440" bIns="45720" rtlCol="0" anchor="ctr"/>
          <a:lstStyle>
            <a:defPPr>
              <a:defRPr lang="da-DK"/>
            </a:defPPr>
            <a:lvl1pPr marL="0" algn="r" defTabSz="914400" rtl="0" eaLnBrk="1" latinLnBrk="0" hangingPunct="1">
              <a:defRPr sz="1200" b="0" i="0" kern="1200">
                <a:solidFill>
                  <a:schemeClr val="tx1">
                    <a:tint val="75000"/>
                  </a:schemeClr>
                </a:solidFill>
                <a:latin typeface="Graphik Regular"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9F4E495-D576-1E44-8C1E-47EE2935C7C1}" type="slidenum">
              <a:rPr lang="en-US" smtClean="0">
                <a:solidFill>
                  <a:prstClr val="black">
                    <a:tint val="75000"/>
                  </a:prstClr>
                </a:solidFill>
                <a:latin typeface="Arial" panose="020B0604020202020204" pitchFamily="34" charset="0"/>
                <a:sym typeface="Helvetica Now Display" panose="020B0504030202020204" pitchFamily="34" charset="77"/>
              </a:rPr>
              <a:pPr>
                <a:defRPr/>
              </a:pPr>
              <a:t>30</a:t>
            </a:fld>
            <a:endParaRPr lang="en-US" dirty="0">
              <a:solidFill>
                <a:prstClr val="black">
                  <a:tint val="75000"/>
                </a:prstClr>
              </a:solidFill>
              <a:latin typeface="Arial" panose="020B0604020202020204" pitchFamily="34" charset="0"/>
              <a:sym typeface="Helvetica Now Display" panose="020B0504030202020204" pitchFamily="34" charset="77"/>
            </a:endParaRPr>
          </a:p>
        </p:txBody>
      </p:sp>
      <p:sp>
        <p:nvSpPr>
          <p:cNvPr id="3" name="Rectangle 2">
            <a:extLst>
              <a:ext uri="{FF2B5EF4-FFF2-40B4-BE49-F238E27FC236}">
                <a16:creationId xmlns:a16="http://schemas.microsoft.com/office/drawing/2014/main" id="{CBFBEC9E-0773-E32C-565E-4BE536913380}"/>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5</a:t>
            </a:r>
          </a:p>
        </p:txBody>
      </p:sp>
      <p:sp>
        <p:nvSpPr>
          <p:cNvPr id="15" name="Text Placeholder 14">
            <a:extLst>
              <a:ext uri="{FF2B5EF4-FFF2-40B4-BE49-F238E27FC236}">
                <a16:creationId xmlns:a16="http://schemas.microsoft.com/office/drawing/2014/main" id="{04555BD0-6F69-9B5D-51B0-B679B30DE767}"/>
              </a:ext>
            </a:extLst>
          </p:cNvPr>
          <p:cNvSpPr>
            <a:spLocks noGrp="1"/>
          </p:cNvSpPr>
          <p:nvPr>
            <p:ph type="body" sz="quarter" idx="17"/>
          </p:nvPr>
        </p:nvSpPr>
        <p:spPr>
          <a:xfrm>
            <a:off x="7630160" y="100540"/>
            <a:ext cx="4007104" cy="123111"/>
          </a:xfrm>
        </p:spPr>
        <p:txBody>
          <a:bodyPr/>
          <a:lstStyle/>
          <a:p>
            <a:r>
              <a:rPr lang="en-US" dirty="0"/>
              <a:t>Vision and ambition</a:t>
            </a:r>
          </a:p>
        </p:txBody>
      </p:sp>
    </p:spTree>
    <p:extLst>
      <p:ext uri="{BB962C8B-B14F-4D97-AF65-F5344CB8AC3E}">
        <p14:creationId xmlns:p14="http://schemas.microsoft.com/office/powerpoint/2010/main" val="157055388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262490-324D-8DC1-87F3-E8178141B368}"/>
              </a:ext>
            </a:extLst>
          </p:cNvPr>
          <p:cNvGraphicFramePr>
            <a:graphicFrameLocks noChangeAspect="1"/>
          </p:cNvGraphicFramePr>
          <p:nvPr>
            <p:custDataLst>
              <p:tags r:id="rId1"/>
            </p:custDataLst>
            <p:extLst>
              <p:ext uri="{D42A27DB-BD31-4B8C-83A1-F6EECF244321}">
                <p14:modId xmlns:p14="http://schemas.microsoft.com/office/powerpoint/2010/main" val="25198911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87262490-324D-8DC1-87F3-E8178141B36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17CE0F81-5020-4A31-1063-A1D95BEE613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4" name="Rectangle 3">
            <a:extLst>
              <a:ext uri="{FF2B5EF4-FFF2-40B4-BE49-F238E27FC236}">
                <a16:creationId xmlns:a16="http://schemas.microsoft.com/office/drawing/2014/main" id="{718DF219-8361-F7E8-1A5F-82AB85249C09}"/>
              </a:ext>
            </a:extLst>
          </p:cNvPr>
          <p:cNvSpPr/>
          <p:nvPr/>
        </p:nvSpPr>
        <p:spPr>
          <a:xfrm>
            <a:off x="0" y="0"/>
            <a:ext cx="12192000" cy="6858000"/>
          </a:xfrm>
          <a:prstGeom prst="rect">
            <a:avLst/>
          </a:prstGeom>
          <a:gradFill flip="none" rotWithShape="1">
            <a:gsLst>
              <a:gs pos="0">
                <a:schemeClr val="bg1">
                  <a:alpha val="0"/>
                </a:schemeClr>
              </a:gs>
              <a:gs pos="100000">
                <a:schemeClr val="bg1">
                  <a:alpha val="95714"/>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61F32"/>
              </a:solidFill>
              <a:effectLst/>
              <a:uLnTx/>
              <a:uFillTx/>
              <a:latin typeface="Arial"/>
              <a:ea typeface="+mn-ea"/>
              <a:cs typeface="+mn-cs"/>
            </a:endParaRPr>
          </a:p>
        </p:txBody>
      </p:sp>
    </p:spTree>
    <p:extLst>
      <p:ext uri="{BB962C8B-B14F-4D97-AF65-F5344CB8AC3E}">
        <p14:creationId xmlns:p14="http://schemas.microsoft.com/office/powerpoint/2010/main" val="3797087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Ambition is threefold with an overall goal of [insert]</a:t>
            </a:r>
            <a:endParaRPr lang="en-US" dirty="0"/>
          </a:p>
        </p:txBody>
      </p:sp>
      <p:sp>
        <p:nvSpPr>
          <p:cNvPr id="5" name="Subtitle 4">
            <a:extLst>
              <a:ext uri="{FF2B5EF4-FFF2-40B4-BE49-F238E27FC236}">
                <a16:creationId xmlns:a16="http://schemas.microsoft.com/office/drawing/2014/main" id="{38011572-6ED8-63C8-F18D-41441C146D6F}"/>
              </a:ext>
            </a:extLst>
          </p:cNvPr>
          <p:cNvSpPr>
            <a:spLocks noGrp="1"/>
          </p:cNvSpPr>
          <p:nvPr>
            <p:ph type="subTitle" idx="1"/>
          </p:nvPr>
        </p:nvSpPr>
        <p:spPr/>
        <p:txBody>
          <a:bodyPr/>
          <a:lstStyle/>
          <a:p>
            <a:endParaRPr lang="en-US"/>
          </a:p>
        </p:txBody>
      </p:sp>
      <p:sp>
        <p:nvSpPr>
          <p:cNvPr id="2" name="Text Placeholder 2">
            <a:extLst>
              <a:ext uri="{FF2B5EF4-FFF2-40B4-BE49-F238E27FC236}">
                <a16:creationId xmlns:a16="http://schemas.microsoft.com/office/drawing/2014/main" id="{B33FFD00-1A61-70B1-F8C6-6E69B31518E9}"/>
              </a:ext>
            </a:extLst>
          </p:cNvPr>
          <p:cNvSpPr>
            <a:spLocks noGrp="1"/>
          </p:cNvSpPr>
          <p:nvPr>
            <p:ph type="body" sz="quarter" idx="17"/>
          </p:nvPr>
        </p:nvSpPr>
        <p:spPr/>
        <p:txBody>
          <a:bodyPr/>
          <a:lstStyle/>
          <a:p>
            <a:r>
              <a:rPr lang="en-US" dirty="0"/>
              <a:t>Vision and ambition</a:t>
            </a:r>
          </a:p>
        </p:txBody>
      </p:sp>
      <p:sp>
        <p:nvSpPr>
          <p:cNvPr id="7" name="Rectangle 6">
            <a:extLst>
              <a:ext uri="{FF2B5EF4-FFF2-40B4-BE49-F238E27FC236}">
                <a16:creationId xmlns:a16="http://schemas.microsoft.com/office/drawing/2014/main" id="{F7D0F283-4EAA-A054-FF43-3364E8BDC658}"/>
              </a:ext>
            </a:extLst>
          </p:cNvPr>
          <p:cNvSpPr/>
          <p:nvPr/>
        </p:nvSpPr>
        <p:spPr>
          <a:xfrm>
            <a:off x="1112382"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[Priority/goal #1]</a:t>
            </a:r>
          </a:p>
          <a:p>
            <a:pPr algn="ctr"/>
            <a:endParaRPr lang="en-GB" sz="1400" dirty="0">
              <a:solidFill>
                <a:schemeClr val="bg1"/>
              </a:solidFill>
            </a:endParaRPr>
          </a:p>
          <a:p>
            <a:pPr algn="ctr"/>
            <a:r>
              <a:rPr lang="en-GB" sz="1400" dirty="0">
                <a:solidFill>
                  <a:schemeClr val="bg1"/>
                </a:solidFill>
              </a:rPr>
              <a:t>[Insert description]</a:t>
            </a:r>
          </a:p>
        </p:txBody>
      </p:sp>
      <p:sp>
        <p:nvSpPr>
          <p:cNvPr id="8" name="Rectangle 7">
            <a:extLst>
              <a:ext uri="{FF2B5EF4-FFF2-40B4-BE49-F238E27FC236}">
                <a16:creationId xmlns:a16="http://schemas.microsoft.com/office/drawing/2014/main" id="{8A1CEC3D-916B-B223-106C-F9B054351E2D}"/>
              </a:ext>
            </a:extLst>
          </p:cNvPr>
          <p:cNvSpPr/>
          <p:nvPr/>
        </p:nvSpPr>
        <p:spPr>
          <a:xfrm>
            <a:off x="4756268"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[Priority/goal #2]</a:t>
            </a:r>
          </a:p>
          <a:p>
            <a:pPr algn="ctr"/>
            <a:endParaRPr lang="en-GB" sz="1400" dirty="0">
              <a:solidFill>
                <a:schemeClr val="bg1"/>
              </a:solidFill>
            </a:endParaRPr>
          </a:p>
          <a:p>
            <a:pPr algn="ctr"/>
            <a:r>
              <a:rPr lang="en-GB" sz="1400" dirty="0">
                <a:solidFill>
                  <a:schemeClr val="bg1"/>
                </a:solidFill>
              </a:rPr>
              <a:t>[Insert description]</a:t>
            </a:r>
          </a:p>
        </p:txBody>
      </p:sp>
      <p:sp>
        <p:nvSpPr>
          <p:cNvPr id="9" name="Rectangle 8">
            <a:extLst>
              <a:ext uri="{FF2B5EF4-FFF2-40B4-BE49-F238E27FC236}">
                <a16:creationId xmlns:a16="http://schemas.microsoft.com/office/drawing/2014/main" id="{D4C46C37-6791-6FEE-DC43-60769F36AB31}"/>
              </a:ext>
            </a:extLst>
          </p:cNvPr>
          <p:cNvSpPr/>
          <p:nvPr/>
        </p:nvSpPr>
        <p:spPr>
          <a:xfrm>
            <a:off x="8400154" y="3562393"/>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bg1"/>
                </a:solidFill>
              </a:rPr>
              <a:t>[Priority/goal #3]</a:t>
            </a:r>
          </a:p>
          <a:p>
            <a:pPr algn="ctr"/>
            <a:endParaRPr lang="en-GB" sz="1400" dirty="0">
              <a:solidFill>
                <a:schemeClr val="bg1"/>
              </a:solidFill>
            </a:endParaRPr>
          </a:p>
          <a:p>
            <a:pPr algn="ctr"/>
            <a:r>
              <a:rPr lang="en-GB" sz="1400" dirty="0">
                <a:solidFill>
                  <a:schemeClr val="bg1"/>
                </a:solidFill>
              </a:rPr>
              <a:t>[Insert description]</a:t>
            </a:r>
          </a:p>
        </p:txBody>
      </p:sp>
      <p:sp>
        <p:nvSpPr>
          <p:cNvPr id="10" name="Oval 9">
            <a:extLst>
              <a:ext uri="{FF2B5EF4-FFF2-40B4-BE49-F238E27FC236}">
                <a16:creationId xmlns:a16="http://schemas.microsoft.com/office/drawing/2014/main" id="{263F6B44-D46E-9145-F0D1-9A2B5A12F86D}"/>
              </a:ext>
            </a:extLst>
          </p:cNvPr>
          <p:cNvSpPr>
            <a:spLocks noChangeAspect="1"/>
          </p:cNvSpPr>
          <p:nvPr/>
        </p:nvSpPr>
        <p:spPr>
          <a:xfrm>
            <a:off x="1780585"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C85B6BD-7F4E-20F3-7F49-0AF11C2095B5}"/>
              </a:ext>
            </a:extLst>
          </p:cNvPr>
          <p:cNvSpPr>
            <a:spLocks noChangeAspect="1"/>
          </p:cNvSpPr>
          <p:nvPr/>
        </p:nvSpPr>
        <p:spPr>
          <a:xfrm>
            <a:off x="5424471"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496187BC-E733-2880-7C6E-4FC1D84446A6}"/>
              </a:ext>
            </a:extLst>
          </p:cNvPr>
          <p:cNvSpPr>
            <a:spLocks noChangeAspect="1"/>
          </p:cNvSpPr>
          <p:nvPr/>
        </p:nvSpPr>
        <p:spPr>
          <a:xfrm>
            <a:off x="9068357" y="1936422"/>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Brace 12">
            <a:extLst>
              <a:ext uri="{FF2B5EF4-FFF2-40B4-BE49-F238E27FC236}">
                <a16:creationId xmlns:a16="http://schemas.microsoft.com/office/drawing/2014/main" id="{C76FF13E-E6D7-5243-B561-72A2751EB075}"/>
              </a:ext>
            </a:extLst>
          </p:cNvPr>
          <p:cNvSpPr/>
          <p:nvPr/>
        </p:nvSpPr>
        <p:spPr>
          <a:xfrm rot="5400000">
            <a:off x="5962526" y="442233"/>
            <a:ext cx="266949" cy="980112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a:extLst>
              <a:ext uri="{FF2B5EF4-FFF2-40B4-BE49-F238E27FC236}">
                <a16:creationId xmlns:a16="http://schemas.microsoft.com/office/drawing/2014/main" id="{B6229249-C74F-009F-0C51-417927E509A7}"/>
              </a:ext>
            </a:extLst>
          </p:cNvPr>
          <p:cNvSpPr/>
          <p:nvPr/>
        </p:nvSpPr>
        <p:spPr>
          <a:xfrm>
            <a:off x="1195439" y="5671769"/>
            <a:ext cx="9801121"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rPr>
              <a:t>Achieve [insert overall goal or competitive advantage achieved]</a:t>
            </a:r>
            <a:endParaRPr lang="en-GB" sz="1400" b="1" dirty="0">
              <a:solidFill>
                <a:schemeClr val="tx1"/>
              </a:solidFill>
            </a:endParaRPr>
          </a:p>
        </p:txBody>
      </p:sp>
      <p:pic>
        <p:nvPicPr>
          <p:cNvPr id="15" name="Picture 14">
            <a:extLst>
              <a:ext uri="{FF2B5EF4-FFF2-40B4-BE49-F238E27FC236}">
                <a16:creationId xmlns:a16="http://schemas.microsoft.com/office/drawing/2014/main" id="{A6F4ADFB-504E-4B81-4EB0-49E163BCA2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002" y="2262953"/>
            <a:ext cx="606938" cy="606938"/>
          </a:xfrm>
          <a:prstGeom prst="rect">
            <a:avLst/>
          </a:prstGeom>
        </p:spPr>
      </p:pic>
      <p:pic>
        <p:nvPicPr>
          <p:cNvPr id="16" name="Picture 15">
            <a:extLst>
              <a:ext uri="{FF2B5EF4-FFF2-40B4-BE49-F238E27FC236}">
                <a16:creationId xmlns:a16="http://schemas.microsoft.com/office/drawing/2014/main" id="{72A67B6C-7F7B-BA44-D838-D433DBC85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6385" y="2262222"/>
            <a:ext cx="608400" cy="608400"/>
          </a:xfrm>
          <a:prstGeom prst="rect">
            <a:avLst/>
          </a:prstGeom>
        </p:spPr>
      </p:pic>
      <p:pic>
        <p:nvPicPr>
          <p:cNvPr id="17" name="Picture 16">
            <a:extLst>
              <a:ext uri="{FF2B5EF4-FFF2-40B4-BE49-F238E27FC236}">
                <a16:creationId xmlns:a16="http://schemas.microsoft.com/office/drawing/2014/main" id="{A7F9F914-ECF7-D3EF-288E-8AD1619E42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94157" y="2262222"/>
            <a:ext cx="608400" cy="608400"/>
          </a:xfrm>
          <a:prstGeom prst="rect">
            <a:avLst/>
          </a:prstGeom>
        </p:spPr>
      </p:pic>
      <p:sp>
        <p:nvSpPr>
          <p:cNvPr id="3" name="Footer Placeholder 2">
            <a:extLst>
              <a:ext uri="{FF2B5EF4-FFF2-40B4-BE49-F238E27FC236}">
                <a16:creationId xmlns:a16="http://schemas.microsoft.com/office/drawing/2014/main" id="{5266F60A-2232-0E9F-3019-A5F82DD6924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2344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5AD8CB55-9DDF-DEBC-94AD-5131C65C6569}"/>
              </a:ext>
            </a:extLst>
          </p:cNvPr>
          <p:cNvGraphicFramePr>
            <a:graphicFrameLocks noChangeAspect="1"/>
          </p:cNvGraphicFramePr>
          <p:nvPr>
            <p:custDataLst>
              <p:tags r:id="rId1"/>
            </p:custDataLst>
            <p:extLst>
              <p:ext uri="{D42A27DB-BD31-4B8C-83A1-F6EECF244321}">
                <p14:modId xmlns:p14="http://schemas.microsoft.com/office/powerpoint/2010/main" val="13464653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5AD8CB55-9DDF-DEBC-94AD-5131C65C656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vert="horz"/>
          <a:lstStyle/>
          <a:p>
            <a:r>
              <a:rPr lang="en-US" dirty="0"/>
              <a:t>We see a strong fit to our overall [insert strategy]</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p:txBody>
          <a:bodyPr/>
          <a:lstStyle/>
          <a:p>
            <a:endParaRPr lang="en-US" dirty="0"/>
          </a:p>
        </p:txBody>
      </p:sp>
      <p:sp>
        <p:nvSpPr>
          <p:cNvPr id="5" name="Oval 61">
            <a:extLst>
              <a:ext uri="{FF2B5EF4-FFF2-40B4-BE49-F238E27FC236}">
                <a16:creationId xmlns:a16="http://schemas.microsoft.com/office/drawing/2014/main" id="{F532D2DA-A16A-D316-2A47-1D10763F7496}"/>
              </a:ext>
            </a:extLst>
          </p:cNvPr>
          <p:cNvSpPr>
            <a:spLocks noChangeAspect="1"/>
          </p:cNvSpPr>
          <p:nvPr/>
        </p:nvSpPr>
        <p:spPr>
          <a:xfrm>
            <a:off x="526137" y="1928674"/>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61">
            <a:extLst>
              <a:ext uri="{FF2B5EF4-FFF2-40B4-BE49-F238E27FC236}">
                <a16:creationId xmlns:a16="http://schemas.microsoft.com/office/drawing/2014/main" id="{BC61B54C-805E-FF7A-0EE7-19D341A4DF67}"/>
              </a:ext>
            </a:extLst>
          </p:cNvPr>
          <p:cNvSpPr>
            <a:spLocks noChangeAspect="1"/>
          </p:cNvSpPr>
          <p:nvPr/>
        </p:nvSpPr>
        <p:spPr>
          <a:xfrm>
            <a:off x="526137" y="3500139"/>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1">
            <a:extLst>
              <a:ext uri="{FF2B5EF4-FFF2-40B4-BE49-F238E27FC236}">
                <a16:creationId xmlns:a16="http://schemas.microsoft.com/office/drawing/2014/main" id="{458529BB-DC38-DE7F-D0AD-A73BFAA69BF7}"/>
              </a:ext>
            </a:extLst>
          </p:cNvPr>
          <p:cNvSpPr>
            <a:spLocks noChangeAspect="1"/>
          </p:cNvSpPr>
          <p:nvPr/>
        </p:nvSpPr>
        <p:spPr>
          <a:xfrm>
            <a:off x="526137" y="5071603"/>
            <a:ext cx="1188720" cy="1188720"/>
          </a:xfrm>
          <a:prstGeom prst="ellipse">
            <a:avLst/>
          </a:prstGeom>
          <a:solidFill>
            <a:schemeClr val="bg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adsholder til indhold 2">
            <a:extLst>
              <a:ext uri="{FF2B5EF4-FFF2-40B4-BE49-F238E27FC236}">
                <a16:creationId xmlns:a16="http://schemas.microsoft.com/office/drawing/2014/main" id="{F76995CD-E6D3-691B-898F-365D75FC7399}"/>
              </a:ext>
            </a:extLst>
          </p:cNvPr>
          <p:cNvSpPr txBox="1">
            <a:spLocks/>
          </p:cNvSpPr>
          <p:nvPr/>
        </p:nvSpPr>
        <p:spPr>
          <a:xfrm>
            <a:off x="1872702" y="5071603"/>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bg1"/>
                </a:solidFill>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p:txBody>
      </p:sp>
      <p:sp>
        <p:nvSpPr>
          <p:cNvPr id="12" name="Pladsholder til indhold 2">
            <a:extLst>
              <a:ext uri="{FF2B5EF4-FFF2-40B4-BE49-F238E27FC236}">
                <a16:creationId xmlns:a16="http://schemas.microsoft.com/office/drawing/2014/main" id="{E444FF00-B941-144A-AF68-8B0C76D29D4B}"/>
              </a:ext>
            </a:extLst>
          </p:cNvPr>
          <p:cNvSpPr txBox="1">
            <a:spLocks/>
          </p:cNvSpPr>
          <p:nvPr/>
        </p:nvSpPr>
        <p:spPr>
          <a:xfrm>
            <a:off x="1872702" y="1928674"/>
            <a:ext cx="9764562" cy="1188720"/>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bg1"/>
                </a:solidFill>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[Insert description]</a:t>
            </a:r>
          </a:p>
        </p:txBody>
      </p:sp>
      <p:sp>
        <p:nvSpPr>
          <p:cNvPr id="13" name="Pladsholder til indhold 2">
            <a:extLst>
              <a:ext uri="{FF2B5EF4-FFF2-40B4-BE49-F238E27FC236}">
                <a16:creationId xmlns:a16="http://schemas.microsoft.com/office/drawing/2014/main" id="{C9E046CE-B919-D18C-7C81-BCCF684ECF5A}"/>
              </a:ext>
            </a:extLst>
          </p:cNvPr>
          <p:cNvSpPr txBox="1">
            <a:spLocks/>
          </p:cNvSpPr>
          <p:nvPr/>
        </p:nvSpPr>
        <p:spPr>
          <a:xfrm>
            <a:off x="1872702" y="3500139"/>
            <a:ext cx="9764562" cy="118872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b="1" dirty="0">
                <a:solidFill>
                  <a:schemeClr val="bg1"/>
                </a:solidFill>
                <a:latin typeface="Arial" panose="020B0604020202020204" pitchFamily="34" charset="0"/>
                <a:cs typeface="Arial" panose="020B0604020202020204" pitchFamily="34" charset="0"/>
              </a:rPr>
              <a:t>[Insert how project/business x complements current strategy]</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a:p>
            <a:pPr marL="285750" indent="-285750">
              <a:spcBef>
                <a:spcPts val="600"/>
              </a:spcBef>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[Insert description]</a:t>
            </a:r>
          </a:p>
        </p:txBody>
      </p:sp>
      <p:pic>
        <p:nvPicPr>
          <p:cNvPr id="19" name="Picture 18">
            <a:extLst>
              <a:ext uri="{FF2B5EF4-FFF2-40B4-BE49-F238E27FC236}">
                <a16:creationId xmlns:a16="http://schemas.microsoft.com/office/drawing/2014/main" id="{D7811C78-CF7A-1D36-54E9-561DE45CEA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605" y="5387071"/>
            <a:ext cx="557784" cy="557784"/>
          </a:xfrm>
          <a:prstGeom prst="rect">
            <a:avLst/>
          </a:prstGeom>
        </p:spPr>
      </p:pic>
      <p:pic>
        <p:nvPicPr>
          <p:cNvPr id="21" name="Picture 20">
            <a:extLst>
              <a:ext uri="{FF2B5EF4-FFF2-40B4-BE49-F238E27FC236}">
                <a16:creationId xmlns:a16="http://schemas.microsoft.com/office/drawing/2014/main" id="{9001CF16-78D9-B793-C036-8EF0B7AB14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1605" y="3815607"/>
            <a:ext cx="557784" cy="557784"/>
          </a:xfrm>
          <a:prstGeom prst="rect">
            <a:avLst/>
          </a:prstGeom>
        </p:spPr>
      </p:pic>
      <p:pic>
        <p:nvPicPr>
          <p:cNvPr id="22" name="Picture 21">
            <a:extLst>
              <a:ext uri="{FF2B5EF4-FFF2-40B4-BE49-F238E27FC236}">
                <a16:creationId xmlns:a16="http://schemas.microsoft.com/office/drawing/2014/main" id="{791695A2-6B50-E476-5DBD-81CCA90B376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1605" y="2244142"/>
            <a:ext cx="557784" cy="557784"/>
          </a:xfrm>
          <a:prstGeom prst="rect">
            <a:avLst/>
          </a:prstGeom>
        </p:spPr>
      </p:pic>
      <p:sp>
        <p:nvSpPr>
          <p:cNvPr id="11" name="Text Placeholder 2">
            <a:extLst>
              <a:ext uri="{FF2B5EF4-FFF2-40B4-BE49-F238E27FC236}">
                <a16:creationId xmlns:a16="http://schemas.microsoft.com/office/drawing/2014/main" id="{DC85CEF1-43EA-3ED5-4438-452F86DE6812}"/>
              </a:ext>
            </a:extLst>
          </p:cNvPr>
          <p:cNvSpPr>
            <a:spLocks noGrp="1"/>
          </p:cNvSpPr>
          <p:nvPr>
            <p:ph type="body" sz="quarter" idx="17"/>
          </p:nvPr>
        </p:nvSpPr>
        <p:spPr>
          <a:xfrm>
            <a:off x="7630160" y="100540"/>
            <a:ext cx="4007104" cy="123111"/>
          </a:xfrm>
        </p:spPr>
        <p:txBody>
          <a:bodyPr/>
          <a:lstStyle/>
          <a:p>
            <a:r>
              <a:rPr lang="en-US" dirty="0"/>
              <a:t>Vision and ambition</a:t>
            </a:r>
          </a:p>
        </p:txBody>
      </p:sp>
      <p:sp>
        <p:nvSpPr>
          <p:cNvPr id="4" name="Footer Placeholder 2">
            <a:extLst>
              <a:ext uri="{FF2B5EF4-FFF2-40B4-BE49-F238E27FC236}">
                <a16:creationId xmlns:a16="http://schemas.microsoft.com/office/drawing/2014/main" id="{7C72B886-8EB6-5A4F-5A58-D283CFAE7CD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5828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[Project/business x] will allow [insert company] to be [insert how this will give you a competitive advantage]</a:t>
            </a:r>
          </a:p>
        </p:txBody>
      </p:sp>
      <p:sp>
        <p:nvSpPr>
          <p:cNvPr id="5" name="Rectangle 4">
            <a:extLst>
              <a:ext uri="{FF2B5EF4-FFF2-40B4-BE49-F238E27FC236}">
                <a16:creationId xmlns:a16="http://schemas.microsoft.com/office/drawing/2014/main" id="{86DCB1D8-3B3A-173F-62CC-CB595C259274}"/>
              </a:ext>
            </a:extLst>
          </p:cNvPr>
          <p:cNvSpPr/>
          <p:nvPr/>
        </p:nvSpPr>
        <p:spPr>
          <a:xfrm>
            <a:off x="554735" y="2203994"/>
            <a:ext cx="11082527" cy="3831818"/>
          </a:xfrm>
          <a:prstGeom prst="rect">
            <a:avLst/>
          </a:prstGeom>
        </p:spPr>
        <p:txBody>
          <a:bodyPr wrap="square" lIns="540000">
            <a:spAutoFit/>
          </a:bodyPr>
          <a:lstStyle/>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a:p>
            <a:pPr lvl="0">
              <a:spcBef>
                <a:spcPts val="1800"/>
              </a:spcBef>
              <a:defRPr/>
            </a:pPr>
            <a:r>
              <a:rPr lang="en-US" sz="1400" b="1" dirty="0">
                <a:solidFill>
                  <a:schemeClr val="bg1"/>
                </a:solidFill>
                <a:latin typeface="Arial" panose="020B0604020202020204" pitchFamily="34" charset="0"/>
                <a:cs typeface="Arial" panose="020B0604020202020204" pitchFamily="34" charset="0"/>
              </a:rPr>
              <a:t>[Insert strategic benefit]</a:t>
            </a:r>
            <a:br>
              <a:rPr lang="en-US" sz="1400" b="1" dirty="0">
                <a:solidFill>
                  <a:schemeClr val="bg1"/>
                </a:solidFill>
                <a:latin typeface="Arial" panose="020B0604020202020204" pitchFamily="34" charset="0"/>
                <a:cs typeface="Arial" panose="020B0604020202020204" pitchFamily="34" charset="0"/>
              </a:rPr>
            </a:br>
            <a:r>
              <a:rPr lang="en-US" sz="1400" dirty="0">
                <a:solidFill>
                  <a:schemeClr val="bg1"/>
                </a:solidFill>
                <a:latin typeface="Arial" panose="020B0604020202020204" pitchFamily="34" charset="0"/>
                <a:cs typeface="Arial" panose="020B0604020202020204" pitchFamily="34" charset="0"/>
              </a:rPr>
              <a:t>[Insert description of benefit]</a:t>
            </a:r>
          </a:p>
        </p:txBody>
      </p:sp>
      <p:sp>
        <p:nvSpPr>
          <p:cNvPr id="6" name="Oval 5">
            <a:extLst>
              <a:ext uri="{FF2B5EF4-FFF2-40B4-BE49-F238E27FC236}">
                <a16:creationId xmlns:a16="http://schemas.microsoft.com/office/drawing/2014/main" id="{532FD792-F706-AE56-9C13-499190D53FF8}"/>
              </a:ext>
            </a:extLst>
          </p:cNvPr>
          <p:cNvSpPr/>
          <p:nvPr/>
        </p:nvSpPr>
        <p:spPr>
          <a:xfrm>
            <a:off x="674904" y="238644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938EBBF-F476-3FE9-0587-48300EC479D6}"/>
              </a:ext>
            </a:extLst>
          </p:cNvPr>
          <p:cNvSpPr/>
          <p:nvPr/>
        </p:nvSpPr>
        <p:spPr>
          <a:xfrm>
            <a:off x="674904" y="304053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466E08B-BCD5-EF5C-E06D-AB5E0868D87F}"/>
              </a:ext>
            </a:extLst>
          </p:cNvPr>
          <p:cNvSpPr/>
          <p:nvPr/>
        </p:nvSpPr>
        <p:spPr>
          <a:xfrm>
            <a:off x="674904" y="369462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5B7D258-DA8B-1008-0641-3179A9497BFB}"/>
              </a:ext>
            </a:extLst>
          </p:cNvPr>
          <p:cNvSpPr/>
          <p:nvPr/>
        </p:nvSpPr>
        <p:spPr>
          <a:xfrm>
            <a:off x="674904" y="434871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219718C-43DC-9E1D-D8B4-5BC8F1ABA303}"/>
              </a:ext>
            </a:extLst>
          </p:cNvPr>
          <p:cNvSpPr/>
          <p:nvPr/>
        </p:nvSpPr>
        <p:spPr>
          <a:xfrm>
            <a:off x="674904" y="5002800"/>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8D5A8DE6-8A9C-1A5C-42A0-2C4BF0249206}"/>
              </a:ext>
            </a:extLst>
          </p:cNvPr>
          <p:cNvSpPr/>
          <p:nvPr/>
        </p:nvSpPr>
        <p:spPr>
          <a:xfrm>
            <a:off x="674904" y="565688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Text Placeholder 2">
            <a:extLst>
              <a:ext uri="{FF2B5EF4-FFF2-40B4-BE49-F238E27FC236}">
                <a16:creationId xmlns:a16="http://schemas.microsoft.com/office/drawing/2014/main" id="{D82F4F13-E567-AD98-DAD2-2A1AD39A89E7}"/>
              </a:ext>
            </a:extLst>
          </p:cNvPr>
          <p:cNvSpPr>
            <a:spLocks noGrp="1"/>
          </p:cNvSpPr>
          <p:nvPr>
            <p:ph type="body" sz="quarter" idx="17"/>
          </p:nvPr>
        </p:nvSpPr>
        <p:spPr>
          <a:xfrm>
            <a:off x="7630160" y="100540"/>
            <a:ext cx="4007104" cy="123111"/>
          </a:xfrm>
        </p:spPr>
        <p:txBody>
          <a:bodyPr/>
          <a:lstStyle/>
          <a:p>
            <a:r>
              <a:rPr lang="en-US" dirty="0"/>
              <a:t>Vision and ambition</a:t>
            </a:r>
          </a:p>
        </p:txBody>
      </p:sp>
      <p:sp>
        <p:nvSpPr>
          <p:cNvPr id="17" name="Subtitle 16">
            <a:extLst>
              <a:ext uri="{FF2B5EF4-FFF2-40B4-BE49-F238E27FC236}">
                <a16:creationId xmlns:a16="http://schemas.microsoft.com/office/drawing/2014/main" id="{50994D50-23C0-CC93-611E-E3971A00D51A}"/>
              </a:ext>
            </a:extLst>
          </p:cNvPr>
          <p:cNvSpPr>
            <a:spLocks noGrp="1"/>
          </p:cNvSpPr>
          <p:nvPr>
            <p:ph type="subTitle" idx="1"/>
          </p:nvPr>
        </p:nvSpPr>
        <p:spPr/>
        <p:txBody>
          <a:bodyPr/>
          <a:lstStyle/>
          <a:p>
            <a:endParaRPr lang="en-US"/>
          </a:p>
        </p:txBody>
      </p:sp>
      <p:sp>
        <p:nvSpPr>
          <p:cNvPr id="3" name="Footer Placeholder 2">
            <a:extLst>
              <a:ext uri="{FF2B5EF4-FFF2-40B4-BE49-F238E27FC236}">
                <a16:creationId xmlns:a16="http://schemas.microsoft.com/office/drawing/2014/main" id="{B3C7DAC4-C3C8-00B5-D7AE-8B8AC0C859A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606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6" y="1706563"/>
            <a:ext cx="4113518" cy="694944"/>
          </a:xfrm>
        </p:spPr>
        <p:txBody>
          <a:bodyPr/>
          <a:lstStyle/>
          <a:p>
            <a:r>
              <a:rPr lang="en-US" sz="4800" dirty="0"/>
              <a:t>Solution</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03</a:t>
            </a:r>
          </a:p>
        </p:txBody>
      </p:sp>
    </p:spTree>
    <p:extLst>
      <p:ext uri="{BB962C8B-B14F-4D97-AF65-F5344CB8AC3E}">
        <p14:creationId xmlns:p14="http://schemas.microsoft.com/office/powerpoint/2010/main" val="3081342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AAD4-C18B-1DEB-06AF-6B2E505C83E4}"/>
              </a:ext>
            </a:extLst>
          </p:cNvPr>
          <p:cNvSpPr>
            <a:spLocks noGrp="1"/>
          </p:cNvSpPr>
          <p:nvPr>
            <p:ph type="title"/>
          </p:nvPr>
        </p:nvSpPr>
        <p:spPr/>
        <p:txBody>
          <a:bodyPr/>
          <a:lstStyle/>
          <a:p>
            <a:r>
              <a:rPr lang="en-US" dirty="0"/>
              <a:t>Our target customers are [insert segment] who are looking for [insert main value propositions] solution</a:t>
            </a:r>
          </a:p>
        </p:txBody>
      </p:sp>
      <p:cxnSp>
        <p:nvCxnSpPr>
          <p:cNvPr id="6" name="Straight Connector 5">
            <a:extLst>
              <a:ext uri="{FF2B5EF4-FFF2-40B4-BE49-F238E27FC236}">
                <a16:creationId xmlns:a16="http://schemas.microsoft.com/office/drawing/2014/main" id="{D62BCFF0-7050-2BDC-EFE6-258E45F0AABD}"/>
              </a:ext>
            </a:extLst>
          </p:cNvPr>
          <p:cNvCxnSpPr>
            <a:cxnSpLocks/>
          </p:cNvCxnSpPr>
          <p:nvPr/>
        </p:nvCxnSpPr>
        <p:spPr>
          <a:xfrm flipH="1">
            <a:off x="1031399" y="3938601"/>
            <a:ext cx="2535713" cy="0"/>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0D99C0-A343-50FF-377E-02ABEA68BE2F}"/>
              </a:ext>
            </a:extLst>
          </p:cNvPr>
          <p:cNvSpPr/>
          <p:nvPr/>
        </p:nvSpPr>
        <p:spPr>
          <a:xfrm>
            <a:off x="1425345" y="3815613"/>
            <a:ext cx="1766630" cy="2459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[Segment name]</a:t>
            </a:r>
          </a:p>
        </p:txBody>
      </p:sp>
      <p:cxnSp>
        <p:nvCxnSpPr>
          <p:cNvPr id="10" name="Straight Connector 9">
            <a:extLst>
              <a:ext uri="{FF2B5EF4-FFF2-40B4-BE49-F238E27FC236}">
                <a16:creationId xmlns:a16="http://schemas.microsoft.com/office/drawing/2014/main" id="{76DDBA2A-0503-126D-FAB6-6105382E62A6}"/>
              </a:ext>
            </a:extLst>
          </p:cNvPr>
          <p:cNvCxnSpPr>
            <a:cxnSpLocks/>
          </p:cNvCxnSpPr>
          <p:nvPr/>
        </p:nvCxnSpPr>
        <p:spPr>
          <a:xfrm flipH="1">
            <a:off x="4805931" y="3938601"/>
            <a:ext cx="2535713" cy="0"/>
          </a:xfrm>
          <a:prstGeom prst="line">
            <a:avLst/>
          </a:prstGeom>
          <a:ln w="15875">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3E41CC-2DA1-27D9-F3C6-8A4EA9DB6164}"/>
              </a:ext>
            </a:extLst>
          </p:cNvPr>
          <p:cNvCxnSpPr>
            <a:cxnSpLocks/>
          </p:cNvCxnSpPr>
          <p:nvPr/>
        </p:nvCxnSpPr>
        <p:spPr>
          <a:xfrm flipH="1">
            <a:off x="8573874" y="3938601"/>
            <a:ext cx="2535713" cy="0"/>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5616550-703F-9AD5-98DF-4C07771620BD}"/>
              </a:ext>
            </a:extLst>
          </p:cNvPr>
          <p:cNvSpPr/>
          <p:nvPr/>
        </p:nvSpPr>
        <p:spPr>
          <a:xfrm>
            <a:off x="8821017" y="3813189"/>
            <a:ext cx="2052000" cy="24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[Segment name]</a:t>
            </a:r>
          </a:p>
        </p:txBody>
      </p:sp>
      <p:sp>
        <p:nvSpPr>
          <p:cNvPr id="16" name="Rectangle 15">
            <a:extLst>
              <a:ext uri="{FF2B5EF4-FFF2-40B4-BE49-F238E27FC236}">
                <a16:creationId xmlns:a16="http://schemas.microsoft.com/office/drawing/2014/main" id="{900023D0-D813-7781-FA93-80FB5045C1A6}"/>
              </a:ext>
            </a:extLst>
          </p:cNvPr>
          <p:cNvSpPr/>
          <p:nvPr/>
        </p:nvSpPr>
        <p:spPr>
          <a:xfrm>
            <a:off x="5089074" y="3813189"/>
            <a:ext cx="1980000" cy="248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[Segment name]</a:t>
            </a:r>
          </a:p>
        </p:txBody>
      </p:sp>
      <p:pic>
        <p:nvPicPr>
          <p:cNvPr id="18" name="Picture 17">
            <a:extLst>
              <a:ext uri="{FF2B5EF4-FFF2-40B4-BE49-F238E27FC236}">
                <a16:creationId xmlns:a16="http://schemas.microsoft.com/office/drawing/2014/main" id="{2D75E746-DDBF-2F28-00EB-31DEA103848B}"/>
              </a:ext>
            </a:extLst>
          </p:cNvPr>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9073017" y="2093201"/>
            <a:ext cx="1548000" cy="1548000"/>
          </a:xfrm>
          <a:prstGeom prst="ellipse">
            <a:avLst/>
          </a:prstGeom>
          <a:ln w="50800">
            <a:noFill/>
          </a:ln>
        </p:spPr>
      </p:pic>
      <p:pic>
        <p:nvPicPr>
          <p:cNvPr id="19" name="Picture 18">
            <a:extLst>
              <a:ext uri="{FF2B5EF4-FFF2-40B4-BE49-F238E27FC236}">
                <a16:creationId xmlns:a16="http://schemas.microsoft.com/office/drawing/2014/main" id="{A73D75EE-A304-4C67-006C-08C03C0A5EE0}"/>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534660" y="2093201"/>
            <a:ext cx="1548000" cy="1548000"/>
          </a:xfrm>
          <a:prstGeom prst="ellipse">
            <a:avLst/>
          </a:prstGeom>
          <a:ln w="50800">
            <a:noFill/>
          </a:ln>
        </p:spPr>
      </p:pic>
      <p:sp>
        <p:nvSpPr>
          <p:cNvPr id="20" name="TextBox 19">
            <a:extLst>
              <a:ext uri="{FF2B5EF4-FFF2-40B4-BE49-F238E27FC236}">
                <a16:creationId xmlns:a16="http://schemas.microsoft.com/office/drawing/2014/main" id="{6D3E8EB2-0D6F-2689-F2AA-C21E142DE863}"/>
              </a:ext>
            </a:extLst>
          </p:cNvPr>
          <p:cNvSpPr txBox="1"/>
          <p:nvPr/>
        </p:nvSpPr>
        <p:spPr>
          <a:xfrm>
            <a:off x="4559358" y="1551880"/>
            <a:ext cx="3039431" cy="369332"/>
          </a:xfrm>
          <a:prstGeom prst="rect">
            <a:avLst/>
          </a:prstGeom>
          <a:noFill/>
        </p:spPr>
        <p:txBody>
          <a:bodyPr wrap="square" rtlCol="0">
            <a:spAutoFit/>
          </a:bodyPr>
          <a:lstStyle/>
          <a:p>
            <a:pPr algn="ctr"/>
            <a:r>
              <a:rPr lang="en-US" b="1" dirty="0">
                <a:solidFill>
                  <a:schemeClr val="accent1"/>
                </a:solidFill>
                <a:latin typeface="Arial" panose="020B0604020202020204" pitchFamily="34" charset="0"/>
                <a:cs typeface="Arial" panose="020B0604020202020204" pitchFamily="34" charset="0"/>
              </a:rPr>
              <a:t>Our target segment</a:t>
            </a:r>
          </a:p>
        </p:txBody>
      </p:sp>
      <p:sp>
        <p:nvSpPr>
          <p:cNvPr id="22" name="Rectangle 21">
            <a:extLst>
              <a:ext uri="{FF2B5EF4-FFF2-40B4-BE49-F238E27FC236}">
                <a16:creationId xmlns:a16="http://schemas.microsoft.com/office/drawing/2014/main" id="{F7DC804D-F14C-3C2F-92DF-048D17E70CF7}"/>
              </a:ext>
            </a:extLst>
          </p:cNvPr>
          <p:cNvSpPr/>
          <p:nvPr/>
        </p:nvSpPr>
        <p:spPr>
          <a:xfrm>
            <a:off x="516324" y="4153610"/>
            <a:ext cx="3584671" cy="1118255"/>
          </a:xfrm>
          <a:prstGeom prst="rect">
            <a:avLst/>
          </a:prstGeom>
        </p:spPr>
        <p:txBody>
          <a:bodyPr wrap="square">
            <a:spAutoFit/>
          </a:bodyPr>
          <a:lstStyle/>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 of customers in segment e.g. age, work, relation to area you are looking at etc.]</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p:txBody>
      </p:sp>
      <p:sp>
        <p:nvSpPr>
          <p:cNvPr id="23" name="Rectangle 22">
            <a:extLst>
              <a:ext uri="{FF2B5EF4-FFF2-40B4-BE49-F238E27FC236}">
                <a16:creationId xmlns:a16="http://schemas.microsoft.com/office/drawing/2014/main" id="{CEDAACB6-645D-468E-E606-6D4709845B92}"/>
              </a:ext>
            </a:extLst>
          </p:cNvPr>
          <p:cNvSpPr/>
          <p:nvPr/>
        </p:nvSpPr>
        <p:spPr>
          <a:xfrm>
            <a:off x="4335582" y="4153610"/>
            <a:ext cx="3585600" cy="1118255"/>
          </a:xfrm>
          <a:prstGeom prst="rect">
            <a:avLst/>
          </a:prstGeom>
        </p:spPr>
        <p:txBody>
          <a:bodyPr wrap="square">
            <a:spAutoFit/>
          </a:bodyPr>
          <a:lstStyle/>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 of customers in segment e.g. age, work, relation to area you are looking at etc.]</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p:txBody>
      </p:sp>
      <p:sp>
        <p:nvSpPr>
          <p:cNvPr id="24" name="Rectangle 23">
            <a:extLst>
              <a:ext uri="{FF2B5EF4-FFF2-40B4-BE49-F238E27FC236}">
                <a16:creationId xmlns:a16="http://schemas.microsoft.com/office/drawing/2014/main" id="{94B89B36-27CF-169B-F585-6E70D2646B11}"/>
              </a:ext>
            </a:extLst>
          </p:cNvPr>
          <p:cNvSpPr/>
          <p:nvPr/>
        </p:nvSpPr>
        <p:spPr>
          <a:xfrm>
            <a:off x="8048930" y="4158885"/>
            <a:ext cx="3585600" cy="1118255"/>
          </a:xfrm>
          <a:prstGeom prst="rect">
            <a:avLst/>
          </a:prstGeom>
        </p:spPr>
        <p:txBody>
          <a:bodyPr wrap="square">
            <a:spAutoFit/>
          </a:bodyPr>
          <a:lstStyle/>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 of customers in segment e.g. age, work, relation to area you are looking at etc.]</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a:p>
            <a:pPr marL="284400" lvl="0" indent="-285750">
              <a:spcAft>
                <a:spcPts val="400"/>
              </a:spcAft>
              <a:buFont typeface="Arial" panose="020B0604020202020204" pitchFamily="34" charset="0"/>
              <a:buChar char="•"/>
              <a:defRPr/>
            </a:pPr>
            <a:r>
              <a:rPr lang="en-US" sz="1200" dirty="0">
                <a:solidFill>
                  <a:schemeClr val="bg1">
                    <a:lumMod val="65000"/>
                  </a:schemeClr>
                </a:solidFill>
                <a:latin typeface="Arial" panose="020B0604020202020204" pitchFamily="34" charset="0"/>
                <a:cs typeface="Arial" panose="020B0604020202020204" pitchFamily="34" charset="0"/>
              </a:rPr>
              <a:t>[Insert description]</a:t>
            </a:r>
          </a:p>
        </p:txBody>
      </p:sp>
      <p:pic>
        <p:nvPicPr>
          <p:cNvPr id="38914" name="Picture 2" descr="Meet Pascale Sablan, a Black woman trying to change the face of  architecture : NPR">
            <a:extLst>
              <a:ext uri="{FF2B5EF4-FFF2-40B4-BE49-F238E27FC236}">
                <a16:creationId xmlns:a16="http://schemas.microsoft.com/office/drawing/2014/main" id="{D1762981-7676-5E99-DA4F-4F12C740E48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302603" y="2093201"/>
            <a:ext cx="1543682" cy="1545336"/>
          </a:xfrm>
          <a:prstGeom prst="ellipse">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3030DC5-32CA-C229-5F2F-A7C2EB59AB50}"/>
              </a:ext>
            </a:extLst>
          </p:cNvPr>
          <p:cNvSpPr/>
          <p:nvPr/>
        </p:nvSpPr>
        <p:spPr>
          <a:xfrm>
            <a:off x="4122033" y="1471964"/>
            <a:ext cx="3905859" cy="4885568"/>
          </a:xfrm>
          <a:prstGeom prst="rect">
            <a:avLst/>
          </a:prstGeom>
          <a:no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5" name="Footer Placeholder 2">
            <a:extLst>
              <a:ext uri="{FF2B5EF4-FFF2-40B4-BE49-F238E27FC236}">
                <a16:creationId xmlns:a16="http://schemas.microsoft.com/office/drawing/2014/main" id="{656235DC-8569-D7A3-6001-31437AB075B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18538B20-3839-84BE-2175-12DC9CE374A6}"/>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9" name="Text Placeholder 6">
            <a:extLst>
              <a:ext uri="{FF2B5EF4-FFF2-40B4-BE49-F238E27FC236}">
                <a16:creationId xmlns:a16="http://schemas.microsoft.com/office/drawing/2014/main" id="{C855025D-709F-68AB-FE7E-382B324B5D09}"/>
              </a:ext>
            </a:extLst>
          </p:cNvPr>
          <p:cNvSpPr>
            <a:spLocks noGrp="1"/>
          </p:cNvSpPr>
          <p:nvPr>
            <p:ph type="body" sz="quarter" idx="17"/>
          </p:nvPr>
        </p:nvSpPr>
        <p:spPr>
          <a:xfrm>
            <a:off x="7630160" y="100540"/>
            <a:ext cx="4007104" cy="123111"/>
          </a:xfrm>
        </p:spPr>
        <p:txBody>
          <a:bodyPr/>
          <a:lstStyle/>
          <a:p>
            <a:r>
              <a:rPr lang="en-US" sz="800" dirty="0"/>
              <a:t>Solution: Customer segments and pain points</a:t>
            </a:r>
            <a:endParaRPr lang="en-US" dirty="0"/>
          </a:p>
        </p:txBody>
      </p:sp>
    </p:spTree>
    <p:extLst>
      <p:ext uri="{BB962C8B-B14F-4D97-AF65-F5344CB8AC3E}">
        <p14:creationId xmlns:p14="http://schemas.microsoft.com/office/powerpoint/2010/main" val="3135631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B185D-7561-BA35-3819-A74B3B0BC2CF}"/>
              </a:ext>
            </a:extLst>
          </p:cNvPr>
          <p:cNvSpPr>
            <a:spLocks noGrp="1"/>
          </p:cNvSpPr>
          <p:nvPr>
            <p:ph type="title"/>
          </p:nvPr>
        </p:nvSpPr>
        <p:spPr/>
        <p:txBody>
          <a:bodyPr/>
          <a:lstStyle/>
          <a:p>
            <a:r>
              <a:rPr lang="en-GB" dirty="0"/>
              <a:t>There are three main customer segments that are interesting to target with [insert solution]</a:t>
            </a:r>
            <a:endParaRPr lang="en-US" dirty="0"/>
          </a:p>
        </p:txBody>
      </p:sp>
      <p:sp>
        <p:nvSpPr>
          <p:cNvPr id="2" name="Subtitle 1">
            <a:extLst>
              <a:ext uri="{FF2B5EF4-FFF2-40B4-BE49-F238E27FC236}">
                <a16:creationId xmlns:a16="http://schemas.microsoft.com/office/drawing/2014/main" id="{5BB27A65-B174-62A2-8EAD-28D0F012F104}"/>
              </a:ext>
            </a:extLst>
          </p:cNvPr>
          <p:cNvSpPr>
            <a:spLocks noGrp="1"/>
          </p:cNvSpPr>
          <p:nvPr>
            <p:ph type="subTitle" idx="1"/>
          </p:nvPr>
        </p:nvSpPr>
        <p:spPr/>
        <p:txBody>
          <a:bodyPr/>
          <a:lstStyle/>
          <a:p>
            <a:endParaRPr lang="en-US"/>
          </a:p>
        </p:txBody>
      </p:sp>
      <p:sp>
        <p:nvSpPr>
          <p:cNvPr id="13" name="Text Placeholder 6">
            <a:extLst>
              <a:ext uri="{FF2B5EF4-FFF2-40B4-BE49-F238E27FC236}">
                <a16:creationId xmlns:a16="http://schemas.microsoft.com/office/drawing/2014/main" id="{131C3B1F-079C-6C19-5151-C5E730FB27E2}"/>
              </a:ext>
            </a:extLst>
          </p:cNvPr>
          <p:cNvSpPr>
            <a:spLocks noGrp="1"/>
          </p:cNvSpPr>
          <p:nvPr>
            <p:ph type="body" sz="quarter" idx="17"/>
          </p:nvPr>
        </p:nvSpPr>
        <p:spPr/>
        <p:txBody>
          <a:bodyPr/>
          <a:lstStyle/>
          <a:p>
            <a:r>
              <a:rPr lang="en-US" sz="800" dirty="0"/>
              <a:t>Solution: Customer segments and pain points</a:t>
            </a:r>
            <a:endParaRPr lang="en-US" dirty="0"/>
          </a:p>
        </p:txBody>
      </p:sp>
      <p:sp>
        <p:nvSpPr>
          <p:cNvPr id="3" name="Rectangle 2">
            <a:extLst>
              <a:ext uri="{FF2B5EF4-FFF2-40B4-BE49-F238E27FC236}">
                <a16:creationId xmlns:a16="http://schemas.microsoft.com/office/drawing/2014/main" id="{FD0C6889-76AA-E68F-A131-9EA53FBD2D38}"/>
              </a:ext>
            </a:extLst>
          </p:cNvPr>
          <p:cNvSpPr/>
          <p:nvPr/>
        </p:nvSpPr>
        <p:spPr>
          <a:xfrm>
            <a:off x="4398685" y="2179771"/>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9A8D64A-6886-2E8F-9ACC-DC22FC9F50A4}"/>
              </a:ext>
            </a:extLst>
          </p:cNvPr>
          <p:cNvSpPr/>
          <p:nvPr/>
        </p:nvSpPr>
        <p:spPr>
          <a:xfrm>
            <a:off x="695303" y="2179771"/>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E8815FB3-54E2-3A02-04D1-FEC4E8E5EA4B}"/>
              </a:ext>
            </a:extLst>
          </p:cNvPr>
          <p:cNvSpPr txBox="1"/>
          <p:nvPr/>
        </p:nvSpPr>
        <p:spPr>
          <a:xfrm>
            <a:off x="2187291" y="2572701"/>
            <a:ext cx="1284326"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5" name="TextBox 74">
            <a:extLst>
              <a:ext uri="{FF2B5EF4-FFF2-40B4-BE49-F238E27FC236}">
                <a16:creationId xmlns:a16="http://schemas.microsoft.com/office/drawing/2014/main" id="{93F0098C-3EAF-10FE-4090-98635E0FE5E6}"/>
              </a:ext>
            </a:extLst>
          </p:cNvPr>
          <p:cNvSpPr txBox="1"/>
          <p:nvPr/>
        </p:nvSpPr>
        <p:spPr>
          <a:xfrm>
            <a:off x="5924677" y="2572701"/>
            <a:ext cx="1284326"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6" name="Rectangle 75">
            <a:extLst>
              <a:ext uri="{FF2B5EF4-FFF2-40B4-BE49-F238E27FC236}">
                <a16:creationId xmlns:a16="http://schemas.microsoft.com/office/drawing/2014/main" id="{839DCAE2-D360-0E4D-E9B3-C002C0422203}"/>
              </a:ext>
            </a:extLst>
          </p:cNvPr>
          <p:cNvSpPr/>
          <p:nvPr/>
        </p:nvSpPr>
        <p:spPr>
          <a:xfrm>
            <a:off x="8102067" y="2179770"/>
            <a:ext cx="3400177" cy="40709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9B10683E-37EC-2794-5FFF-D8E4491615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6638" y="2390879"/>
            <a:ext cx="1080335" cy="10800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78" name="TextBox 77">
            <a:extLst>
              <a:ext uri="{FF2B5EF4-FFF2-40B4-BE49-F238E27FC236}">
                <a16:creationId xmlns:a16="http://schemas.microsoft.com/office/drawing/2014/main" id="{FD55A184-FDAB-D594-EBAA-997000B5DC4D}"/>
              </a:ext>
            </a:extLst>
          </p:cNvPr>
          <p:cNvSpPr txBox="1"/>
          <p:nvPr/>
        </p:nvSpPr>
        <p:spPr>
          <a:xfrm>
            <a:off x="9571544" y="2572701"/>
            <a:ext cx="1284326"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9" name="Rectangle 78">
            <a:extLst>
              <a:ext uri="{FF2B5EF4-FFF2-40B4-BE49-F238E27FC236}">
                <a16:creationId xmlns:a16="http://schemas.microsoft.com/office/drawing/2014/main" id="{5C0C76A6-A24A-BA09-F45C-E52CEC213383}"/>
              </a:ext>
            </a:extLst>
          </p:cNvPr>
          <p:cNvSpPr/>
          <p:nvPr/>
        </p:nvSpPr>
        <p:spPr>
          <a:xfrm>
            <a:off x="810193"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quote or description]</a:t>
            </a:r>
          </a:p>
        </p:txBody>
      </p:sp>
      <p:sp>
        <p:nvSpPr>
          <p:cNvPr id="80" name="Rectangle 79">
            <a:extLst>
              <a:ext uri="{FF2B5EF4-FFF2-40B4-BE49-F238E27FC236}">
                <a16:creationId xmlns:a16="http://schemas.microsoft.com/office/drawing/2014/main" id="{EBDA0506-BFAC-061D-8986-03A4B37529AC}"/>
              </a:ext>
            </a:extLst>
          </p:cNvPr>
          <p:cNvSpPr/>
          <p:nvPr/>
        </p:nvSpPr>
        <p:spPr>
          <a:xfrm>
            <a:off x="4513576"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quote or description]</a:t>
            </a:r>
          </a:p>
        </p:txBody>
      </p:sp>
      <p:sp>
        <p:nvSpPr>
          <p:cNvPr id="81" name="Rectangle 80">
            <a:extLst>
              <a:ext uri="{FF2B5EF4-FFF2-40B4-BE49-F238E27FC236}">
                <a16:creationId xmlns:a16="http://schemas.microsoft.com/office/drawing/2014/main" id="{A3040C5B-BBD1-933A-366E-2E80B88997EF}"/>
              </a:ext>
            </a:extLst>
          </p:cNvPr>
          <p:cNvSpPr/>
          <p:nvPr/>
        </p:nvSpPr>
        <p:spPr>
          <a:xfrm>
            <a:off x="8216958" y="4107177"/>
            <a:ext cx="3170395" cy="1731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quote or description]</a:t>
            </a:r>
          </a:p>
        </p:txBody>
      </p:sp>
      <p:pic>
        <p:nvPicPr>
          <p:cNvPr id="2050" name="Picture 2" descr="Is this the breakout year for Asian men in leading roles? | The Star">
            <a:extLst>
              <a:ext uri="{FF2B5EF4-FFF2-40B4-BE49-F238E27FC236}">
                <a16:creationId xmlns:a16="http://schemas.microsoft.com/office/drawing/2014/main" id="{98E78E80-224B-CEBB-B487-CAB5813A2D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2689" y="2390879"/>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descr="Young Black Men - Hackney CVS - Hackney CVS">
            <a:extLst>
              <a:ext uri="{FF2B5EF4-FFF2-40B4-BE49-F238E27FC236}">
                <a16:creationId xmlns:a16="http://schemas.microsoft.com/office/drawing/2014/main" id="{794E3A88-40B6-E212-852B-A998B53158D0}"/>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5085" y="2390879"/>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Footer Placeholder 2">
            <a:extLst>
              <a:ext uri="{FF2B5EF4-FFF2-40B4-BE49-F238E27FC236}">
                <a16:creationId xmlns:a16="http://schemas.microsoft.com/office/drawing/2014/main" id="{630E8E74-A555-E90D-0588-7E7C89B5989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F04C239D-0084-0AE9-E85B-F2B1AADA8188}"/>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2403827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DB185D-7561-BA35-3819-A74B3B0BC2CF}"/>
              </a:ext>
            </a:extLst>
          </p:cNvPr>
          <p:cNvSpPr>
            <a:spLocks noGrp="1"/>
          </p:cNvSpPr>
          <p:nvPr>
            <p:ph type="title"/>
          </p:nvPr>
        </p:nvSpPr>
        <p:spPr/>
        <p:txBody>
          <a:bodyPr/>
          <a:lstStyle/>
          <a:p>
            <a:r>
              <a:rPr lang="en-GB" dirty="0">
                <a:solidFill>
                  <a:schemeClr val="accent1"/>
                </a:solidFill>
              </a:rPr>
              <a:t>Details: </a:t>
            </a:r>
            <a:r>
              <a:rPr lang="en-GB" dirty="0"/>
              <a:t>Customer segments</a:t>
            </a:r>
            <a:endParaRPr lang="en-US" dirty="0"/>
          </a:p>
        </p:txBody>
      </p:sp>
      <p:sp>
        <p:nvSpPr>
          <p:cNvPr id="3" name="Rectangle 2">
            <a:extLst>
              <a:ext uri="{FF2B5EF4-FFF2-40B4-BE49-F238E27FC236}">
                <a16:creationId xmlns:a16="http://schemas.microsoft.com/office/drawing/2014/main" id="{FD0C6889-76AA-E68F-A131-9EA53FBD2D38}"/>
              </a:ext>
            </a:extLst>
          </p:cNvPr>
          <p:cNvSpPr/>
          <p:nvPr/>
        </p:nvSpPr>
        <p:spPr>
          <a:xfrm>
            <a:off x="4398685" y="1483086"/>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9A8D64A-6886-2E8F-9ACC-DC22FC9F50A4}"/>
              </a:ext>
            </a:extLst>
          </p:cNvPr>
          <p:cNvSpPr/>
          <p:nvPr/>
        </p:nvSpPr>
        <p:spPr>
          <a:xfrm>
            <a:off x="695303" y="1483086"/>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E8815FB3-54E2-3A02-04D1-FEC4E8E5EA4B}"/>
              </a:ext>
            </a:extLst>
          </p:cNvPr>
          <p:cNvSpPr txBox="1"/>
          <p:nvPr/>
        </p:nvSpPr>
        <p:spPr>
          <a:xfrm>
            <a:off x="2187291" y="1876016"/>
            <a:ext cx="1274708"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5" name="TextBox 74">
            <a:extLst>
              <a:ext uri="{FF2B5EF4-FFF2-40B4-BE49-F238E27FC236}">
                <a16:creationId xmlns:a16="http://schemas.microsoft.com/office/drawing/2014/main" id="{93F0098C-3EAF-10FE-4090-98635E0FE5E6}"/>
              </a:ext>
            </a:extLst>
          </p:cNvPr>
          <p:cNvSpPr txBox="1"/>
          <p:nvPr/>
        </p:nvSpPr>
        <p:spPr>
          <a:xfrm>
            <a:off x="5924677" y="1876016"/>
            <a:ext cx="1284326"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6" name="Rectangle 75">
            <a:extLst>
              <a:ext uri="{FF2B5EF4-FFF2-40B4-BE49-F238E27FC236}">
                <a16:creationId xmlns:a16="http://schemas.microsoft.com/office/drawing/2014/main" id="{839DCAE2-D360-0E4D-E9B3-C002C0422203}"/>
              </a:ext>
            </a:extLst>
          </p:cNvPr>
          <p:cNvSpPr/>
          <p:nvPr/>
        </p:nvSpPr>
        <p:spPr>
          <a:xfrm>
            <a:off x="8102067" y="1483085"/>
            <a:ext cx="3400177" cy="478708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9B10683E-37EC-2794-5FFF-D8E44916157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96638" y="1694194"/>
            <a:ext cx="1080335" cy="1080000"/>
          </a:xfrm>
          <a:prstGeom prst="ellipse">
            <a:avLst/>
          </a:prstGeom>
          <a:ln w="12700" cap="rnd">
            <a:solidFill>
              <a:schemeClr val="bg1"/>
            </a:solidFill>
          </a:ln>
          <a:effectLst/>
          <a:scene3d>
            <a:camera prst="orthographicFront"/>
            <a:lightRig rig="contrasting" dir="t">
              <a:rot lat="0" lon="0" rev="3000000"/>
            </a:lightRig>
          </a:scene3d>
          <a:sp3d contourW="7620">
            <a:bevelT w="95250" h="31750"/>
            <a:contourClr>
              <a:srgbClr val="333333"/>
            </a:contourClr>
          </a:sp3d>
        </p:spPr>
      </p:pic>
      <p:sp>
        <p:nvSpPr>
          <p:cNvPr id="78" name="TextBox 77">
            <a:extLst>
              <a:ext uri="{FF2B5EF4-FFF2-40B4-BE49-F238E27FC236}">
                <a16:creationId xmlns:a16="http://schemas.microsoft.com/office/drawing/2014/main" id="{FD55A184-FDAB-D594-EBAA-997000B5DC4D}"/>
              </a:ext>
            </a:extLst>
          </p:cNvPr>
          <p:cNvSpPr txBox="1"/>
          <p:nvPr/>
        </p:nvSpPr>
        <p:spPr>
          <a:xfrm>
            <a:off x="9571544" y="1876016"/>
            <a:ext cx="1284326" cy="800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ea typeface="Helvetica Neue" panose="02000503000000020004" pitchFamily="2" charset="0"/>
                <a:cs typeface="Arial" panose="020B0604020202020204" pitchFamily="34" charset="0"/>
              </a:rPr>
              <a:t>Name]</a:t>
            </a:r>
            <a:endParaRPr kumimoji="0" lang="en-US" sz="2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pic>
        <p:nvPicPr>
          <p:cNvPr id="2050" name="Picture 2" descr="Is this the breakout year for Asian men in leading roles? | The Star">
            <a:extLst>
              <a:ext uri="{FF2B5EF4-FFF2-40B4-BE49-F238E27FC236}">
                <a16:creationId xmlns:a16="http://schemas.microsoft.com/office/drawing/2014/main" id="{98E78E80-224B-CEBB-B487-CAB5813A2D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2689" y="1694194"/>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descr="Young Black Men - Hackney CVS - Hackney CVS">
            <a:extLst>
              <a:ext uri="{FF2B5EF4-FFF2-40B4-BE49-F238E27FC236}">
                <a16:creationId xmlns:a16="http://schemas.microsoft.com/office/drawing/2014/main" id="{794E3A88-40B6-E212-852B-A998B53158D0}"/>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5085" y="1694194"/>
            <a:ext cx="1078992" cy="1078992"/>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2122F9-B6EC-B59A-AEBF-B0A32E68750E}"/>
              </a:ext>
            </a:extLst>
          </p:cNvPr>
          <p:cNvSpPr txBox="1"/>
          <p:nvPr/>
        </p:nvSpPr>
        <p:spPr>
          <a:xfrm>
            <a:off x="819677" y="2884956"/>
            <a:ext cx="310749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solution: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[insert e.g. brand]: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rPr>
              <a:t>t decisive factors e.g. price]</a:t>
            </a: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loyalty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switching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expectations of new solution]</a:t>
            </a:r>
          </a:p>
        </p:txBody>
      </p:sp>
      <p:sp>
        <p:nvSpPr>
          <p:cNvPr id="8" name="TextBox 7">
            <a:extLst>
              <a:ext uri="{FF2B5EF4-FFF2-40B4-BE49-F238E27FC236}">
                <a16:creationId xmlns:a16="http://schemas.microsoft.com/office/drawing/2014/main" id="{7D99FBF1-7EB8-5E41-3654-0E46F5B1B7C8}"/>
              </a:ext>
            </a:extLst>
          </p:cNvPr>
          <p:cNvSpPr txBox="1"/>
          <p:nvPr/>
        </p:nvSpPr>
        <p:spPr>
          <a:xfrm>
            <a:off x="8205742" y="2884956"/>
            <a:ext cx="310749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solution: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[insert e.g. brand]: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rPr>
              <a:t>t decisive factors e.g. price]</a:t>
            </a: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loyalty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switching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expectations of new solution]</a:t>
            </a:r>
          </a:p>
        </p:txBody>
      </p:sp>
      <p:sp>
        <p:nvSpPr>
          <p:cNvPr id="9" name="TextBox 8">
            <a:extLst>
              <a:ext uri="{FF2B5EF4-FFF2-40B4-BE49-F238E27FC236}">
                <a16:creationId xmlns:a16="http://schemas.microsoft.com/office/drawing/2014/main" id="{D683C747-6818-B083-01C8-903E69893B02}"/>
              </a:ext>
            </a:extLst>
          </p:cNvPr>
          <p:cNvSpPr txBox="1"/>
          <p:nvPr/>
        </p:nvSpPr>
        <p:spPr>
          <a:xfrm>
            <a:off x="4517906" y="2884956"/>
            <a:ext cx="310749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Motivation to use solution: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motivation]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Decisive factors in choice of [insert e.g. brand]: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rPr>
              <a:t>t decisive factors e.g. price]</a:t>
            </a: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Loyalty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loyalty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Switching triggers: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switching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Expectations: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expectations of new solution]</a:t>
            </a:r>
          </a:p>
        </p:txBody>
      </p:sp>
      <p:sp>
        <p:nvSpPr>
          <p:cNvPr id="11" name="Footer Placeholder 2">
            <a:extLst>
              <a:ext uri="{FF2B5EF4-FFF2-40B4-BE49-F238E27FC236}">
                <a16:creationId xmlns:a16="http://schemas.microsoft.com/office/drawing/2014/main" id="{020E36D2-5FD7-73E0-978C-8D3C78C3BB6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5" name="Text Placeholder 6">
            <a:extLst>
              <a:ext uri="{FF2B5EF4-FFF2-40B4-BE49-F238E27FC236}">
                <a16:creationId xmlns:a16="http://schemas.microsoft.com/office/drawing/2014/main" id="{1C6A80D4-B057-1735-D9D4-24CCE1A039DC}"/>
              </a:ext>
            </a:extLst>
          </p:cNvPr>
          <p:cNvSpPr>
            <a:spLocks noGrp="1"/>
          </p:cNvSpPr>
          <p:nvPr>
            <p:ph type="body" sz="quarter" idx="17"/>
          </p:nvPr>
        </p:nvSpPr>
        <p:spPr>
          <a:xfrm>
            <a:off x="7630160" y="100540"/>
            <a:ext cx="4007104" cy="123111"/>
          </a:xfrm>
        </p:spPr>
        <p:txBody>
          <a:bodyPr/>
          <a:lstStyle/>
          <a:p>
            <a:r>
              <a:rPr lang="en-US" sz="800" dirty="0"/>
              <a:t>Solution: Customer segments and pain points</a:t>
            </a:r>
            <a:endParaRPr lang="en-US" dirty="0"/>
          </a:p>
        </p:txBody>
      </p:sp>
    </p:spTree>
    <p:extLst>
      <p:ext uri="{BB962C8B-B14F-4D97-AF65-F5344CB8AC3E}">
        <p14:creationId xmlns:p14="http://schemas.microsoft.com/office/powerpoint/2010/main" val="117510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A687B76D-D97A-B347-9263-86CA8836C9BB}"/>
              </a:ext>
            </a:extLst>
          </p:cNvPr>
          <p:cNvSpPr txBox="1"/>
          <p:nvPr/>
        </p:nvSpPr>
        <p:spPr>
          <a:xfrm>
            <a:off x="533767" y="3362094"/>
            <a:ext cx="30600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first reason]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t>
            </a: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rPr>
              <a:t>t in-depth description]</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tx2"/>
                </a:solidFill>
                <a:latin typeface="Georgia" panose="02040502050405020303" pitchFamily="18" charset="0"/>
              </a:rPr>
              <a:t>We will focus on [insert segment] as our primary target segment due to three reasons</a:t>
            </a:r>
          </a:p>
        </p:txBody>
      </p:sp>
      <p:sp>
        <p:nvSpPr>
          <p:cNvPr id="5" name="Subtitle 4">
            <a:extLst>
              <a:ext uri="{FF2B5EF4-FFF2-40B4-BE49-F238E27FC236}">
                <a16:creationId xmlns:a16="http://schemas.microsoft.com/office/drawing/2014/main" id="{3B2E6D75-0B7A-13E7-0127-3111D06AA9D1}"/>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28DF9A7F-D4C1-C858-837B-76465DBFC6F0}"/>
              </a:ext>
            </a:extLst>
          </p:cNvPr>
          <p:cNvSpPr>
            <a:spLocks noGrp="1"/>
          </p:cNvSpPr>
          <p:nvPr>
            <p:ph type="body" sz="quarter" idx="17"/>
          </p:nvPr>
        </p:nvSpPr>
        <p:spPr>
          <a:xfrm>
            <a:off x="7630160" y="100540"/>
            <a:ext cx="4007104" cy="123111"/>
          </a:xfrm>
        </p:spPr>
        <p:txBody>
          <a:bodyPr/>
          <a:lstStyle/>
          <a:p>
            <a:r>
              <a:rPr lang="en-US" sz="800" dirty="0"/>
              <a:t>Solution: Customer segments and pain points</a:t>
            </a:r>
            <a:endParaRPr lang="en-US" dirty="0"/>
          </a:p>
        </p:txBody>
      </p:sp>
      <p:sp>
        <p:nvSpPr>
          <p:cNvPr id="15" name="Oval 14">
            <a:extLst>
              <a:ext uri="{FF2B5EF4-FFF2-40B4-BE49-F238E27FC236}">
                <a16:creationId xmlns:a16="http://schemas.microsoft.com/office/drawing/2014/main" id="{29F4046A-E7C2-1447-95BA-6B19BFF46CBF}"/>
              </a:ext>
            </a:extLst>
          </p:cNvPr>
          <p:cNvSpPr/>
          <p:nvPr/>
        </p:nvSpPr>
        <p:spPr>
          <a:xfrm>
            <a:off x="1806513" y="2619623"/>
            <a:ext cx="507999" cy="5079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1</a:t>
            </a:r>
          </a:p>
        </p:txBody>
      </p:sp>
      <p:sp>
        <p:nvSpPr>
          <p:cNvPr id="18" name="Oval 17">
            <a:extLst>
              <a:ext uri="{FF2B5EF4-FFF2-40B4-BE49-F238E27FC236}">
                <a16:creationId xmlns:a16="http://schemas.microsoft.com/office/drawing/2014/main" id="{AEBF1FEE-416F-054B-B5F3-BF2540DBA779}"/>
              </a:ext>
            </a:extLst>
          </p:cNvPr>
          <p:cNvSpPr/>
          <p:nvPr/>
        </p:nvSpPr>
        <p:spPr>
          <a:xfrm>
            <a:off x="5842000" y="2619623"/>
            <a:ext cx="507999" cy="5079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2</a:t>
            </a:r>
          </a:p>
        </p:txBody>
      </p:sp>
      <p:sp>
        <p:nvSpPr>
          <p:cNvPr id="19" name="Oval 18">
            <a:extLst>
              <a:ext uri="{FF2B5EF4-FFF2-40B4-BE49-F238E27FC236}">
                <a16:creationId xmlns:a16="http://schemas.microsoft.com/office/drawing/2014/main" id="{D8330D1E-71CC-A14F-94E9-886669878B36}"/>
              </a:ext>
            </a:extLst>
          </p:cNvPr>
          <p:cNvSpPr/>
          <p:nvPr/>
        </p:nvSpPr>
        <p:spPr>
          <a:xfrm>
            <a:off x="9814470" y="2619623"/>
            <a:ext cx="507999" cy="5079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DK"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3</a:t>
            </a:r>
          </a:p>
        </p:txBody>
      </p:sp>
      <p:sp>
        <p:nvSpPr>
          <p:cNvPr id="20" name="TextBox 19">
            <a:extLst>
              <a:ext uri="{FF2B5EF4-FFF2-40B4-BE49-F238E27FC236}">
                <a16:creationId xmlns:a16="http://schemas.microsoft.com/office/drawing/2014/main" id="{3BEC1CC4-A025-4340-B2D8-043C8B8DA70A}"/>
              </a:ext>
            </a:extLst>
          </p:cNvPr>
          <p:cNvSpPr txBox="1"/>
          <p:nvPr/>
        </p:nvSpPr>
        <p:spPr>
          <a:xfrm>
            <a:off x="8633251" y="3362094"/>
            <a:ext cx="30600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first reason]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t>
            </a: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rPr>
              <a:t>t in-depth description]</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26" name="TextBox 25">
            <a:extLst>
              <a:ext uri="{FF2B5EF4-FFF2-40B4-BE49-F238E27FC236}">
                <a16:creationId xmlns:a16="http://schemas.microsoft.com/office/drawing/2014/main" id="{B138E15A-890D-9643-9D76-7F8A2E5B053D}"/>
              </a:ext>
            </a:extLst>
          </p:cNvPr>
          <p:cNvSpPr txBox="1"/>
          <p:nvPr/>
        </p:nvSpPr>
        <p:spPr>
          <a:xfrm>
            <a:off x="4583509" y="3362094"/>
            <a:ext cx="30600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first reason]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a:t>
            </a: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a:t>
            </a: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rPr>
              <a:t>t in-depth description]</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7" name="Footer Placeholder 2">
            <a:extLst>
              <a:ext uri="{FF2B5EF4-FFF2-40B4-BE49-F238E27FC236}">
                <a16:creationId xmlns:a16="http://schemas.microsoft.com/office/drawing/2014/main" id="{4C230B4B-A7EE-0DAC-B128-4C788573089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8936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These customer segments generally have [insert number] main problem areas in regards to [insert]</a:t>
            </a:r>
            <a:endParaRPr lang="en-US" dirty="0"/>
          </a:p>
        </p:txBody>
      </p:sp>
      <p:sp>
        <p:nvSpPr>
          <p:cNvPr id="2" name="Subtitle 1">
            <a:extLst>
              <a:ext uri="{FF2B5EF4-FFF2-40B4-BE49-F238E27FC236}">
                <a16:creationId xmlns:a16="http://schemas.microsoft.com/office/drawing/2014/main" id="{CDDC5B71-F34F-F711-A294-DB5C6220ADCD}"/>
              </a:ext>
            </a:extLst>
          </p:cNvPr>
          <p:cNvSpPr>
            <a:spLocks noGrp="1"/>
          </p:cNvSpPr>
          <p:nvPr>
            <p:ph type="subTitle" idx="1"/>
          </p:nvPr>
        </p:nvSpPr>
        <p:spPr/>
        <p:txBody>
          <a:bodyPr/>
          <a:lstStyle/>
          <a:p>
            <a:endParaRPr lang="en-US"/>
          </a:p>
        </p:txBody>
      </p:sp>
      <p:sp>
        <p:nvSpPr>
          <p:cNvPr id="9" name="Text Placeholder 6">
            <a:extLst>
              <a:ext uri="{FF2B5EF4-FFF2-40B4-BE49-F238E27FC236}">
                <a16:creationId xmlns:a16="http://schemas.microsoft.com/office/drawing/2014/main" id="{8FFFF418-9AD0-0D67-2DA1-2774917C1140}"/>
              </a:ext>
            </a:extLst>
          </p:cNvPr>
          <p:cNvSpPr>
            <a:spLocks noGrp="1"/>
          </p:cNvSpPr>
          <p:nvPr>
            <p:ph type="body" sz="quarter" idx="17"/>
          </p:nvPr>
        </p:nvSpPr>
        <p:spPr/>
        <p:txBody>
          <a:bodyPr/>
          <a:lstStyle/>
          <a:p>
            <a:r>
              <a:rPr lang="en-US" sz="800" dirty="0"/>
              <a:t>Solution: Customer segments and pain points</a:t>
            </a:r>
            <a:endParaRPr lang="en-US" dirty="0"/>
          </a:p>
        </p:txBody>
      </p:sp>
      <p:sp>
        <p:nvSpPr>
          <p:cNvPr id="20" name="TextBox 19">
            <a:extLst>
              <a:ext uri="{FF2B5EF4-FFF2-40B4-BE49-F238E27FC236}">
                <a16:creationId xmlns:a16="http://schemas.microsoft.com/office/drawing/2014/main" id="{FBA2F148-D6C1-66F9-9D7C-A9E6DB36E4CE}"/>
              </a:ext>
            </a:extLst>
          </p:cNvPr>
          <p:cNvSpPr txBox="1"/>
          <p:nvPr/>
        </p:nvSpPr>
        <p:spPr>
          <a:xfrm>
            <a:off x="554736"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21" name="TextBox 20">
            <a:extLst>
              <a:ext uri="{FF2B5EF4-FFF2-40B4-BE49-F238E27FC236}">
                <a16:creationId xmlns:a16="http://schemas.microsoft.com/office/drawing/2014/main" id="{8A134BE5-4F95-AA49-BDDF-C7787DD9F700}"/>
              </a:ext>
            </a:extLst>
          </p:cNvPr>
          <p:cNvSpPr txBox="1"/>
          <p:nvPr/>
        </p:nvSpPr>
        <p:spPr>
          <a:xfrm>
            <a:off x="554736" y="2634735"/>
            <a:ext cx="16776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01</a:t>
            </a:r>
          </a:p>
        </p:txBody>
      </p:sp>
      <p:sp>
        <p:nvSpPr>
          <p:cNvPr id="23" name="TextBox 22">
            <a:extLst>
              <a:ext uri="{FF2B5EF4-FFF2-40B4-BE49-F238E27FC236}">
                <a16:creationId xmlns:a16="http://schemas.microsoft.com/office/drawing/2014/main" id="{CAA553E8-20E8-FEE7-07E5-1D9F779FC5BA}"/>
              </a:ext>
            </a:extLst>
          </p:cNvPr>
          <p:cNvSpPr txBox="1"/>
          <p:nvPr/>
        </p:nvSpPr>
        <p:spPr>
          <a:xfrm>
            <a:off x="2375984"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24" name="TextBox 23">
            <a:extLst>
              <a:ext uri="{FF2B5EF4-FFF2-40B4-BE49-F238E27FC236}">
                <a16:creationId xmlns:a16="http://schemas.microsoft.com/office/drawing/2014/main" id="{44D91AD4-91A9-DD0B-BF25-5CC71B3E986F}"/>
              </a:ext>
            </a:extLst>
          </p:cNvPr>
          <p:cNvSpPr txBox="1"/>
          <p:nvPr/>
        </p:nvSpPr>
        <p:spPr>
          <a:xfrm>
            <a:off x="2375984" y="2634735"/>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02</a:t>
            </a:r>
          </a:p>
        </p:txBody>
      </p:sp>
      <p:sp>
        <p:nvSpPr>
          <p:cNvPr id="26" name="TextBox 25">
            <a:extLst>
              <a:ext uri="{FF2B5EF4-FFF2-40B4-BE49-F238E27FC236}">
                <a16:creationId xmlns:a16="http://schemas.microsoft.com/office/drawing/2014/main" id="{C7AE9B54-033C-DB44-0EA0-CDAE1181EB5C}"/>
              </a:ext>
            </a:extLst>
          </p:cNvPr>
          <p:cNvSpPr txBox="1"/>
          <p:nvPr/>
        </p:nvSpPr>
        <p:spPr>
          <a:xfrm>
            <a:off x="4197232"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27" name="TextBox 26">
            <a:extLst>
              <a:ext uri="{FF2B5EF4-FFF2-40B4-BE49-F238E27FC236}">
                <a16:creationId xmlns:a16="http://schemas.microsoft.com/office/drawing/2014/main" id="{E31D6AE6-78A0-358B-B078-8C8CFD7C421F}"/>
              </a:ext>
            </a:extLst>
          </p:cNvPr>
          <p:cNvSpPr txBox="1"/>
          <p:nvPr/>
        </p:nvSpPr>
        <p:spPr>
          <a:xfrm>
            <a:off x="4197232" y="2634735"/>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03</a:t>
            </a:r>
          </a:p>
        </p:txBody>
      </p:sp>
      <p:sp>
        <p:nvSpPr>
          <p:cNvPr id="29" name="TextBox 28">
            <a:extLst>
              <a:ext uri="{FF2B5EF4-FFF2-40B4-BE49-F238E27FC236}">
                <a16:creationId xmlns:a16="http://schemas.microsoft.com/office/drawing/2014/main" id="{E5F592C2-5FA1-753D-74D8-3F9A4E3DD0EE}"/>
              </a:ext>
            </a:extLst>
          </p:cNvPr>
          <p:cNvSpPr txBox="1"/>
          <p:nvPr/>
        </p:nvSpPr>
        <p:spPr>
          <a:xfrm>
            <a:off x="6018480"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30" name="TextBox 29">
            <a:extLst>
              <a:ext uri="{FF2B5EF4-FFF2-40B4-BE49-F238E27FC236}">
                <a16:creationId xmlns:a16="http://schemas.microsoft.com/office/drawing/2014/main" id="{5958F9AA-A327-37FD-2F6C-2C8879699AB8}"/>
              </a:ext>
            </a:extLst>
          </p:cNvPr>
          <p:cNvSpPr txBox="1"/>
          <p:nvPr/>
        </p:nvSpPr>
        <p:spPr>
          <a:xfrm>
            <a:off x="6018480" y="2634735"/>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04</a:t>
            </a:r>
          </a:p>
        </p:txBody>
      </p:sp>
      <p:sp>
        <p:nvSpPr>
          <p:cNvPr id="32" name="TextBox 31">
            <a:extLst>
              <a:ext uri="{FF2B5EF4-FFF2-40B4-BE49-F238E27FC236}">
                <a16:creationId xmlns:a16="http://schemas.microsoft.com/office/drawing/2014/main" id="{D6AA3815-4C1A-BA0D-79F0-EED876E1F2DB}"/>
              </a:ext>
            </a:extLst>
          </p:cNvPr>
          <p:cNvSpPr txBox="1"/>
          <p:nvPr/>
        </p:nvSpPr>
        <p:spPr>
          <a:xfrm>
            <a:off x="7839728"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33" name="TextBox 32">
            <a:extLst>
              <a:ext uri="{FF2B5EF4-FFF2-40B4-BE49-F238E27FC236}">
                <a16:creationId xmlns:a16="http://schemas.microsoft.com/office/drawing/2014/main" id="{C8E1AE7D-96F0-AE28-91DA-0E7827936A3C}"/>
              </a:ext>
            </a:extLst>
          </p:cNvPr>
          <p:cNvSpPr txBox="1"/>
          <p:nvPr/>
        </p:nvSpPr>
        <p:spPr>
          <a:xfrm>
            <a:off x="7839728" y="2634735"/>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05</a:t>
            </a:r>
          </a:p>
        </p:txBody>
      </p:sp>
      <p:sp>
        <p:nvSpPr>
          <p:cNvPr id="35" name="TextBox 34">
            <a:extLst>
              <a:ext uri="{FF2B5EF4-FFF2-40B4-BE49-F238E27FC236}">
                <a16:creationId xmlns:a16="http://schemas.microsoft.com/office/drawing/2014/main" id="{191CC93F-B145-A0DF-4284-F718B911A5CD}"/>
              </a:ext>
            </a:extLst>
          </p:cNvPr>
          <p:cNvSpPr txBox="1"/>
          <p:nvPr/>
        </p:nvSpPr>
        <p:spPr>
          <a:xfrm>
            <a:off x="9660975" y="3316336"/>
            <a:ext cx="18288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333333"/>
                </a:solidFill>
                <a:effectLst/>
                <a:uLnTx/>
                <a:uFillTx/>
                <a:latin typeface="Arial" panose="020B0604020202020204" pitchFamily="34" charset="0"/>
                <a:ea typeface="Helvetica Neue" panose="02000503000000020004" pitchFamily="2" charset="0"/>
                <a:cs typeface="Arial" panose="020B0604020202020204" pitchFamily="34" charset="0"/>
              </a:rPr>
              <a:t>[Insert brief description of problem area or simply problem statement]</a:t>
            </a:r>
          </a:p>
        </p:txBody>
      </p:sp>
      <p:sp>
        <p:nvSpPr>
          <p:cNvPr id="36" name="TextBox 35">
            <a:extLst>
              <a:ext uri="{FF2B5EF4-FFF2-40B4-BE49-F238E27FC236}">
                <a16:creationId xmlns:a16="http://schemas.microsoft.com/office/drawing/2014/main" id="{F87B541B-5AC7-C951-1707-AC3526FDE327}"/>
              </a:ext>
            </a:extLst>
          </p:cNvPr>
          <p:cNvSpPr txBox="1"/>
          <p:nvPr/>
        </p:nvSpPr>
        <p:spPr>
          <a:xfrm>
            <a:off x="9660976" y="2634735"/>
            <a:ext cx="141800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1" u="none" strike="noStrike" kern="1200" cap="none" spc="0" normalizeH="0" baseline="0" noProof="0" dirty="0">
                <a:ln>
                  <a:noFill/>
                </a:ln>
                <a:solidFill>
                  <a:schemeClr val="accent1"/>
                </a:solidFill>
                <a:effectLst/>
                <a:uLnTx/>
                <a:uFillTx/>
                <a:latin typeface="Arial" panose="020B0604020202020204" pitchFamily="34" charset="0"/>
                <a:ea typeface="Helvetica Neue" panose="02000503000000020004" pitchFamily="2" charset="0"/>
                <a:cs typeface="Arial" panose="020B0604020202020204" pitchFamily="34" charset="0"/>
              </a:rPr>
              <a:t>06</a:t>
            </a:r>
          </a:p>
        </p:txBody>
      </p:sp>
      <p:sp>
        <p:nvSpPr>
          <p:cNvPr id="3" name="Footer Placeholder 2">
            <a:extLst>
              <a:ext uri="{FF2B5EF4-FFF2-40B4-BE49-F238E27FC236}">
                <a16:creationId xmlns:a16="http://schemas.microsoft.com/office/drawing/2014/main" id="{61B6D04B-2E94-C3C2-16F5-551969B654F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C774B74D-DFC2-8C42-A050-11E9600CACB6}"/>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Tree>
    <p:extLst>
      <p:ext uri="{BB962C8B-B14F-4D97-AF65-F5344CB8AC3E}">
        <p14:creationId xmlns:p14="http://schemas.microsoft.com/office/powerpoint/2010/main" val="502522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649731-58B0-F2E1-1A37-21619E139CD4}"/>
              </a:ext>
            </a:extLst>
          </p:cNvPr>
          <p:cNvSpPr>
            <a:spLocks noGrp="1"/>
          </p:cNvSpPr>
          <p:nvPr>
            <p:ph type="title"/>
          </p:nvPr>
        </p:nvSpPr>
        <p:spPr/>
        <p:txBody>
          <a:bodyPr/>
          <a:lstStyle/>
          <a:p>
            <a:r>
              <a:rPr lang="en-US" dirty="0"/>
              <a:t>Content of this template</a:t>
            </a:r>
          </a:p>
        </p:txBody>
      </p:sp>
      <p:sp>
        <p:nvSpPr>
          <p:cNvPr id="6" name="Text Placeholder 5">
            <a:extLst>
              <a:ext uri="{FF2B5EF4-FFF2-40B4-BE49-F238E27FC236}">
                <a16:creationId xmlns:a16="http://schemas.microsoft.com/office/drawing/2014/main" id="{B7E8D5B3-7D69-2BD6-A5C0-4F52EDA99A21}"/>
              </a:ext>
            </a:extLst>
          </p:cNvPr>
          <p:cNvSpPr>
            <a:spLocks noGrp="1"/>
          </p:cNvSpPr>
          <p:nvPr>
            <p:ph type="body" sz="quarter" idx="17"/>
          </p:nvPr>
        </p:nvSpPr>
        <p:spPr/>
        <p:txBody>
          <a:bodyPr/>
          <a:lstStyle/>
          <a:p>
            <a:r>
              <a:rPr lang="en-US" dirty="0"/>
              <a:t>Template overview</a:t>
            </a:r>
          </a:p>
        </p:txBody>
      </p:sp>
      <p:sp>
        <p:nvSpPr>
          <p:cNvPr id="7" name="Google Shape;194;p2">
            <a:extLst>
              <a:ext uri="{FF2B5EF4-FFF2-40B4-BE49-F238E27FC236}">
                <a16:creationId xmlns:a16="http://schemas.microsoft.com/office/drawing/2014/main" id="{A8DE580B-C7F3-CABD-0B3C-4CA830F02EB7}"/>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Business Case PowerPoint template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#1</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#2</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#3</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A: Common frameworks and tools used in </a:t>
            </a:r>
            <a:r>
              <a:rPr lang="en-US" sz="1400" dirty="0" err="1">
                <a:solidFill>
                  <a:schemeClr val="tx2">
                    <a:lumMod val="10000"/>
                  </a:schemeClr>
                </a:solidFill>
              </a:rPr>
              <a:t>mgmt</a:t>
            </a:r>
            <a:r>
              <a:rPr lang="en-US" sz="1400" dirty="0">
                <a:solidFill>
                  <a:schemeClr val="tx2">
                    <a:lumMod val="10000"/>
                  </a:schemeClr>
                </a:solidFill>
              </a:rPr>
              <a:t> consulting</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B: Checklist and best practices for presentations</a:t>
            </a:r>
          </a:p>
        </p:txBody>
      </p:sp>
      <p:sp>
        <p:nvSpPr>
          <p:cNvPr id="8" name="Google Shape;195;p2">
            <a:extLst>
              <a:ext uri="{FF2B5EF4-FFF2-40B4-BE49-F238E27FC236}">
                <a16:creationId xmlns:a16="http://schemas.microsoft.com/office/drawing/2014/main" id="{521CB14E-8530-BCC8-0610-551B93A19CCC}"/>
              </a:ext>
            </a:extLst>
          </p:cNvPr>
          <p:cNvSpPr/>
          <p:nvPr/>
        </p:nvSpPr>
        <p:spPr>
          <a:xfrm>
            <a:off x="4991582" y="1813168"/>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latin typeface="Arial"/>
                <a:ea typeface="Arial"/>
                <a:cs typeface="Arial"/>
                <a:sym typeface="Arial"/>
              </a:rPr>
              <a:t>i</a:t>
            </a:r>
            <a:endParaRPr dirty="0"/>
          </a:p>
        </p:txBody>
      </p:sp>
      <p:sp>
        <p:nvSpPr>
          <p:cNvPr id="9" name="Google Shape;196;p2">
            <a:extLst>
              <a:ext uri="{FF2B5EF4-FFF2-40B4-BE49-F238E27FC236}">
                <a16:creationId xmlns:a16="http://schemas.microsoft.com/office/drawing/2014/main" id="{A1E06B16-C6C3-9F6B-0D8D-E45BB3354FE9}"/>
              </a:ext>
            </a:extLst>
          </p:cNvPr>
          <p:cNvSpPr/>
          <p:nvPr/>
        </p:nvSpPr>
        <p:spPr>
          <a:xfrm>
            <a:off x="4991582" y="2239449"/>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a:t>
            </a:r>
            <a:endParaRPr dirty="0"/>
          </a:p>
        </p:txBody>
      </p:sp>
      <p:sp>
        <p:nvSpPr>
          <p:cNvPr id="10" name="Google Shape;197;p2">
            <a:extLst>
              <a:ext uri="{FF2B5EF4-FFF2-40B4-BE49-F238E27FC236}">
                <a16:creationId xmlns:a16="http://schemas.microsoft.com/office/drawing/2014/main" id="{4D559E58-50FD-D320-6E96-76F778DCBF38}"/>
              </a:ext>
            </a:extLst>
          </p:cNvPr>
          <p:cNvSpPr/>
          <p:nvPr/>
        </p:nvSpPr>
        <p:spPr>
          <a:xfrm>
            <a:off x="4991582" y="2665730"/>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iii</a:t>
            </a:r>
            <a:endParaRPr dirty="0"/>
          </a:p>
        </p:txBody>
      </p:sp>
      <p:sp>
        <p:nvSpPr>
          <p:cNvPr id="11" name="Google Shape;198;p2">
            <a:extLst>
              <a:ext uri="{FF2B5EF4-FFF2-40B4-BE49-F238E27FC236}">
                <a16:creationId xmlns:a16="http://schemas.microsoft.com/office/drawing/2014/main" id="{E0646CAB-792A-2D03-F2AE-8D9EED27761F}"/>
              </a:ext>
            </a:extLst>
          </p:cNvPr>
          <p:cNvSpPr/>
          <p:nvPr/>
        </p:nvSpPr>
        <p:spPr>
          <a:xfrm>
            <a:off x="4991582" y="3092011"/>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iv</a:t>
            </a:r>
            <a:endParaRPr dirty="0"/>
          </a:p>
        </p:txBody>
      </p:sp>
      <p:sp>
        <p:nvSpPr>
          <p:cNvPr id="12" name="Google Shape;198;p2">
            <a:extLst>
              <a:ext uri="{FF2B5EF4-FFF2-40B4-BE49-F238E27FC236}">
                <a16:creationId xmlns:a16="http://schemas.microsoft.com/office/drawing/2014/main" id="{C5F59A5F-4386-1466-016E-7B583CAD3F9A}"/>
              </a:ext>
            </a:extLst>
          </p:cNvPr>
          <p:cNvSpPr/>
          <p:nvPr/>
        </p:nvSpPr>
        <p:spPr>
          <a:xfrm>
            <a:off x="4991582" y="3518292"/>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t>v</a:t>
            </a:r>
            <a:endParaRPr dirty="0"/>
          </a:p>
        </p:txBody>
      </p:sp>
      <p:sp>
        <p:nvSpPr>
          <p:cNvPr id="13" name="Google Shape;198;p2">
            <a:extLst>
              <a:ext uri="{FF2B5EF4-FFF2-40B4-BE49-F238E27FC236}">
                <a16:creationId xmlns:a16="http://schemas.microsoft.com/office/drawing/2014/main" id="{CFE87C1F-ACCB-55D0-C657-823E827D4BE5}"/>
              </a:ext>
            </a:extLst>
          </p:cNvPr>
          <p:cNvSpPr/>
          <p:nvPr/>
        </p:nvSpPr>
        <p:spPr>
          <a:xfrm>
            <a:off x="4991582" y="3944573"/>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vi</a:t>
            </a:r>
            <a:endParaRPr dirty="0"/>
          </a:p>
        </p:txBody>
      </p:sp>
    </p:spTree>
    <p:extLst>
      <p:ext uri="{BB962C8B-B14F-4D97-AF65-F5344CB8AC3E}">
        <p14:creationId xmlns:p14="http://schemas.microsoft.com/office/powerpoint/2010/main" val="371690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p:txBody>
          <a:bodyPr/>
          <a:lstStyle/>
          <a:p>
            <a:r>
              <a:rPr lang="en-US" dirty="0"/>
              <a:t>There are a multitude of pain points along the current customer journey</a:t>
            </a:r>
          </a:p>
        </p:txBody>
      </p:sp>
      <p:sp>
        <p:nvSpPr>
          <p:cNvPr id="4" name="Subtitle 3">
            <a:extLst>
              <a:ext uri="{FF2B5EF4-FFF2-40B4-BE49-F238E27FC236}">
                <a16:creationId xmlns:a16="http://schemas.microsoft.com/office/drawing/2014/main" id="{7304B176-31C7-135E-2DF9-D8F15E41DEA0}"/>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C8BA683E-9317-EF69-A8F2-941386D55B5B}"/>
              </a:ext>
            </a:extLst>
          </p:cNvPr>
          <p:cNvSpPr>
            <a:spLocks noGrp="1"/>
          </p:cNvSpPr>
          <p:nvPr>
            <p:ph type="body" sz="quarter" idx="17"/>
          </p:nvPr>
        </p:nvSpPr>
        <p:spPr/>
        <p:txBody>
          <a:bodyPr/>
          <a:lstStyle/>
          <a:p>
            <a:r>
              <a:rPr lang="en-US" sz="800" dirty="0"/>
              <a:t>Solution: Customer segments and pain points</a:t>
            </a:r>
            <a:endParaRPr lang="en-US" dirty="0"/>
          </a:p>
        </p:txBody>
      </p:sp>
      <p:sp>
        <p:nvSpPr>
          <p:cNvPr id="17" name="Pentagon 16">
            <a:extLst>
              <a:ext uri="{FF2B5EF4-FFF2-40B4-BE49-F238E27FC236}">
                <a16:creationId xmlns:a16="http://schemas.microsoft.com/office/drawing/2014/main" id="{CC0CFE1F-AD1F-54ED-BCCF-70C5EC4A4F3B}"/>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1]</a:t>
            </a:r>
          </a:p>
        </p:txBody>
      </p:sp>
      <p:sp>
        <p:nvSpPr>
          <p:cNvPr id="18" name="Chevron 17">
            <a:extLst>
              <a:ext uri="{FF2B5EF4-FFF2-40B4-BE49-F238E27FC236}">
                <a16:creationId xmlns:a16="http://schemas.microsoft.com/office/drawing/2014/main" id="{7D332243-127C-D78A-388F-2600F6B8EAA8}"/>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2]</a:t>
            </a:r>
          </a:p>
        </p:txBody>
      </p:sp>
      <p:sp>
        <p:nvSpPr>
          <p:cNvPr id="19" name="Chevron 18">
            <a:extLst>
              <a:ext uri="{FF2B5EF4-FFF2-40B4-BE49-F238E27FC236}">
                <a16:creationId xmlns:a16="http://schemas.microsoft.com/office/drawing/2014/main" id="{02DDAD49-9D10-4C01-F0D9-D27749E755E7}"/>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3]</a:t>
            </a:r>
          </a:p>
        </p:txBody>
      </p:sp>
      <p:sp>
        <p:nvSpPr>
          <p:cNvPr id="20" name="Chevron 19">
            <a:extLst>
              <a:ext uri="{FF2B5EF4-FFF2-40B4-BE49-F238E27FC236}">
                <a16:creationId xmlns:a16="http://schemas.microsoft.com/office/drawing/2014/main" id="{91864AD1-0EFE-F2A5-E8D3-01EDAD0B6E95}"/>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4]</a:t>
            </a:r>
          </a:p>
        </p:txBody>
      </p:sp>
      <p:sp>
        <p:nvSpPr>
          <p:cNvPr id="21" name="Chevron 20">
            <a:extLst>
              <a:ext uri="{FF2B5EF4-FFF2-40B4-BE49-F238E27FC236}">
                <a16:creationId xmlns:a16="http://schemas.microsoft.com/office/drawing/2014/main" id="{AC881689-7794-B267-A48C-E51557F0A9B4}"/>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5]</a:t>
            </a:r>
          </a:p>
        </p:txBody>
      </p:sp>
      <p:cxnSp>
        <p:nvCxnSpPr>
          <p:cNvPr id="3" name="Straight Connector 2">
            <a:extLst>
              <a:ext uri="{FF2B5EF4-FFF2-40B4-BE49-F238E27FC236}">
                <a16:creationId xmlns:a16="http://schemas.microsoft.com/office/drawing/2014/main" id="{15F00857-59F7-6AB8-D1FA-CD75DCFF300A}"/>
              </a:ext>
            </a:extLst>
          </p:cNvPr>
          <p:cNvCxnSpPr>
            <a:cxnSpLocks/>
            <a:stCxn id="116" idx="0"/>
            <a:endCxn id="127" idx="4"/>
          </p:cNvCxnSpPr>
          <p:nvPr/>
        </p:nvCxnSpPr>
        <p:spPr>
          <a:xfrm flipV="1">
            <a:off x="846437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84B15A-ED1C-6624-DDB0-D45927AF6945}"/>
              </a:ext>
            </a:extLst>
          </p:cNvPr>
          <p:cNvCxnSpPr>
            <a:cxnSpLocks/>
            <a:stCxn id="119" idx="0"/>
            <a:endCxn id="128" idx="4"/>
          </p:cNvCxnSpPr>
          <p:nvPr/>
        </p:nvCxnSpPr>
        <p:spPr>
          <a:xfrm flipV="1">
            <a:off x="8767017"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A84C289-5608-F536-BC7C-4B0EBA9E061C}"/>
              </a:ext>
            </a:extLst>
          </p:cNvPr>
          <p:cNvCxnSpPr>
            <a:cxnSpLocks/>
            <a:stCxn id="115" idx="0"/>
            <a:endCxn id="126" idx="4"/>
          </p:cNvCxnSpPr>
          <p:nvPr/>
        </p:nvCxnSpPr>
        <p:spPr>
          <a:xfrm flipV="1">
            <a:off x="733875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CB49D1D-AE8D-BFF2-2A24-FAF512DBAF50}"/>
              </a:ext>
            </a:extLst>
          </p:cNvPr>
          <p:cNvCxnSpPr>
            <a:cxnSpLocks/>
            <a:endCxn id="108" idx="4"/>
          </p:cNvCxnSpPr>
          <p:nvPr/>
        </p:nvCxnSpPr>
        <p:spPr>
          <a:xfrm flipV="1">
            <a:off x="4747597" y="2506720"/>
            <a:ext cx="277"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B9E105-F826-55BA-EEA0-4B1C71070B7C}"/>
              </a:ext>
            </a:extLst>
          </p:cNvPr>
          <p:cNvCxnSpPr>
            <a:cxnSpLocks/>
            <a:stCxn id="113" idx="0"/>
            <a:endCxn id="122" idx="4"/>
          </p:cNvCxnSpPr>
          <p:nvPr/>
        </p:nvCxnSpPr>
        <p:spPr>
          <a:xfrm flipV="1">
            <a:off x="3571025"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2E85114-E766-5BC4-0D5C-02979870ADE7}"/>
              </a:ext>
            </a:extLst>
          </p:cNvPr>
          <p:cNvCxnSpPr>
            <a:cxnSpLocks/>
            <a:stCxn id="100" idx="0"/>
            <a:endCxn id="102" idx="4"/>
          </p:cNvCxnSpPr>
          <p:nvPr/>
        </p:nvCxnSpPr>
        <p:spPr>
          <a:xfrm flipV="1">
            <a:off x="10619170"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CEF9972-A7B7-D28E-B9EB-BF0687BDA8A5}"/>
              </a:ext>
            </a:extLst>
          </p:cNvPr>
          <p:cNvCxnSpPr>
            <a:cxnSpLocks/>
            <a:stCxn id="101" idx="0"/>
            <a:endCxn id="103" idx="4"/>
          </p:cNvCxnSpPr>
          <p:nvPr/>
        </p:nvCxnSpPr>
        <p:spPr>
          <a:xfrm flipV="1">
            <a:off x="10823359"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516E645-1846-A431-342E-FCD330F4441D}"/>
              </a:ext>
            </a:extLst>
          </p:cNvPr>
          <p:cNvCxnSpPr>
            <a:cxnSpLocks/>
            <a:endCxn id="88" idx="4"/>
          </p:cNvCxnSpPr>
          <p:nvPr/>
        </p:nvCxnSpPr>
        <p:spPr>
          <a:xfrm flipV="1">
            <a:off x="5494769" y="2506720"/>
            <a:ext cx="0" cy="210925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0410D-8EC9-F966-6CDE-7F5C74107262}"/>
              </a:ext>
            </a:extLst>
          </p:cNvPr>
          <p:cNvCxnSpPr>
            <a:cxnSpLocks/>
            <a:stCxn id="77" idx="0"/>
            <a:endCxn id="87" idx="4"/>
          </p:cNvCxnSpPr>
          <p:nvPr/>
        </p:nvCxnSpPr>
        <p:spPr>
          <a:xfrm flipV="1">
            <a:off x="3210561" y="2506720"/>
            <a:ext cx="0" cy="279950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FB74306-3AB4-19D8-CD57-E75E94AFC496}"/>
              </a:ext>
            </a:extLst>
          </p:cNvPr>
          <p:cNvCxnSpPr>
            <a:cxnSpLocks/>
            <a:endCxn id="92" idx="4"/>
          </p:cNvCxnSpPr>
          <p:nvPr/>
        </p:nvCxnSpPr>
        <p:spPr>
          <a:xfrm flipV="1">
            <a:off x="6967007" y="2506720"/>
            <a:ext cx="26459" cy="292666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59EE7DB-37A5-DE92-0F7E-61E441A4BA4C}"/>
              </a:ext>
            </a:extLst>
          </p:cNvPr>
          <p:cNvCxnSpPr>
            <a:cxnSpLocks/>
            <a:stCxn id="76" idx="0"/>
            <a:endCxn id="75" idx="4"/>
          </p:cNvCxnSpPr>
          <p:nvPr/>
        </p:nvCxnSpPr>
        <p:spPr>
          <a:xfrm flipV="1">
            <a:off x="5067936"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E03CCF25-BA1A-7C6C-8CD3-55ED250937D1}"/>
              </a:ext>
            </a:extLst>
          </p:cNvPr>
          <p:cNvSpPr/>
          <p:nvPr/>
        </p:nvSpPr>
        <p:spPr>
          <a:xfrm>
            <a:off x="501393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0237CA1C-05FD-0EFA-2398-2140344B3758}"/>
              </a:ext>
            </a:extLst>
          </p:cNvPr>
          <p:cNvSpPr/>
          <p:nvPr/>
        </p:nvSpPr>
        <p:spPr>
          <a:xfrm>
            <a:off x="4206462"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754959EE-EBB1-C1CD-3383-866F448AC2A3}"/>
              </a:ext>
            </a:extLst>
          </p:cNvPr>
          <p:cNvSpPr/>
          <p:nvPr/>
        </p:nvSpPr>
        <p:spPr>
          <a:xfrm>
            <a:off x="2349087"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8" name="Rectangle 77">
            <a:extLst>
              <a:ext uri="{FF2B5EF4-FFF2-40B4-BE49-F238E27FC236}">
                <a16:creationId xmlns:a16="http://schemas.microsoft.com/office/drawing/2014/main" id="{BAE3EB83-EC8D-18AE-0317-34741A9B883C}"/>
              </a:ext>
            </a:extLst>
          </p:cNvPr>
          <p:cNvSpPr/>
          <p:nvPr/>
        </p:nvSpPr>
        <p:spPr>
          <a:xfrm>
            <a:off x="1725774"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id="{E66AC7AF-5654-D30D-9150-AA27E7A6815A}"/>
              </a:ext>
            </a:extLst>
          </p:cNvPr>
          <p:cNvSpPr/>
          <p:nvPr/>
        </p:nvSpPr>
        <p:spPr>
          <a:xfrm>
            <a:off x="6053391"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9B57CAE-5016-6977-FDFA-F4F7C6EE6025}"/>
              </a:ext>
            </a:extLst>
          </p:cNvPr>
          <p:cNvSpPr/>
          <p:nvPr/>
        </p:nvSpPr>
        <p:spPr>
          <a:xfrm>
            <a:off x="554736"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1" name="Rectangle 80">
            <a:extLst>
              <a:ext uri="{FF2B5EF4-FFF2-40B4-BE49-F238E27FC236}">
                <a16:creationId xmlns:a16="http://schemas.microsoft.com/office/drawing/2014/main" id="{835038A1-0F6F-8833-FB45-1C717ED13E58}"/>
              </a:ext>
            </a:extLst>
          </p:cNvPr>
          <p:cNvSpPr/>
          <p:nvPr/>
        </p:nvSpPr>
        <p:spPr>
          <a:xfrm>
            <a:off x="6025228"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720E32D9-2E0A-FBE6-DBCE-9CCA858BDC16}"/>
              </a:ext>
            </a:extLst>
          </p:cNvPr>
          <p:cNvSpPr/>
          <p:nvPr/>
        </p:nvSpPr>
        <p:spPr>
          <a:xfrm>
            <a:off x="3024649"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3" name="Rectangle 82">
            <a:extLst>
              <a:ext uri="{FF2B5EF4-FFF2-40B4-BE49-F238E27FC236}">
                <a16:creationId xmlns:a16="http://schemas.microsoft.com/office/drawing/2014/main" id="{3BB3F720-C557-7ADA-0887-33EDBBA6279D}"/>
              </a:ext>
            </a:extLst>
          </p:cNvPr>
          <p:cNvSpPr/>
          <p:nvPr/>
        </p:nvSpPr>
        <p:spPr>
          <a:xfrm>
            <a:off x="9914316"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0877E130-E741-0916-6631-F250CC3EF66D}"/>
              </a:ext>
            </a:extLst>
          </p:cNvPr>
          <p:cNvSpPr/>
          <p:nvPr/>
        </p:nvSpPr>
        <p:spPr>
          <a:xfrm>
            <a:off x="8741688"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85" name="Oval 84">
            <a:extLst>
              <a:ext uri="{FF2B5EF4-FFF2-40B4-BE49-F238E27FC236}">
                <a16:creationId xmlns:a16="http://schemas.microsoft.com/office/drawing/2014/main" id="{574EFE23-0F93-F838-4A0A-CC8B504D3619}"/>
              </a:ext>
            </a:extLst>
          </p:cNvPr>
          <p:cNvSpPr/>
          <p:nvPr/>
        </p:nvSpPr>
        <p:spPr>
          <a:xfrm>
            <a:off x="2533248"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898D702F-D775-2AC4-6194-938591B68811}"/>
              </a:ext>
            </a:extLst>
          </p:cNvPr>
          <p:cNvSpPr/>
          <p:nvPr/>
        </p:nvSpPr>
        <p:spPr>
          <a:xfrm>
            <a:off x="383212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BF9D73C4-9B92-804F-438A-1221402713AC}"/>
              </a:ext>
            </a:extLst>
          </p:cNvPr>
          <p:cNvSpPr/>
          <p:nvPr/>
        </p:nvSpPr>
        <p:spPr>
          <a:xfrm>
            <a:off x="3156561"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A6A13011-8191-B79C-A40A-26B5576C6221}"/>
              </a:ext>
            </a:extLst>
          </p:cNvPr>
          <p:cNvSpPr/>
          <p:nvPr/>
        </p:nvSpPr>
        <p:spPr>
          <a:xfrm>
            <a:off x="54407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B9F745DC-3C2F-737A-D9DB-401171DE11A1}"/>
              </a:ext>
            </a:extLst>
          </p:cNvPr>
          <p:cNvSpPr/>
          <p:nvPr/>
        </p:nvSpPr>
        <p:spPr>
          <a:xfrm>
            <a:off x="9549162"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2EB01348-3EA1-ED47-F6F5-B0E5045332DE}"/>
              </a:ext>
            </a:extLst>
          </p:cNvPr>
          <p:cNvSpPr/>
          <p:nvPr/>
        </p:nvSpPr>
        <p:spPr>
          <a:xfrm>
            <a:off x="6832702"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D819891-1ACE-FD8C-2B2F-714C0CA7A2E8}"/>
              </a:ext>
            </a:extLst>
          </p:cNvPr>
          <p:cNvSpPr/>
          <p:nvPr/>
        </p:nvSpPr>
        <p:spPr>
          <a:xfrm>
            <a:off x="1072179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D8732299-EB4B-F922-B6DB-218CA730DA30}"/>
              </a:ext>
            </a:extLst>
          </p:cNvPr>
          <p:cNvSpPr/>
          <p:nvPr/>
        </p:nvSpPr>
        <p:spPr>
          <a:xfrm>
            <a:off x="693946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D5A98E95-E340-42B5-2801-AA834B460713}"/>
              </a:ext>
            </a:extLst>
          </p:cNvPr>
          <p:cNvSpPr/>
          <p:nvPr/>
        </p:nvSpPr>
        <p:spPr>
          <a:xfrm>
            <a:off x="13622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Straight Connector 93">
            <a:extLst>
              <a:ext uri="{FF2B5EF4-FFF2-40B4-BE49-F238E27FC236}">
                <a16:creationId xmlns:a16="http://schemas.microsoft.com/office/drawing/2014/main" id="{8C2E8E31-AB9E-4C9B-DD4D-20A0B9E979FB}"/>
              </a:ext>
            </a:extLst>
          </p:cNvPr>
          <p:cNvCxnSpPr>
            <a:cxnSpLocks/>
            <a:stCxn id="81" idx="0"/>
            <a:endCxn id="90" idx="4"/>
          </p:cNvCxnSpPr>
          <p:nvPr/>
        </p:nvCxnSpPr>
        <p:spPr>
          <a:xfrm flipV="1">
            <a:off x="6886702"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72AC314-3674-9E16-0A20-0C348BAF477D}"/>
              </a:ext>
            </a:extLst>
          </p:cNvPr>
          <p:cNvCxnSpPr>
            <a:cxnSpLocks/>
            <a:stCxn id="84" idx="0"/>
            <a:endCxn id="89" idx="4"/>
          </p:cNvCxnSpPr>
          <p:nvPr/>
        </p:nvCxnSpPr>
        <p:spPr>
          <a:xfrm flipV="1">
            <a:off x="9603162"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6DB95DC-7D3D-9B9C-7989-DBB9D9714D5F}"/>
              </a:ext>
            </a:extLst>
          </p:cNvPr>
          <p:cNvCxnSpPr>
            <a:cxnSpLocks/>
            <a:stCxn id="83" idx="0"/>
            <a:endCxn id="91" idx="4"/>
          </p:cNvCxnSpPr>
          <p:nvPr/>
        </p:nvCxnSpPr>
        <p:spPr>
          <a:xfrm flipV="1">
            <a:off x="10775790"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4E1A8C-9BB7-4393-E879-E431BB2A41CA}"/>
              </a:ext>
            </a:extLst>
          </p:cNvPr>
          <p:cNvCxnSpPr>
            <a:cxnSpLocks/>
            <a:stCxn id="82" idx="0"/>
            <a:endCxn id="86" idx="4"/>
          </p:cNvCxnSpPr>
          <p:nvPr/>
        </p:nvCxnSpPr>
        <p:spPr>
          <a:xfrm flipV="1">
            <a:off x="3886123"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488A023-ACB9-DB72-702F-1EE389F90164}"/>
              </a:ext>
            </a:extLst>
          </p:cNvPr>
          <p:cNvCxnSpPr>
            <a:cxnSpLocks/>
            <a:stCxn id="78" idx="0"/>
            <a:endCxn id="85" idx="4"/>
          </p:cNvCxnSpPr>
          <p:nvPr/>
        </p:nvCxnSpPr>
        <p:spPr>
          <a:xfrm flipV="1">
            <a:off x="2587248" y="2506720"/>
            <a:ext cx="0" cy="38900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05F225A-B658-8382-1678-F9B0A07EDDA5}"/>
              </a:ext>
            </a:extLst>
          </p:cNvPr>
          <p:cNvCxnSpPr>
            <a:cxnSpLocks/>
            <a:stCxn id="80" idx="0"/>
            <a:endCxn id="93" idx="4"/>
          </p:cNvCxnSpPr>
          <p:nvPr/>
        </p:nvCxnSpPr>
        <p:spPr>
          <a:xfrm flipV="1">
            <a:off x="1416210" y="2506720"/>
            <a:ext cx="0" cy="19865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96B34F6F-B2FA-1357-8078-6629952DB316}"/>
              </a:ext>
            </a:extLst>
          </p:cNvPr>
          <p:cNvSpPr/>
          <p:nvPr/>
        </p:nvSpPr>
        <p:spPr>
          <a:xfrm>
            <a:off x="9757696"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C40AA092-FC04-AEC7-1726-31EF4D52EAF3}"/>
              </a:ext>
            </a:extLst>
          </p:cNvPr>
          <p:cNvSpPr/>
          <p:nvPr/>
        </p:nvSpPr>
        <p:spPr>
          <a:xfrm>
            <a:off x="9961885"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02" name="Oval 101">
            <a:extLst>
              <a:ext uri="{FF2B5EF4-FFF2-40B4-BE49-F238E27FC236}">
                <a16:creationId xmlns:a16="http://schemas.microsoft.com/office/drawing/2014/main" id="{A6A32B3D-34D6-4C82-7D02-9E22248CC3E4}"/>
              </a:ext>
            </a:extLst>
          </p:cNvPr>
          <p:cNvSpPr/>
          <p:nvPr/>
        </p:nvSpPr>
        <p:spPr>
          <a:xfrm>
            <a:off x="1056517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2A01CC46-EA1A-BFDB-5E3F-A6174550692D}"/>
              </a:ext>
            </a:extLst>
          </p:cNvPr>
          <p:cNvSpPr/>
          <p:nvPr/>
        </p:nvSpPr>
        <p:spPr>
          <a:xfrm>
            <a:off x="1076935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a:extLst>
              <a:ext uri="{FF2B5EF4-FFF2-40B4-BE49-F238E27FC236}">
                <a16:creationId xmlns:a16="http://schemas.microsoft.com/office/drawing/2014/main" id="{4C8D9D6B-AA75-B9BE-E589-3F0382F0C51C}"/>
              </a:ext>
            </a:extLst>
          </p:cNvPr>
          <p:cNvSpPr/>
          <p:nvPr/>
        </p:nvSpPr>
        <p:spPr>
          <a:xfrm>
            <a:off x="157804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993B5F86-C379-B453-2BD9-B3A0AC736BD3}"/>
              </a:ext>
            </a:extLst>
          </p:cNvPr>
          <p:cNvSpPr/>
          <p:nvPr/>
        </p:nvSpPr>
        <p:spPr>
          <a:xfrm>
            <a:off x="892680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9A522D4A-BD18-8BD9-2456-6C9427489FCF}"/>
              </a:ext>
            </a:extLst>
          </p:cNvPr>
          <p:cNvSpPr/>
          <p:nvPr/>
        </p:nvSpPr>
        <p:spPr>
          <a:xfrm>
            <a:off x="4693874"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29FC0DA2-477A-770E-BF05-8E722DE1898D}"/>
              </a:ext>
            </a:extLst>
          </p:cNvPr>
          <p:cNvSpPr/>
          <p:nvPr/>
        </p:nvSpPr>
        <p:spPr>
          <a:xfrm>
            <a:off x="40652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C5379687-7A95-E05D-A757-1B8821D9E858}"/>
              </a:ext>
            </a:extLst>
          </p:cNvPr>
          <p:cNvSpPr/>
          <p:nvPr/>
        </p:nvSpPr>
        <p:spPr>
          <a:xfrm>
            <a:off x="660948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6237B356-F428-D1EA-4447-3B21B4705FAF}"/>
              </a:ext>
            </a:extLst>
          </p:cNvPr>
          <p:cNvSpPr/>
          <p:nvPr/>
        </p:nvSpPr>
        <p:spPr>
          <a:xfrm>
            <a:off x="500871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FC6BD4FC-D6F1-138F-FD87-6F26B9D3E2B2}"/>
              </a:ext>
            </a:extLst>
          </p:cNvPr>
          <p:cNvSpPr/>
          <p:nvPr/>
        </p:nvSpPr>
        <p:spPr>
          <a:xfrm>
            <a:off x="5886338"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A7E84754-365D-3353-5685-C60BE7AFBD5A}"/>
              </a:ext>
            </a:extLst>
          </p:cNvPr>
          <p:cNvSpPr/>
          <p:nvPr/>
        </p:nvSpPr>
        <p:spPr>
          <a:xfrm>
            <a:off x="2709551"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4" name="Rectangle 113">
            <a:extLst>
              <a:ext uri="{FF2B5EF4-FFF2-40B4-BE49-F238E27FC236}">
                <a16:creationId xmlns:a16="http://schemas.microsoft.com/office/drawing/2014/main" id="{4B419ED0-F256-02BE-3447-E23D36287228}"/>
              </a:ext>
            </a:extLst>
          </p:cNvPr>
          <p:cNvSpPr/>
          <p:nvPr/>
        </p:nvSpPr>
        <p:spPr>
          <a:xfrm>
            <a:off x="5078864"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5" name="Rectangle 114">
            <a:extLst>
              <a:ext uri="{FF2B5EF4-FFF2-40B4-BE49-F238E27FC236}">
                <a16:creationId xmlns:a16="http://schemas.microsoft.com/office/drawing/2014/main" id="{712500F4-F9F2-8255-678B-D9A5DA974A8E}"/>
              </a:ext>
            </a:extLst>
          </p:cNvPr>
          <p:cNvSpPr/>
          <p:nvPr/>
        </p:nvSpPr>
        <p:spPr>
          <a:xfrm>
            <a:off x="6477276"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6" name="Rectangle 115">
            <a:extLst>
              <a:ext uri="{FF2B5EF4-FFF2-40B4-BE49-F238E27FC236}">
                <a16:creationId xmlns:a16="http://schemas.microsoft.com/office/drawing/2014/main" id="{36225B97-0C6E-EA27-A290-00103DD33820}"/>
              </a:ext>
            </a:extLst>
          </p:cNvPr>
          <p:cNvSpPr/>
          <p:nvPr/>
        </p:nvSpPr>
        <p:spPr>
          <a:xfrm>
            <a:off x="7602905"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E4AA1306-729F-61D1-A969-E61B69895DB5}"/>
              </a:ext>
            </a:extLst>
          </p:cNvPr>
          <p:cNvSpPr/>
          <p:nvPr/>
        </p:nvSpPr>
        <p:spPr>
          <a:xfrm>
            <a:off x="8244845" y="289572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8" name="Rectangle 117">
            <a:extLst>
              <a:ext uri="{FF2B5EF4-FFF2-40B4-BE49-F238E27FC236}">
                <a16:creationId xmlns:a16="http://schemas.microsoft.com/office/drawing/2014/main" id="{B3C853C9-5F40-DB62-3CEA-94A781CA8C2C}"/>
              </a:ext>
            </a:extLst>
          </p:cNvPr>
          <p:cNvSpPr/>
          <p:nvPr/>
        </p:nvSpPr>
        <p:spPr>
          <a:xfrm>
            <a:off x="770566" y="369922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3EA22240-A861-8B54-B9EA-C7246E816F79}"/>
              </a:ext>
            </a:extLst>
          </p:cNvPr>
          <p:cNvSpPr/>
          <p:nvPr/>
        </p:nvSpPr>
        <p:spPr>
          <a:xfrm>
            <a:off x="7905543"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E1C17FDE-0573-C2D5-78A3-A08CFEB01FA1}"/>
              </a:ext>
            </a:extLst>
          </p:cNvPr>
          <p:cNvSpPr/>
          <p:nvPr/>
        </p:nvSpPr>
        <p:spPr>
          <a:xfrm>
            <a:off x="4702595" y="4493248"/>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1E147821-CAA6-2495-1FC2-7C71ED9CA1DB}"/>
              </a:ext>
            </a:extLst>
          </p:cNvPr>
          <p:cNvSpPr/>
          <p:nvPr/>
        </p:nvSpPr>
        <p:spPr>
          <a:xfrm>
            <a:off x="4201239" y="5306229"/>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pain point]</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3CB5BB24-0535-45BE-78CE-FFDF07161F4E}"/>
              </a:ext>
            </a:extLst>
          </p:cNvPr>
          <p:cNvSpPr/>
          <p:nvPr/>
        </p:nvSpPr>
        <p:spPr>
          <a:xfrm>
            <a:off x="3517025"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Connector 122">
            <a:extLst>
              <a:ext uri="{FF2B5EF4-FFF2-40B4-BE49-F238E27FC236}">
                <a16:creationId xmlns:a16="http://schemas.microsoft.com/office/drawing/2014/main" id="{360FB4AB-AC9D-B142-C39A-7A1E9DB79E13}"/>
              </a:ext>
            </a:extLst>
          </p:cNvPr>
          <p:cNvCxnSpPr>
            <a:cxnSpLocks/>
            <a:stCxn id="118" idx="0"/>
            <a:endCxn id="106" idx="4"/>
          </p:cNvCxnSpPr>
          <p:nvPr/>
        </p:nvCxnSpPr>
        <p:spPr>
          <a:xfrm flipV="1">
            <a:off x="1632040"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BBCAD18E-094B-80A0-07CC-5B598317290E}"/>
              </a:ext>
            </a:extLst>
          </p:cNvPr>
          <p:cNvSpPr/>
          <p:nvPr/>
        </p:nvSpPr>
        <p:spPr>
          <a:xfrm>
            <a:off x="421761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5" name="Straight Connector 124">
            <a:extLst>
              <a:ext uri="{FF2B5EF4-FFF2-40B4-BE49-F238E27FC236}">
                <a16:creationId xmlns:a16="http://schemas.microsoft.com/office/drawing/2014/main" id="{FC24DA42-B38E-518E-0D07-0732F9418EF2}"/>
              </a:ext>
            </a:extLst>
          </p:cNvPr>
          <p:cNvCxnSpPr>
            <a:cxnSpLocks/>
            <a:stCxn id="114" idx="0"/>
            <a:endCxn id="112" idx="4"/>
          </p:cNvCxnSpPr>
          <p:nvPr/>
        </p:nvCxnSpPr>
        <p:spPr>
          <a:xfrm flipV="1">
            <a:off x="5940338" y="2506720"/>
            <a:ext cx="0" cy="119250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DFBF17A8-519D-59F5-9499-81E154CE7816}"/>
              </a:ext>
            </a:extLst>
          </p:cNvPr>
          <p:cNvSpPr/>
          <p:nvPr/>
        </p:nvSpPr>
        <p:spPr>
          <a:xfrm>
            <a:off x="7284750"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255494B4-B682-A7DB-E015-35BC440E4B66}"/>
              </a:ext>
            </a:extLst>
          </p:cNvPr>
          <p:cNvSpPr/>
          <p:nvPr/>
        </p:nvSpPr>
        <p:spPr>
          <a:xfrm>
            <a:off x="841037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54285E11-5A7A-272D-F9B2-5F2EA8BA32F0}"/>
              </a:ext>
            </a:extLst>
          </p:cNvPr>
          <p:cNvSpPr/>
          <p:nvPr/>
        </p:nvSpPr>
        <p:spPr>
          <a:xfrm>
            <a:off x="8713017"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29812CF-D0AD-A10F-681B-CAD150222E19}"/>
              </a:ext>
            </a:extLst>
          </p:cNvPr>
          <p:cNvSpPr/>
          <p:nvPr/>
        </p:nvSpPr>
        <p:spPr>
          <a:xfrm>
            <a:off x="9069903"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09F8FA99-2FB2-DF2E-A572-E5830467CCF3}"/>
              </a:ext>
            </a:extLst>
          </p:cNvPr>
          <p:cNvSpPr/>
          <p:nvPr/>
        </p:nvSpPr>
        <p:spPr>
          <a:xfrm>
            <a:off x="55931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5E7DBC6C-4073-95D5-5E7B-226C9F00DEB3}"/>
              </a:ext>
            </a:extLst>
          </p:cNvPr>
          <p:cNvSpPr/>
          <p:nvPr/>
        </p:nvSpPr>
        <p:spPr>
          <a:xfrm>
            <a:off x="5745569"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a:extLst>
              <a:ext uri="{FF2B5EF4-FFF2-40B4-BE49-F238E27FC236}">
                <a16:creationId xmlns:a16="http://schemas.microsoft.com/office/drawing/2014/main" id="{101E409E-238D-2F00-470B-DD4C3EAE40D8}"/>
              </a:ext>
            </a:extLst>
          </p:cNvPr>
          <p:cNvSpPr/>
          <p:nvPr/>
        </p:nvSpPr>
        <p:spPr>
          <a:xfrm>
            <a:off x="10228836" y="2398720"/>
            <a:ext cx="108000" cy="108000"/>
          </a:xfrm>
          <a:prstGeom prst="ellipse">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oter Placeholder 2">
            <a:extLst>
              <a:ext uri="{FF2B5EF4-FFF2-40B4-BE49-F238E27FC236}">
                <a16:creationId xmlns:a16="http://schemas.microsoft.com/office/drawing/2014/main" id="{85D6233D-E421-6828-88A9-6D2E4270376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6E018363-20D2-0796-1048-7D31FFC7458F}"/>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2150992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24E2FFB5-8C60-4141-B3AF-33A8F25A0EB4}"/>
              </a:ext>
            </a:extLst>
          </p:cNvPr>
          <p:cNvSpPr>
            <a:spLocks noGrp="1"/>
          </p:cNvSpPr>
          <p:nvPr>
            <p:ph type="title"/>
          </p:nvPr>
        </p:nvSpPr>
        <p:spPr>
          <a:xfrm>
            <a:off x="554736" y="355092"/>
            <a:ext cx="11082528" cy="731520"/>
          </a:xfrm>
        </p:spPr>
        <p:txBody>
          <a:bodyPr>
            <a:normAutofit/>
          </a:bodyPr>
          <a:lstStyle/>
          <a:p>
            <a:r>
              <a:rPr lang="en-US" b="1" dirty="0">
                <a:solidFill>
                  <a:schemeClr val="accent1"/>
                </a:solidFill>
                <a:latin typeface="Arial" panose="020B0604020202020204" pitchFamily="34" charset="0"/>
                <a:cs typeface="Arial" panose="020B0604020202020204" pitchFamily="34" charset="0"/>
              </a:rPr>
              <a:t>01 </a:t>
            </a:r>
            <a:r>
              <a:rPr lang="en-US" dirty="0">
                <a:solidFill>
                  <a:schemeClr val="bg1">
                    <a:lumMod val="50000"/>
                  </a:schemeClr>
                </a:solidFill>
                <a:latin typeface="Arial" panose="020B0604020202020204" pitchFamily="34" charset="0"/>
                <a:cs typeface="Arial" panose="020B0604020202020204" pitchFamily="34" charset="0"/>
              </a:rPr>
              <a:t> </a:t>
            </a:r>
            <a:r>
              <a:rPr lang="en-US" dirty="0">
                <a:solidFill>
                  <a:schemeClr val="tx2"/>
                </a:solidFill>
                <a:latin typeface="Georgia" panose="02040502050405020303" pitchFamily="18" charset="0"/>
              </a:rPr>
              <a:t>[Insert main area of pain points]</a:t>
            </a:r>
          </a:p>
        </p:txBody>
      </p:sp>
      <p:sp>
        <p:nvSpPr>
          <p:cNvPr id="3" name="Subtitle 2">
            <a:extLst>
              <a:ext uri="{FF2B5EF4-FFF2-40B4-BE49-F238E27FC236}">
                <a16:creationId xmlns:a16="http://schemas.microsoft.com/office/drawing/2014/main" id="{26DBFA6B-4B64-4F27-AE9B-B74EA20CC72B}"/>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D3AF0E89-A484-4557-12B7-FA210C6E87F1}"/>
              </a:ext>
            </a:extLst>
          </p:cNvPr>
          <p:cNvSpPr>
            <a:spLocks noGrp="1"/>
          </p:cNvSpPr>
          <p:nvPr>
            <p:ph type="body" sz="quarter" idx="17"/>
          </p:nvPr>
        </p:nvSpPr>
        <p:spPr>
          <a:xfrm>
            <a:off x="7630160" y="100540"/>
            <a:ext cx="4007104" cy="123111"/>
          </a:xfrm>
        </p:spPr>
        <p:txBody>
          <a:bodyPr/>
          <a:lstStyle/>
          <a:p>
            <a:r>
              <a:rPr lang="en-US" sz="800" dirty="0"/>
              <a:t>Solution: Customer segments and pain points</a:t>
            </a:r>
            <a:endParaRPr lang="en-US" dirty="0"/>
          </a:p>
        </p:txBody>
      </p:sp>
      <p:sp>
        <p:nvSpPr>
          <p:cNvPr id="14" name="Rectangle: Diagonal Corners Rounded 50">
            <a:extLst>
              <a:ext uri="{FF2B5EF4-FFF2-40B4-BE49-F238E27FC236}">
                <a16:creationId xmlns:a16="http://schemas.microsoft.com/office/drawing/2014/main" id="{18AF3F5D-A94C-CB4B-AC77-1F3A948C7481}"/>
              </a:ext>
            </a:extLst>
          </p:cNvPr>
          <p:cNvSpPr/>
          <p:nvPr/>
        </p:nvSpPr>
        <p:spPr>
          <a:xfrm>
            <a:off x="4468296" y="1783175"/>
            <a:ext cx="3414079" cy="1266369"/>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6" name="Rectangle: Diagonal Corners Rounded 78">
            <a:extLst>
              <a:ext uri="{FF2B5EF4-FFF2-40B4-BE49-F238E27FC236}">
                <a16:creationId xmlns:a16="http://schemas.microsoft.com/office/drawing/2014/main" id="{EC1CD590-E64C-F245-96B2-CA56D298DA61}"/>
              </a:ext>
            </a:extLst>
          </p:cNvPr>
          <p:cNvSpPr/>
          <p:nvPr/>
        </p:nvSpPr>
        <p:spPr>
          <a:xfrm>
            <a:off x="8249197" y="1783175"/>
            <a:ext cx="3414079" cy="1266369"/>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8" name="Rectangle: Diagonal Corners Rounded 36">
            <a:extLst>
              <a:ext uri="{FF2B5EF4-FFF2-40B4-BE49-F238E27FC236}">
                <a16:creationId xmlns:a16="http://schemas.microsoft.com/office/drawing/2014/main" id="{4F7A7D49-F5EB-404E-81A5-F655739861D4}"/>
              </a:ext>
            </a:extLst>
          </p:cNvPr>
          <p:cNvSpPr/>
          <p:nvPr/>
        </p:nvSpPr>
        <p:spPr>
          <a:xfrm>
            <a:off x="8249197" y="5085322"/>
            <a:ext cx="3414079" cy="1266370"/>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9" name="TextBox 18">
            <a:extLst>
              <a:ext uri="{FF2B5EF4-FFF2-40B4-BE49-F238E27FC236}">
                <a16:creationId xmlns:a16="http://schemas.microsoft.com/office/drawing/2014/main" id="{F65D48E3-E01C-6642-A7FB-2CCA24E6ADCF}"/>
              </a:ext>
            </a:extLst>
          </p:cNvPr>
          <p:cNvSpPr txBox="1"/>
          <p:nvPr/>
        </p:nvSpPr>
        <p:spPr>
          <a:xfrm>
            <a:off x="8473445" y="5123822"/>
            <a:ext cx="3008793" cy="1266370"/>
          </a:xfrm>
          <a:prstGeom prst="rect">
            <a:avLst/>
          </a:prstGeom>
          <a:noFill/>
          <a:effectLst/>
        </p:spPr>
        <p:txBody>
          <a:bodyPr wrap="square" lIns="36000" tIns="3600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sp>
        <p:nvSpPr>
          <p:cNvPr id="20" name="Rectangle: Diagonal Corners Rounded 45">
            <a:extLst>
              <a:ext uri="{FF2B5EF4-FFF2-40B4-BE49-F238E27FC236}">
                <a16:creationId xmlns:a16="http://schemas.microsoft.com/office/drawing/2014/main" id="{F3EB24D0-6908-2E44-993D-5709B1D3EE83}"/>
              </a:ext>
            </a:extLst>
          </p:cNvPr>
          <p:cNvSpPr/>
          <p:nvPr/>
        </p:nvSpPr>
        <p:spPr>
          <a:xfrm>
            <a:off x="4468296" y="5085322"/>
            <a:ext cx="3414079" cy="1266370"/>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1" name="TextBox 20">
            <a:extLst>
              <a:ext uri="{FF2B5EF4-FFF2-40B4-BE49-F238E27FC236}">
                <a16:creationId xmlns:a16="http://schemas.microsoft.com/office/drawing/2014/main" id="{08C075D8-FAD7-0C49-A09A-C8C2D720A22E}"/>
              </a:ext>
            </a:extLst>
          </p:cNvPr>
          <p:cNvSpPr txBox="1"/>
          <p:nvPr/>
        </p:nvSpPr>
        <p:spPr>
          <a:xfrm>
            <a:off x="4780184" y="5088968"/>
            <a:ext cx="3107903" cy="1261534"/>
          </a:xfrm>
          <a:prstGeom prst="rect">
            <a:avLst/>
          </a:prstGeom>
          <a:noFill/>
          <a:effectLst/>
        </p:spPr>
        <p:txBody>
          <a:bodyPr wrap="square" lIns="36000" tIns="3600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sp>
        <p:nvSpPr>
          <p:cNvPr id="24" name="Tekstfelt 5">
            <a:extLst>
              <a:ext uri="{FF2B5EF4-FFF2-40B4-BE49-F238E27FC236}">
                <a16:creationId xmlns:a16="http://schemas.microsoft.com/office/drawing/2014/main" id="{ADE8C6C0-23EE-6347-B7CB-904C9C8BA2AF}"/>
              </a:ext>
            </a:extLst>
          </p:cNvPr>
          <p:cNvSpPr txBox="1"/>
          <p:nvPr/>
        </p:nvSpPr>
        <p:spPr>
          <a:xfrm>
            <a:off x="554736" y="5549230"/>
            <a:ext cx="3470508"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dirty="0">
                <a:ln>
                  <a:noFill/>
                </a:ln>
                <a:solidFill>
                  <a:schemeClr val="bg1"/>
                </a:solidFill>
                <a:effectLst/>
                <a:uLnTx/>
                <a:uFillTx/>
                <a:latin typeface="Arial" panose="020B0604020202020204" pitchFamily="34" charset="0"/>
                <a:ea typeface="+mn-ea"/>
                <a:cs typeface="+mn-cs"/>
              </a:rPr>
              <a:t>[Insert pain point]</a:t>
            </a:r>
          </a:p>
        </p:txBody>
      </p:sp>
      <p:sp>
        <p:nvSpPr>
          <p:cNvPr id="25" name="Tekstfelt 61">
            <a:extLst>
              <a:ext uri="{FF2B5EF4-FFF2-40B4-BE49-F238E27FC236}">
                <a16:creationId xmlns:a16="http://schemas.microsoft.com/office/drawing/2014/main" id="{810C13AD-5B53-D84D-BF7D-5705785A6FC0}"/>
              </a:ext>
            </a:extLst>
          </p:cNvPr>
          <p:cNvSpPr txBox="1"/>
          <p:nvPr/>
        </p:nvSpPr>
        <p:spPr>
          <a:xfrm>
            <a:off x="554736" y="2247082"/>
            <a:ext cx="3281187"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dirty="0">
                <a:ln>
                  <a:noFill/>
                </a:ln>
                <a:solidFill>
                  <a:schemeClr val="bg1"/>
                </a:solidFill>
                <a:effectLst/>
                <a:uLnTx/>
                <a:uFillTx/>
                <a:latin typeface="Arial" panose="020B0604020202020204" pitchFamily="34" charset="0"/>
                <a:ea typeface="+mn-ea"/>
                <a:cs typeface="+mn-cs"/>
              </a:rPr>
              <a:t>[Inser</a:t>
            </a:r>
            <a:r>
              <a:rPr lang="en-US" sz="1600" dirty="0">
                <a:solidFill>
                  <a:schemeClr val="bg1"/>
                </a:solidFill>
                <a:latin typeface="Arial" panose="020B0604020202020204" pitchFamily="34" charset="0"/>
              </a:rPr>
              <a:t>t pain point]</a:t>
            </a:r>
            <a:endParaRPr kumimoji="0" lang="en-US" sz="1600" u="none" strike="noStrike" kern="1200" cap="none" spc="0" normalizeH="0" baseline="0" dirty="0">
              <a:ln>
                <a:noFill/>
              </a:ln>
              <a:solidFill>
                <a:schemeClr val="bg1"/>
              </a:solidFill>
              <a:effectLst/>
              <a:uLnTx/>
              <a:uFillTx/>
              <a:latin typeface="Arial" panose="020B0604020202020204" pitchFamily="34" charset="0"/>
              <a:ea typeface="+mn-ea"/>
              <a:cs typeface="+mn-cs"/>
            </a:endParaRPr>
          </a:p>
        </p:txBody>
      </p:sp>
      <p:sp>
        <p:nvSpPr>
          <p:cNvPr id="27" name="Tekstfelt 63">
            <a:extLst>
              <a:ext uri="{FF2B5EF4-FFF2-40B4-BE49-F238E27FC236}">
                <a16:creationId xmlns:a16="http://schemas.microsoft.com/office/drawing/2014/main" id="{7D992FAF-2E0A-8A4E-BF07-2629287AB94C}"/>
              </a:ext>
            </a:extLst>
          </p:cNvPr>
          <p:cNvSpPr txBox="1"/>
          <p:nvPr/>
        </p:nvSpPr>
        <p:spPr>
          <a:xfrm>
            <a:off x="554736" y="3898156"/>
            <a:ext cx="3470508"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dirty="0">
                <a:ln>
                  <a:noFill/>
                </a:ln>
                <a:solidFill>
                  <a:schemeClr val="bg1"/>
                </a:solidFill>
                <a:effectLst/>
                <a:uLnTx/>
                <a:uFillTx/>
                <a:latin typeface="Arial" panose="020B0604020202020204" pitchFamily="34" charset="0"/>
                <a:ea typeface="+mn-ea"/>
                <a:cs typeface="+mn-cs"/>
              </a:rPr>
              <a:t>[Insert pain point</a:t>
            </a:r>
          </a:p>
        </p:txBody>
      </p:sp>
      <p:sp>
        <p:nvSpPr>
          <p:cNvPr id="34" name="TextBox 33">
            <a:extLst>
              <a:ext uri="{FF2B5EF4-FFF2-40B4-BE49-F238E27FC236}">
                <a16:creationId xmlns:a16="http://schemas.microsoft.com/office/drawing/2014/main" id="{53BBED5B-913B-4C43-A34D-07CF0871C24C}"/>
              </a:ext>
            </a:extLst>
          </p:cNvPr>
          <p:cNvSpPr txBox="1"/>
          <p:nvPr/>
        </p:nvSpPr>
        <p:spPr>
          <a:xfrm>
            <a:off x="4722747" y="1881345"/>
            <a:ext cx="3092313" cy="1066129"/>
          </a:xfrm>
          <a:prstGeom prst="rect">
            <a:avLst/>
          </a:prstGeom>
          <a:noFill/>
          <a:effectLst/>
        </p:spPr>
        <p:txBody>
          <a:bodyPr wrap="square" lIns="36000" tIns="3600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sp>
        <p:nvSpPr>
          <p:cNvPr id="36" name="TextBox 30">
            <a:extLst>
              <a:ext uri="{FF2B5EF4-FFF2-40B4-BE49-F238E27FC236}">
                <a16:creationId xmlns:a16="http://schemas.microsoft.com/office/drawing/2014/main" id="{8668B7F5-93E6-4D4A-B3D4-812A260077FB}"/>
              </a:ext>
            </a:extLst>
          </p:cNvPr>
          <p:cNvSpPr txBox="1"/>
          <p:nvPr/>
        </p:nvSpPr>
        <p:spPr>
          <a:xfrm>
            <a:off x="8473445" y="1904784"/>
            <a:ext cx="3189831" cy="1042690"/>
          </a:xfrm>
          <a:prstGeom prst="rect">
            <a:avLst/>
          </a:prstGeom>
          <a:noFill/>
          <a:effectLst/>
        </p:spPr>
        <p:txBody>
          <a:bodyPr wrap="square" lIns="36000" tIns="3600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pic>
        <p:nvPicPr>
          <p:cNvPr id="37" name="Picture 46">
            <a:extLst>
              <a:ext uri="{FF2B5EF4-FFF2-40B4-BE49-F238E27FC236}">
                <a16:creationId xmlns:a16="http://schemas.microsoft.com/office/drawing/2014/main" id="{CF0C1C26-77FC-A04E-BA62-58C0A952B99F}"/>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25652" y="1859375"/>
            <a:ext cx="216000" cy="191434"/>
          </a:xfrm>
          <a:prstGeom prst="rect">
            <a:avLst/>
          </a:prstGeom>
          <a:solidFill>
            <a:srgbClr val="E6E6E6"/>
          </a:solidFill>
          <a:effectLst/>
        </p:spPr>
      </p:pic>
      <p:pic>
        <p:nvPicPr>
          <p:cNvPr id="39" name="Picture 46">
            <a:extLst>
              <a:ext uri="{FF2B5EF4-FFF2-40B4-BE49-F238E27FC236}">
                <a16:creationId xmlns:a16="http://schemas.microsoft.com/office/drawing/2014/main" id="{CB27AD23-CAA0-284A-9FA1-95CC66A62648}"/>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69896" y="5164386"/>
            <a:ext cx="216000" cy="191434"/>
          </a:xfrm>
          <a:prstGeom prst="rect">
            <a:avLst/>
          </a:prstGeom>
          <a:solidFill>
            <a:srgbClr val="E6E6E6"/>
          </a:solidFill>
          <a:effectLst/>
        </p:spPr>
      </p:pic>
      <p:pic>
        <p:nvPicPr>
          <p:cNvPr id="40" name="Picture 46">
            <a:extLst>
              <a:ext uri="{FF2B5EF4-FFF2-40B4-BE49-F238E27FC236}">
                <a16:creationId xmlns:a16="http://schemas.microsoft.com/office/drawing/2014/main" id="{9F172B79-A913-2045-9E09-CFC497DC76FA}"/>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275567" y="1859375"/>
            <a:ext cx="216000" cy="191434"/>
          </a:xfrm>
          <a:prstGeom prst="rect">
            <a:avLst/>
          </a:prstGeom>
          <a:solidFill>
            <a:srgbClr val="E6E6E6"/>
          </a:solidFill>
          <a:effectLst/>
        </p:spPr>
      </p:pic>
      <p:pic>
        <p:nvPicPr>
          <p:cNvPr id="42" name="Picture 46">
            <a:extLst>
              <a:ext uri="{FF2B5EF4-FFF2-40B4-BE49-F238E27FC236}">
                <a16:creationId xmlns:a16="http://schemas.microsoft.com/office/drawing/2014/main" id="{0958DEC3-A4DA-FB41-985B-FEAD258EFC26}"/>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334559" y="5164386"/>
            <a:ext cx="216000" cy="191434"/>
          </a:xfrm>
          <a:prstGeom prst="rect">
            <a:avLst/>
          </a:prstGeom>
          <a:solidFill>
            <a:srgbClr val="E6E6E6"/>
          </a:solidFill>
          <a:effectLst/>
        </p:spPr>
      </p:pic>
      <p:sp>
        <p:nvSpPr>
          <p:cNvPr id="32" name="Rectangle: Diagonal Corners Rounded 35">
            <a:extLst>
              <a:ext uri="{FF2B5EF4-FFF2-40B4-BE49-F238E27FC236}">
                <a16:creationId xmlns:a16="http://schemas.microsoft.com/office/drawing/2014/main" id="{FBF012DD-566D-7C44-BEA5-0B31A07A6B77}"/>
              </a:ext>
            </a:extLst>
          </p:cNvPr>
          <p:cNvSpPr/>
          <p:nvPr/>
        </p:nvSpPr>
        <p:spPr>
          <a:xfrm>
            <a:off x="4468296" y="3435685"/>
            <a:ext cx="3414079" cy="1266369"/>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5" name="Rectangle: Diagonal Corners Rounded 27">
            <a:extLst>
              <a:ext uri="{FF2B5EF4-FFF2-40B4-BE49-F238E27FC236}">
                <a16:creationId xmlns:a16="http://schemas.microsoft.com/office/drawing/2014/main" id="{2C34626E-3DA5-2E47-805F-F6A747AF4F8D}"/>
              </a:ext>
            </a:extLst>
          </p:cNvPr>
          <p:cNvSpPr/>
          <p:nvPr/>
        </p:nvSpPr>
        <p:spPr>
          <a:xfrm>
            <a:off x="8249197" y="3432812"/>
            <a:ext cx="3414079" cy="1266369"/>
          </a:xfrm>
          <a:prstGeom prst="round2Diag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10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8" name="Picture 46">
            <a:extLst>
              <a:ext uri="{FF2B5EF4-FFF2-40B4-BE49-F238E27FC236}">
                <a16:creationId xmlns:a16="http://schemas.microsoft.com/office/drawing/2014/main" id="{3E34B2EB-BBF6-E249-9D26-7FE0E0D67A0C}"/>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69896" y="3512236"/>
            <a:ext cx="216000" cy="191434"/>
          </a:xfrm>
          <a:prstGeom prst="rect">
            <a:avLst/>
          </a:prstGeom>
          <a:solidFill>
            <a:srgbClr val="E6E6E6"/>
          </a:solidFill>
          <a:effectLst/>
        </p:spPr>
      </p:pic>
      <p:pic>
        <p:nvPicPr>
          <p:cNvPr id="41" name="Picture 46">
            <a:extLst>
              <a:ext uri="{FF2B5EF4-FFF2-40B4-BE49-F238E27FC236}">
                <a16:creationId xmlns:a16="http://schemas.microsoft.com/office/drawing/2014/main" id="{865AEC05-1ADD-9B4A-BE35-F82D09B195A0}"/>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334559" y="3512236"/>
            <a:ext cx="216000" cy="191434"/>
          </a:xfrm>
          <a:prstGeom prst="rect">
            <a:avLst/>
          </a:prstGeom>
          <a:solidFill>
            <a:srgbClr val="E6E6E6"/>
          </a:solidFill>
          <a:effectLst/>
        </p:spPr>
      </p:pic>
      <p:sp>
        <p:nvSpPr>
          <p:cNvPr id="2" name="Rectangle 1">
            <a:extLst>
              <a:ext uri="{FF2B5EF4-FFF2-40B4-BE49-F238E27FC236}">
                <a16:creationId xmlns:a16="http://schemas.microsoft.com/office/drawing/2014/main" id="{A11E6BBA-F902-AB41-BBEB-467BC18783AD}"/>
              </a:ext>
            </a:extLst>
          </p:cNvPr>
          <p:cNvSpPr/>
          <p:nvPr/>
        </p:nvSpPr>
        <p:spPr>
          <a:xfrm>
            <a:off x="4658503" y="3620053"/>
            <a:ext cx="3181408" cy="938719"/>
          </a:xfrm>
          <a:prstGeom prst="rect">
            <a:avLst/>
          </a:prstGeom>
          <a:noFill/>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sp>
        <p:nvSpPr>
          <p:cNvPr id="54" name="Rectangle 53">
            <a:extLst>
              <a:ext uri="{FF2B5EF4-FFF2-40B4-BE49-F238E27FC236}">
                <a16:creationId xmlns:a16="http://schemas.microsoft.com/office/drawing/2014/main" id="{38C04A80-0F01-004F-BFF8-D493CF79AF42}"/>
              </a:ext>
            </a:extLst>
          </p:cNvPr>
          <p:cNvSpPr/>
          <p:nvPr/>
        </p:nvSpPr>
        <p:spPr>
          <a:xfrm>
            <a:off x="8481868" y="3512236"/>
            <a:ext cx="3181408" cy="1107996"/>
          </a:xfrm>
          <a:prstGeom prst="rect">
            <a:avLst/>
          </a:prstGeom>
          <a:noFill/>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dirty="0">
                <a:ln>
                  <a:noFill/>
                </a:ln>
                <a:solidFill>
                  <a:srgbClr val="333333"/>
                </a:solidFill>
                <a:effectLst/>
                <a:uLnTx/>
                <a:uFillTx/>
                <a:latin typeface="Arial" panose="020B0604020202020204" pitchFamily="34" charset="0"/>
                <a:ea typeface="+mn-ea"/>
                <a:cs typeface="+mn-cs"/>
              </a:rPr>
              <a:t>[Insert customer quote]</a:t>
            </a:r>
          </a:p>
        </p:txBody>
      </p:sp>
      <p:cxnSp>
        <p:nvCxnSpPr>
          <p:cNvPr id="55" name="Straight Connector 54">
            <a:extLst>
              <a:ext uri="{FF2B5EF4-FFF2-40B4-BE49-F238E27FC236}">
                <a16:creationId xmlns:a16="http://schemas.microsoft.com/office/drawing/2014/main" id="{07CFE17F-4878-9743-ACDC-B6D21505F96B}"/>
              </a:ext>
            </a:extLst>
          </p:cNvPr>
          <p:cNvCxnSpPr>
            <a:cxnSpLocks/>
          </p:cNvCxnSpPr>
          <p:nvPr/>
        </p:nvCxnSpPr>
        <p:spPr>
          <a:xfrm>
            <a:off x="646794" y="4893688"/>
            <a:ext cx="11016482" cy="0"/>
          </a:xfrm>
          <a:prstGeom prst="line">
            <a:avLst/>
          </a:prstGeom>
          <a:ln w="6350" cap="sq">
            <a:solidFill>
              <a:schemeClr val="bg1"/>
            </a:solidFill>
            <a:prstDash val="dash"/>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E43D31-37BC-C849-8551-D5864AA7C2D1}"/>
              </a:ext>
            </a:extLst>
          </p:cNvPr>
          <p:cNvCxnSpPr>
            <a:cxnSpLocks/>
          </p:cNvCxnSpPr>
          <p:nvPr/>
        </p:nvCxnSpPr>
        <p:spPr>
          <a:xfrm>
            <a:off x="646794" y="3241178"/>
            <a:ext cx="11016482" cy="0"/>
          </a:xfrm>
          <a:prstGeom prst="line">
            <a:avLst/>
          </a:prstGeom>
          <a:ln w="6350" cap="sq">
            <a:solidFill>
              <a:schemeClr val="bg1"/>
            </a:solidFill>
            <a:prstDash val="dash"/>
            <a:round/>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29E75707-50FD-7B39-BC3C-9FCF8DA04DD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12674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[Project X] will be built on three main value propositions:</a:t>
            </a:r>
            <a:endParaRPr lang="en-US" dirty="0"/>
          </a:p>
        </p:txBody>
      </p:sp>
      <p:sp>
        <p:nvSpPr>
          <p:cNvPr id="5" name="Subtitle 4">
            <a:extLst>
              <a:ext uri="{FF2B5EF4-FFF2-40B4-BE49-F238E27FC236}">
                <a16:creationId xmlns:a16="http://schemas.microsoft.com/office/drawing/2014/main" id="{466B30DB-8123-6231-F702-5F187524E8D7}"/>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128BC345-1A17-DD8F-7934-8654B2853D3E}"/>
              </a:ext>
            </a:extLst>
          </p:cNvPr>
          <p:cNvSpPr>
            <a:spLocks noGrp="1"/>
          </p:cNvSpPr>
          <p:nvPr>
            <p:ph type="body" sz="quarter" idx="17"/>
          </p:nvPr>
        </p:nvSpPr>
        <p:spPr/>
        <p:txBody>
          <a:bodyPr/>
          <a:lstStyle/>
          <a:p>
            <a:r>
              <a:rPr lang="en-US" dirty="0"/>
              <a:t>Solution: Value proposition</a:t>
            </a:r>
          </a:p>
        </p:txBody>
      </p:sp>
      <p:sp>
        <p:nvSpPr>
          <p:cNvPr id="2" name="Oval 1">
            <a:extLst>
              <a:ext uri="{FF2B5EF4-FFF2-40B4-BE49-F238E27FC236}">
                <a16:creationId xmlns:a16="http://schemas.microsoft.com/office/drawing/2014/main" id="{D1F770F3-C147-F6C0-E0B1-18E01C4B4BAD}"/>
              </a:ext>
            </a:extLst>
          </p:cNvPr>
          <p:cNvSpPr/>
          <p:nvPr/>
        </p:nvSpPr>
        <p:spPr>
          <a:xfrm>
            <a:off x="1098109"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3" name="Oval 2">
            <a:extLst>
              <a:ext uri="{FF2B5EF4-FFF2-40B4-BE49-F238E27FC236}">
                <a16:creationId xmlns:a16="http://schemas.microsoft.com/office/drawing/2014/main" id="{581B2515-E03C-24E9-4481-39CB2D7AA7F7}"/>
              </a:ext>
            </a:extLst>
          </p:cNvPr>
          <p:cNvSpPr/>
          <p:nvPr/>
        </p:nvSpPr>
        <p:spPr>
          <a:xfrm>
            <a:off x="4588193"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7" name="Oval 6">
            <a:extLst>
              <a:ext uri="{FF2B5EF4-FFF2-40B4-BE49-F238E27FC236}">
                <a16:creationId xmlns:a16="http://schemas.microsoft.com/office/drawing/2014/main" id="{BC813F0B-B72C-8AE1-E2D8-D55CC8D92A20}"/>
              </a:ext>
            </a:extLst>
          </p:cNvPr>
          <p:cNvSpPr/>
          <p:nvPr/>
        </p:nvSpPr>
        <p:spPr>
          <a:xfrm>
            <a:off x="8078277"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a:p>
            <a:pPr>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13" name="Footer Placeholder 2">
            <a:extLst>
              <a:ext uri="{FF2B5EF4-FFF2-40B4-BE49-F238E27FC236}">
                <a16:creationId xmlns:a16="http://schemas.microsoft.com/office/drawing/2014/main" id="{A4EA36CE-261A-048D-BF45-2F3B6899428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52482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[Project X] will be built on three main value propositions:</a:t>
            </a:r>
            <a:endParaRPr lang="en-US" dirty="0"/>
          </a:p>
        </p:txBody>
      </p:sp>
      <p:sp>
        <p:nvSpPr>
          <p:cNvPr id="3" name="Subtitle 2">
            <a:extLst>
              <a:ext uri="{FF2B5EF4-FFF2-40B4-BE49-F238E27FC236}">
                <a16:creationId xmlns:a16="http://schemas.microsoft.com/office/drawing/2014/main" id="{F746D317-C1A9-9F95-4169-8EBE11FB4A76}"/>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2C077648-52DA-4B3C-96DC-63252A4BB71E}"/>
              </a:ext>
            </a:extLst>
          </p:cNvPr>
          <p:cNvSpPr>
            <a:spLocks noGrp="1"/>
          </p:cNvSpPr>
          <p:nvPr>
            <p:ph type="body" sz="quarter" idx="17"/>
          </p:nvPr>
        </p:nvSpPr>
        <p:spPr>
          <a:xfrm>
            <a:off x="7630160" y="100540"/>
            <a:ext cx="4007104" cy="123111"/>
          </a:xfrm>
        </p:spPr>
        <p:txBody>
          <a:bodyPr/>
          <a:lstStyle/>
          <a:p>
            <a:r>
              <a:rPr lang="en-US" dirty="0"/>
              <a:t>Solution: Value proposition</a:t>
            </a:r>
          </a:p>
        </p:txBody>
      </p:sp>
      <p:sp>
        <p:nvSpPr>
          <p:cNvPr id="2" name="Oval 1">
            <a:extLst>
              <a:ext uri="{FF2B5EF4-FFF2-40B4-BE49-F238E27FC236}">
                <a16:creationId xmlns:a16="http://schemas.microsoft.com/office/drawing/2014/main" id="{D1F770F3-C147-F6C0-E0B1-18E01C4B4BAD}"/>
              </a:ext>
            </a:extLst>
          </p:cNvPr>
          <p:cNvSpPr/>
          <p:nvPr/>
        </p:nvSpPr>
        <p:spPr>
          <a:xfrm>
            <a:off x="1098109"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8" name="Google Shape;157;p24">
            <a:extLst>
              <a:ext uri="{FF2B5EF4-FFF2-40B4-BE49-F238E27FC236}">
                <a16:creationId xmlns:a16="http://schemas.microsoft.com/office/drawing/2014/main" id="{5C3B917D-8385-C6A7-859C-485A34ACE67F}"/>
              </a:ext>
            </a:extLst>
          </p:cNvPr>
          <p:cNvSpPr txBox="1"/>
          <p:nvPr/>
        </p:nvSpPr>
        <p:spPr>
          <a:xfrm>
            <a:off x="4252084" y="3145770"/>
            <a:ext cx="4093130"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[Keyword 1] / [Keyword 2] / [Keyword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7" name="Footer Placeholder 2">
            <a:extLst>
              <a:ext uri="{FF2B5EF4-FFF2-40B4-BE49-F238E27FC236}">
                <a16:creationId xmlns:a16="http://schemas.microsoft.com/office/drawing/2014/main" id="{62F914B7-C2C4-414B-D793-CE2F6565211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341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[Project X] will be built on three main value propositions:</a:t>
            </a:r>
            <a:endParaRPr lang="en-US" dirty="0"/>
          </a:p>
        </p:txBody>
      </p:sp>
      <p:sp>
        <p:nvSpPr>
          <p:cNvPr id="2" name="Subtitle 1">
            <a:extLst>
              <a:ext uri="{FF2B5EF4-FFF2-40B4-BE49-F238E27FC236}">
                <a16:creationId xmlns:a16="http://schemas.microsoft.com/office/drawing/2014/main" id="{8F867594-3750-0E3C-9AF8-7B5C9BCF3218}"/>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6401F0F7-D57D-422D-46F0-1CD0587AC362}"/>
              </a:ext>
            </a:extLst>
          </p:cNvPr>
          <p:cNvSpPr>
            <a:spLocks noGrp="1"/>
          </p:cNvSpPr>
          <p:nvPr>
            <p:ph type="body" sz="quarter" idx="17"/>
          </p:nvPr>
        </p:nvSpPr>
        <p:spPr>
          <a:xfrm>
            <a:off x="7630160" y="100540"/>
            <a:ext cx="4007104" cy="123111"/>
          </a:xfrm>
        </p:spPr>
        <p:txBody>
          <a:bodyPr/>
          <a:lstStyle/>
          <a:p>
            <a:r>
              <a:rPr lang="en-US" dirty="0"/>
              <a:t>Solution: Value proposition</a:t>
            </a:r>
          </a:p>
        </p:txBody>
      </p:sp>
      <p:sp>
        <p:nvSpPr>
          <p:cNvPr id="3" name="Oval 2">
            <a:extLst>
              <a:ext uri="{FF2B5EF4-FFF2-40B4-BE49-F238E27FC236}">
                <a16:creationId xmlns:a16="http://schemas.microsoft.com/office/drawing/2014/main" id="{581B2515-E03C-24E9-4481-39CB2D7AA7F7}"/>
              </a:ext>
            </a:extLst>
          </p:cNvPr>
          <p:cNvSpPr/>
          <p:nvPr/>
        </p:nvSpPr>
        <p:spPr>
          <a:xfrm>
            <a:off x="4588193"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8" name="Google Shape;157;p24">
            <a:extLst>
              <a:ext uri="{FF2B5EF4-FFF2-40B4-BE49-F238E27FC236}">
                <a16:creationId xmlns:a16="http://schemas.microsoft.com/office/drawing/2014/main" id="{8F9F508D-C408-70BE-658F-9FC6C7EFCF30}"/>
              </a:ext>
            </a:extLst>
          </p:cNvPr>
          <p:cNvSpPr txBox="1"/>
          <p:nvPr/>
        </p:nvSpPr>
        <p:spPr>
          <a:xfrm>
            <a:off x="7811720" y="3145770"/>
            <a:ext cx="3825544"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[Keyword 1] / [Keyword 2] / [Keyword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7" name="Footer Placeholder 2">
            <a:extLst>
              <a:ext uri="{FF2B5EF4-FFF2-40B4-BE49-F238E27FC236}">
                <a16:creationId xmlns:a16="http://schemas.microsoft.com/office/drawing/2014/main" id="{9E044869-5271-D37B-5780-3BF6C35F9C2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33383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[Project X] will be built on three main value propositions:</a:t>
            </a:r>
            <a:endParaRPr lang="en-US" dirty="0"/>
          </a:p>
        </p:txBody>
      </p:sp>
      <p:sp>
        <p:nvSpPr>
          <p:cNvPr id="2" name="Subtitle 1">
            <a:extLst>
              <a:ext uri="{FF2B5EF4-FFF2-40B4-BE49-F238E27FC236}">
                <a16:creationId xmlns:a16="http://schemas.microsoft.com/office/drawing/2014/main" id="{1D4A3F4E-A70D-5BD4-7908-6BA55F7AC340}"/>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3138405-94E9-572F-74D8-08357A23401F}"/>
              </a:ext>
            </a:extLst>
          </p:cNvPr>
          <p:cNvSpPr>
            <a:spLocks noGrp="1"/>
          </p:cNvSpPr>
          <p:nvPr>
            <p:ph type="body" sz="quarter" idx="17"/>
          </p:nvPr>
        </p:nvSpPr>
        <p:spPr>
          <a:xfrm>
            <a:off x="7630160" y="100540"/>
            <a:ext cx="4007104" cy="123111"/>
          </a:xfrm>
        </p:spPr>
        <p:txBody>
          <a:bodyPr/>
          <a:lstStyle/>
          <a:p>
            <a:r>
              <a:rPr lang="en-US" dirty="0"/>
              <a:t>Solution: Value proposition</a:t>
            </a:r>
          </a:p>
        </p:txBody>
      </p:sp>
      <p:sp>
        <p:nvSpPr>
          <p:cNvPr id="7" name="Oval 6">
            <a:extLst>
              <a:ext uri="{FF2B5EF4-FFF2-40B4-BE49-F238E27FC236}">
                <a16:creationId xmlns:a16="http://schemas.microsoft.com/office/drawing/2014/main" id="{BC813F0B-B72C-8AE1-E2D8-D55CC8D92A20}"/>
              </a:ext>
            </a:extLst>
          </p:cNvPr>
          <p:cNvSpPr/>
          <p:nvPr/>
        </p:nvSpPr>
        <p:spPr>
          <a:xfrm>
            <a:off x="8078277" y="2160105"/>
            <a:ext cx="3049821" cy="30498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value proposition]</a:t>
            </a:r>
          </a:p>
        </p:txBody>
      </p:sp>
      <p:sp>
        <p:nvSpPr>
          <p:cNvPr id="8" name="Google Shape;157;p24">
            <a:extLst>
              <a:ext uri="{FF2B5EF4-FFF2-40B4-BE49-F238E27FC236}">
                <a16:creationId xmlns:a16="http://schemas.microsoft.com/office/drawing/2014/main" id="{E2D528CB-F06A-391A-5AAA-DE6546117FB5}"/>
              </a:ext>
            </a:extLst>
          </p:cNvPr>
          <p:cNvSpPr txBox="1"/>
          <p:nvPr/>
        </p:nvSpPr>
        <p:spPr>
          <a:xfrm>
            <a:off x="4282440" y="3145770"/>
            <a:ext cx="3808877"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[Keyword 1] / [Keyword 2] / [Keyword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5" name="Footer Placeholder 2">
            <a:extLst>
              <a:ext uri="{FF2B5EF4-FFF2-40B4-BE49-F238E27FC236}">
                <a16:creationId xmlns:a16="http://schemas.microsoft.com/office/drawing/2014/main" id="{71841CAE-83D9-9989-50A5-6468310B324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00978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Solution</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sz="1800" b="0" dirty="0"/>
              <a:t>Five core solution components will allow us to attract customers and win in the market</a:t>
            </a:r>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Solution: Product offering (or features)</a:t>
            </a:r>
          </a:p>
        </p:txBody>
      </p:sp>
      <p:sp>
        <p:nvSpPr>
          <p:cNvPr id="5" name="Rectangle 4">
            <a:extLst>
              <a:ext uri="{FF2B5EF4-FFF2-40B4-BE49-F238E27FC236}">
                <a16:creationId xmlns:a16="http://schemas.microsoft.com/office/drawing/2014/main" id="{8C66E197-6187-40C5-2FC7-A73CA85FB325}"/>
              </a:ext>
            </a:extLst>
          </p:cNvPr>
          <p:cNvSpPr/>
          <p:nvPr/>
        </p:nvSpPr>
        <p:spPr>
          <a:xfrm>
            <a:off x="728870" y="1828319"/>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product component]</a:t>
            </a:r>
          </a:p>
        </p:txBody>
      </p:sp>
      <p:sp>
        <p:nvSpPr>
          <p:cNvPr id="6" name="Rectangle 5">
            <a:extLst>
              <a:ext uri="{FF2B5EF4-FFF2-40B4-BE49-F238E27FC236}">
                <a16:creationId xmlns:a16="http://schemas.microsoft.com/office/drawing/2014/main" id="{1A0E2C9D-83D1-C0F5-551C-F5D116462460}"/>
              </a:ext>
            </a:extLst>
          </p:cNvPr>
          <p:cNvSpPr/>
          <p:nvPr/>
        </p:nvSpPr>
        <p:spPr>
          <a:xfrm>
            <a:off x="728870" y="2717187"/>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product component]</a:t>
            </a:r>
          </a:p>
        </p:txBody>
      </p:sp>
      <p:sp>
        <p:nvSpPr>
          <p:cNvPr id="7" name="Rectangle 6">
            <a:extLst>
              <a:ext uri="{FF2B5EF4-FFF2-40B4-BE49-F238E27FC236}">
                <a16:creationId xmlns:a16="http://schemas.microsoft.com/office/drawing/2014/main" id="{57C233C4-9DDB-CFCF-BA8B-5D22DE96C9E9}"/>
              </a:ext>
            </a:extLst>
          </p:cNvPr>
          <p:cNvSpPr/>
          <p:nvPr/>
        </p:nvSpPr>
        <p:spPr>
          <a:xfrm>
            <a:off x="728870" y="3606055"/>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product component]</a:t>
            </a:r>
          </a:p>
        </p:txBody>
      </p:sp>
      <p:sp>
        <p:nvSpPr>
          <p:cNvPr id="8" name="Rectangle 7">
            <a:extLst>
              <a:ext uri="{FF2B5EF4-FFF2-40B4-BE49-F238E27FC236}">
                <a16:creationId xmlns:a16="http://schemas.microsoft.com/office/drawing/2014/main" id="{57900734-77D7-C401-0DAF-609740FC1EB7}"/>
              </a:ext>
            </a:extLst>
          </p:cNvPr>
          <p:cNvSpPr/>
          <p:nvPr/>
        </p:nvSpPr>
        <p:spPr>
          <a:xfrm>
            <a:off x="728870" y="4494923"/>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product component]</a:t>
            </a:r>
          </a:p>
        </p:txBody>
      </p:sp>
      <p:sp>
        <p:nvSpPr>
          <p:cNvPr id="10" name="Rectangle 9">
            <a:extLst>
              <a:ext uri="{FF2B5EF4-FFF2-40B4-BE49-F238E27FC236}">
                <a16:creationId xmlns:a16="http://schemas.microsoft.com/office/drawing/2014/main" id="{9D44095D-C3DA-AF25-22DD-A6AB6E6AE230}"/>
              </a:ext>
            </a:extLst>
          </p:cNvPr>
          <p:cNvSpPr/>
          <p:nvPr/>
        </p:nvSpPr>
        <p:spPr>
          <a:xfrm>
            <a:off x="728870" y="5383792"/>
            <a:ext cx="1837546" cy="798544"/>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[Insert product component]</a:t>
            </a:r>
          </a:p>
        </p:txBody>
      </p:sp>
      <p:sp>
        <p:nvSpPr>
          <p:cNvPr id="11" name="Rectangle 10">
            <a:extLst>
              <a:ext uri="{FF2B5EF4-FFF2-40B4-BE49-F238E27FC236}">
                <a16:creationId xmlns:a16="http://schemas.microsoft.com/office/drawing/2014/main" id="{1E627CEC-242A-F287-F834-5D52D05913A4}"/>
              </a:ext>
            </a:extLst>
          </p:cNvPr>
          <p:cNvSpPr/>
          <p:nvPr/>
        </p:nvSpPr>
        <p:spPr>
          <a:xfrm>
            <a:off x="2740042" y="1835758"/>
            <a:ext cx="8537665"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[Insert description]</a:t>
            </a:r>
          </a:p>
        </p:txBody>
      </p:sp>
      <p:sp>
        <p:nvSpPr>
          <p:cNvPr id="12" name="Rectangle 11">
            <a:extLst>
              <a:ext uri="{FF2B5EF4-FFF2-40B4-BE49-F238E27FC236}">
                <a16:creationId xmlns:a16="http://schemas.microsoft.com/office/drawing/2014/main" id="{B156AC00-A2CA-5743-541A-38C0AFF68863}"/>
              </a:ext>
            </a:extLst>
          </p:cNvPr>
          <p:cNvSpPr/>
          <p:nvPr/>
        </p:nvSpPr>
        <p:spPr>
          <a:xfrm>
            <a:off x="2740042" y="2722766"/>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[Insert description]</a:t>
            </a:r>
          </a:p>
        </p:txBody>
      </p:sp>
      <p:sp>
        <p:nvSpPr>
          <p:cNvPr id="25" name="Rectangle 24">
            <a:extLst>
              <a:ext uri="{FF2B5EF4-FFF2-40B4-BE49-F238E27FC236}">
                <a16:creationId xmlns:a16="http://schemas.microsoft.com/office/drawing/2014/main" id="{C30FAA75-B551-A5C1-AB33-56F25FF0AD4D}"/>
              </a:ext>
            </a:extLst>
          </p:cNvPr>
          <p:cNvSpPr/>
          <p:nvPr/>
        </p:nvSpPr>
        <p:spPr>
          <a:xfrm>
            <a:off x="2740042" y="3609775"/>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[Insert description]</a:t>
            </a:r>
          </a:p>
        </p:txBody>
      </p:sp>
      <p:sp>
        <p:nvSpPr>
          <p:cNvPr id="28" name="Rectangle 27">
            <a:extLst>
              <a:ext uri="{FF2B5EF4-FFF2-40B4-BE49-F238E27FC236}">
                <a16:creationId xmlns:a16="http://schemas.microsoft.com/office/drawing/2014/main" id="{190B1241-9AC1-0577-DAC8-2635BF01820C}"/>
              </a:ext>
            </a:extLst>
          </p:cNvPr>
          <p:cNvSpPr/>
          <p:nvPr/>
        </p:nvSpPr>
        <p:spPr>
          <a:xfrm>
            <a:off x="2740042" y="4496784"/>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[Insert description]</a:t>
            </a:r>
          </a:p>
        </p:txBody>
      </p:sp>
      <p:sp>
        <p:nvSpPr>
          <p:cNvPr id="29" name="Rectangle 28">
            <a:extLst>
              <a:ext uri="{FF2B5EF4-FFF2-40B4-BE49-F238E27FC236}">
                <a16:creationId xmlns:a16="http://schemas.microsoft.com/office/drawing/2014/main" id="{DF8B8114-DF84-887E-1984-95A90CEBD481}"/>
              </a:ext>
            </a:extLst>
          </p:cNvPr>
          <p:cNvSpPr/>
          <p:nvPr/>
        </p:nvSpPr>
        <p:spPr>
          <a:xfrm>
            <a:off x="2740042" y="5383792"/>
            <a:ext cx="8577313" cy="798544"/>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400" dirty="0">
                <a:solidFill>
                  <a:schemeClr val="bg1"/>
                </a:solidFill>
              </a:rPr>
              <a:t>[Insert description]</a:t>
            </a:r>
          </a:p>
        </p:txBody>
      </p:sp>
      <p:sp>
        <p:nvSpPr>
          <p:cNvPr id="30" name="Oval 29">
            <a:extLst>
              <a:ext uri="{FF2B5EF4-FFF2-40B4-BE49-F238E27FC236}">
                <a16:creationId xmlns:a16="http://schemas.microsoft.com/office/drawing/2014/main" id="{294C9200-4DE4-3312-12F4-4E5D5CA6D0A0}"/>
              </a:ext>
            </a:extLst>
          </p:cNvPr>
          <p:cNvSpPr/>
          <p:nvPr/>
        </p:nvSpPr>
        <p:spPr>
          <a:xfrm>
            <a:off x="516187" y="1983487"/>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1</a:t>
            </a:r>
          </a:p>
        </p:txBody>
      </p:sp>
      <p:sp>
        <p:nvSpPr>
          <p:cNvPr id="31" name="Oval 30">
            <a:extLst>
              <a:ext uri="{FF2B5EF4-FFF2-40B4-BE49-F238E27FC236}">
                <a16:creationId xmlns:a16="http://schemas.microsoft.com/office/drawing/2014/main" id="{41C7E6A3-783F-8C13-55AD-046C0B12C2FB}"/>
              </a:ext>
            </a:extLst>
          </p:cNvPr>
          <p:cNvSpPr/>
          <p:nvPr/>
        </p:nvSpPr>
        <p:spPr>
          <a:xfrm>
            <a:off x="516187" y="2924303"/>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2</a:t>
            </a:r>
          </a:p>
        </p:txBody>
      </p:sp>
      <p:sp>
        <p:nvSpPr>
          <p:cNvPr id="32" name="Oval 31">
            <a:extLst>
              <a:ext uri="{FF2B5EF4-FFF2-40B4-BE49-F238E27FC236}">
                <a16:creationId xmlns:a16="http://schemas.microsoft.com/office/drawing/2014/main" id="{E9A45495-2AAE-AFEC-64A6-8AE99313D305}"/>
              </a:ext>
            </a:extLst>
          </p:cNvPr>
          <p:cNvSpPr/>
          <p:nvPr/>
        </p:nvSpPr>
        <p:spPr>
          <a:xfrm>
            <a:off x="516187" y="3813171"/>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3</a:t>
            </a:r>
          </a:p>
        </p:txBody>
      </p:sp>
      <p:sp>
        <p:nvSpPr>
          <p:cNvPr id="33" name="Oval 32">
            <a:extLst>
              <a:ext uri="{FF2B5EF4-FFF2-40B4-BE49-F238E27FC236}">
                <a16:creationId xmlns:a16="http://schemas.microsoft.com/office/drawing/2014/main" id="{BAB0C209-D1D6-B9A8-F214-C5F53B37ADB3}"/>
              </a:ext>
            </a:extLst>
          </p:cNvPr>
          <p:cNvSpPr/>
          <p:nvPr/>
        </p:nvSpPr>
        <p:spPr>
          <a:xfrm>
            <a:off x="516187" y="4702039"/>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4</a:t>
            </a:r>
          </a:p>
        </p:txBody>
      </p:sp>
      <p:sp>
        <p:nvSpPr>
          <p:cNvPr id="34" name="Oval 33">
            <a:extLst>
              <a:ext uri="{FF2B5EF4-FFF2-40B4-BE49-F238E27FC236}">
                <a16:creationId xmlns:a16="http://schemas.microsoft.com/office/drawing/2014/main" id="{D03E2FBC-213F-7F5D-203D-CCFA6AAA90D1}"/>
              </a:ext>
            </a:extLst>
          </p:cNvPr>
          <p:cNvSpPr/>
          <p:nvPr/>
        </p:nvSpPr>
        <p:spPr>
          <a:xfrm>
            <a:off x="516187" y="5590908"/>
            <a:ext cx="384048" cy="384313"/>
          </a:xfrm>
          <a:prstGeom prst="ellipse">
            <a:avLst/>
          </a:prstGeom>
          <a:solidFill>
            <a:schemeClr val="bg1"/>
          </a:solidFill>
          <a:ln w="63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600" b="1" dirty="0">
                <a:solidFill>
                  <a:schemeClr val="tx1"/>
                </a:solidFill>
              </a:rPr>
              <a:t>5</a:t>
            </a:r>
          </a:p>
        </p:txBody>
      </p:sp>
      <p:sp>
        <p:nvSpPr>
          <p:cNvPr id="9" name="Footer Placeholder 2">
            <a:extLst>
              <a:ext uri="{FF2B5EF4-FFF2-40B4-BE49-F238E27FC236}">
                <a16:creationId xmlns:a16="http://schemas.microsoft.com/office/drawing/2014/main" id="{E8608B02-BDB1-28AD-7082-308CC2AF19C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3" name="Rectangle 12">
            <a:extLst>
              <a:ext uri="{FF2B5EF4-FFF2-40B4-BE49-F238E27FC236}">
                <a16:creationId xmlns:a16="http://schemas.microsoft.com/office/drawing/2014/main" id="{655865F6-284B-7E8E-200F-C6D0304CF3CF}"/>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Tree>
    <p:extLst>
      <p:ext uri="{BB962C8B-B14F-4D97-AF65-F5344CB8AC3E}">
        <p14:creationId xmlns:p14="http://schemas.microsoft.com/office/powerpoint/2010/main" val="3574925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E7C76C-5040-5A55-C41B-8A0D264C65D2}"/>
              </a:ext>
            </a:extLst>
          </p:cNvPr>
          <p:cNvSpPr>
            <a:spLocks noGrp="1"/>
          </p:cNvSpPr>
          <p:nvPr>
            <p:ph type="title"/>
          </p:nvPr>
        </p:nvSpPr>
        <p:spPr/>
        <p:txBody>
          <a:bodyPr/>
          <a:lstStyle/>
          <a:p>
            <a:r>
              <a:rPr lang="en-US" dirty="0"/>
              <a:t>Our solution will be tailored to this new [insert] segment with several distinctive core components</a:t>
            </a:r>
          </a:p>
        </p:txBody>
      </p:sp>
      <p:sp>
        <p:nvSpPr>
          <p:cNvPr id="4" name="Subtitle 3">
            <a:extLst>
              <a:ext uri="{FF2B5EF4-FFF2-40B4-BE49-F238E27FC236}">
                <a16:creationId xmlns:a16="http://schemas.microsoft.com/office/drawing/2014/main" id="{BD798115-ADE8-E3ED-D388-B42C91264FD6}"/>
              </a:ext>
            </a:extLst>
          </p:cNvPr>
          <p:cNvSpPr>
            <a:spLocks noGrp="1"/>
          </p:cNvSpPr>
          <p:nvPr>
            <p:ph type="subTitle" idx="1"/>
          </p:nvPr>
        </p:nvSpPr>
        <p:spPr/>
        <p:txBody>
          <a:bodyPr/>
          <a:lstStyle/>
          <a:p>
            <a:endParaRPr lang="en-US"/>
          </a:p>
        </p:txBody>
      </p:sp>
      <p:sp>
        <p:nvSpPr>
          <p:cNvPr id="5" name="Text Placeholder 4">
            <a:extLst>
              <a:ext uri="{FF2B5EF4-FFF2-40B4-BE49-F238E27FC236}">
                <a16:creationId xmlns:a16="http://schemas.microsoft.com/office/drawing/2014/main" id="{8203111D-CB82-61CF-55DE-2465D9B163BB}"/>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
        <p:nvSpPr>
          <p:cNvPr id="6" name="Rektangel 5">
            <a:extLst>
              <a:ext uri="{FF2B5EF4-FFF2-40B4-BE49-F238E27FC236}">
                <a16:creationId xmlns:a16="http://schemas.microsoft.com/office/drawing/2014/main" id="{B5AD2C31-08D0-BC4C-ACC3-2D021EDD5EDD}"/>
              </a:ext>
            </a:extLst>
          </p:cNvPr>
          <p:cNvSpPr/>
          <p:nvPr/>
        </p:nvSpPr>
        <p:spPr>
          <a:xfrm>
            <a:off x="554735" y="1810681"/>
            <a:ext cx="3994246"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sp>
        <p:nvSpPr>
          <p:cNvPr id="7" name="Rektangel 7">
            <a:extLst>
              <a:ext uri="{FF2B5EF4-FFF2-40B4-BE49-F238E27FC236}">
                <a16:creationId xmlns:a16="http://schemas.microsoft.com/office/drawing/2014/main" id="{211A7619-49F4-7C29-4565-12CD2EFCEADF}"/>
              </a:ext>
            </a:extLst>
          </p:cNvPr>
          <p:cNvSpPr/>
          <p:nvPr/>
        </p:nvSpPr>
        <p:spPr>
          <a:xfrm>
            <a:off x="8033606" y="3397855"/>
            <a:ext cx="3603658"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sp>
        <p:nvSpPr>
          <p:cNvPr id="8" name="Rektangel 8">
            <a:extLst>
              <a:ext uri="{FF2B5EF4-FFF2-40B4-BE49-F238E27FC236}">
                <a16:creationId xmlns:a16="http://schemas.microsoft.com/office/drawing/2014/main" id="{99DF2592-FDFF-8C87-6040-8A44A17CAD16}"/>
              </a:ext>
            </a:extLst>
          </p:cNvPr>
          <p:cNvSpPr/>
          <p:nvPr/>
        </p:nvSpPr>
        <p:spPr>
          <a:xfrm>
            <a:off x="8033604" y="1810681"/>
            <a:ext cx="3603658"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sp>
        <p:nvSpPr>
          <p:cNvPr id="9" name="Rectangle 8">
            <a:extLst>
              <a:ext uri="{FF2B5EF4-FFF2-40B4-BE49-F238E27FC236}">
                <a16:creationId xmlns:a16="http://schemas.microsoft.com/office/drawing/2014/main" id="{B5A2A156-933C-0D11-D54A-19A77BA9480A}"/>
              </a:ext>
            </a:extLst>
          </p:cNvPr>
          <p:cNvSpPr/>
          <p:nvPr/>
        </p:nvSpPr>
        <p:spPr>
          <a:xfrm>
            <a:off x="554735" y="4969179"/>
            <a:ext cx="3995928"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sp>
        <p:nvSpPr>
          <p:cNvPr id="10" name="Rectangle 9">
            <a:extLst>
              <a:ext uri="{FF2B5EF4-FFF2-40B4-BE49-F238E27FC236}">
                <a16:creationId xmlns:a16="http://schemas.microsoft.com/office/drawing/2014/main" id="{708D7A0E-DBF2-C9EC-2E9B-22EF37495141}"/>
              </a:ext>
            </a:extLst>
          </p:cNvPr>
          <p:cNvSpPr/>
          <p:nvPr/>
        </p:nvSpPr>
        <p:spPr>
          <a:xfrm>
            <a:off x="554736" y="3397855"/>
            <a:ext cx="3995928" cy="1200329"/>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sp>
        <p:nvSpPr>
          <p:cNvPr id="11" name="Rectangle 10">
            <a:extLst>
              <a:ext uri="{FF2B5EF4-FFF2-40B4-BE49-F238E27FC236}">
                <a16:creationId xmlns:a16="http://schemas.microsoft.com/office/drawing/2014/main" id="{F799E0AE-FC0B-CA3C-34FB-F5E999952704}"/>
              </a:ext>
            </a:extLst>
          </p:cNvPr>
          <p:cNvSpPr/>
          <p:nvPr/>
        </p:nvSpPr>
        <p:spPr>
          <a:xfrm>
            <a:off x="8033606" y="4969179"/>
            <a:ext cx="3603658" cy="1200329"/>
          </a:xfrm>
          <a:prstGeom prst="rect">
            <a:avLst/>
          </a:prstGeom>
          <a:noFill/>
          <a:ln>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chemeClr val="accent1"/>
                </a:solidFill>
                <a:effectLst/>
                <a:uLnTx/>
                <a:uFillTx/>
                <a:latin typeface="Arial" panose="020B0604020202020204" pitchFamily="34" charset="0"/>
                <a:ea typeface="Graphik Semibold" charset="0"/>
                <a:cs typeface="Arial" panose="020B0604020202020204" pitchFamily="34" charset="0"/>
              </a:rPr>
              <a:t>[Insert product component]</a:t>
            </a:r>
            <a:endParaRPr lang="en-US" sz="1600" b="1" dirty="0">
              <a:solidFill>
                <a:schemeClr val="accent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Graphik Semibold" charset="0"/>
                <a:cs typeface="Arial" panose="020B0604020202020204" pitchFamily="34" charset="0"/>
              </a:rPr>
              <a:t>[Insert description/keyword]</a:t>
            </a:r>
            <a:endParaRPr lang="en-US" sz="1400" dirty="0">
              <a:solidFill>
                <a:schemeClr val="bg1"/>
              </a:solidFill>
              <a:latin typeface="Arial" panose="020B0604020202020204" pitchFamily="34" charset="0"/>
              <a:ea typeface="Graphik Semibold" charset="0"/>
              <a:cs typeface="Arial" panose="020B0604020202020204" pitchFamily="34" charset="0"/>
            </a:endParaRPr>
          </a:p>
        </p:txBody>
      </p:sp>
      <p:grpSp>
        <p:nvGrpSpPr>
          <p:cNvPr id="12" name="Group 11">
            <a:extLst>
              <a:ext uri="{FF2B5EF4-FFF2-40B4-BE49-F238E27FC236}">
                <a16:creationId xmlns:a16="http://schemas.microsoft.com/office/drawing/2014/main" id="{5EE8DB83-608F-5077-9C08-F49C4DAEA852}"/>
              </a:ext>
            </a:extLst>
          </p:cNvPr>
          <p:cNvGrpSpPr/>
          <p:nvPr/>
        </p:nvGrpSpPr>
        <p:grpSpPr>
          <a:xfrm>
            <a:off x="4238190" y="2539413"/>
            <a:ext cx="3713939" cy="2883313"/>
            <a:chOff x="4100735" y="2539413"/>
            <a:chExt cx="3713939" cy="2883313"/>
          </a:xfrm>
        </p:grpSpPr>
        <p:cxnSp>
          <p:nvCxnSpPr>
            <p:cNvPr id="13" name="Straight Connector 12">
              <a:extLst>
                <a:ext uri="{FF2B5EF4-FFF2-40B4-BE49-F238E27FC236}">
                  <a16:creationId xmlns:a16="http://schemas.microsoft.com/office/drawing/2014/main" id="{16C7BC63-9B28-CE31-6EFD-B3C5C57064F1}"/>
                </a:ext>
              </a:extLst>
            </p:cNvPr>
            <p:cNvCxnSpPr/>
            <p:nvPr/>
          </p:nvCxnSpPr>
          <p:spPr>
            <a:xfrm>
              <a:off x="4494686" y="2539413"/>
              <a:ext cx="2883313" cy="2883313"/>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890860-4434-A7DF-1A48-F38CD5FC15FE}"/>
                </a:ext>
              </a:extLst>
            </p:cNvPr>
            <p:cNvCxnSpPr/>
            <p:nvPr/>
          </p:nvCxnSpPr>
          <p:spPr>
            <a:xfrm flipV="1">
              <a:off x="4541562" y="2539413"/>
              <a:ext cx="2880000" cy="288000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229CB1A-4EFB-B1B9-F0A4-A2CC345B3887}"/>
                </a:ext>
              </a:extLst>
            </p:cNvPr>
            <p:cNvCxnSpPr>
              <a:cxnSpLocks/>
            </p:cNvCxnSpPr>
            <p:nvPr/>
          </p:nvCxnSpPr>
          <p:spPr>
            <a:xfrm>
              <a:off x="4100735" y="4034751"/>
              <a:ext cx="3713939" cy="0"/>
            </a:xfrm>
            <a:prstGeom prst="line">
              <a:avLst/>
            </a:prstGeom>
            <a:ln w="158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3A0FFA-3582-AC5B-9244-DA99F3568600}"/>
              </a:ext>
            </a:extLst>
          </p:cNvPr>
          <p:cNvSpPr/>
          <p:nvPr/>
        </p:nvSpPr>
        <p:spPr>
          <a:xfrm>
            <a:off x="5091878" y="3737411"/>
            <a:ext cx="2006562" cy="68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sz="1600" b="1" dirty="0">
                <a:solidFill>
                  <a:schemeClr val="tx1"/>
                </a:solidFill>
                <a:latin typeface="Arial" panose="020B0604020202020204" pitchFamily="34" charset="0"/>
                <a:cs typeface="Arial" panose="020B0604020202020204" pitchFamily="34" charset="0"/>
              </a:rPr>
              <a:t>Core solution components</a:t>
            </a:r>
          </a:p>
        </p:txBody>
      </p:sp>
      <p:sp>
        <p:nvSpPr>
          <p:cNvPr id="17" name="Footer Placeholder 2">
            <a:extLst>
              <a:ext uri="{FF2B5EF4-FFF2-40B4-BE49-F238E27FC236}">
                <a16:creationId xmlns:a16="http://schemas.microsoft.com/office/drawing/2014/main" id="{DE96E922-E719-1739-F531-60D1CA60520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8" name="Rectangle 17">
            <a:extLst>
              <a:ext uri="{FF2B5EF4-FFF2-40B4-BE49-F238E27FC236}">
                <a16:creationId xmlns:a16="http://schemas.microsoft.com/office/drawing/2014/main" id="{518CA0D4-3622-FF9D-23CA-C2B6078DD602}"/>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270416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58DA-948A-AA79-DC41-DA3CBDD0F790}"/>
              </a:ext>
            </a:extLst>
          </p:cNvPr>
          <p:cNvSpPr>
            <a:spLocks noGrp="1"/>
          </p:cNvSpPr>
          <p:nvPr>
            <p:ph type="title"/>
          </p:nvPr>
        </p:nvSpPr>
        <p:spPr/>
        <p:txBody>
          <a:bodyPr/>
          <a:lstStyle/>
          <a:p>
            <a:r>
              <a:rPr lang="en-US" dirty="0"/>
              <a:t>The new customer journey will be built around [insert description]</a:t>
            </a:r>
          </a:p>
        </p:txBody>
      </p:sp>
      <p:sp>
        <p:nvSpPr>
          <p:cNvPr id="3" name="Subtitle 2">
            <a:extLst>
              <a:ext uri="{FF2B5EF4-FFF2-40B4-BE49-F238E27FC236}">
                <a16:creationId xmlns:a16="http://schemas.microsoft.com/office/drawing/2014/main" id="{C161CF95-FAA5-E56F-C16C-47D50AC157ED}"/>
              </a:ext>
            </a:extLst>
          </p:cNvPr>
          <p:cNvSpPr>
            <a:spLocks noGrp="1"/>
          </p:cNvSpPr>
          <p:nvPr>
            <p:ph type="subTitle" idx="1"/>
          </p:nvPr>
        </p:nvSpPr>
        <p:spPr/>
        <p:txBody>
          <a:bodyPr/>
          <a:lstStyle/>
          <a:p>
            <a:endParaRPr lang="en-US"/>
          </a:p>
        </p:txBody>
      </p:sp>
      <p:cxnSp>
        <p:nvCxnSpPr>
          <p:cNvPr id="5" name="Straight Connector 4">
            <a:extLst>
              <a:ext uri="{FF2B5EF4-FFF2-40B4-BE49-F238E27FC236}">
                <a16:creationId xmlns:a16="http://schemas.microsoft.com/office/drawing/2014/main" id="{E3262E11-2753-2ADC-FE33-8D6F96F44D5A}"/>
              </a:ext>
            </a:extLst>
          </p:cNvPr>
          <p:cNvCxnSpPr>
            <a:cxnSpLocks/>
            <a:stCxn id="44" idx="0"/>
            <a:endCxn id="62" idx="4"/>
          </p:cNvCxnSpPr>
          <p:nvPr/>
        </p:nvCxnSpPr>
        <p:spPr>
          <a:xfrm flipH="1" flipV="1">
            <a:off x="8366495" y="2506720"/>
            <a:ext cx="8571"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6AE0D27-6CCB-DA2B-CFB2-0CFCB970A8D7}"/>
              </a:ext>
            </a:extLst>
          </p:cNvPr>
          <p:cNvCxnSpPr>
            <a:cxnSpLocks/>
            <a:stCxn id="42" idx="0"/>
            <a:endCxn id="53" idx="4"/>
          </p:cNvCxnSpPr>
          <p:nvPr/>
        </p:nvCxnSpPr>
        <p:spPr>
          <a:xfrm flipH="1" flipV="1">
            <a:off x="6122391" y="2506720"/>
            <a:ext cx="8571"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20D5348-BE03-C93D-F948-B95A9B98B3BE}"/>
              </a:ext>
            </a:extLst>
          </p:cNvPr>
          <p:cNvCxnSpPr>
            <a:cxnSpLocks/>
            <a:endCxn id="35" idx="4"/>
          </p:cNvCxnSpPr>
          <p:nvPr/>
        </p:nvCxnSpPr>
        <p:spPr>
          <a:xfrm flipV="1">
            <a:off x="1860346" y="2495145"/>
            <a:ext cx="0" cy="7632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5E132E-3AC0-58C7-6A4B-5DADD0E8B69D}"/>
              </a:ext>
            </a:extLst>
          </p:cNvPr>
          <p:cNvCxnSpPr>
            <a:cxnSpLocks/>
            <a:endCxn id="64" idx="4"/>
          </p:cNvCxnSpPr>
          <p:nvPr/>
        </p:nvCxnSpPr>
        <p:spPr>
          <a:xfrm flipV="1">
            <a:off x="8799935" y="2506720"/>
            <a:ext cx="0" cy="155869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FB0EACF-84F3-9CD9-FEED-05883B5B597A}"/>
              </a:ext>
            </a:extLst>
          </p:cNvPr>
          <p:cNvCxnSpPr>
            <a:cxnSpLocks/>
            <a:endCxn id="63" idx="4"/>
          </p:cNvCxnSpPr>
          <p:nvPr/>
        </p:nvCxnSpPr>
        <p:spPr>
          <a:xfrm flipV="1">
            <a:off x="7950197" y="2506720"/>
            <a:ext cx="0" cy="7115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BAC1FA-3AC1-EEAE-2AD9-96404B1CF3B9}"/>
              </a:ext>
            </a:extLst>
          </p:cNvPr>
          <p:cNvCxnSpPr>
            <a:cxnSpLocks/>
            <a:endCxn id="60" idx="4"/>
          </p:cNvCxnSpPr>
          <p:nvPr/>
        </p:nvCxnSpPr>
        <p:spPr>
          <a:xfrm flipV="1">
            <a:off x="11108961" y="2506720"/>
            <a:ext cx="0" cy="231714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F59080-3AF2-9291-0E68-91FFFF9656FC}"/>
              </a:ext>
            </a:extLst>
          </p:cNvPr>
          <p:cNvCxnSpPr>
            <a:cxnSpLocks/>
            <a:endCxn id="59" idx="4"/>
          </p:cNvCxnSpPr>
          <p:nvPr/>
        </p:nvCxnSpPr>
        <p:spPr>
          <a:xfrm flipV="1">
            <a:off x="10455906" y="2506720"/>
            <a:ext cx="0"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8E97523-BDC0-FEE5-306A-6A59611AACB5}"/>
              </a:ext>
            </a:extLst>
          </p:cNvPr>
          <p:cNvCxnSpPr>
            <a:cxnSpLocks/>
            <a:endCxn id="54" idx="4"/>
          </p:cNvCxnSpPr>
          <p:nvPr/>
        </p:nvCxnSpPr>
        <p:spPr>
          <a:xfrm flipH="1" flipV="1">
            <a:off x="5706093" y="2506720"/>
            <a:ext cx="8572" cy="6475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DE43CE7-704F-6584-163D-F8F91AB3704B}"/>
              </a:ext>
            </a:extLst>
          </p:cNvPr>
          <p:cNvCxnSpPr>
            <a:cxnSpLocks/>
            <a:endCxn id="55" idx="4"/>
          </p:cNvCxnSpPr>
          <p:nvPr/>
        </p:nvCxnSpPr>
        <p:spPr>
          <a:xfrm flipV="1">
            <a:off x="6552573" y="2506720"/>
            <a:ext cx="3258" cy="1558694"/>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B08E5A-6363-DC9D-5776-5C7D1F1BA02A}"/>
              </a:ext>
            </a:extLst>
          </p:cNvPr>
          <p:cNvCxnSpPr>
            <a:cxnSpLocks/>
            <a:endCxn id="51" idx="4"/>
          </p:cNvCxnSpPr>
          <p:nvPr/>
        </p:nvCxnSpPr>
        <p:spPr>
          <a:xfrm flipH="1" flipV="1">
            <a:off x="3624887" y="2506720"/>
            <a:ext cx="389" cy="819975"/>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8175F1-E2B3-E642-7050-E1F0D7A62032}"/>
              </a:ext>
            </a:extLst>
          </p:cNvPr>
          <p:cNvCxnSpPr>
            <a:cxnSpLocks/>
            <a:endCxn id="50" idx="4"/>
          </p:cNvCxnSpPr>
          <p:nvPr/>
        </p:nvCxnSpPr>
        <p:spPr>
          <a:xfrm flipV="1">
            <a:off x="3911026" y="2506720"/>
            <a:ext cx="24167" cy="1564378"/>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D7EEDF4-7DCC-254D-905B-233D9C5EAD53}"/>
              </a:ext>
            </a:extLst>
          </p:cNvPr>
          <p:cNvCxnSpPr>
            <a:cxnSpLocks/>
            <a:stCxn id="40" idx="0"/>
            <a:endCxn id="49" idx="4"/>
          </p:cNvCxnSpPr>
          <p:nvPr/>
        </p:nvCxnSpPr>
        <p:spPr>
          <a:xfrm flipH="1" flipV="1">
            <a:off x="1642754" y="2495145"/>
            <a:ext cx="0" cy="831550"/>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Pentagon 16">
            <a:extLst>
              <a:ext uri="{FF2B5EF4-FFF2-40B4-BE49-F238E27FC236}">
                <a16:creationId xmlns:a16="http://schemas.microsoft.com/office/drawing/2014/main" id="{CC0CFE1F-AD1F-54ED-BCCF-70C5EC4A4F3B}"/>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1]</a:t>
            </a:r>
          </a:p>
        </p:txBody>
      </p:sp>
      <p:sp>
        <p:nvSpPr>
          <p:cNvPr id="18" name="Chevron 17">
            <a:extLst>
              <a:ext uri="{FF2B5EF4-FFF2-40B4-BE49-F238E27FC236}">
                <a16:creationId xmlns:a16="http://schemas.microsoft.com/office/drawing/2014/main" id="{7D332243-127C-D78A-388F-2600F6B8EAA8}"/>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2]</a:t>
            </a:r>
          </a:p>
        </p:txBody>
      </p:sp>
      <p:sp>
        <p:nvSpPr>
          <p:cNvPr id="19" name="Chevron 18">
            <a:extLst>
              <a:ext uri="{FF2B5EF4-FFF2-40B4-BE49-F238E27FC236}">
                <a16:creationId xmlns:a16="http://schemas.microsoft.com/office/drawing/2014/main" id="{02DDAD49-9D10-4C01-F0D9-D27749E755E7}"/>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3]</a:t>
            </a:r>
          </a:p>
        </p:txBody>
      </p:sp>
      <p:sp>
        <p:nvSpPr>
          <p:cNvPr id="20" name="Chevron 19">
            <a:extLst>
              <a:ext uri="{FF2B5EF4-FFF2-40B4-BE49-F238E27FC236}">
                <a16:creationId xmlns:a16="http://schemas.microsoft.com/office/drawing/2014/main" id="{91864AD1-0EFE-F2A5-E8D3-01EDAD0B6E95}"/>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4]</a:t>
            </a:r>
          </a:p>
        </p:txBody>
      </p:sp>
      <p:sp>
        <p:nvSpPr>
          <p:cNvPr id="21" name="Chevron 20">
            <a:extLst>
              <a:ext uri="{FF2B5EF4-FFF2-40B4-BE49-F238E27FC236}">
                <a16:creationId xmlns:a16="http://schemas.microsoft.com/office/drawing/2014/main" id="{AC881689-7794-B267-A48C-E51557F0A9B4}"/>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5]</a:t>
            </a:r>
          </a:p>
        </p:txBody>
      </p:sp>
      <p:cxnSp>
        <p:nvCxnSpPr>
          <p:cNvPr id="22" name="Straight Connector 21">
            <a:extLst>
              <a:ext uri="{FF2B5EF4-FFF2-40B4-BE49-F238E27FC236}">
                <a16:creationId xmlns:a16="http://schemas.microsoft.com/office/drawing/2014/main" id="{259C20D9-D0D6-E20D-4B4E-5A910ACADF50}"/>
              </a:ext>
            </a:extLst>
          </p:cNvPr>
          <p:cNvCxnSpPr>
            <a:cxnSpLocks/>
            <a:endCxn id="58" idx="4"/>
          </p:cNvCxnSpPr>
          <p:nvPr/>
        </p:nvCxnSpPr>
        <p:spPr>
          <a:xfrm flipV="1">
            <a:off x="10782433" y="2506720"/>
            <a:ext cx="0" cy="155869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A64FA22-3C43-41C5-3CC2-EAA4570E12F7}"/>
              </a:ext>
            </a:extLst>
          </p:cNvPr>
          <p:cNvCxnSpPr>
            <a:cxnSpLocks/>
            <a:endCxn id="34" idx="4"/>
          </p:cNvCxnSpPr>
          <p:nvPr/>
        </p:nvCxnSpPr>
        <p:spPr>
          <a:xfrm flipV="1">
            <a:off x="4550222" y="2506720"/>
            <a:ext cx="5581" cy="3117386"/>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4B72F6-36AA-F6F4-3A7D-78CF166DCB4A}"/>
              </a:ext>
            </a:extLst>
          </p:cNvPr>
          <p:cNvCxnSpPr>
            <a:cxnSpLocks/>
            <a:endCxn id="25" idx="4"/>
          </p:cNvCxnSpPr>
          <p:nvPr/>
        </p:nvCxnSpPr>
        <p:spPr>
          <a:xfrm flipH="1" flipV="1">
            <a:off x="4245498" y="2506720"/>
            <a:ext cx="1376" cy="2317149"/>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4EE399C-6374-8B76-6DDD-543670979503}"/>
              </a:ext>
            </a:extLst>
          </p:cNvPr>
          <p:cNvSpPr/>
          <p:nvPr/>
        </p:nvSpPr>
        <p:spPr>
          <a:xfrm>
            <a:off x="4191498"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E8E8090-2717-E2ED-4E24-18D9AA3BA53D}"/>
              </a:ext>
            </a:extLst>
          </p:cNvPr>
          <p:cNvSpPr/>
          <p:nvPr/>
        </p:nvSpPr>
        <p:spPr>
          <a:xfrm>
            <a:off x="3025384"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4D823E6-0A8B-E008-767B-44F511F13BD4}"/>
              </a:ext>
            </a:extLst>
          </p:cNvPr>
          <p:cNvSpPr/>
          <p:nvPr/>
        </p:nvSpPr>
        <p:spPr>
          <a:xfrm>
            <a:off x="3025384" y="4815704"/>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D2EDA82E-0702-25AE-C2F1-F56C8D7D4E1A}"/>
              </a:ext>
            </a:extLst>
          </p:cNvPr>
          <p:cNvSpPr/>
          <p:nvPr/>
        </p:nvSpPr>
        <p:spPr>
          <a:xfrm>
            <a:off x="3025384" y="562410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1246F594-40B7-37D0-382B-A424D7C6FF37}"/>
              </a:ext>
            </a:extLst>
          </p:cNvPr>
          <p:cNvSpPr/>
          <p:nvPr/>
        </p:nvSpPr>
        <p:spPr>
          <a:xfrm>
            <a:off x="3025384"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81D4981F-A239-99D6-FAC5-E98A02CFE1D1}"/>
              </a:ext>
            </a:extLst>
          </p:cNvPr>
          <p:cNvSpPr/>
          <p:nvPr/>
        </p:nvSpPr>
        <p:spPr>
          <a:xfrm>
            <a:off x="862715"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E4CE8DF-500F-71DD-B47F-CF2B1C464CA4}"/>
              </a:ext>
            </a:extLst>
          </p:cNvPr>
          <p:cNvSpPr/>
          <p:nvPr/>
        </p:nvSpPr>
        <p:spPr>
          <a:xfrm>
            <a:off x="9757696"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575E63D-A28C-D922-263B-95A040B7FAF2}"/>
              </a:ext>
            </a:extLst>
          </p:cNvPr>
          <p:cNvSpPr/>
          <p:nvPr/>
        </p:nvSpPr>
        <p:spPr>
          <a:xfrm>
            <a:off x="7513592"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EA426472-1607-3943-ED63-3E156B61409E}"/>
              </a:ext>
            </a:extLst>
          </p:cNvPr>
          <p:cNvSpPr/>
          <p:nvPr/>
        </p:nvSpPr>
        <p:spPr>
          <a:xfrm>
            <a:off x="3260581"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314ABD41-FE11-9C35-35D0-02A94F9EAB3D}"/>
              </a:ext>
            </a:extLst>
          </p:cNvPr>
          <p:cNvSpPr/>
          <p:nvPr/>
        </p:nvSpPr>
        <p:spPr>
          <a:xfrm>
            <a:off x="4501803"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ECE33426-F098-A257-B204-6B47005571FD}"/>
              </a:ext>
            </a:extLst>
          </p:cNvPr>
          <p:cNvSpPr/>
          <p:nvPr/>
        </p:nvSpPr>
        <p:spPr>
          <a:xfrm>
            <a:off x="1806346" y="2387145"/>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EE95A71B-EDB4-8EC9-2C32-0D84BF3781CC}"/>
              </a:ext>
            </a:extLst>
          </p:cNvPr>
          <p:cNvCxnSpPr>
            <a:cxnSpLocks/>
            <a:endCxn id="57" idx="4"/>
          </p:cNvCxnSpPr>
          <p:nvPr/>
        </p:nvCxnSpPr>
        <p:spPr>
          <a:xfrm flipV="1">
            <a:off x="10129379" y="2506720"/>
            <a:ext cx="0" cy="64753"/>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3346DA9-A8D5-CC8B-3E7A-478C75FEB7A7}"/>
              </a:ext>
            </a:extLst>
          </p:cNvPr>
          <p:cNvCxnSpPr>
            <a:cxnSpLocks/>
            <a:endCxn id="33" idx="4"/>
          </p:cNvCxnSpPr>
          <p:nvPr/>
        </p:nvCxnSpPr>
        <p:spPr>
          <a:xfrm flipV="1">
            <a:off x="3314581" y="2506720"/>
            <a:ext cx="0" cy="71157"/>
          </a:xfrm>
          <a:prstGeom prst="line">
            <a:avLst/>
          </a:prstGeom>
          <a:ln w="63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29B1DA7-EA2B-92DA-F2CD-59BE6678A823}"/>
              </a:ext>
            </a:extLst>
          </p:cNvPr>
          <p:cNvSpPr/>
          <p:nvPr/>
        </p:nvSpPr>
        <p:spPr>
          <a:xfrm>
            <a:off x="9757696"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D9C9D35E-AA27-29FA-8EC0-8A47DE6EB57C}"/>
              </a:ext>
            </a:extLst>
          </p:cNvPr>
          <p:cNvSpPr/>
          <p:nvPr/>
        </p:nvSpPr>
        <p:spPr>
          <a:xfrm>
            <a:off x="862715"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1D69CD26-5B1A-D151-F1DC-C4657DACED6E}"/>
              </a:ext>
            </a:extLst>
          </p:cNvPr>
          <p:cNvSpPr/>
          <p:nvPr/>
        </p:nvSpPr>
        <p:spPr>
          <a:xfrm>
            <a:off x="3025384"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75D8FC03-7FD8-BDA1-5DEE-9ADA392D72A0}"/>
              </a:ext>
            </a:extLst>
          </p:cNvPr>
          <p:cNvSpPr/>
          <p:nvPr/>
        </p:nvSpPr>
        <p:spPr>
          <a:xfrm>
            <a:off x="5269488"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EDC04BE6-6D7E-C6B8-29B0-506F737448F2}"/>
              </a:ext>
            </a:extLst>
          </p:cNvPr>
          <p:cNvSpPr/>
          <p:nvPr/>
        </p:nvSpPr>
        <p:spPr>
          <a:xfrm>
            <a:off x="5269488"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A25FD489-D6A2-1658-51D1-42B983FB0C97}"/>
              </a:ext>
            </a:extLst>
          </p:cNvPr>
          <p:cNvSpPr/>
          <p:nvPr/>
        </p:nvSpPr>
        <p:spPr>
          <a:xfrm>
            <a:off x="7513592" y="3326695"/>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F7A896A0-1E94-D468-0023-5195B242600F}"/>
              </a:ext>
            </a:extLst>
          </p:cNvPr>
          <p:cNvSpPr/>
          <p:nvPr/>
        </p:nvSpPr>
        <p:spPr>
          <a:xfrm>
            <a:off x="7513592"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D486EB9A-6069-BAB8-8BA2-FE085C52D1B6}"/>
              </a:ext>
            </a:extLst>
          </p:cNvPr>
          <p:cNvSpPr/>
          <p:nvPr/>
        </p:nvSpPr>
        <p:spPr>
          <a:xfrm>
            <a:off x="9757696" y="4071097"/>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F836A623-77CC-C225-C79B-45EC631B9715}"/>
              </a:ext>
            </a:extLst>
          </p:cNvPr>
          <p:cNvSpPr/>
          <p:nvPr/>
        </p:nvSpPr>
        <p:spPr>
          <a:xfrm>
            <a:off x="9757696" y="4826436"/>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BF5D75FF-2873-9FFF-FC53-575EFBAA18F8}"/>
              </a:ext>
            </a:extLst>
          </p:cNvPr>
          <p:cNvSpPr/>
          <p:nvPr/>
        </p:nvSpPr>
        <p:spPr>
          <a:xfrm>
            <a:off x="5269488" y="2571473"/>
            <a:ext cx="1722948" cy="601334"/>
          </a:xfrm>
          <a:prstGeom prst="rect">
            <a:avLst/>
          </a:prstGeom>
          <a:solidFill>
            <a:srgbClr val="E6E6E6"/>
          </a:solid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[Insert feature]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F0469264-18D3-9CF5-22FF-103611433D01}"/>
              </a:ext>
            </a:extLst>
          </p:cNvPr>
          <p:cNvSpPr/>
          <p:nvPr/>
        </p:nvSpPr>
        <p:spPr>
          <a:xfrm>
            <a:off x="1588754" y="2387145"/>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4B740349-B9E0-A81C-AF6D-C0889941FCFE}"/>
              </a:ext>
            </a:extLst>
          </p:cNvPr>
          <p:cNvSpPr/>
          <p:nvPr/>
        </p:nvSpPr>
        <p:spPr>
          <a:xfrm>
            <a:off x="3881193"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1286C075-11B7-101E-C695-6193DA4E6C36}"/>
              </a:ext>
            </a:extLst>
          </p:cNvPr>
          <p:cNvSpPr/>
          <p:nvPr/>
        </p:nvSpPr>
        <p:spPr>
          <a:xfrm>
            <a:off x="3570887" y="2398720"/>
            <a:ext cx="108000" cy="108000"/>
          </a:xfrm>
          <a:prstGeom prst="ellipse">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00552B70-987E-6FE3-0190-86FBFC54B049}"/>
              </a:ext>
            </a:extLst>
          </p:cNvPr>
          <p:cNvGrpSpPr/>
          <p:nvPr/>
        </p:nvGrpSpPr>
        <p:grpSpPr>
          <a:xfrm>
            <a:off x="5652093" y="2398720"/>
            <a:ext cx="957738" cy="108000"/>
            <a:chOff x="5660664" y="2852398"/>
            <a:chExt cx="957738" cy="108000"/>
          </a:xfrm>
          <a:solidFill>
            <a:srgbClr val="00B050"/>
          </a:solidFill>
        </p:grpSpPr>
        <p:sp>
          <p:nvSpPr>
            <p:cNvPr id="53" name="Oval 52">
              <a:extLst>
                <a:ext uri="{FF2B5EF4-FFF2-40B4-BE49-F238E27FC236}">
                  <a16:creationId xmlns:a16="http://schemas.microsoft.com/office/drawing/2014/main" id="{FFFCAE18-0C2A-F0F8-FF0F-AFBC3B45151B}"/>
                </a:ext>
              </a:extLst>
            </p:cNvPr>
            <p:cNvSpPr/>
            <p:nvPr/>
          </p:nvSpPr>
          <p:spPr>
            <a:xfrm>
              <a:off x="607696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700C6B5-9771-1864-9BAE-9FDFE79E1012}"/>
                </a:ext>
              </a:extLst>
            </p:cNvPr>
            <p:cNvSpPr/>
            <p:nvPr/>
          </p:nvSpPr>
          <p:spPr>
            <a:xfrm>
              <a:off x="566066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912A8D2B-8F86-474D-7EE5-D7C70097F9E7}"/>
                </a:ext>
              </a:extLst>
            </p:cNvPr>
            <p:cNvSpPr/>
            <p:nvPr/>
          </p:nvSpPr>
          <p:spPr>
            <a:xfrm>
              <a:off x="651040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grpSp>
        <p:nvGrpSpPr>
          <p:cNvPr id="56" name="Group 55">
            <a:extLst>
              <a:ext uri="{FF2B5EF4-FFF2-40B4-BE49-F238E27FC236}">
                <a16:creationId xmlns:a16="http://schemas.microsoft.com/office/drawing/2014/main" id="{9AACD393-2777-BD0F-7C20-41B1F04952A3}"/>
              </a:ext>
            </a:extLst>
          </p:cNvPr>
          <p:cNvGrpSpPr/>
          <p:nvPr/>
        </p:nvGrpSpPr>
        <p:grpSpPr>
          <a:xfrm>
            <a:off x="10075379" y="2398720"/>
            <a:ext cx="1087582" cy="108000"/>
            <a:chOff x="10161104" y="2852398"/>
            <a:chExt cx="1087582" cy="108000"/>
          </a:xfrm>
          <a:solidFill>
            <a:srgbClr val="00B050"/>
          </a:solidFill>
        </p:grpSpPr>
        <p:sp>
          <p:nvSpPr>
            <p:cNvPr id="57" name="Oval 56">
              <a:extLst>
                <a:ext uri="{FF2B5EF4-FFF2-40B4-BE49-F238E27FC236}">
                  <a16:creationId xmlns:a16="http://schemas.microsoft.com/office/drawing/2014/main" id="{4EE88DC6-8F8C-A23A-E8E1-4E916822E70F}"/>
                </a:ext>
              </a:extLst>
            </p:cNvPr>
            <p:cNvSpPr/>
            <p:nvPr/>
          </p:nvSpPr>
          <p:spPr>
            <a:xfrm>
              <a:off x="1016110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49B7E59B-E434-C379-A2D2-1DFB210EAA86}"/>
                </a:ext>
              </a:extLst>
            </p:cNvPr>
            <p:cNvSpPr/>
            <p:nvPr/>
          </p:nvSpPr>
          <p:spPr>
            <a:xfrm>
              <a:off x="10814158"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EBB7F77B-903B-D7AD-FA01-A2B386C1C8B5}"/>
                </a:ext>
              </a:extLst>
            </p:cNvPr>
            <p:cNvSpPr/>
            <p:nvPr/>
          </p:nvSpPr>
          <p:spPr>
            <a:xfrm>
              <a:off x="10487631"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B0A5CEF9-39DC-655D-E6FC-49D9E4528C62}"/>
                </a:ext>
              </a:extLst>
            </p:cNvPr>
            <p:cNvSpPr/>
            <p:nvPr/>
          </p:nvSpPr>
          <p:spPr>
            <a:xfrm>
              <a:off x="11140686"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7E7F4D1-139B-E65B-B3C1-96EAF4B34C15}"/>
              </a:ext>
            </a:extLst>
          </p:cNvPr>
          <p:cNvGrpSpPr/>
          <p:nvPr/>
        </p:nvGrpSpPr>
        <p:grpSpPr>
          <a:xfrm>
            <a:off x="7896197" y="2398720"/>
            <a:ext cx="957738" cy="108000"/>
            <a:chOff x="5660664" y="2852398"/>
            <a:chExt cx="957738" cy="108000"/>
          </a:xfrm>
          <a:solidFill>
            <a:srgbClr val="00B050"/>
          </a:solidFill>
        </p:grpSpPr>
        <p:sp>
          <p:nvSpPr>
            <p:cNvPr id="62" name="Oval 61">
              <a:extLst>
                <a:ext uri="{FF2B5EF4-FFF2-40B4-BE49-F238E27FC236}">
                  <a16:creationId xmlns:a16="http://schemas.microsoft.com/office/drawing/2014/main" id="{6F9E0D47-172B-949D-E4DD-77A24474857C}"/>
                </a:ext>
              </a:extLst>
            </p:cNvPr>
            <p:cNvSpPr/>
            <p:nvPr/>
          </p:nvSpPr>
          <p:spPr>
            <a:xfrm>
              <a:off x="607696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3" name="Oval 62">
              <a:extLst>
                <a:ext uri="{FF2B5EF4-FFF2-40B4-BE49-F238E27FC236}">
                  <a16:creationId xmlns:a16="http://schemas.microsoft.com/office/drawing/2014/main" id="{C34ECBF9-CBE3-42D2-5CD5-B094AAEEBF4D}"/>
                </a:ext>
              </a:extLst>
            </p:cNvPr>
            <p:cNvSpPr/>
            <p:nvPr/>
          </p:nvSpPr>
          <p:spPr>
            <a:xfrm>
              <a:off x="5660664"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64" name="Oval 63">
              <a:extLst>
                <a:ext uri="{FF2B5EF4-FFF2-40B4-BE49-F238E27FC236}">
                  <a16:creationId xmlns:a16="http://schemas.microsoft.com/office/drawing/2014/main" id="{DCEF6636-BDD6-815B-33C5-C84A691DBAD3}"/>
                </a:ext>
              </a:extLst>
            </p:cNvPr>
            <p:cNvSpPr/>
            <p:nvPr/>
          </p:nvSpPr>
          <p:spPr>
            <a:xfrm>
              <a:off x="6510402" y="2852398"/>
              <a:ext cx="108000" cy="108000"/>
            </a:xfrm>
            <a:prstGeom prst="ellipse">
              <a:avLst/>
            </a:prstGeom>
            <a:grp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sp>
        <p:nvSpPr>
          <p:cNvPr id="4" name="Footer Placeholder 2">
            <a:extLst>
              <a:ext uri="{FF2B5EF4-FFF2-40B4-BE49-F238E27FC236}">
                <a16:creationId xmlns:a16="http://schemas.microsoft.com/office/drawing/2014/main" id="{F6BDD4BB-919C-C065-C2B5-D8B70F15C99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5" name="Text Placeholder 4">
            <a:extLst>
              <a:ext uri="{FF2B5EF4-FFF2-40B4-BE49-F238E27FC236}">
                <a16:creationId xmlns:a16="http://schemas.microsoft.com/office/drawing/2014/main" id="{5E797F4C-0D46-02CA-E15D-3D13729B5309}"/>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Tree>
    <p:extLst>
      <p:ext uri="{BB962C8B-B14F-4D97-AF65-F5344CB8AC3E}">
        <p14:creationId xmlns:p14="http://schemas.microsoft.com/office/powerpoint/2010/main" val="1273621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258;p173">
            <a:extLst>
              <a:ext uri="{FF2B5EF4-FFF2-40B4-BE49-F238E27FC236}">
                <a16:creationId xmlns:a16="http://schemas.microsoft.com/office/drawing/2014/main" id="{024F1825-0F97-9E64-A8C1-C012EECB2CB7}"/>
              </a:ext>
            </a:extLst>
          </p:cNvPr>
          <p:cNvSpPr/>
          <p:nvPr/>
        </p:nvSpPr>
        <p:spPr>
          <a:xfrm rot="10800000" flipH="1">
            <a:off x="673433" y="3844016"/>
            <a:ext cx="11023600" cy="757428"/>
          </a:xfrm>
          <a:custGeom>
            <a:avLst/>
            <a:gdLst/>
            <a:ahLst/>
            <a:cxnLst/>
            <a:rect l="l" t="t" r="r" b="b"/>
            <a:pathLst>
              <a:path w="11023600" h="1313458" extrusionOk="0">
                <a:moveTo>
                  <a:pt x="0" y="0"/>
                </a:moveTo>
                <a:cubicBezTo>
                  <a:pt x="513291" y="394758"/>
                  <a:pt x="1026583" y="789517"/>
                  <a:pt x="1803400" y="876300"/>
                </a:cubicBezTo>
                <a:cubicBezTo>
                  <a:pt x="2580217" y="963083"/>
                  <a:pt x="3911600" y="571500"/>
                  <a:pt x="4660900" y="520700"/>
                </a:cubicBezTo>
                <a:cubicBezTo>
                  <a:pt x="5410200" y="469900"/>
                  <a:pt x="5719233" y="440267"/>
                  <a:pt x="6299200" y="571500"/>
                </a:cubicBezTo>
                <a:cubicBezTo>
                  <a:pt x="6879167" y="702733"/>
                  <a:pt x="7548033" y="1253067"/>
                  <a:pt x="8140700" y="1308100"/>
                </a:cubicBezTo>
                <a:cubicBezTo>
                  <a:pt x="8733367" y="1363133"/>
                  <a:pt x="9374717" y="977900"/>
                  <a:pt x="9855200" y="901700"/>
                </a:cubicBezTo>
                <a:cubicBezTo>
                  <a:pt x="10335683" y="825500"/>
                  <a:pt x="10679641" y="838200"/>
                  <a:pt x="11023600" y="850900"/>
                </a:cubicBezTo>
              </a:path>
            </a:pathLst>
          </a:custGeom>
          <a:noFill/>
          <a:ln w="19050" cap="sq" cmpd="sng">
            <a:solidFill>
              <a:schemeClr val="bg1"/>
            </a:solidFill>
            <a:prstDash val="dot"/>
            <a:miter lim="800000"/>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ial"/>
              <a:buNone/>
              <a:tabLst/>
              <a:defRPr/>
            </a:pPr>
            <a:endParaRPr kumimoji="0" sz="1867"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 name="Title 1">
            <a:extLst>
              <a:ext uri="{FF2B5EF4-FFF2-40B4-BE49-F238E27FC236}">
                <a16:creationId xmlns:a16="http://schemas.microsoft.com/office/drawing/2014/main" id="{B894C481-05DD-320D-61A9-9BE170BE1B15}"/>
              </a:ext>
            </a:extLst>
          </p:cNvPr>
          <p:cNvSpPr>
            <a:spLocks noGrp="1"/>
          </p:cNvSpPr>
          <p:nvPr>
            <p:ph type="title"/>
          </p:nvPr>
        </p:nvSpPr>
        <p:spPr/>
        <p:txBody>
          <a:bodyPr>
            <a:noAutofit/>
          </a:bodyPr>
          <a:lstStyle/>
          <a:p>
            <a:r>
              <a:rPr lang="en-US" dirty="0"/>
              <a:t>This translates to a customer experience that feels [insert description]</a:t>
            </a:r>
          </a:p>
        </p:txBody>
      </p:sp>
      <p:sp>
        <p:nvSpPr>
          <p:cNvPr id="7" name="Subtitle 6">
            <a:extLst>
              <a:ext uri="{FF2B5EF4-FFF2-40B4-BE49-F238E27FC236}">
                <a16:creationId xmlns:a16="http://schemas.microsoft.com/office/drawing/2014/main" id="{ED3D1ACA-0E7D-7F0A-8CC7-B735892CACF4}"/>
              </a:ext>
            </a:extLst>
          </p:cNvPr>
          <p:cNvSpPr>
            <a:spLocks noGrp="1"/>
          </p:cNvSpPr>
          <p:nvPr>
            <p:ph type="subTitle" idx="1"/>
          </p:nvPr>
        </p:nvSpPr>
        <p:spPr/>
        <p:txBody>
          <a:bodyPr/>
          <a:lstStyle/>
          <a:p>
            <a:pPr algn="r"/>
            <a:r>
              <a:rPr lang="en-US" sz="1400" dirty="0">
                <a:solidFill>
                  <a:schemeClr val="tx1">
                    <a:lumMod val="50000"/>
                  </a:schemeClr>
                </a:solidFill>
              </a:rPr>
              <a:t>Illustrative</a:t>
            </a:r>
          </a:p>
        </p:txBody>
      </p:sp>
      <p:sp>
        <p:nvSpPr>
          <p:cNvPr id="9" name="Pentagon 8">
            <a:extLst>
              <a:ext uri="{FF2B5EF4-FFF2-40B4-BE49-F238E27FC236}">
                <a16:creationId xmlns:a16="http://schemas.microsoft.com/office/drawing/2014/main" id="{1B1A5AD7-6326-1F0B-9F4F-4F38DFCFE9B3}"/>
              </a:ext>
            </a:extLst>
          </p:cNvPr>
          <p:cNvSpPr/>
          <p:nvPr/>
        </p:nvSpPr>
        <p:spPr>
          <a:xfrm>
            <a:off x="554736" y="1859761"/>
            <a:ext cx="2338906" cy="451056"/>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1]</a:t>
            </a:r>
          </a:p>
        </p:txBody>
      </p:sp>
      <p:sp>
        <p:nvSpPr>
          <p:cNvPr id="10" name="Chevron 9">
            <a:extLst>
              <a:ext uri="{FF2B5EF4-FFF2-40B4-BE49-F238E27FC236}">
                <a16:creationId xmlns:a16="http://schemas.microsoft.com/office/drawing/2014/main" id="{0A7C7B38-BAAC-146E-F6CE-B787B809E234}"/>
              </a:ext>
            </a:extLst>
          </p:cNvPr>
          <p:cNvSpPr/>
          <p:nvPr/>
        </p:nvSpPr>
        <p:spPr>
          <a:xfrm>
            <a:off x="281757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2]</a:t>
            </a:r>
          </a:p>
        </p:txBody>
      </p:sp>
      <p:sp>
        <p:nvSpPr>
          <p:cNvPr id="11" name="Chevron 10">
            <a:extLst>
              <a:ext uri="{FF2B5EF4-FFF2-40B4-BE49-F238E27FC236}">
                <a16:creationId xmlns:a16="http://schemas.microsoft.com/office/drawing/2014/main" id="{EC559698-76A1-F76A-5A46-04A0F456F7A9}"/>
              </a:ext>
            </a:extLst>
          </p:cNvPr>
          <p:cNvSpPr/>
          <p:nvPr/>
        </p:nvSpPr>
        <p:spPr>
          <a:xfrm>
            <a:off x="503573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3]</a:t>
            </a:r>
          </a:p>
        </p:txBody>
      </p:sp>
      <p:sp>
        <p:nvSpPr>
          <p:cNvPr id="12" name="Chevron 11">
            <a:extLst>
              <a:ext uri="{FF2B5EF4-FFF2-40B4-BE49-F238E27FC236}">
                <a16:creationId xmlns:a16="http://schemas.microsoft.com/office/drawing/2014/main" id="{3E66E438-3B9B-AB2B-4781-B1C551839743}"/>
              </a:ext>
            </a:extLst>
          </p:cNvPr>
          <p:cNvSpPr/>
          <p:nvPr/>
        </p:nvSpPr>
        <p:spPr>
          <a:xfrm>
            <a:off x="725389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4]</a:t>
            </a:r>
          </a:p>
        </p:txBody>
      </p:sp>
      <p:sp>
        <p:nvSpPr>
          <p:cNvPr id="13" name="Chevron 12">
            <a:extLst>
              <a:ext uri="{FF2B5EF4-FFF2-40B4-BE49-F238E27FC236}">
                <a16:creationId xmlns:a16="http://schemas.microsoft.com/office/drawing/2014/main" id="{9F6E00BD-3CEC-D5E8-643B-640927D127BA}"/>
              </a:ext>
            </a:extLst>
          </p:cNvPr>
          <p:cNvSpPr/>
          <p:nvPr/>
        </p:nvSpPr>
        <p:spPr>
          <a:xfrm>
            <a:off x="9472058" y="1859761"/>
            <a:ext cx="2294224" cy="45105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[Step 5]</a:t>
            </a:r>
          </a:p>
        </p:txBody>
      </p:sp>
      <p:sp>
        <p:nvSpPr>
          <p:cNvPr id="159" name="Rounded Rectangle 158">
            <a:extLst>
              <a:ext uri="{FF2B5EF4-FFF2-40B4-BE49-F238E27FC236}">
                <a16:creationId xmlns:a16="http://schemas.microsoft.com/office/drawing/2014/main" id="{46990D9D-14C8-6A2A-C77B-6461838A63A9}"/>
              </a:ext>
            </a:extLst>
          </p:cNvPr>
          <p:cNvSpPr/>
          <p:nvPr/>
        </p:nvSpPr>
        <p:spPr>
          <a:xfrm>
            <a:off x="1149623"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14" name="Rounded Rectangle 13">
            <a:extLst>
              <a:ext uri="{FF2B5EF4-FFF2-40B4-BE49-F238E27FC236}">
                <a16:creationId xmlns:a16="http://schemas.microsoft.com/office/drawing/2014/main" id="{76F75AB9-8BA7-16D5-093F-65E064AA9653}"/>
              </a:ext>
            </a:extLst>
          </p:cNvPr>
          <p:cNvSpPr/>
          <p:nvPr/>
        </p:nvSpPr>
        <p:spPr>
          <a:xfrm>
            <a:off x="3373368"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15" name="Rounded Rectangle 14">
            <a:extLst>
              <a:ext uri="{FF2B5EF4-FFF2-40B4-BE49-F238E27FC236}">
                <a16:creationId xmlns:a16="http://schemas.microsoft.com/office/drawing/2014/main" id="{2897CD20-29BF-8271-4A5F-3A0290FDDC07}"/>
              </a:ext>
            </a:extLst>
          </p:cNvPr>
          <p:cNvSpPr/>
          <p:nvPr/>
        </p:nvSpPr>
        <p:spPr>
          <a:xfrm>
            <a:off x="5597113"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16" name="Rounded Rectangle 15">
            <a:extLst>
              <a:ext uri="{FF2B5EF4-FFF2-40B4-BE49-F238E27FC236}">
                <a16:creationId xmlns:a16="http://schemas.microsoft.com/office/drawing/2014/main" id="{238E3DBA-AD76-DB7E-6F20-222C57B45162}"/>
              </a:ext>
            </a:extLst>
          </p:cNvPr>
          <p:cNvSpPr/>
          <p:nvPr/>
        </p:nvSpPr>
        <p:spPr>
          <a:xfrm>
            <a:off x="7820858"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17" name="Rounded Rectangle 16">
            <a:extLst>
              <a:ext uri="{FF2B5EF4-FFF2-40B4-BE49-F238E27FC236}">
                <a16:creationId xmlns:a16="http://schemas.microsoft.com/office/drawing/2014/main" id="{4FBC7AB2-8698-6A5F-E144-4D2953C6823E}"/>
              </a:ext>
            </a:extLst>
          </p:cNvPr>
          <p:cNvSpPr/>
          <p:nvPr/>
        </p:nvSpPr>
        <p:spPr>
          <a:xfrm>
            <a:off x="10044604" y="2853996"/>
            <a:ext cx="1149133" cy="2451457"/>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1026" name="Picture 2" descr="Iphone X Screen Mockup transparent PNG - StickPNG">
            <a:extLst>
              <a:ext uri="{FF2B5EF4-FFF2-40B4-BE49-F238E27FC236}">
                <a16:creationId xmlns:a16="http://schemas.microsoft.com/office/drawing/2014/main" id="{5479CF01-81C3-49DF-3186-2136BF3C51B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5788"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phone X Screen Mockup transparent PNG - StickPNG">
            <a:extLst>
              <a:ext uri="{FF2B5EF4-FFF2-40B4-BE49-F238E27FC236}">
                <a16:creationId xmlns:a16="http://schemas.microsoft.com/office/drawing/2014/main" id="{09ADA73A-7230-CE9C-1413-1E55493CB1A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68730"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phone X Screen Mockup transparent PNG - StickPNG">
            <a:extLst>
              <a:ext uri="{FF2B5EF4-FFF2-40B4-BE49-F238E27FC236}">
                <a16:creationId xmlns:a16="http://schemas.microsoft.com/office/drawing/2014/main" id="{35B8409C-4422-3014-F020-9159C31F306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01672"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phone X Screen Mockup transparent PNG - StickPNG">
            <a:extLst>
              <a:ext uri="{FF2B5EF4-FFF2-40B4-BE49-F238E27FC236}">
                <a16:creationId xmlns:a16="http://schemas.microsoft.com/office/drawing/2014/main" id="{70FF2CF2-1E64-7EF8-738D-F635D1637AA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67556"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phone X Screen Mockup transparent PNG - StickPNG">
            <a:extLst>
              <a:ext uri="{FF2B5EF4-FFF2-40B4-BE49-F238E27FC236}">
                <a16:creationId xmlns:a16="http://schemas.microsoft.com/office/drawing/2014/main" id="{A6AE636E-A339-A34D-D964-322A4A2DF0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34614" y="2853995"/>
            <a:ext cx="1703227" cy="257721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B294CE5-91A9-4BAC-9499-02E998A3984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Text Placeholder 4">
            <a:extLst>
              <a:ext uri="{FF2B5EF4-FFF2-40B4-BE49-F238E27FC236}">
                <a16:creationId xmlns:a16="http://schemas.microsoft.com/office/drawing/2014/main" id="{CA7F82E6-9963-7F9C-DD6E-DF843D09E7AB}"/>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Tree>
    <p:extLst>
      <p:ext uri="{BB962C8B-B14F-4D97-AF65-F5344CB8AC3E}">
        <p14:creationId xmlns:p14="http://schemas.microsoft.com/office/powerpoint/2010/main" val="78385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dirty="0"/>
              <a:t>How we recommend using the template (I/III)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15" name="TextBox 14">
            <a:extLst>
              <a:ext uri="{FF2B5EF4-FFF2-40B4-BE49-F238E27FC236}">
                <a16:creationId xmlns:a16="http://schemas.microsoft.com/office/drawing/2014/main" id="{51062DF9-7612-B49A-9397-97E05582F2B3}"/>
              </a:ext>
            </a:extLst>
          </p:cNvPr>
          <p:cNvSpPr txBox="1"/>
          <p:nvPr/>
        </p:nvSpPr>
        <p:spPr>
          <a:xfrm>
            <a:off x="467807" y="1661489"/>
            <a:ext cx="1811192" cy="738664"/>
          </a:xfrm>
          <a:prstGeom prst="rect">
            <a:avLst/>
          </a:prstGeom>
          <a:noFill/>
        </p:spPr>
        <p:txBody>
          <a:bodyPr wrap="square" rtlCol="0">
            <a:spAutoFit/>
          </a:bodyPr>
          <a:lstStyle/>
          <a:p>
            <a:r>
              <a:rPr lang="en-US" sz="1400" b="1" dirty="0">
                <a:solidFill>
                  <a:schemeClr val="bg1"/>
                </a:solidFill>
              </a:rPr>
              <a:t>This template consist of three main parts:</a:t>
            </a:r>
          </a:p>
        </p:txBody>
      </p:sp>
      <p:sp>
        <p:nvSpPr>
          <p:cNvPr id="16" name="TextBox 15">
            <a:extLst>
              <a:ext uri="{FF2B5EF4-FFF2-40B4-BE49-F238E27FC236}">
                <a16:creationId xmlns:a16="http://schemas.microsoft.com/office/drawing/2014/main" id="{3B8761DE-D1CF-4E57-3568-6794F054746D}"/>
              </a:ext>
            </a:extLst>
          </p:cNvPr>
          <p:cNvSpPr txBox="1"/>
          <p:nvPr/>
        </p:nvSpPr>
        <p:spPr>
          <a:xfrm>
            <a:off x="2251716" y="1661489"/>
            <a:ext cx="2580890" cy="461665"/>
          </a:xfrm>
          <a:prstGeom prst="rect">
            <a:avLst/>
          </a:prstGeom>
          <a:noFill/>
        </p:spPr>
        <p:txBody>
          <a:bodyPr wrap="square">
            <a:spAutoFit/>
          </a:bodyPr>
          <a:lstStyle/>
          <a:p>
            <a:r>
              <a:rPr lang="en-US" sz="1200">
                <a:solidFill>
                  <a:schemeClr val="bg1"/>
                </a:solidFill>
              </a:rPr>
              <a:t>The template slides themselves that are ready to be filled in</a:t>
            </a:r>
          </a:p>
        </p:txBody>
      </p:sp>
      <p:sp>
        <p:nvSpPr>
          <p:cNvPr id="17" name="TextBox 16">
            <a:extLst>
              <a:ext uri="{FF2B5EF4-FFF2-40B4-BE49-F238E27FC236}">
                <a16:creationId xmlns:a16="http://schemas.microsoft.com/office/drawing/2014/main" id="{021BFB81-4324-F13D-D481-88D8B11DDDB6}"/>
              </a:ext>
            </a:extLst>
          </p:cNvPr>
          <p:cNvSpPr txBox="1"/>
          <p:nvPr/>
        </p:nvSpPr>
        <p:spPr>
          <a:xfrm>
            <a:off x="2251714" y="2390687"/>
            <a:ext cx="2449197" cy="830997"/>
          </a:xfrm>
          <a:prstGeom prst="rect">
            <a:avLst/>
          </a:prstGeom>
          <a:noFill/>
        </p:spPr>
        <p:txBody>
          <a:bodyPr wrap="square">
            <a:spAutoFit/>
          </a:bodyPr>
          <a:lstStyle/>
          <a:p>
            <a:r>
              <a:rPr lang="en-US" sz="1200" dirty="0">
                <a:solidFill>
                  <a:schemeClr val="bg1"/>
                </a:solidFill>
              </a:rPr>
              <a:t>Real-life examples showing different ways companies have created their business cases for new ventures and projects</a:t>
            </a:r>
          </a:p>
        </p:txBody>
      </p:sp>
      <p:sp>
        <p:nvSpPr>
          <p:cNvPr id="18" name="Left Brace 17">
            <a:extLst>
              <a:ext uri="{FF2B5EF4-FFF2-40B4-BE49-F238E27FC236}">
                <a16:creationId xmlns:a16="http://schemas.microsoft.com/office/drawing/2014/main" id="{181A6D52-EF2F-B758-980A-4307BD4C0920}"/>
              </a:ext>
            </a:extLst>
          </p:cNvPr>
          <p:cNvSpPr/>
          <p:nvPr/>
        </p:nvSpPr>
        <p:spPr>
          <a:xfrm>
            <a:off x="4766595" y="1706769"/>
            <a:ext cx="186584" cy="401883"/>
          </a:xfrm>
          <a:prstGeom prst="leftBrace">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A70D662D-676C-09BD-78EB-135F817AFCE2}"/>
              </a:ext>
            </a:extLst>
          </p:cNvPr>
          <p:cNvSpPr/>
          <p:nvPr/>
        </p:nvSpPr>
        <p:spPr>
          <a:xfrm>
            <a:off x="4766595" y="2182265"/>
            <a:ext cx="186584" cy="1247840"/>
          </a:xfrm>
          <a:prstGeom prst="leftBrace">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F9CF3EC0-B4A6-B673-2399-CA85590C8A83}"/>
              </a:ext>
            </a:extLst>
          </p:cNvPr>
          <p:cNvSpPr txBox="1"/>
          <p:nvPr/>
        </p:nvSpPr>
        <p:spPr>
          <a:xfrm>
            <a:off x="2251715" y="3754933"/>
            <a:ext cx="2449197" cy="276999"/>
          </a:xfrm>
          <a:prstGeom prst="rect">
            <a:avLst/>
          </a:prstGeom>
          <a:noFill/>
        </p:spPr>
        <p:txBody>
          <a:bodyPr wrap="square">
            <a:spAutoFit/>
          </a:bodyPr>
          <a:lstStyle/>
          <a:p>
            <a:r>
              <a:rPr lang="en-US" sz="1200" dirty="0">
                <a:solidFill>
                  <a:schemeClr val="bg1"/>
                </a:solidFill>
              </a:rPr>
              <a:t>Slides providing tips and tricks</a:t>
            </a:r>
          </a:p>
        </p:txBody>
      </p:sp>
      <p:sp>
        <p:nvSpPr>
          <p:cNvPr id="35" name="Left Brace 34">
            <a:extLst>
              <a:ext uri="{FF2B5EF4-FFF2-40B4-BE49-F238E27FC236}">
                <a16:creationId xmlns:a16="http://schemas.microsoft.com/office/drawing/2014/main" id="{3C3EFE97-ACD2-2023-4205-DB5BDE3106C6}"/>
              </a:ext>
            </a:extLst>
          </p:cNvPr>
          <p:cNvSpPr/>
          <p:nvPr/>
        </p:nvSpPr>
        <p:spPr>
          <a:xfrm>
            <a:off x="4766595" y="3503718"/>
            <a:ext cx="186584" cy="779429"/>
          </a:xfrm>
          <a:prstGeom prst="leftBrace">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Business Case PowerPoint template</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#1</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#2</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#3</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A: Common frameworks and tools used in </a:t>
            </a:r>
            <a:r>
              <a:rPr lang="en-US" sz="1400" dirty="0" err="1">
                <a:solidFill>
                  <a:schemeClr val="tx2">
                    <a:lumMod val="10000"/>
                  </a:schemeClr>
                </a:solidFill>
              </a:rPr>
              <a:t>mgmt</a:t>
            </a:r>
            <a:r>
              <a:rPr lang="en-US" sz="1400" dirty="0">
                <a:solidFill>
                  <a:schemeClr val="tx2">
                    <a:lumMod val="10000"/>
                  </a:schemeClr>
                </a:solidFill>
              </a:rPr>
              <a:t> consulting</a:t>
            </a:r>
          </a:p>
          <a:p>
            <a:pPr marL="342900" indent="-342900">
              <a:lnSpc>
                <a:spcPct val="20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B: Checklist and best practices for presentations</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13168"/>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latin typeface="Arial"/>
                <a:ea typeface="Arial"/>
                <a:cs typeface="Arial"/>
                <a:sym typeface="Arial"/>
              </a:rPr>
              <a:t>i</a:t>
            </a:r>
            <a:endParaRPr dirty="0"/>
          </a:p>
        </p:txBody>
      </p:sp>
      <p:sp>
        <p:nvSpPr>
          <p:cNvPr id="5" name="Google Shape;196;p2">
            <a:extLst>
              <a:ext uri="{FF2B5EF4-FFF2-40B4-BE49-F238E27FC236}">
                <a16:creationId xmlns:a16="http://schemas.microsoft.com/office/drawing/2014/main" id="{59DF66B2-1179-3900-AE93-9FE8844758A0}"/>
              </a:ext>
            </a:extLst>
          </p:cNvPr>
          <p:cNvSpPr/>
          <p:nvPr/>
        </p:nvSpPr>
        <p:spPr>
          <a:xfrm>
            <a:off x="4991582" y="2239449"/>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a:t>
            </a:r>
            <a:endParaRPr dirty="0"/>
          </a:p>
        </p:txBody>
      </p:sp>
      <p:sp>
        <p:nvSpPr>
          <p:cNvPr id="20" name="Google Shape;197;p2">
            <a:extLst>
              <a:ext uri="{FF2B5EF4-FFF2-40B4-BE49-F238E27FC236}">
                <a16:creationId xmlns:a16="http://schemas.microsoft.com/office/drawing/2014/main" id="{FEC80BED-B566-1421-3C3B-91D731E931AA}"/>
              </a:ext>
            </a:extLst>
          </p:cNvPr>
          <p:cNvSpPr/>
          <p:nvPr/>
        </p:nvSpPr>
        <p:spPr>
          <a:xfrm>
            <a:off x="4991582" y="2665730"/>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iii</a:t>
            </a:r>
            <a:endParaRPr dirty="0"/>
          </a:p>
        </p:txBody>
      </p:sp>
      <p:sp>
        <p:nvSpPr>
          <p:cNvPr id="21" name="Google Shape;198;p2">
            <a:extLst>
              <a:ext uri="{FF2B5EF4-FFF2-40B4-BE49-F238E27FC236}">
                <a16:creationId xmlns:a16="http://schemas.microsoft.com/office/drawing/2014/main" id="{7047F133-E749-37BF-B364-B53B70E4342F}"/>
              </a:ext>
            </a:extLst>
          </p:cNvPr>
          <p:cNvSpPr/>
          <p:nvPr/>
        </p:nvSpPr>
        <p:spPr>
          <a:xfrm>
            <a:off x="4991582" y="3092011"/>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iv</a:t>
            </a:r>
            <a:endParaRPr dirty="0"/>
          </a:p>
        </p:txBody>
      </p:sp>
      <p:sp>
        <p:nvSpPr>
          <p:cNvPr id="22" name="Google Shape;198;p2">
            <a:extLst>
              <a:ext uri="{FF2B5EF4-FFF2-40B4-BE49-F238E27FC236}">
                <a16:creationId xmlns:a16="http://schemas.microsoft.com/office/drawing/2014/main" id="{F58E0A6C-06CF-2A27-149B-21893153326E}"/>
              </a:ext>
            </a:extLst>
          </p:cNvPr>
          <p:cNvSpPr/>
          <p:nvPr/>
        </p:nvSpPr>
        <p:spPr>
          <a:xfrm>
            <a:off x="4991582" y="3518292"/>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t>v</a:t>
            </a:r>
            <a:endParaRPr dirty="0"/>
          </a:p>
        </p:txBody>
      </p:sp>
      <p:sp>
        <p:nvSpPr>
          <p:cNvPr id="23" name="Google Shape;198;p2">
            <a:extLst>
              <a:ext uri="{FF2B5EF4-FFF2-40B4-BE49-F238E27FC236}">
                <a16:creationId xmlns:a16="http://schemas.microsoft.com/office/drawing/2014/main" id="{9CE73F16-306D-020A-49AE-3FBFF4E15739}"/>
              </a:ext>
            </a:extLst>
          </p:cNvPr>
          <p:cNvSpPr/>
          <p:nvPr/>
        </p:nvSpPr>
        <p:spPr>
          <a:xfrm>
            <a:off x="4991582" y="3944573"/>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vi</a:t>
            </a:r>
            <a:endParaRPr dirty="0"/>
          </a:p>
        </p:txBody>
      </p:sp>
    </p:spTree>
    <p:extLst>
      <p:ext uri="{BB962C8B-B14F-4D97-AF65-F5344CB8AC3E}">
        <p14:creationId xmlns:p14="http://schemas.microsoft.com/office/powerpoint/2010/main" val="2154192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p:txBody>
          <a:bodyPr/>
          <a:lstStyle/>
          <a:p>
            <a:r>
              <a:rPr lang="en-GB" dirty="0"/>
              <a:t>Six core components will allow us to win in the market</a:t>
            </a:r>
            <a:endParaRPr lang="en-US" dirty="0"/>
          </a:p>
        </p:txBody>
      </p:sp>
      <p:sp>
        <p:nvSpPr>
          <p:cNvPr id="5" name="Subtitle 4">
            <a:extLst>
              <a:ext uri="{FF2B5EF4-FFF2-40B4-BE49-F238E27FC236}">
                <a16:creationId xmlns:a16="http://schemas.microsoft.com/office/drawing/2014/main" id="{8F8CB966-BB6F-792E-F504-292DF3407B0A}"/>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93AD2B97-907A-E934-9249-51EED09070E4}"/>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cxnSp>
        <p:nvCxnSpPr>
          <p:cNvPr id="2" name="Straight Connector 1">
            <a:extLst>
              <a:ext uri="{FF2B5EF4-FFF2-40B4-BE49-F238E27FC236}">
                <a16:creationId xmlns:a16="http://schemas.microsoft.com/office/drawing/2014/main" id="{6B41780F-F6E8-EC65-41EA-1546D46C5B90}"/>
              </a:ext>
            </a:extLst>
          </p:cNvPr>
          <p:cNvCxnSpPr>
            <a:cxnSpLocks/>
          </p:cNvCxnSpPr>
          <p:nvPr/>
        </p:nvCxnSpPr>
        <p:spPr>
          <a:xfrm>
            <a:off x="5783964" y="3595857"/>
            <a:ext cx="1796593" cy="1737508"/>
          </a:xfrm>
          <a:prstGeom prst="line">
            <a:avLst/>
          </a:prstGeom>
          <a:ln w="3175">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D825FB4-695C-53D8-2C57-752E609D2E2E}"/>
              </a:ext>
            </a:extLst>
          </p:cNvPr>
          <p:cNvCxnSpPr>
            <a:cxnSpLocks/>
          </p:cNvCxnSpPr>
          <p:nvPr/>
        </p:nvCxnSpPr>
        <p:spPr>
          <a:xfrm flipV="1">
            <a:off x="5929623" y="2523598"/>
            <a:ext cx="1618939" cy="1625160"/>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C9DD8FB-7116-F9D7-1A86-5FFE9D14EFE8}"/>
              </a:ext>
            </a:extLst>
          </p:cNvPr>
          <p:cNvCxnSpPr>
            <a:cxnSpLocks/>
          </p:cNvCxnSpPr>
          <p:nvPr/>
        </p:nvCxnSpPr>
        <p:spPr>
          <a:xfrm>
            <a:off x="5929623" y="4018936"/>
            <a:ext cx="2019449" cy="0"/>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154B81-5482-33D7-A2AB-D2ECE3737D41}"/>
              </a:ext>
            </a:extLst>
          </p:cNvPr>
          <p:cNvCxnSpPr>
            <a:cxnSpLocks/>
          </p:cNvCxnSpPr>
          <p:nvPr/>
        </p:nvCxnSpPr>
        <p:spPr>
          <a:xfrm flipV="1">
            <a:off x="4695810" y="3536687"/>
            <a:ext cx="1801228" cy="1796678"/>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sp>
        <p:nvSpPr>
          <p:cNvPr id="13" name="Rektangel 5">
            <a:extLst>
              <a:ext uri="{FF2B5EF4-FFF2-40B4-BE49-F238E27FC236}">
                <a16:creationId xmlns:a16="http://schemas.microsoft.com/office/drawing/2014/main" id="{F1DEF042-E180-CC49-847E-A65FC2DF6CCD}"/>
              </a:ext>
            </a:extLst>
          </p:cNvPr>
          <p:cNvSpPr/>
          <p:nvPr/>
        </p:nvSpPr>
        <p:spPr>
          <a:xfrm>
            <a:off x="1311503" y="2262233"/>
            <a:ext cx="2938681"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sp>
        <p:nvSpPr>
          <p:cNvPr id="14" name="Rektangel 7">
            <a:extLst>
              <a:ext uri="{FF2B5EF4-FFF2-40B4-BE49-F238E27FC236}">
                <a16:creationId xmlns:a16="http://schemas.microsoft.com/office/drawing/2014/main" id="{907CDB81-87E2-712A-BF5F-D40ACE0E8FA5}"/>
              </a:ext>
            </a:extLst>
          </p:cNvPr>
          <p:cNvSpPr/>
          <p:nvPr/>
        </p:nvSpPr>
        <p:spPr>
          <a:xfrm>
            <a:off x="7837644" y="5309877"/>
            <a:ext cx="3761651"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sp>
        <p:nvSpPr>
          <p:cNvPr id="15" name="Rektangel 8">
            <a:extLst>
              <a:ext uri="{FF2B5EF4-FFF2-40B4-BE49-F238E27FC236}">
                <a16:creationId xmlns:a16="http://schemas.microsoft.com/office/drawing/2014/main" id="{63632B78-78EB-3239-7638-EEE9689F7C1C}"/>
              </a:ext>
            </a:extLst>
          </p:cNvPr>
          <p:cNvSpPr/>
          <p:nvPr/>
        </p:nvSpPr>
        <p:spPr>
          <a:xfrm>
            <a:off x="7936601" y="2262233"/>
            <a:ext cx="3324576" cy="338554"/>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sp>
        <p:nvSpPr>
          <p:cNvPr id="16" name="Rectangle 15">
            <a:extLst>
              <a:ext uri="{FF2B5EF4-FFF2-40B4-BE49-F238E27FC236}">
                <a16:creationId xmlns:a16="http://schemas.microsoft.com/office/drawing/2014/main" id="{079D51EA-CEAB-F9DC-8199-8EE98C6EC366}"/>
              </a:ext>
            </a:extLst>
          </p:cNvPr>
          <p:cNvSpPr/>
          <p:nvPr/>
        </p:nvSpPr>
        <p:spPr>
          <a:xfrm>
            <a:off x="627659" y="5309877"/>
            <a:ext cx="3607474"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sp>
        <p:nvSpPr>
          <p:cNvPr id="17" name="Rectangle 16">
            <a:extLst>
              <a:ext uri="{FF2B5EF4-FFF2-40B4-BE49-F238E27FC236}">
                <a16:creationId xmlns:a16="http://schemas.microsoft.com/office/drawing/2014/main" id="{4631371F-D37F-FEBB-054F-B883D5B2E0A3}"/>
              </a:ext>
            </a:extLst>
          </p:cNvPr>
          <p:cNvSpPr/>
          <p:nvPr/>
        </p:nvSpPr>
        <p:spPr>
          <a:xfrm>
            <a:off x="578557" y="3861517"/>
            <a:ext cx="3041170" cy="33855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sp>
        <p:nvSpPr>
          <p:cNvPr id="18" name="Rectangle 17">
            <a:extLst>
              <a:ext uri="{FF2B5EF4-FFF2-40B4-BE49-F238E27FC236}">
                <a16:creationId xmlns:a16="http://schemas.microsoft.com/office/drawing/2014/main" id="{EC922164-CAFA-984D-4671-845442F829EE}"/>
              </a:ext>
            </a:extLst>
          </p:cNvPr>
          <p:cNvSpPr/>
          <p:nvPr/>
        </p:nvSpPr>
        <p:spPr>
          <a:xfrm>
            <a:off x="8367755" y="3861517"/>
            <a:ext cx="3748353" cy="338554"/>
          </a:xfrm>
          <a:prstGeom prst="rect">
            <a:avLst/>
          </a:prstGeom>
          <a:noFill/>
          <a:ln>
            <a:noFill/>
          </a:ln>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product component]</a:t>
            </a:r>
          </a:p>
        </p:txBody>
      </p:sp>
      <p:cxnSp>
        <p:nvCxnSpPr>
          <p:cNvPr id="19" name="Straight Connector 18">
            <a:extLst>
              <a:ext uri="{FF2B5EF4-FFF2-40B4-BE49-F238E27FC236}">
                <a16:creationId xmlns:a16="http://schemas.microsoft.com/office/drawing/2014/main" id="{26CCFD9F-0DF9-6EE1-50F4-46DE11ADAEC3}"/>
              </a:ext>
            </a:extLst>
          </p:cNvPr>
          <p:cNvCxnSpPr>
            <a:cxnSpLocks/>
          </p:cNvCxnSpPr>
          <p:nvPr/>
        </p:nvCxnSpPr>
        <p:spPr>
          <a:xfrm>
            <a:off x="4621686" y="2523598"/>
            <a:ext cx="1866558" cy="1850379"/>
          </a:xfrm>
          <a:prstGeom prst="line">
            <a:avLst/>
          </a:prstGeom>
          <a:ln w="3175">
            <a:solidFill>
              <a:srgbClr val="31283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1FB764-A9FE-F655-F055-768215167B24}"/>
              </a:ext>
            </a:extLst>
          </p:cNvPr>
          <p:cNvCxnSpPr>
            <a:cxnSpLocks/>
          </p:cNvCxnSpPr>
          <p:nvPr/>
        </p:nvCxnSpPr>
        <p:spPr>
          <a:xfrm>
            <a:off x="4235133" y="4018936"/>
            <a:ext cx="2234657" cy="11858"/>
          </a:xfrm>
          <a:prstGeom prst="line">
            <a:avLst/>
          </a:prstGeom>
          <a:ln>
            <a:solidFill>
              <a:srgbClr val="312837"/>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115F90D-6F64-6C95-FCC8-0A1F9983843E}"/>
              </a:ext>
            </a:extLst>
          </p:cNvPr>
          <p:cNvSpPr/>
          <p:nvPr/>
        </p:nvSpPr>
        <p:spPr>
          <a:xfrm>
            <a:off x="4334117" y="524515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22" name="Oval 21">
            <a:extLst>
              <a:ext uri="{FF2B5EF4-FFF2-40B4-BE49-F238E27FC236}">
                <a16:creationId xmlns:a16="http://schemas.microsoft.com/office/drawing/2014/main" id="{9EC98FEF-D89B-E30E-719F-2E257F3F99F8}"/>
              </a:ext>
            </a:extLst>
          </p:cNvPr>
          <p:cNvSpPr/>
          <p:nvPr/>
        </p:nvSpPr>
        <p:spPr>
          <a:xfrm>
            <a:off x="3772884" y="379679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23" name="Oval 22">
            <a:extLst>
              <a:ext uri="{FF2B5EF4-FFF2-40B4-BE49-F238E27FC236}">
                <a16:creationId xmlns:a16="http://schemas.microsoft.com/office/drawing/2014/main" id="{1E2EF195-0A3F-8623-E781-38588C30731E}"/>
              </a:ext>
            </a:extLst>
          </p:cNvPr>
          <p:cNvSpPr/>
          <p:nvPr/>
        </p:nvSpPr>
        <p:spPr>
          <a:xfrm>
            <a:off x="4335856" y="219751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24" name="Oval 23">
            <a:extLst>
              <a:ext uri="{FF2B5EF4-FFF2-40B4-BE49-F238E27FC236}">
                <a16:creationId xmlns:a16="http://schemas.microsoft.com/office/drawing/2014/main" id="{FEBA0738-AB87-D425-7F2C-0FA4AA9B0116}"/>
              </a:ext>
            </a:extLst>
          </p:cNvPr>
          <p:cNvSpPr/>
          <p:nvPr/>
        </p:nvSpPr>
        <p:spPr>
          <a:xfrm>
            <a:off x="7422767" y="2197510"/>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4</a:t>
            </a:r>
          </a:p>
        </p:txBody>
      </p:sp>
      <p:sp>
        <p:nvSpPr>
          <p:cNvPr id="25" name="Oval 24">
            <a:extLst>
              <a:ext uri="{FF2B5EF4-FFF2-40B4-BE49-F238E27FC236}">
                <a16:creationId xmlns:a16="http://schemas.microsoft.com/office/drawing/2014/main" id="{FF435FB4-6FAF-7B87-64E7-8CE136FC413F}"/>
              </a:ext>
            </a:extLst>
          </p:cNvPr>
          <p:cNvSpPr/>
          <p:nvPr/>
        </p:nvSpPr>
        <p:spPr>
          <a:xfrm>
            <a:off x="7787902" y="379679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5</a:t>
            </a:r>
          </a:p>
        </p:txBody>
      </p:sp>
      <p:sp>
        <p:nvSpPr>
          <p:cNvPr id="26" name="Oval 25">
            <a:extLst>
              <a:ext uri="{FF2B5EF4-FFF2-40B4-BE49-F238E27FC236}">
                <a16:creationId xmlns:a16="http://schemas.microsoft.com/office/drawing/2014/main" id="{96BD47A5-CCFC-474E-D8E5-ACC6DD599E09}"/>
              </a:ext>
            </a:extLst>
          </p:cNvPr>
          <p:cNvSpPr/>
          <p:nvPr/>
        </p:nvSpPr>
        <p:spPr>
          <a:xfrm>
            <a:off x="7369644" y="5245154"/>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6</a:t>
            </a:r>
          </a:p>
        </p:txBody>
      </p:sp>
      <p:sp>
        <p:nvSpPr>
          <p:cNvPr id="28" name="Rounded Rectangle 27">
            <a:extLst>
              <a:ext uri="{FF2B5EF4-FFF2-40B4-BE49-F238E27FC236}">
                <a16:creationId xmlns:a16="http://schemas.microsoft.com/office/drawing/2014/main" id="{61E3EF2E-4A92-3A70-7638-461B7F62D55B}"/>
              </a:ext>
            </a:extLst>
          </p:cNvPr>
          <p:cNvSpPr/>
          <p:nvPr/>
        </p:nvSpPr>
        <p:spPr>
          <a:xfrm>
            <a:off x="5526877" y="3466643"/>
            <a:ext cx="1206500" cy="1104586"/>
          </a:xfrm>
          <a:prstGeom prst="round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[Project X]</a:t>
            </a:r>
          </a:p>
        </p:txBody>
      </p:sp>
      <p:sp>
        <p:nvSpPr>
          <p:cNvPr id="8" name="Footer Placeholder 2">
            <a:extLst>
              <a:ext uri="{FF2B5EF4-FFF2-40B4-BE49-F238E27FC236}">
                <a16:creationId xmlns:a16="http://schemas.microsoft.com/office/drawing/2014/main" id="{28150FA8-D752-51A2-BB9C-3DBA40A8168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7" name="Rectangle 26">
            <a:extLst>
              <a:ext uri="{FF2B5EF4-FFF2-40B4-BE49-F238E27FC236}">
                <a16:creationId xmlns:a16="http://schemas.microsoft.com/office/drawing/2014/main" id="{2267B05D-0112-BB04-DEE2-01CE99AAE65C}"/>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3</a:t>
            </a:r>
          </a:p>
        </p:txBody>
      </p:sp>
    </p:spTree>
    <p:extLst>
      <p:ext uri="{BB962C8B-B14F-4D97-AF65-F5344CB8AC3E}">
        <p14:creationId xmlns:p14="http://schemas.microsoft.com/office/powerpoint/2010/main" val="2776364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1. [Insert product component]</a:t>
            </a:r>
            <a:endParaRPr lang="en-US" dirty="0"/>
          </a:p>
        </p:txBody>
      </p:sp>
      <p:sp>
        <p:nvSpPr>
          <p:cNvPr id="27" name="Rectangle 26">
            <a:extLst>
              <a:ext uri="{FF2B5EF4-FFF2-40B4-BE49-F238E27FC236}">
                <a16:creationId xmlns:a16="http://schemas.microsoft.com/office/drawing/2014/main" id="{15D53AEA-91B1-06F2-7122-5E0E643E22C5}"/>
              </a:ext>
            </a:extLst>
          </p:cNvPr>
          <p:cNvSpPr/>
          <p:nvPr/>
        </p:nvSpPr>
        <p:spPr>
          <a:xfrm>
            <a:off x="554736" y="1623462"/>
            <a:ext cx="5261911"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product component or core feature]</a:t>
            </a:r>
          </a:p>
        </p:txBody>
      </p:sp>
      <p:sp>
        <p:nvSpPr>
          <p:cNvPr id="37" name="Rounded Rectangle 36">
            <a:extLst>
              <a:ext uri="{FF2B5EF4-FFF2-40B4-BE49-F238E27FC236}">
                <a16:creationId xmlns:a16="http://schemas.microsoft.com/office/drawing/2014/main" id="{D0A740D0-ACB7-F767-1084-9F7E9F0C4554}"/>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38" name="Picture 2" descr="Iphone X Screen Mockup transparent PNG - StickPNG">
            <a:extLst>
              <a:ext uri="{FF2B5EF4-FFF2-40B4-BE49-F238E27FC236}">
                <a16:creationId xmlns:a16="http://schemas.microsoft.com/office/drawing/2014/main" id="{2E6BD20E-8FD6-FB94-9434-C921267CF35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EAC34B71-B785-F05F-6704-958DED986C92}"/>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
        <p:nvSpPr>
          <p:cNvPr id="3" name="Footer Placeholder 2">
            <a:extLst>
              <a:ext uri="{FF2B5EF4-FFF2-40B4-BE49-F238E27FC236}">
                <a16:creationId xmlns:a16="http://schemas.microsoft.com/office/drawing/2014/main" id="{9C7B7519-0599-A6AE-EEE7-A946DE6F023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A88AC2D5-89FE-C770-BA06-55911FDA12C3}"/>
              </a:ext>
            </a:extLst>
          </p:cNvPr>
          <p:cNvSpPr/>
          <p:nvPr/>
        </p:nvSpPr>
        <p:spPr>
          <a:xfrm>
            <a:off x="0" y="0"/>
            <a:ext cx="38431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Slide option 1 to explain product component</a:t>
            </a:r>
          </a:p>
        </p:txBody>
      </p:sp>
    </p:spTree>
    <p:extLst>
      <p:ext uri="{BB962C8B-B14F-4D97-AF65-F5344CB8AC3E}">
        <p14:creationId xmlns:p14="http://schemas.microsoft.com/office/powerpoint/2010/main" val="2089871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6DE0F506-EA59-96D3-CBC4-6EA6A8DA6C16}"/>
              </a:ext>
            </a:extLst>
          </p:cNvPr>
          <p:cNvSpPr/>
          <p:nvPr/>
        </p:nvSpPr>
        <p:spPr>
          <a:xfrm>
            <a:off x="903267"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43" name="Picture 2" descr="Iphone X Screen Mockup transparent PNG - StickPNG">
            <a:extLst>
              <a:ext uri="{FF2B5EF4-FFF2-40B4-BE49-F238E27FC236}">
                <a16:creationId xmlns:a16="http://schemas.microsoft.com/office/drawing/2014/main" id="{1133C74F-F781-8AE2-08ED-966AEFCECD7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4736"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1. [Insert product component]</a:t>
            </a:r>
            <a:endParaRPr lang="en-US" dirty="0"/>
          </a:p>
        </p:txBody>
      </p:sp>
      <p:sp>
        <p:nvSpPr>
          <p:cNvPr id="2" name="Subtitle 1">
            <a:extLst>
              <a:ext uri="{FF2B5EF4-FFF2-40B4-BE49-F238E27FC236}">
                <a16:creationId xmlns:a16="http://schemas.microsoft.com/office/drawing/2014/main" id="{E8E833A0-DE90-9E71-8CDD-AA3DB1C50A54}"/>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0AA35FBF-3963-1DC1-C788-B3979C9AF6F1}"/>
              </a:ext>
            </a:extLst>
          </p:cNvPr>
          <p:cNvSpPr>
            <a:spLocks noGrp="1"/>
          </p:cNvSpPr>
          <p:nvPr>
            <p:ph type="body" sz="quarter" idx="17"/>
          </p:nvPr>
        </p:nvSpPr>
        <p:spPr/>
        <p:txBody>
          <a:bodyPr/>
          <a:lstStyle/>
          <a:p>
            <a:r>
              <a:rPr lang="en-US" dirty="0"/>
              <a:t>Solution: Product offering (or features)</a:t>
            </a:r>
          </a:p>
        </p:txBody>
      </p:sp>
      <p:sp>
        <p:nvSpPr>
          <p:cNvPr id="39" name="Rounded Rectangle 38">
            <a:extLst>
              <a:ext uri="{FF2B5EF4-FFF2-40B4-BE49-F238E27FC236}">
                <a16:creationId xmlns:a16="http://schemas.microsoft.com/office/drawing/2014/main" id="{31D2DFB6-993B-159F-7948-9813E955FC44}"/>
              </a:ext>
            </a:extLst>
          </p:cNvPr>
          <p:cNvSpPr/>
          <p:nvPr/>
        </p:nvSpPr>
        <p:spPr>
          <a:xfrm>
            <a:off x="3058656"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0" name="Rounded Rectangle 39">
            <a:extLst>
              <a:ext uri="{FF2B5EF4-FFF2-40B4-BE49-F238E27FC236}">
                <a16:creationId xmlns:a16="http://schemas.microsoft.com/office/drawing/2014/main" id="{1009A4F4-20E6-A271-6030-97BE9C6F7EFF}"/>
              </a:ext>
            </a:extLst>
          </p:cNvPr>
          <p:cNvSpPr/>
          <p:nvPr/>
        </p:nvSpPr>
        <p:spPr>
          <a:xfrm>
            <a:off x="5214045"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1" name="Rounded Rectangle 40">
            <a:extLst>
              <a:ext uri="{FF2B5EF4-FFF2-40B4-BE49-F238E27FC236}">
                <a16:creationId xmlns:a16="http://schemas.microsoft.com/office/drawing/2014/main" id="{7984BBD0-37F7-4F7C-E7D9-50B16CF7C840}"/>
              </a:ext>
            </a:extLst>
          </p:cNvPr>
          <p:cNvSpPr/>
          <p:nvPr/>
        </p:nvSpPr>
        <p:spPr>
          <a:xfrm>
            <a:off x="736943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2" name="Rounded Rectangle 41">
            <a:extLst>
              <a:ext uri="{FF2B5EF4-FFF2-40B4-BE49-F238E27FC236}">
                <a16:creationId xmlns:a16="http://schemas.microsoft.com/office/drawing/2014/main" id="{25C7BA6E-4E4F-443A-A0F1-D85F8B2B5AB1}"/>
              </a:ext>
            </a:extLst>
          </p:cNvPr>
          <p:cNvSpPr/>
          <p:nvPr/>
        </p:nvSpPr>
        <p:spPr>
          <a:xfrm>
            <a:off x="9524824" y="1989023"/>
            <a:ext cx="1740197" cy="35187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44" name="Picture 2" descr="Iphone X Screen Mockup transparent PNG - StickPNG">
            <a:extLst>
              <a:ext uri="{FF2B5EF4-FFF2-40B4-BE49-F238E27FC236}">
                <a16:creationId xmlns:a16="http://schemas.microsoft.com/office/drawing/2014/main" id="{9883ABEF-0B1E-1C37-1C02-DAB878B7C58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0125"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phone X Screen Mockup transparent PNG - StickPNG">
            <a:extLst>
              <a:ext uri="{FF2B5EF4-FFF2-40B4-BE49-F238E27FC236}">
                <a16:creationId xmlns:a16="http://schemas.microsoft.com/office/drawing/2014/main" id="{01716581-F9AE-6795-318A-FC5A151F73E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65514"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phone X Screen Mockup transparent PNG - StickPNG">
            <a:extLst>
              <a:ext uri="{FF2B5EF4-FFF2-40B4-BE49-F238E27FC236}">
                <a16:creationId xmlns:a16="http://schemas.microsoft.com/office/drawing/2014/main" id="{9C9E41E8-9F15-3EFF-EEDD-4A10C80B4B4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2090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phone X Screen Mockup transparent PNG - StickPNG">
            <a:extLst>
              <a:ext uri="{FF2B5EF4-FFF2-40B4-BE49-F238E27FC236}">
                <a16:creationId xmlns:a16="http://schemas.microsoft.com/office/drawing/2014/main" id="{D14004FF-03E1-599C-78BE-9B9B805AA78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76293" y="1964266"/>
            <a:ext cx="2460971" cy="372378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A3D4660-F064-B2FA-C76B-2301298D01E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E0FC79F8-338E-ACD9-2822-0C0360C9D5F1}"/>
              </a:ext>
            </a:extLst>
          </p:cNvPr>
          <p:cNvSpPr/>
          <p:nvPr/>
        </p:nvSpPr>
        <p:spPr>
          <a:xfrm>
            <a:off x="0" y="0"/>
            <a:ext cx="38431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Slide option 2 to explain product component</a:t>
            </a:r>
          </a:p>
        </p:txBody>
      </p:sp>
    </p:spTree>
    <p:extLst>
      <p:ext uri="{BB962C8B-B14F-4D97-AF65-F5344CB8AC3E}">
        <p14:creationId xmlns:p14="http://schemas.microsoft.com/office/powerpoint/2010/main" val="229982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5CEBF96D-CA29-1F6C-BF4A-2B731213F7C0}"/>
              </a:ext>
            </a:extLst>
          </p:cNvPr>
          <p:cNvSpPr/>
          <p:nvPr/>
        </p:nvSpPr>
        <p:spPr>
          <a:xfrm>
            <a:off x="4163548"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17" name="Picture 2" descr="Iphone X Screen Mockup transparent PNG - StickPNG">
            <a:extLst>
              <a:ext uri="{FF2B5EF4-FFF2-40B4-BE49-F238E27FC236}">
                <a16:creationId xmlns:a16="http://schemas.microsoft.com/office/drawing/2014/main" id="{89F8E14A-F7CA-B589-9B53-050E553EEF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55828"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E5B9B94A-3DEB-549E-59D1-95CBF7E68D90}"/>
              </a:ext>
            </a:extLst>
          </p:cNvPr>
          <p:cNvSpPr/>
          <p:nvPr/>
        </p:nvSpPr>
        <p:spPr>
          <a:xfrm>
            <a:off x="6021549"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32" name="Rounded Rectangle 31">
            <a:extLst>
              <a:ext uri="{FF2B5EF4-FFF2-40B4-BE49-F238E27FC236}">
                <a16:creationId xmlns:a16="http://schemas.microsoft.com/office/drawing/2014/main" id="{8D5470E7-1B73-663A-8FE5-5E079D708995}"/>
              </a:ext>
            </a:extLst>
          </p:cNvPr>
          <p:cNvSpPr/>
          <p:nvPr/>
        </p:nvSpPr>
        <p:spPr>
          <a:xfrm>
            <a:off x="7879550"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35" name="Rounded Rectangle 34">
            <a:extLst>
              <a:ext uri="{FF2B5EF4-FFF2-40B4-BE49-F238E27FC236}">
                <a16:creationId xmlns:a16="http://schemas.microsoft.com/office/drawing/2014/main" id="{9E1DAD3D-7F2B-D1A1-5602-0DD1DF011A42}"/>
              </a:ext>
            </a:extLst>
          </p:cNvPr>
          <p:cNvSpPr/>
          <p:nvPr/>
        </p:nvSpPr>
        <p:spPr>
          <a:xfrm>
            <a:off x="9737551" y="1665811"/>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38" name="Rounded Rectangle 37">
            <a:extLst>
              <a:ext uri="{FF2B5EF4-FFF2-40B4-BE49-F238E27FC236}">
                <a16:creationId xmlns:a16="http://schemas.microsoft.com/office/drawing/2014/main" id="{B9643527-D520-3722-2E38-8B67575809CE}"/>
              </a:ext>
            </a:extLst>
          </p:cNvPr>
          <p:cNvSpPr/>
          <p:nvPr/>
        </p:nvSpPr>
        <p:spPr>
          <a:xfrm>
            <a:off x="4163548"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39" name="Rounded Rectangle 38">
            <a:extLst>
              <a:ext uri="{FF2B5EF4-FFF2-40B4-BE49-F238E27FC236}">
                <a16:creationId xmlns:a16="http://schemas.microsoft.com/office/drawing/2014/main" id="{FBDB5974-2DAC-1266-60DB-D6A1D0E54AE3}"/>
              </a:ext>
            </a:extLst>
          </p:cNvPr>
          <p:cNvSpPr/>
          <p:nvPr/>
        </p:nvSpPr>
        <p:spPr>
          <a:xfrm>
            <a:off x="9737551"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0" name="Rounded Rectangle 39">
            <a:extLst>
              <a:ext uri="{FF2B5EF4-FFF2-40B4-BE49-F238E27FC236}">
                <a16:creationId xmlns:a16="http://schemas.microsoft.com/office/drawing/2014/main" id="{9D69D3E1-85D8-814F-5A04-F161EA920974}"/>
              </a:ext>
            </a:extLst>
          </p:cNvPr>
          <p:cNvSpPr/>
          <p:nvPr/>
        </p:nvSpPr>
        <p:spPr>
          <a:xfrm>
            <a:off x="6021549"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1" name="Rounded Rectangle 40">
            <a:extLst>
              <a:ext uri="{FF2B5EF4-FFF2-40B4-BE49-F238E27FC236}">
                <a16:creationId xmlns:a16="http://schemas.microsoft.com/office/drawing/2014/main" id="{16E97789-AAA8-8C44-E99A-501C41CE9DE1}"/>
              </a:ext>
            </a:extLst>
          </p:cNvPr>
          <p:cNvSpPr/>
          <p:nvPr/>
        </p:nvSpPr>
        <p:spPr>
          <a:xfrm>
            <a:off x="7879550" y="4089687"/>
            <a:ext cx="1057719" cy="211488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pic>
        <p:nvPicPr>
          <p:cNvPr id="19" name="Picture 2" descr="Iphone X Screen Mockup transparent PNG - StickPNG">
            <a:extLst>
              <a:ext uri="{FF2B5EF4-FFF2-40B4-BE49-F238E27FC236}">
                <a16:creationId xmlns:a16="http://schemas.microsoft.com/office/drawing/2014/main" id="{162B6160-C04E-8831-52DA-4F7B15C6CFD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55828"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ACAC7BA8-32A6-45A7-ED10-B9F515E0CD6C}"/>
              </a:ext>
            </a:extLst>
          </p:cNvPr>
          <p:cNvSpPr>
            <a:spLocks noGrp="1"/>
          </p:cNvSpPr>
          <p:nvPr>
            <p:ph type="title"/>
          </p:nvPr>
        </p:nvSpPr>
        <p:spPr/>
        <p:txBody>
          <a:bodyPr/>
          <a:lstStyle/>
          <a:p>
            <a:r>
              <a:rPr lang="en-GB" dirty="0"/>
              <a:t>2. [Insert product component]</a:t>
            </a:r>
            <a:endParaRPr lang="en-US" dirty="0"/>
          </a:p>
        </p:txBody>
      </p:sp>
      <p:sp>
        <p:nvSpPr>
          <p:cNvPr id="11" name="Subtitle 10">
            <a:extLst>
              <a:ext uri="{FF2B5EF4-FFF2-40B4-BE49-F238E27FC236}">
                <a16:creationId xmlns:a16="http://schemas.microsoft.com/office/drawing/2014/main" id="{579B4E93-C98B-5A3E-EE1C-5EEF23816948}"/>
              </a:ext>
            </a:extLst>
          </p:cNvPr>
          <p:cNvSpPr>
            <a:spLocks noGrp="1"/>
          </p:cNvSpPr>
          <p:nvPr>
            <p:ph type="subTitle" idx="1"/>
          </p:nvPr>
        </p:nvSpPr>
        <p:spPr/>
        <p:txBody>
          <a:bodyPr/>
          <a:lstStyle/>
          <a:p>
            <a:endParaRPr lang="en-US"/>
          </a:p>
        </p:txBody>
      </p:sp>
      <p:sp>
        <p:nvSpPr>
          <p:cNvPr id="10" name="Text Placeholder 6">
            <a:extLst>
              <a:ext uri="{FF2B5EF4-FFF2-40B4-BE49-F238E27FC236}">
                <a16:creationId xmlns:a16="http://schemas.microsoft.com/office/drawing/2014/main" id="{5CD06384-33EA-87D4-2768-E9768F331CE8}"/>
              </a:ext>
            </a:extLst>
          </p:cNvPr>
          <p:cNvSpPr>
            <a:spLocks noGrp="1"/>
          </p:cNvSpPr>
          <p:nvPr>
            <p:ph type="body" sz="quarter" idx="17"/>
          </p:nvPr>
        </p:nvSpPr>
        <p:spPr/>
        <p:txBody>
          <a:bodyPr/>
          <a:lstStyle/>
          <a:p>
            <a:r>
              <a:rPr lang="en-US" dirty="0"/>
              <a:t>Solution: Product offering (or features)</a:t>
            </a:r>
          </a:p>
        </p:txBody>
      </p:sp>
      <p:grpSp>
        <p:nvGrpSpPr>
          <p:cNvPr id="2" name="Group 1">
            <a:extLst>
              <a:ext uri="{FF2B5EF4-FFF2-40B4-BE49-F238E27FC236}">
                <a16:creationId xmlns:a16="http://schemas.microsoft.com/office/drawing/2014/main" id="{A4E3B9B0-5A58-331D-EC93-30D75348A4F9}"/>
              </a:ext>
            </a:extLst>
          </p:cNvPr>
          <p:cNvGrpSpPr/>
          <p:nvPr/>
        </p:nvGrpSpPr>
        <p:grpSpPr>
          <a:xfrm>
            <a:off x="1313254" y="2512358"/>
            <a:ext cx="2347473" cy="338554"/>
            <a:chOff x="1393707" y="1630843"/>
            <a:chExt cx="2347473" cy="338554"/>
          </a:xfrm>
        </p:grpSpPr>
        <p:sp>
          <p:nvSpPr>
            <p:cNvPr id="3" name="Rectangle 2">
              <a:extLst>
                <a:ext uri="{FF2B5EF4-FFF2-40B4-BE49-F238E27FC236}">
                  <a16:creationId xmlns:a16="http://schemas.microsoft.com/office/drawing/2014/main" id="{F801A6E1-F6FA-9AE9-B458-1CA518B20103}"/>
                </a:ext>
              </a:extLst>
            </p:cNvPr>
            <p:cNvSpPr/>
            <p:nvPr/>
          </p:nvSpPr>
          <p:spPr>
            <a:xfrm>
              <a:off x="1393707" y="1630843"/>
              <a:ext cx="234747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p:txBody>
        </p:sp>
        <p:cxnSp>
          <p:nvCxnSpPr>
            <p:cNvPr id="4" name="Straight Connector 3">
              <a:extLst>
                <a:ext uri="{FF2B5EF4-FFF2-40B4-BE49-F238E27FC236}">
                  <a16:creationId xmlns:a16="http://schemas.microsoft.com/office/drawing/2014/main" id="{E1AA7D1B-DCF2-F346-E91E-6B042BB1564B}"/>
                </a:ext>
              </a:extLst>
            </p:cNvPr>
            <p:cNvCxnSpPr>
              <a:cxnSpLocks/>
            </p:cNvCxnSpPr>
            <p:nvPr/>
          </p:nvCxnSpPr>
          <p:spPr>
            <a:xfrm>
              <a:off x="1471164" y="1910765"/>
              <a:ext cx="19516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5045878-9D8C-E605-2604-64D5594F6C63}"/>
              </a:ext>
            </a:extLst>
          </p:cNvPr>
          <p:cNvGrpSpPr/>
          <p:nvPr/>
        </p:nvGrpSpPr>
        <p:grpSpPr>
          <a:xfrm>
            <a:off x="1313255" y="4852105"/>
            <a:ext cx="2347473" cy="338554"/>
            <a:chOff x="1393707" y="1630843"/>
            <a:chExt cx="2347473" cy="338554"/>
          </a:xfrm>
        </p:grpSpPr>
        <p:sp>
          <p:nvSpPr>
            <p:cNvPr id="8" name="Rectangle 7">
              <a:extLst>
                <a:ext uri="{FF2B5EF4-FFF2-40B4-BE49-F238E27FC236}">
                  <a16:creationId xmlns:a16="http://schemas.microsoft.com/office/drawing/2014/main" id="{20F53619-F963-1E91-38AC-8CA47B8D2788}"/>
                </a:ext>
              </a:extLst>
            </p:cNvPr>
            <p:cNvSpPr/>
            <p:nvPr/>
          </p:nvSpPr>
          <p:spPr>
            <a:xfrm>
              <a:off x="1393707" y="1630843"/>
              <a:ext cx="234747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[Segment]</a:t>
              </a:r>
            </a:p>
          </p:txBody>
        </p:sp>
        <p:cxnSp>
          <p:nvCxnSpPr>
            <p:cNvPr id="9" name="Straight Connector 8">
              <a:extLst>
                <a:ext uri="{FF2B5EF4-FFF2-40B4-BE49-F238E27FC236}">
                  <a16:creationId xmlns:a16="http://schemas.microsoft.com/office/drawing/2014/main" id="{04D39A9A-79A2-F53E-33F2-68357A842861}"/>
                </a:ext>
              </a:extLst>
            </p:cNvPr>
            <p:cNvCxnSpPr>
              <a:cxnSpLocks/>
            </p:cNvCxnSpPr>
            <p:nvPr/>
          </p:nvCxnSpPr>
          <p:spPr>
            <a:xfrm>
              <a:off x="1471164" y="1910765"/>
              <a:ext cx="195165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8" name="Picture 2" descr="Iphone X Screen Mockup transparent PNG - StickPNG">
            <a:extLst>
              <a:ext uri="{FF2B5EF4-FFF2-40B4-BE49-F238E27FC236}">
                <a16:creationId xmlns:a16="http://schemas.microsoft.com/office/drawing/2014/main" id="{236CD640-74FF-177A-D79A-38A0BC9E48A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29830"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phone X Screen Mockup transparent PNG - StickPNG">
            <a:extLst>
              <a:ext uri="{FF2B5EF4-FFF2-40B4-BE49-F238E27FC236}">
                <a16:creationId xmlns:a16="http://schemas.microsoft.com/office/drawing/2014/main" id="{3CE74062-8505-B3A6-2DBE-99C6FCAA1C4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13829"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phone X Screen Mockup transparent PNG - StickPNG">
            <a:extLst>
              <a:ext uri="{FF2B5EF4-FFF2-40B4-BE49-F238E27FC236}">
                <a16:creationId xmlns:a16="http://schemas.microsoft.com/office/drawing/2014/main" id="{AAC7C759-F9B0-BD64-373D-9293FF2EF0F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71830"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phone X Screen Mockup transparent PNG - StickPNG">
            <a:extLst>
              <a:ext uri="{FF2B5EF4-FFF2-40B4-BE49-F238E27FC236}">
                <a16:creationId xmlns:a16="http://schemas.microsoft.com/office/drawing/2014/main" id="{822D4E0B-5396-9796-F9C5-DE4B2B6EBFC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29830" y="4076113"/>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phone X Screen Mockup transparent PNG - StickPNG">
            <a:extLst>
              <a:ext uri="{FF2B5EF4-FFF2-40B4-BE49-F238E27FC236}">
                <a16:creationId xmlns:a16="http://schemas.microsoft.com/office/drawing/2014/main" id="{573C25DA-6D45-DFE2-315E-4E2C3C3F01F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13829"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phone X Screen Mockup transparent PNG - StickPNG">
            <a:extLst>
              <a:ext uri="{FF2B5EF4-FFF2-40B4-BE49-F238E27FC236}">
                <a16:creationId xmlns:a16="http://schemas.microsoft.com/office/drawing/2014/main" id="{E404C4CC-0AA5-5B51-CFCD-8CD9E0A4DBF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671830" y="1655259"/>
            <a:ext cx="1473161" cy="2229092"/>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
            <a:extLst>
              <a:ext uri="{FF2B5EF4-FFF2-40B4-BE49-F238E27FC236}">
                <a16:creationId xmlns:a16="http://schemas.microsoft.com/office/drawing/2014/main" id="{E6AB0276-234C-089D-1339-47776363555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134E1F9D-EEF2-911C-D886-A6A35618BEF4}"/>
              </a:ext>
            </a:extLst>
          </p:cNvPr>
          <p:cNvSpPr/>
          <p:nvPr/>
        </p:nvSpPr>
        <p:spPr>
          <a:xfrm>
            <a:off x="0" y="0"/>
            <a:ext cx="38431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Slide option 3 to explain product component</a:t>
            </a:r>
          </a:p>
        </p:txBody>
      </p:sp>
    </p:spTree>
    <p:extLst>
      <p:ext uri="{BB962C8B-B14F-4D97-AF65-F5344CB8AC3E}">
        <p14:creationId xmlns:p14="http://schemas.microsoft.com/office/powerpoint/2010/main" val="2705298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a:extLst>
              <a:ext uri="{FF2B5EF4-FFF2-40B4-BE49-F238E27FC236}">
                <a16:creationId xmlns:a16="http://schemas.microsoft.com/office/drawing/2014/main" id="{E38AF5EB-5108-B5F0-2EF2-CB6306AB588F}"/>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3" name="Rounded Rectangle 2">
            <a:extLst>
              <a:ext uri="{FF2B5EF4-FFF2-40B4-BE49-F238E27FC236}">
                <a16:creationId xmlns:a16="http://schemas.microsoft.com/office/drawing/2014/main" id="{494B0AF7-BDD0-BC60-B3E5-0490A6AA2E4F}"/>
              </a:ext>
            </a:extLst>
          </p:cNvPr>
          <p:cNvSpPr/>
          <p:nvPr/>
        </p:nvSpPr>
        <p:spPr>
          <a:xfrm>
            <a:off x="1308260" y="2631438"/>
            <a:ext cx="3210985" cy="684667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005840"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chemeClr val="bg1"/>
                </a:solidFill>
                <a:effectLst/>
                <a:uLnTx/>
                <a:uFillTx/>
                <a:latin typeface="Arial"/>
                <a:ea typeface="+mn-ea"/>
                <a:cs typeface="+mn-cs"/>
                <a:sym typeface="Arial"/>
              </a:rPr>
              <a:t>[Insert app screen or other visual]</a:t>
            </a:r>
          </a:p>
        </p:txBody>
      </p:sp>
      <p:sp>
        <p:nvSpPr>
          <p:cNvPr id="4" name="Title 3">
            <a:extLst>
              <a:ext uri="{FF2B5EF4-FFF2-40B4-BE49-F238E27FC236}">
                <a16:creationId xmlns:a16="http://schemas.microsoft.com/office/drawing/2014/main" id="{4B3D77DE-C62E-0022-56AD-974008EEF1D9}"/>
              </a:ext>
            </a:extLst>
          </p:cNvPr>
          <p:cNvSpPr>
            <a:spLocks noGrp="1"/>
          </p:cNvSpPr>
          <p:nvPr>
            <p:ph type="title"/>
          </p:nvPr>
        </p:nvSpPr>
        <p:spPr>
          <a:xfrm>
            <a:off x="554736" y="355092"/>
            <a:ext cx="5065776" cy="731520"/>
          </a:xfrm>
        </p:spPr>
        <p:txBody>
          <a:bodyPr/>
          <a:lstStyle/>
          <a:p>
            <a:r>
              <a:rPr lang="en-GB" dirty="0"/>
              <a:t>3. [Insert product component]</a:t>
            </a:r>
            <a:endParaRPr lang="en-US" dirty="0"/>
          </a:p>
        </p:txBody>
      </p:sp>
      <p:pic>
        <p:nvPicPr>
          <p:cNvPr id="33" name="Picture 2" descr="Iphone X Screen Mockup transparent PNG - StickPNG">
            <a:extLst>
              <a:ext uri="{FF2B5EF4-FFF2-40B4-BE49-F238E27FC236}">
                <a16:creationId xmlns:a16="http://schemas.microsoft.com/office/drawing/2014/main" id="{B2F69E68-D1E7-84A0-BE01-62DF2CF8203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phone X Screen Mockup transparent PNG - StickPNG">
            <a:extLst>
              <a:ext uri="{FF2B5EF4-FFF2-40B4-BE49-F238E27FC236}">
                <a16:creationId xmlns:a16="http://schemas.microsoft.com/office/drawing/2014/main" id="{FCE05B2F-02D0-D875-136D-32074648CB3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179" y="2631438"/>
            <a:ext cx="4722385" cy="7145608"/>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6">
            <a:extLst>
              <a:ext uri="{FF2B5EF4-FFF2-40B4-BE49-F238E27FC236}">
                <a16:creationId xmlns:a16="http://schemas.microsoft.com/office/drawing/2014/main" id="{863FB8A4-4557-5C82-AF7F-C64BD77CA0F6}"/>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
        <p:nvSpPr>
          <p:cNvPr id="11" name="Rectangle 10">
            <a:extLst>
              <a:ext uri="{FF2B5EF4-FFF2-40B4-BE49-F238E27FC236}">
                <a16:creationId xmlns:a16="http://schemas.microsoft.com/office/drawing/2014/main" id="{EA470B5E-DEB1-C0C7-F675-3AAB59DF6387}"/>
              </a:ext>
            </a:extLst>
          </p:cNvPr>
          <p:cNvSpPr/>
          <p:nvPr/>
        </p:nvSpPr>
        <p:spPr>
          <a:xfrm>
            <a:off x="0" y="0"/>
            <a:ext cx="38431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Slide option 4 to explain product component</a:t>
            </a:r>
          </a:p>
        </p:txBody>
      </p:sp>
    </p:spTree>
    <p:extLst>
      <p:ext uri="{BB962C8B-B14F-4D97-AF65-F5344CB8AC3E}">
        <p14:creationId xmlns:p14="http://schemas.microsoft.com/office/powerpoint/2010/main" val="361615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bg1"/>
                </a:solidFill>
                <a:latin typeface="Georgia" panose="02040502050405020303" pitchFamily="18" charset="0"/>
                <a:sym typeface="Helvetica Now Display" panose="020B0504030202020204" pitchFamily="34" charset="77"/>
              </a:rPr>
              <a:t>We will start with simple [features/products] and add more complex [features/products] in waves based on customer needs</a:t>
            </a:r>
            <a:endParaRPr lang="da-DK" dirty="0">
              <a:solidFill>
                <a:schemeClr val="bg1"/>
              </a:solidFill>
              <a:latin typeface="Georgia" panose="02040502050405020303" pitchFamily="18" charset="0"/>
              <a:sym typeface="Helvetica Now Display" panose="020B0504030202020204" pitchFamily="34" charset="77"/>
            </a:endParaRPr>
          </a:p>
        </p:txBody>
      </p:sp>
      <p:sp>
        <p:nvSpPr>
          <p:cNvPr id="3" name="Subtitle 2">
            <a:extLst>
              <a:ext uri="{FF2B5EF4-FFF2-40B4-BE49-F238E27FC236}">
                <a16:creationId xmlns:a16="http://schemas.microsoft.com/office/drawing/2014/main" id="{2069C70F-C98E-FADF-25F1-C58CE9292BEE}"/>
              </a:ext>
            </a:extLst>
          </p:cNvPr>
          <p:cNvSpPr>
            <a:spLocks noGrp="1"/>
          </p:cNvSpPr>
          <p:nvPr>
            <p:ph type="subTitle" idx="1"/>
          </p:nvPr>
        </p:nvSpPr>
        <p:spPr>
          <a:xfrm>
            <a:off x="554736" y="1318966"/>
            <a:ext cx="11082528" cy="276999"/>
          </a:xfrm>
        </p:spPr>
        <p:txBody>
          <a:bodyPr/>
          <a:lstStyle/>
          <a:p>
            <a:endParaRPr lang="en-US"/>
          </a:p>
        </p:txBody>
      </p:sp>
      <p:sp>
        <p:nvSpPr>
          <p:cNvPr id="4" name="Text Placeholder 3">
            <a:extLst>
              <a:ext uri="{FF2B5EF4-FFF2-40B4-BE49-F238E27FC236}">
                <a16:creationId xmlns:a16="http://schemas.microsoft.com/office/drawing/2014/main" id="{93731B3F-8997-4148-5814-5D53BDA85EAF}"/>
              </a:ext>
            </a:extLst>
          </p:cNvPr>
          <p:cNvSpPr>
            <a:spLocks noGrp="1"/>
          </p:cNvSpPr>
          <p:nvPr>
            <p:ph type="body" sz="quarter" idx="17"/>
          </p:nvPr>
        </p:nvSpPr>
        <p:spPr>
          <a:xfrm>
            <a:off x="7630160" y="100540"/>
            <a:ext cx="4007104" cy="123111"/>
          </a:xfrm>
        </p:spPr>
        <p:txBody>
          <a:bodyPr/>
          <a:lstStyle/>
          <a:p>
            <a:r>
              <a:rPr lang="en-US" dirty="0"/>
              <a:t>Solution: Product offering (or features)</a:t>
            </a:r>
          </a:p>
        </p:txBody>
      </p:sp>
      <p:sp>
        <p:nvSpPr>
          <p:cNvPr id="14" name="Rectangle 13">
            <a:extLst>
              <a:ext uri="{FF2B5EF4-FFF2-40B4-BE49-F238E27FC236}">
                <a16:creationId xmlns:a16="http://schemas.microsoft.com/office/drawing/2014/main" id="{9DFE0A43-03D6-1944-852B-7BD6F4BF4F46}"/>
              </a:ext>
            </a:extLst>
          </p:cNvPr>
          <p:cNvSpPr/>
          <p:nvPr/>
        </p:nvSpPr>
        <p:spPr>
          <a:xfrm>
            <a:off x="554736"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target segment/needs]</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 e.g. </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Our earliest customers that we can build a simple product for.]</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more more in-depth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 of which products/features will be added in this wave]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5" name="Straight Connector 14">
            <a:extLst>
              <a:ext uri="{FF2B5EF4-FFF2-40B4-BE49-F238E27FC236}">
                <a16:creationId xmlns:a16="http://schemas.microsoft.com/office/drawing/2014/main" id="{EE24C2E2-B966-D144-858A-99D630507072}"/>
              </a:ext>
            </a:extLst>
          </p:cNvPr>
          <p:cNvCxnSpPr>
            <a:cxnSpLocks/>
          </p:cNvCxnSpPr>
          <p:nvPr/>
        </p:nvCxnSpPr>
        <p:spPr>
          <a:xfrm flipH="1">
            <a:off x="563880" y="3315438"/>
            <a:ext cx="11064240"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3F8E65-1B10-0E49-BF04-D128F4126AE9}"/>
              </a:ext>
            </a:extLst>
          </p:cNvPr>
          <p:cNvSpPr/>
          <p:nvPr/>
        </p:nvSpPr>
        <p:spPr>
          <a:xfrm>
            <a:off x="496495"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 e.g. Get the fundamentals right]</a:t>
            </a:r>
          </a:p>
        </p:txBody>
      </p:sp>
      <p:sp>
        <p:nvSpPr>
          <p:cNvPr id="18" name="Rectangle 17">
            <a:extLst>
              <a:ext uri="{FF2B5EF4-FFF2-40B4-BE49-F238E27FC236}">
                <a16:creationId xmlns:a16="http://schemas.microsoft.com/office/drawing/2014/main" id="{2D70DE98-4E62-284A-831D-7F291759459F}"/>
              </a:ext>
            </a:extLst>
          </p:cNvPr>
          <p:cNvSpPr/>
          <p:nvPr/>
        </p:nvSpPr>
        <p:spPr>
          <a:xfrm>
            <a:off x="3151376"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2</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19" name="Rectangle 18">
            <a:extLst>
              <a:ext uri="{FF2B5EF4-FFF2-40B4-BE49-F238E27FC236}">
                <a16:creationId xmlns:a16="http://schemas.microsoft.com/office/drawing/2014/main" id="{13D674C7-B299-9844-BBA5-2417E0FA79B1}"/>
              </a:ext>
            </a:extLst>
          </p:cNvPr>
          <p:cNvSpPr/>
          <p:nvPr/>
        </p:nvSpPr>
        <p:spPr>
          <a:xfrm>
            <a:off x="580625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3</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1" name="Rectangle 20">
            <a:extLst>
              <a:ext uri="{FF2B5EF4-FFF2-40B4-BE49-F238E27FC236}">
                <a16:creationId xmlns:a16="http://schemas.microsoft.com/office/drawing/2014/main" id="{98D9A917-CBDD-304F-A8D6-3BEE81995F5C}"/>
              </a:ext>
            </a:extLst>
          </p:cNvPr>
          <p:cNvSpPr/>
          <p:nvPr/>
        </p:nvSpPr>
        <p:spPr>
          <a:xfrm>
            <a:off x="8461137"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Wave 4</a:t>
            </a:r>
            <a:b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headline]</a:t>
            </a:r>
          </a:p>
        </p:txBody>
      </p:sp>
      <p:sp>
        <p:nvSpPr>
          <p:cNvPr id="22" name="Rectangle 21">
            <a:extLst>
              <a:ext uri="{FF2B5EF4-FFF2-40B4-BE49-F238E27FC236}">
                <a16:creationId xmlns:a16="http://schemas.microsoft.com/office/drawing/2014/main" id="{0B2B79EE-003B-9546-820C-47503B85C778}"/>
              </a:ext>
            </a:extLst>
          </p:cNvPr>
          <p:cNvSpPr/>
          <p:nvPr/>
        </p:nvSpPr>
        <p:spPr>
          <a:xfrm>
            <a:off x="10105688" y="2401022"/>
            <a:ext cx="2548939" cy="6069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23" name="Rectangle 22">
            <a:extLst>
              <a:ext uri="{FF2B5EF4-FFF2-40B4-BE49-F238E27FC236}">
                <a16:creationId xmlns:a16="http://schemas.microsoft.com/office/drawing/2014/main" id="{FBA21DC7-EC62-4E4A-ADE1-E95E3644EFBB}"/>
              </a:ext>
            </a:extLst>
          </p:cNvPr>
          <p:cNvSpPr/>
          <p:nvPr/>
        </p:nvSpPr>
        <p:spPr>
          <a:xfrm>
            <a:off x="586449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target segment/needs]</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more more in-depth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 of which products/features will be added in this wave]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4" name="Rectangle 23">
            <a:extLst>
              <a:ext uri="{FF2B5EF4-FFF2-40B4-BE49-F238E27FC236}">
                <a16:creationId xmlns:a16="http://schemas.microsoft.com/office/drawing/2014/main" id="{C12347D2-E084-EB44-9A74-AFE61F245D92}"/>
              </a:ext>
            </a:extLst>
          </p:cNvPr>
          <p:cNvSpPr/>
          <p:nvPr/>
        </p:nvSpPr>
        <p:spPr>
          <a:xfrm>
            <a:off x="3209617"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target segment/needs]</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more more in-depth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 of which products/features will be added in this wave]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Rectangle 24">
            <a:extLst>
              <a:ext uri="{FF2B5EF4-FFF2-40B4-BE49-F238E27FC236}">
                <a16:creationId xmlns:a16="http://schemas.microsoft.com/office/drawing/2014/main" id="{983D52AA-F848-1D47-8682-AA0D4B7ABB90}"/>
              </a:ext>
            </a:extLst>
          </p:cNvPr>
          <p:cNvSpPr/>
          <p:nvPr/>
        </p:nvSpPr>
        <p:spPr>
          <a:xfrm>
            <a:off x="8519378" y="3588039"/>
            <a:ext cx="2432457" cy="1155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target segment/needs]</a:t>
            </a: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segment]</a:t>
            </a: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b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more more in-depth </a:t>
            </a:r>
            <a:r>
              <a:rPr lang="en-US" sz="12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 of which products/features will be added in this wave]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FD18F6B9-E1B1-DB40-A395-011934CA3EF2}"/>
              </a:ext>
            </a:extLst>
          </p:cNvPr>
          <p:cNvSpPr/>
          <p:nvPr/>
        </p:nvSpPr>
        <p:spPr>
          <a:xfrm>
            <a:off x="1626964"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0" name="Oval 19">
            <a:extLst>
              <a:ext uri="{FF2B5EF4-FFF2-40B4-BE49-F238E27FC236}">
                <a16:creationId xmlns:a16="http://schemas.microsoft.com/office/drawing/2014/main" id="{80852B77-0535-FA49-9109-C8EF2E8D5EE1}"/>
              </a:ext>
            </a:extLst>
          </p:cNvPr>
          <p:cNvSpPr/>
          <p:nvPr/>
        </p:nvSpPr>
        <p:spPr>
          <a:xfrm>
            <a:off x="4281845"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6" name="Oval 25">
            <a:extLst>
              <a:ext uri="{FF2B5EF4-FFF2-40B4-BE49-F238E27FC236}">
                <a16:creationId xmlns:a16="http://schemas.microsoft.com/office/drawing/2014/main" id="{B2BB591D-7F60-4241-AAE5-B67D1B25B2AC}"/>
              </a:ext>
            </a:extLst>
          </p:cNvPr>
          <p:cNvSpPr/>
          <p:nvPr/>
        </p:nvSpPr>
        <p:spPr>
          <a:xfrm>
            <a:off x="6936726"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7" name="Oval 26">
            <a:extLst>
              <a:ext uri="{FF2B5EF4-FFF2-40B4-BE49-F238E27FC236}">
                <a16:creationId xmlns:a16="http://schemas.microsoft.com/office/drawing/2014/main" id="{E1403B78-5560-734C-BDD6-AAE6D5A5DED1}"/>
              </a:ext>
            </a:extLst>
          </p:cNvPr>
          <p:cNvSpPr/>
          <p:nvPr/>
        </p:nvSpPr>
        <p:spPr>
          <a:xfrm>
            <a:off x="9591606" y="317143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sym typeface="Helvetica Now Display" panose="020B0504030202020204" pitchFamily="34" charset="77"/>
            </a:endParaRPr>
          </a:p>
        </p:txBody>
      </p:sp>
      <p:sp>
        <p:nvSpPr>
          <p:cNvPr id="2" name="TextBox 1">
            <a:extLst>
              <a:ext uri="{FF2B5EF4-FFF2-40B4-BE49-F238E27FC236}">
                <a16:creationId xmlns:a16="http://schemas.microsoft.com/office/drawing/2014/main" id="{266F0180-405F-0342-845D-31DD184FDEB2}"/>
              </a:ext>
            </a:extLst>
          </p:cNvPr>
          <p:cNvSpPr txBox="1"/>
          <p:nvPr/>
        </p:nvSpPr>
        <p:spPr>
          <a:xfrm>
            <a:off x="1035674" y="1939100"/>
            <a:ext cx="14705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29" name="TextBox 28">
            <a:extLst>
              <a:ext uri="{FF2B5EF4-FFF2-40B4-BE49-F238E27FC236}">
                <a16:creationId xmlns:a16="http://schemas.microsoft.com/office/drawing/2014/main" id="{9B9F852D-01F8-0D4D-8BA3-367D70EE4E1A}"/>
              </a:ext>
            </a:extLst>
          </p:cNvPr>
          <p:cNvSpPr txBox="1"/>
          <p:nvPr/>
        </p:nvSpPr>
        <p:spPr>
          <a:xfrm>
            <a:off x="362934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30" name="TextBox 29">
            <a:extLst>
              <a:ext uri="{FF2B5EF4-FFF2-40B4-BE49-F238E27FC236}">
                <a16:creationId xmlns:a16="http://schemas.microsoft.com/office/drawing/2014/main" id="{7DDD3E4A-EA09-BC4B-9AE5-61F7A1F7C865}"/>
              </a:ext>
            </a:extLst>
          </p:cNvPr>
          <p:cNvSpPr txBox="1"/>
          <p:nvPr/>
        </p:nvSpPr>
        <p:spPr>
          <a:xfrm>
            <a:off x="6284221" y="1939099"/>
            <a:ext cx="15930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31" name="TextBox 30">
            <a:extLst>
              <a:ext uri="{FF2B5EF4-FFF2-40B4-BE49-F238E27FC236}">
                <a16:creationId xmlns:a16="http://schemas.microsoft.com/office/drawing/2014/main" id="{669735D2-9E55-A941-8541-030DCD813403}"/>
              </a:ext>
            </a:extLst>
          </p:cNvPr>
          <p:cNvSpPr txBox="1"/>
          <p:nvPr/>
        </p:nvSpPr>
        <p:spPr>
          <a:xfrm>
            <a:off x="8546643" y="1939098"/>
            <a:ext cx="23779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5" name="Footer Placeholder 2">
            <a:extLst>
              <a:ext uri="{FF2B5EF4-FFF2-40B4-BE49-F238E27FC236}">
                <a16:creationId xmlns:a16="http://schemas.microsoft.com/office/drawing/2014/main" id="{EB4C12F6-74F1-7C3C-3CED-AEF8FEE7144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2363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36804"/>
            <a:ext cx="11082528" cy="731520"/>
          </a:xfrm>
        </p:spPr>
        <p:txBody>
          <a:bodyPr/>
          <a:lstStyle/>
          <a:p>
            <a:r>
              <a:rPr lang="en-GB" dirty="0"/>
              <a:t>MVP launch market has been determined by attractiveness across [insert parameters]</a:t>
            </a:r>
            <a:endParaRPr lang="en-US" dirty="0"/>
          </a:p>
        </p:txBody>
      </p:sp>
      <p:sp>
        <p:nvSpPr>
          <p:cNvPr id="4" name="Text Placeholder 3">
            <a:extLst>
              <a:ext uri="{FF2B5EF4-FFF2-40B4-BE49-F238E27FC236}">
                <a16:creationId xmlns:a16="http://schemas.microsoft.com/office/drawing/2014/main" id="{FA5346B9-EA8B-2CDF-7F54-61EBAFF27BCD}"/>
              </a:ext>
            </a:extLst>
          </p:cNvPr>
          <p:cNvSpPr>
            <a:spLocks noGrp="1"/>
          </p:cNvSpPr>
          <p:nvPr>
            <p:ph type="body" sz="quarter" idx="17"/>
          </p:nvPr>
        </p:nvSpPr>
        <p:spPr/>
        <p:txBody>
          <a:bodyPr/>
          <a:lstStyle/>
          <a:p>
            <a:r>
              <a:rPr lang="en-US" dirty="0"/>
              <a:t>Solution: Geographical footprint</a:t>
            </a:r>
          </a:p>
        </p:txBody>
      </p:sp>
      <p:sp>
        <p:nvSpPr>
          <p:cNvPr id="5" name="TextBox 4">
            <a:extLst>
              <a:ext uri="{FF2B5EF4-FFF2-40B4-BE49-F238E27FC236}">
                <a16:creationId xmlns:a16="http://schemas.microsoft.com/office/drawing/2014/main" id="{B6CB7426-A5F4-F0FB-6D04-7873E898D0A8}"/>
              </a:ext>
            </a:extLst>
          </p:cNvPr>
          <p:cNvSpPr txBox="1"/>
          <p:nvPr/>
        </p:nvSpPr>
        <p:spPr>
          <a:xfrm>
            <a:off x="284136" y="2089341"/>
            <a:ext cx="1266416" cy="646331"/>
          </a:xfrm>
          <a:prstGeom prst="rect">
            <a:avLst/>
          </a:prstGeom>
          <a:noFill/>
        </p:spPr>
        <p:txBody>
          <a:bodyPr wrap="square" rtlCol="0">
            <a:spAutoFit/>
          </a:bodyPr>
          <a:lstStyle/>
          <a:p>
            <a:pPr algn="r"/>
            <a:r>
              <a:rPr lang="en-GB" sz="1200" b="1" dirty="0">
                <a:solidFill>
                  <a:schemeClr val="bg1"/>
                </a:solidFill>
              </a:rPr>
              <a:t>[Insert area 1, e.g. financial attractiveness]</a:t>
            </a:r>
          </a:p>
        </p:txBody>
      </p:sp>
      <p:sp>
        <p:nvSpPr>
          <p:cNvPr id="7" name="Rectangle 6">
            <a:extLst>
              <a:ext uri="{FF2B5EF4-FFF2-40B4-BE49-F238E27FC236}">
                <a16:creationId xmlns:a16="http://schemas.microsoft.com/office/drawing/2014/main" id="{E8F9B377-74CC-BABA-BB0C-5472F60BBD27}"/>
              </a:ext>
            </a:extLst>
          </p:cNvPr>
          <p:cNvSpPr/>
          <p:nvPr/>
        </p:nvSpPr>
        <p:spPr>
          <a:xfrm>
            <a:off x="1648422"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8" name="Straight Connector 7">
            <a:extLst>
              <a:ext uri="{FF2B5EF4-FFF2-40B4-BE49-F238E27FC236}">
                <a16:creationId xmlns:a16="http://schemas.microsoft.com/office/drawing/2014/main" id="{C7762512-64E3-C8FD-4538-D7031A8C7387}"/>
              </a:ext>
            </a:extLst>
          </p:cNvPr>
          <p:cNvCxnSpPr>
            <a:cxnSpLocks/>
          </p:cNvCxnSpPr>
          <p:nvPr/>
        </p:nvCxnSpPr>
        <p:spPr>
          <a:xfrm>
            <a:off x="164842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7ECFFA-752B-C6FF-CD5B-8AD1AD961B5A}"/>
              </a:ext>
            </a:extLst>
          </p:cNvPr>
          <p:cNvSpPr/>
          <p:nvPr/>
        </p:nvSpPr>
        <p:spPr>
          <a:xfrm>
            <a:off x="3895962" y="1815395"/>
            <a:ext cx="998682"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Unit</a:t>
            </a:r>
          </a:p>
        </p:txBody>
      </p:sp>
      <p:sp>
        <p:nvSpPr>
          <p:cNvPr id="10" name="Rectangle 9">
            <a:extLst>
              <a:ext uri="{FF2B5EF4-FFF2-40B4-BE49-F238E27FC236}">
                <a16:creationId xmlns:a16="http://schemas.microsoft.com/office/drawing/2014/main" id="{7B45D894-2F06-E4C9-732D-856553FB1525}"/>
              </a:ext>
            </a:extLst>
          </p:cNvPr>
          <p:cNvSpPr/>
          <p:nvPr/>
        </p:nvSpPr>
        <p:spPr>
          <a:xfrm>
            <a:off x="501007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geo]</a:t>
            </a:r>
          </a:p>
        </p:txBody>
      </p:sp>
      <p:sp>
        <p:nvSpPr>
          <p:cNvPr id="11" name="Rectangle 10">
            <a:extLst>
              <a:ext uri="{FF2B5EF4-FFF2-40B4-BE49-F238E27FC236}">
                <a16:creationId xmlns:a16="http://schemas.microsoft.com/office/drawing/2014/main" id="{5F21D6E5-35F8-6227-A8EC-EF97DC1C86D9}"/>
              </a:ext>
            </a:extLst>
          </p:cNvPr>
          <p:cNvSpPr/>
          <p:nvPr/>
        </p:nvSpPr>
        <p:spPr>
          <a:xfrm>
            <a:off x="725761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geo]</a:t>
            </a:r>
          </a:p>
        </p:txBody>
      </p:sp>
      <p:sp>
        <p:nvSpPr>
          <p:cNvPr id="12" name="Rectangle 11">
            <a:extLst>
              <a:ext uri="{FF2B5EF4-FFF2-40B4-BE49-F238E27FC236}">
                <a16:creationId xmlns:a16="http://schemas.microsoft.com/office/drawing/2014/main" id="{929D94A4-6105-D89B-12BC-AEA9CF3350BC}"/>
              </a:ext>
            </a:extLst>
          </p:cNvPr>
          <p:cNvSpPr/>
          <p:nvPr/>
        </p:nvSpPr>
        <p:spPr>
          <a:xfrm>
            <a:off x="9505154" y="1815395"/>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[Insert geo]</a:t>
            </a:r>
          </a:p>
        </p:txBody>
      </p:sp>
      <p:cxnSp>
        <p:nvCxnSpPr>
          <p:cNvPr id="13" name="Straight Connector 12">
            <a:extLst>
              <a:ext uri="{FF2B5EF4-FFF2-40B4-BE49-F238E27FC236}">
                <a16:creationId xmlns:a16="http://schemas.microsoft.com/office/drawing/2014/main" id="{4A430B90-0968-2577-78F2-C6BAE5793F81}"/>
              </a:ext>
            </a:extLst>
          </p:cNvPr>
          <p:cNvCxnSpPr>
            <a:cxnSpLocks/>
          </p:cNvCxnSpPr>
          <p:nvPr/>
        </p:nvCxnSpPr>
        <p:spPr>
          <a:xfrm>
            <a:off x="501163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354A6E-0087-899B-6381-E16A9F1976B5}"/>
              </a:ext>
            </a:extLst>
          </p:cNvPr>
          <p:cNvCxnSpPr>
            <a:cxnSpLocks/>
          </p:cNvCxnSpPr>
          <p:nvPr/>
        </p:nvCxnSpPr>
        <p:spPr>
          <a:xfrm>
            <a:off x="725917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3B9DFA-5D4B-5203-34EC-323852DEF834}"/>
              </a:ext>
            </a:extLst>
          </p:cNvPr>
          <p:cNvCxnSpPr>
            <a:cxnSpLocks/>
          </p:cNvCxnSpPr>
          <p:nvPr/>
        </p:nvCxnSpPr>
        <p:spPr>
          <a:xfrm>
            <a:off x="9506712" y="2089341"/>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2501B0-E6AD-4CFE-C491-EB03E6348D36}"/>
              </a:ext>
            </a:extLst>
          </p:cNvPr>
          <p:cNvCxnSpPr>
            <a:cxnSpLocks/>
          </p:cNvCxnSpPr>
          <p:nvPr/>
        </p:nvCxnSpPr>
        <p:spPr>
          <a:xfrm>
            <a:off x="3897948" y="2089341"/>
            <a:ext cx="99669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6DDE3F0-5283-2DD9-2B56-F1F2C10F7D61}"/>
              </a:ext>
            </a:extLst>
          </p:cNvPr>
          <p:cNvSpPr txBox="1"/>
          <p:nvPr/>
        </p:nvSpPr>
        <p:spPr>
          <a:xfrm>
            <a:off x="283096" y="3416586"/>
            <a:ext cx="1266416" cy="276999"/>
          </a:xfrm>
          <a:prstGeom prst="rect">
            <a:avLst/>
          </a:prstGeom>
          <a:noFill/>
        </p:spPr>
        <p:txBody>
          <a:bodyPr wrap="square" rtlCol="0">
            <a:spAutoFit/>
          </a:bodyPr>
          <a:lstStyle/>
          <a:p>
            <a:pPr algn="r"/>
            <a:r>
              <a:rPr lang="en-GB" sz="1200" b="1" dirty="0">
                <a:solidFill>
                  <a:schemeClr val="bg1"/>
                </a:solidFill>
              </a:rPr>
              <a:t>[Insert area 2]</a:t>
            </a:r>
          </a:p>
        </p:txBody>
      </p:sp>
      <p:sp>
        <p:nvSpPr>
          <p:cNvPr id="18" name="TextBox 17">
            <a:extLst>
              <a:ext uri="{FF2B5EF4-FFF2-40B4-BE49-F238E27FC236}">
                <a16:creationId xmlns:a16="http://schemas.microsoft.com/office/drawing/2014/main" id="{B4D59C26-0304-66B4-95B6-1E8FAC8CA155}"/>
              </a:ext>
            </a:extLst>
          </p:cNvPr>
          <p:cNvSpPr txBox="1"/>
          <p:nvPr/>
        </p:nvSpPr>
        <p:spPr>
          <a:xfrm>
            <a:off x="283096" y="4686275"/>
            <a:ext cx="1266416" cy="276999"/>
          </a:xfrm>
          <a:prstGeom prst="rect">
            <a:avLst/>
          </a:prstGeom>
          <a:noFill/>
        </p:spPr>
        <p:txBody>
          <a:bodyPr wrap="square" rtlCol="0">
            <a:spAutoFit/>
          </a:bodyPr>
          <a:lstStyle/>
          <a:p>
            <a:pPr algn="r"/>
            <a:r>
              <a:rPr lang="en-GB" sz="1200" b="1" dirty="0">
                <a:solidFill>
                  <a:schemeClr val="bg1"/>
                </a:solidFill>
              </a:rPr>
              <a:t>[Insert area 3]</a:t>
            </a:r>
          </a:p>
        </p:txBody>
      </p:sp>
      <p:sp>
        <p:nvSpPr>
          <p:cNvPr id="19" name="Rectangle 18">
            <a:extLst>
              <a:ext uri="{FF2B5EF4-FFF2-40B4-BE49-F238E27FC236}">
                <a16:creationId xmlns:a16="http://schemas.microsoft.com/office/drawing/2014/main" id="{8406E1B0-DE86-C02A-A578-C0856F63102D}"/>
              </a:ext>
            </a:extLst>
          </p:cNvPr>
          <p:cNvSpPr/>
          <p:nvPr/>
        </p:nvSpPr>
        <p:spPr>
          <a:xfrm>
            <a:off x="1648422" y="2137522"/>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0" name="Rectangle 19">
            <a:extLst>
              <a:ext uri="{FF2B5EF4-FFF2-40B4-BE49-F238E27FC236}">
                <a16:creationId xmlns:a16="http://schemas.microsoft.com/office/drawing/2014/main" id="{DD44072B-B766-A898-A788-5A6C6FA11D35}"/>
              </a:ext>
            </a:extLst>
          </p:cNvPr>
          <p:cNvSpPr/>
          <p:nvPr/>
        </p:nvSpPr>
        <p:spPr>
          <a:xfrm>
            <a:off x="1648422" y="2570125"/>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1" name="Rectangle 20">
            <a:extLst>
              <a:ext uri="{FF2B5EF4-FFF2-40B4-BE49-F238E27FC236}">
                <a16:creationId xmlns:a16="http://schemas.microsoft.com/office/drawing/2014/main" id="{E4D86A00-A92F-8ADB-B5FA-CA7F0B625D36}"/>
              </a:ext>
            </a:extLst>
          </p:cNvPr>
          <p:cNvSpPr/>
          <p:nvPr/>
        </p:nvSpPr>
        <p:spPr>
          <a:xfrm>
            <a:off x="1648422" y="2993354"/>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2" name="Rectangle 21">
            <a:extLst>
              <a:ext uri="{FF2B5EF4-FFF2-40B4-BE49-F238E27FC236}">
                <a16:creationId xmlns:a16="http://schemas.microsoft.com/office/drawing/2014/main" id="{570A2A79-B0D7-AC74-0B25-4FCCF0229B7D}"/>
              </a:ext>
            </a:extLst>
          </p:cNvPr>
          <p:cNvSpPr/>
          <p:nvPr/>
        </p:nvSpPr>
        <p:spPr>
          <a:xfrm>
            <a:off x="1648422" y="3416583"/>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3" name="Rectangle 22">
            <a:extLst>
              <a:ext uri="{FF2B5EF4-FFF2-40B4-BE49-F238E27FC236}">
                <a16:creationId xmlns:a16="http://schemas.microsoft.com/office/drawing/2014/main" id="{AFBAC75E-F356-C202-2379-D5C37F531B87}"/>
              </a:ext>
            </a:extLst>
          </p:cNvPr>
          <p:cNvSpPr/>
          <p:nvPr/>
        </p:nvSpPr>
        <p:spPr>
          <a:xfrm>
            <a:off x="1648422" y="3839812"/>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4" name="Rectangle 23">
            <a:extLst>
              <a:ext uri="{FF2B5EF4-FFF2-40B4-BE49-F238E27FC236}">
                <a16:creationId xmlns:a16="http://schemas.microsoft.com/office/drawing/2014/main" id="{525847AE-DB07-2682-509F-44BF0BC23BD6}"/>
              </a:ext>
            </a:extLst>
          </p:cNvPr>
          <p:cNvSpPr/>
          <p:nvPr/>
        </p:nvSpPr>
        <p:spPr>
          <a:xfrm>
            <a:off x="1648422" y="4263041"/>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6" name="Rectangle 25">
            <a:extLst>
              <a:ext uri="{FF2B5EF4-FFF2-40B4-BE49-F238E27FC236}">
                <a16:creationId xmlns:a16="http://schemas.microsoft.com/office/drawing/2014/main" id="{010E2FAE-6966-5EE2-7E18-9FAC565125BF}"/>
              </a:ext>
            </a:extLst>
          </p:cNvPr>
          <p:cNvSpPr/>
          <p:nvPr/>
        </p:nvSpPr>
        <p:spPr>
          <a:xfrm>
            <a:off x="1648422" y="4686270"/>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7" name="Rectangle 26">
            <a:extLst>
              <a:ext uri="{FF2B5EF4-FFF2-40B4-BE49-F238E27FC236}">
                <a16:creationId xmlns:a16="http://schemas.microsoft.com/office/drawing/2014/main" id="{D74C2874-51F0-36FA-3A7D-8325AE7774C1}"/>
              </a:ext>
            </a:extLst>
          </p:cNvPr>
          <p:cNvSpPr/>
          <p:nvPr/>
        </p:nvSpPr>
        <p:spPr>
          <a:xfrm>
            <a:off x="1648422" y="5109499"/>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8" name="Rectangle 27">
            <a:extLst>
              <a:ext uri="{FF2B5EF4-FFF2-40B4-BE49-F238E27FC236}">
                <a16:creationId xmlns:a16="http://schemas.microsoft.com/office/drawing/2014/main" id="{64BE8C7F-9E29-7BE7-7AA5-2C1DA0BDD105}"/>
              </a:ext>
            </a:extLst>
          </p:cNvPr>
          <p:cNvSpPr/>
          <p:nvPr/>
        </p:nvSpPr>
        <p:spPr>
          <a:xfrm>
            <a:off x="1648422" y="5532728"/>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sp>
        <p:nvSpPr>
          <p:cNvPr id="29" name="Rectangle 28">
            <a:extLst>
              <a:ext uri="{FF2B5EF4-FFF2-40B4-BE49-F238E27FC236}">
                <a16:creationId xmlns:a16="http://schemas.microsoft.com/office/drawing/2014/main" id="{30EBE13C-6E70-FA46-C788-09CF76709DAA}"/>
              </a:ext>
            </a:extLst>
          </p:cNvPr>
          <p:cNvSpPr/>
          <p:nvPr/>
        </p:nvSpPr>
        <p:spPr>
          <a:xfrm>
            <a:off x="1648422" y="5955957"/>
            <a:ext cx="2130552" cy="384048"/>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b="1" dirty="0">
                <a:solidFill>
                  <a:schemeClr val="tx1"/>
                </a:solidFill>
              </a:rPr>
              <a:t>[Insert parameter]</a:t>
            </a:r>
          </a:p>
        </p:txBody>
      </p:sp>
      <p:cxnSp>
        <p:nvCxnSpPr>
          <p:cNvPr id="31" name="Straight Connector 30">
            <a:extLst>
              <a:ext uri="{FF2B5EF4-FFF2-40B4-BE49-F238E27FC236}">
                <a16:creationId xmlns:a16="http://schemas.microsoft.com/office/drawing/2014/main" id="{D0558BD8-C56C-B0C4-BB91-F375BE765A6B}"/>
              </a:ext>
            </a:extLst>
          </p:cNvPr>
          <p:cNvCxnSpPr>
            <a:cxnSpLocks/>
          </p:cNvCxnSpPr>
          <p:nvPr/>
        </p:nvCxnSpPr>
        <p:spPr>
          <a:xfrm>
            <a:off x="1549512" y="2146896"/>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E4AA53A-364B-E552-7D7C-2A203C8093E4}"/>
              </a:ext>
            </a:extLst>
          </p:cNvPr>
          <p:cNvCxnSpPr>
            <a:cxnSpLocks/>
          </p:cNvCxnSpPr>
          <p:nvPr/>
        </p:nvCxnSpPr>
        <p:spPr>
          <a:xfrm flipV="1">
            <a:off x="1549512" y="3416586"/>
            <a:ext cx="0" cy="12305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A7B48B-8684-C70F-53D3-4216A39ACCAC}"/>
              </a:ext>
            </a:extLst>
          </p:cNvPr>
          <p:cNvCxnSpPr>
            <a:cxnSpLocks/>
          </p:cNvCxnSpPr>
          <p:nvPr/>
        </p:nvCxnSpPr>
        <p:spPr>
          <a:xfrm flipV="1">
            <a:off x="1549512" y="4686275"/>
            <a:ext cx="0" cy="16459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DD903F1D-3F1D-C7F8-4F90-382F0D7435F3}"/>
              </a:ext>
            </a:extLst>
          </p:cNvPr>
          <p:cNvSpPr>
            <a:spLocks noChangeAspect="1"/>
          </p:cNvSpPr>
          <p:nvPr/>
        </p:nvSpPr>
        <p:spPr>
          <a:xfrm>
            <a:off x="5011632" y="2192386"/>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1" name="Rectangle 40">
            <a:extLst>
              <a:ext uri="{FF2B5EF4-FFF2-40B4-BE49-F238E27FC236}">
                <a16:creationId xmlns:a16="http://schemas.microsoft.com/office/drawing/2014/main" id="{B29577CB-AC80-BBFB-9E25-5907F4332693}"/>
              </a:ext>
            </a:extLst>
          </p:cNvPr>
          <p:cNvSpPr>
            <a:spLocks noChangeAspect="1"/>
          </p:cNvSpPr>
          <p:nvPr/>
        </p:nvSpPr>
        <p:spPr>
          <a:xfrm>
            <a:off x="5011632" y="2616553"/>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2" name="Rectangle 41">
            <a:extLst>
              <a:ext uri="{FF2B5EF4-FFF2-40B4-BE49-F238E27FC236}">
                <a16:creationId xmlns:a16="http://schemas.microsoft.com/office/drawing/2014/main" id="{343AEAF9-8D72-27C9-CFFA-223CBDE578A3}"/>
              </a:ext>
            </a:extLst>
          </p:cNvPr>
          <p:cNvSpPr>
            <a:spLocks noChangeAspect="1"/>
          </p:cNvSpPr>
          <p:nvPr/>
        </p:nvSpPr>
        <p:spPr>
          <a:xfrm>
            <a:off x="5011632" y="3040720"/>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3" name="Rectangle 42">
            <a:extLst>
              <a:ext uri="{FF2B5EF4-FFF2-40B4-BE49-F238E27FC236}">
                <a16:creationId xmlns:a16="http://schemas.microsoft.com/office/drawing/2014/main" id="{5390BF3F-13F2-5EDD-410F-251A732BA421}"/>
              </a:ext>
            </a:extLst>
          </p:cNvPr>
          <p:cNvSpPr>
            <a:spLocks noChangeAspect="1"/>
          </p:cNvSpPr>
          <p:nvPr/>
        </p:nvSpPr>
        <p:spPr>
          <a:xfrm>
            <a:off x="5011632" y="3464887"/>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4" name="Rectangle 43">
            <a:extLst>
              <a:ext uri="{FF2B5EF4-FFF2-40B4-BE49-F238E27FC236}">
                <a16:creationId xmlns:a16="http://schemas.microsoft.com/office/drawing/2014/main" id="{E8A43ACF-BA0F-FD99-3C52-BC653C46C940}"/>
              </a:ext>
            </a:extLst>
          </p:cNvPr>
          <p:cNvSpPr>
            <a:spLocks noChangeAspect="1"/>
          </p:cNvSpPr>
          <p:nvPr/>
        </p:nvSpPr>
        <p:spPr>
          <a:xfrm>
            <a:off x="5011632" y="3889054"/>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5" name="Rectangle 44">
            <a:extLst>
              <a:ext uri="{FF2B5EF4-FFF2-40B4-BE49-F238E27FC236}">
                <a16:creationId xmlns:a16="http://schemas.microsoft.com/office/drawing/2014/main" id="{3D0B2893-3181-9744-26D1-645038A80C4F}"/>
              </a:ext>
            </a:extLst>
          </p:cNvPr>
          <p:cNvSpPr>
            <a:spLocks noChangeAspect="1"/>
          </p:cNvSpPr>
          <p:nvPr/>
        </p:nvSpPr>
        <p:spPr>
          <a:xfrm>
            <a:off x="5011632" y="4313221"/>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6" name="Rectangle 45">
            <a:extLst>
              <a:ext uri="{FF2B5EF4-FFF2-40B4-BE49-F238E27FC236}">
                <a16:creationId xmlns:a16="http://schemas.microsoft.com/office/drawing/2014/main" id="{139F79D7-7DE7-0BD3-630D-C4A71F9800F1}"/>
              </a:ext>
            </a:extLst>
          </p:cNvPr>
          <p:cNvSpPr>
            <a:spLocks noChangeAspect="1"/>
          </p:cNvSpPr>
          <p:nvPr/>
        </p:nvSpPr>
        <p:spPr>
          <a:xfrm>
            <a:off x="5011632"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7" name="Rectangle 46">
            <a:extLst>
              <a:ext uri="{FF2B5EF4-FFF2-40B4-BE49-F238E27FC236}">
                <a16:creationId xmlns:a16="http://schemas.microsoft.com/office/drawing/2014/main" id="{43BDAEAC-8138-94EF-B68D-E968F4C04075}"/>
              </a:ext>
            </a:extLst>
          </p:cNvPr>
          <p:cNvSpPr>
            <a:spLocks noChangeAspect="1"/>
          </p:cNvSpPr>
          <p:nvPr/>
        </p:nvSpPr>
        <p:spPr>
          <a:xfrm>
            <a:off x="5011632" y="5161555"/>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8" name="Rectangle 47">
            <a:extLst>
              <a:ext uri="{FF2B5EF4-FFF2-40B4-BE49-F238E27FC236}">
                <a16:creationId xmlns:a16="http://schemas.microsoft.com/office/drawing/2014/main" id="{3ABAE6B1-D7C4-5326-4E57-52F2DBD6BC2D}"/>
              </a:ext>
            </a:extLst>
          </p:cNvPr>
          <p:cNvSpPr>
            <a:spLocks noChangeAspect="1"/>
          </p:cNvSpPr>
          <p:nvPr/>
        </p:nvSpPr>
        <p:spPr>
          <a:xfrm>
            <a:off x="5011632" y="5585722"/>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49" name="Rectangle 48">
            <a:extLst>
              <a:ext uri="{FF2B5EF4-FFF2-40B4-BE49-F238E27FC236}">
                <a16:creationId xmlns:a16="http://schemas.microsoft.com/office/drawing/2014/main" id="{6B88B12C-0E2A-A37F-B6E6-352E61AF28F4}"/>
              </a:ext>
            </a:extLst>
          </p:cNvPr>
          <p:cNvSpPr>
            <a:spLocks noChangeAspect="1"/>
          </p:cNvSpPr>
          <p:nvPr/>
        </p:nvSpPr>
        <p:spPr>
          <a:xfrm>
            <a:off x="5011632" y="6009889"/>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1" name="Rectangle 50">
            <a:extLst>
              <a:ext uri="{FF2B5EF4-FFF2-40B4-BE49-F238E27FC236}">
                <a16:creationId xmlns:a16="http://schemas.microsoft.com/office/drawing/2014/main" id="{E378DEE1-E8C9-3CA4-27B2-43368ED1DD79}"/>
              </a:ext>
            </a:extLst>
          </p:cNvPr>
          <p:cNvSpPr>
            <a:spLocks noChangeAspect="1"/>
          </p:cNvSpPr>
          <p:nvPr/>
        </p:nvSpPr>
        <p:spPr>
          <a:xfrm>
            <a:off x="725761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2" name="Rectangle 51">
            <a:extLst>
              <a:ext uri="{FF2B5EF4-FFF2-40B4-BE49-F238E27FC236}">
                <a16:creationId xmlns:a16="http://schemas.microsoft.com/office/drawing/2014/main" id="{7F9B30A7-E095-AF6F-2CC6-A8163370ED0D}"/>
              </a:ext>
            </a:extLst>
          </p:cNvPr>
          <p:cNvSpPr>
            <a:spLocks noChangeAspect="1"/>
          </p:cNvSpPr>
          <p:nvPr/>
        </p:nvSpPr>
        <p:spPr>
          <a:xfrm>
            <a:off x="7257614" y="2616553"/>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3" name="Rectangle 52">
            <a:extLst>
              <a:ext uri="{FF2B5EF4-FFF2-40B4-BE49-F238E27FC236}">
                <a16:creationId xmlns:a16="http://schemas.microsoft.com/office/drawing/2014/main" id="{D71D55E8-24E9-74BA-C3AD-73864ABE9D1B}"/>
              </a:ext>
            </a:extLst>
          </p:cNvPr>
          <p:cNvSpPr>
            <a:spLocks noChangeAspect="1"/>
          </p:cNvSpPr>
          <p:nvPr/>
        </p:nvSpPr>
        <p:spPr>
          <a:xfrm>
            <a:off x="7257614" y="3040720"/>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4" name="Rectangle 53">
            <a:extLst>
              <a:ext uri="{FF2B5EF4-FFF2-40B4-BE49-F238E27FC236}">
                <a16:creationId xmlns:a16="http://schemas.microsoft.com/office/drawing/2014/main" id="{D13C2774-AF81-F7F6-6654-A0483C519606}"/>
              </a:ext>
            </a:extLst>
          </p:cNvPr>
          <p:cNvSpPr>
            <a:spLocks noChangeAspect="1"/>
          </p:cNvSpPr>
          <p:nvPr/>
        </p:nvSpPr>
        <p:spPr>
          <a:xfrm>
            <a:off x="725761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5" name="Rectangle 54">
            <a:extLst>
              <a:ext uri="{FF2B5EF4-FFF2-40B4-BE49-F238E27FC236}">
                <a16:creationId xmlns:a16="http://schemas.microsoft.com/office/drawing/2014/main" id="{9F0989DA-CB7E-73EB-7507-A3E52615667B}"/>
              </a:ext>
            </a:extLst>
          </p:cNvPr>
          <p:cNvSpPr>
            <a:spLocks noChangeAspect="1"/>
          </p:cNvSpPr>
          <p:nvPr/>
        </p:nvSpPr>
        <p:spPr>
          <a:xfrm>
            <a:off x="7257614" y="3889054"/>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6" name="Rectangle 55">
            <a:extLst>
              <a:ext uri="{FF2B5EF4-FFF2-40B4-BE49-F238E27FC236}">
                <a16:creationId xmlns:a16="http://schemas.microsoft.com/office/drawing/2014/main" id="{07550F12-9222-F2A8-E4B9-9A89D6851853}"/>
              </a:ext>
            </a:extLst>
          </p:cNvPr>
          <p:cNvSpPr>
            <a:spLocks noChangeAspect="1"/>
          </p:cNvSpPr>
          <p:nvPr/>
        </p:nvSpPr>
        <p:spPr>
          <a:xfrm>
            <a:off x="725761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57" name="Rectangle 56">
            <a:extLst>
              <a:ext uri="{FF2B5EF4-FFF2-40B4-BE49-F238E27FC236}">
                <a16:creationId xmlns:a16="http://schemas.microsoft.com/office/drawing/2014/main" id="{FE34B5E2-F53F-A1F7-C9C3-C1336DBA80CE}"/>
              </a:ext>
            </a:extLst>
          </p:cNvPr>
          <p:cNvSpPr>
            <a:spLocks noChangeAspect="1"/>
          </p:cNvSpPr>
          <p:nvPr/>
        </p:nvSpPr>
        <p:spPr>
          <a:xfrm>
            <a:off x="7257614" y="4737388"/>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0" name="Rectangle 59">
            <a:extLst>
              <a:ext uri="{FF2B5EF4-FFF2-40B4-BE49-F238E27FC236}">
                <a16:creationId xmlns:a16="http://schemas.microsoft.com/office/drawing/2014/main" id="{044FB2EB-4162-489F-5D03-7F06F758E60E}"/>
              </a:ext>
            </a:extLst>
          </p:cNvPr>
          <p:cNvSpPr>
            <a:spLocks noChangeAspect="1"/>
          </p:cNvSpPr>
          <p:nvPr/>
        </p:nvSpPr>
        <p:spPr>
          <a:xfrm>
            <a:off x="7257614" y="5161555"/>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1" name="Rectangle 60">
            <a:extLst>
              <a:ext uri="{FF2B5EF4-FFF2-40B4-BE49-F238E27FC236}">
                <a16:creationId xmlns:a16="http://schemas.microsoft.com/office/drawing/2014/main" id="{DDF6A516-C6B4-82E2-BEFF-918429B6DE8E}"/>
              </a:ext>
            </a:extLst>
          </p:cNvPr>
          <p:cNvSpPr>
            <a:spLocks noChangeAspect="1"/>
          </p:cNvSpPr>
          <p:nvPr/>
        </p:nvSpPr>
        <p:spPr>
          <a:xfrm>
            <a:off x="7257614" y="5585722"/>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2" name="Rectangle 61">
            <a:extLst>
              <a:ext uri="{FF2B5EF4-FFF2-40B4-BE49-F238E27FC236}">
                <a16:creationId xmlns:a16="http://schemas.microsoft.com/office/drawing/2014/main" id="{4CD1ADC2-6BCD-D1D2-BEC2-37B12DCC20BA}"/>
              </a:ext>
            </a:extLst>
          </p:cNvPr>
          <p:cNvSpPr>
            <a:spLocks noChangeAspect="1"/>
          </p:cNvSpPr>
          <p:nvPr/>
        </p:nvSpPr>
        <p:spPr>
          <a:xfrm>
            <a:off x="7257614" y="6009889"/>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4" name="Rectangle 63">
            <a:extLst>
              <a:ext uri="{FF2B5EF4-FFF2-40B4-BE49-F238E27FC236}">
                <a16:creationId xmlns:a16="http://schemas.microsoft.com/office/drawing/2014/main" id="{1D4DD1D9-8661-4B6F-035E-9977976FF775}"/>
              </a:ext>
            </a:extLst>
          </p:cNvPr>
          <p:cNvSpPr>
            <a:spLocks noChangeAspect="1"/>
          </p:cNvSpPr>
          <p:nvPr/>
        </p:nvSpPr>
        <p:spPr>
          <a:xfrm>
            <a:off x="9505154" y="2192386"/>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5" name="Rectangle 64">
            <a:extLst>
              <a:ext uri="{FF2B5EF4-FFF2-40B4-BE49-F238E27FC236}">
                <a16:creationId xmlns:a16="http://schemas.microsoft.com/office/drawing/2014/main" id="{085B57A7-846F-B4BC-10E7-EB8670D0A0CF}"/>
              </a:ext>
            </a:extLst>
          </p:cNvPr>
          <p:cNvSpPr>
            <a:spLocks noChangeAspect="1"/>
          </p:cNvSpPr>
          <p:nvPr/>
        </p:nvSpPr>
        <p:spPr>
          <a:xfrm>
            <a:off x="9505154" y="2616553"/>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6" name="Rectangle 65">
            <a:extLst>
              <a:ext uri="{FF2B5EF4-FFF2-40B4-BE49-F238E27FC236}">
                <a16:creationId xmlns:a16="http://schemas.microsoft.com/office/drawing/2014/main" id="{7E04ED20-8F5B-3C88-37F7-F577FFBACEC3}"/>
              </a:ext>
            </a:extLst>
          </p:cNvPr>
          <p:cNvSpPr>
            <a:spLocks noChangeAspect="1"/>
          </p:cNvSpPr>
          <p:nvPr/>
        </p:nvSpPr>
        <p:spPr>
          <a:xfrm>
            <a:off x="9505154" y="3040720"/>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7" name="Rectangle 66">
            <a:extLst>
              <a:ext uri="{FF2B5EF4-FFF2-40B4-BE49-F238E27FC236}">
                <a16:creationId xmlns:a16="http://schemas.microsoft.com/office/drawing/2014/main" id="{CAB88699-3BBA-2E64-687F-665357024288}"/>
              </a:ext>
            </a:extLst>
          </p:cNvPr>
          <p:cNvSpPr>
            <a:spLocks noChangeAspect="1"/>
          </p:cNvSpPr>
          <p:nvPr/>
        </p:nvSpPr>
        <p:spPr>
          <a:xfrm>
            <a:off x="9505154" y="3464887"/>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8" name="Rectangle 67">
            <a:extLst>
              <a:ext uri="{FF2B5EF4-FFF2-40B4-BE49-F238E27FC236}">
                <a16:creationId xmlns:a16="http://schemas.microsoft.com/office/drawing/2014/main" id="{DED34C73-8DD8-E339-D2A6-26DD9A63CD40}"/>
              </a:ext>
            </a:extLst>
          </p:cNvPr>
          <p:cNvSpPr>
            <a:spLocks noChangeAspect="1"/>
          </p:cNvSpPr>
          <p:nvPr/>
        </p:nvSpPr>
        <p:spPr>
          <a:xfrm>
            <a:off x="9505154" y="3889054"/>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69" name="Rectangle 68">
            <a:extLst>
              <a:ext uri="{FF2B5EF4-FFF2-40B4-BE49-F238E27FC236}">
                <a16:creationId xmlns:a16="http://schemas.microsoft.com/office/drawing/2014/main" id="{FFAE514C-ADBB-4EA4-A645-91CE0C2E7694}"/>
              </a:ext>
            </a:extLst>
          </p:cNvPr>
          <p:cNvSpPr>
            <a:spLocks noChangeAspect="1"/>
          </p:cNvSpPr>
          <p:nvPr/>
        </p:nvSpPr>
        <p:spPr>
          <a:xfrm>
            <a:off x="9505154" y="4313221"/>
            <a:ext cx="274320" cy="27432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0" name="Rectangle 69">
            <a:extLst>
              <a:ext uri="{FF2B5EF4-FFF2-40B4-BE49-F238E27FC236}">
                <a16:creationId xmlns:a16="http://schemas.microsoft.com/office/drawing/2014/main" id="{536DFED8-EBF0-A939-109C-9B60362C2BAA}"/>
              </a:ext>
            </a:extLst>
          </p:cNvPr>
          <p:cNvSpPr>
            <a:spLocks noChangeAspect="1"/>
          </p:cNvSpPr>
          <p:nvPr/>
        </p:nvSpPr>
        <p:spPr>
          <a:xfrm>
            <a:off x="9505154" y="4737388"/>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1" name="Rectangle 70">
            <a:extLst>
              <a:ext uri="{FF2B5EF4-FFF2-40B4-BE49-F238E27FC236}">
                <a16:creationId xmlns:a16="http://schemas.microsoft.com/office/drawing/2014/main" id="{F38F9CCC-6A1F-71F3-265C-5452B3FF8D2E}"/>
              </a:ext>
            </a:extLst>
          </p:cNvPr>
          <p:cNvSpPr>
            <a:spLocks noChangeAspect="1"/>
          </p:cNvSpPr>
          <p:nvPr/>
        </p:nvSpPr>
        <p:spPr>
          <a:xfrm>
            <a:off x="9505154" y="5161555"/>
            <a:ext cx="274320" cy="274320"/>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2" name="Rectangle 71">
            <a:extLst>
              <a:ext uri="{FF2B5EF4-FFF2-40B4-BE49-F238E27FC236}">
                <a16:creationId xmlns:a16="http://schemas.microsoft.com/office/drawing/2014/main" id="{08DFF9C9-793F-C72B-8787-8A81D789E0A4}"/>
              </a:ext>
            </a:extLst>
          </p:cNvPr>
          <p:cNvSpPr>
            <a:spLocks noChangeAspect="1"/>
          </p:cNvSpPr>
          <p:nvPr/>
        </p:nvSpPr>
        <p:spPr>
          <a:xfrm>
            <a:off x="9505154" y="5585722"/>
            <a:ext cx="274320" cy="274320"/>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3" name="Rectangle 72">
            <a:extLst>
              <a:ext uri="{FF2B5EF4-FFF2-40B4-BE49-F238E27FC236}">
                <a16:creationId xmlns:a16="http://schemas.microsoft.com/office/drawing/2014/main" id="{3A2B2D6D-8563-AFF7-DBBA-7D63AB8CD383}"/>
              </a:ext>
            </a:extLst>
          </p:cNvPr>
          <p:cNvSpPr>
            <a:spLocks noChangeAspect="1"/>
          </p:cNvSpPr>
          <p:nvPr/>
        </p:nvSpPr>
        <p:spPr>
          <a:xfrm>
            <a:off x="9505154" y="6009889"/>
            <a:ext cx="274320" cy="274320"/>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75" name="Rectangle 74">
            <a:extLst>
              <a:ext uri="{FF2B5EF4-FFF2-40B4-BE49-F238E27FC236}">
                <a16:creationId xmlns:a16="http://schemas.microsoft.com/office/drawing/2014/main" id="{600CBA18-14A8-FE38-1249-A95594B56B5B}"/>
              </a:ext>
            </a:extLst>
          </p:cNvPr>
          <p:cNvSpPr/>
          <p:nvPr/>
        </p:nvSpPr>
        <p:spPr>
          <a:xfrm>
            <a:off x="539412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6" name="Rectangle 75">
            <a:extLst>
              <a:ext uri="{FF2B5EF4-FFF2-40B4-BE49-F238E27FC236}">
                <a16:creationId xmlns:a16="http://schemas.microsoft.com/office/drawing/2014/main" id="{1914D59A-AEBE-557B-8874-FDE42D2B7809}"/>
              </a:ext>
            </a:extLst>
          </p:cNvPr>
          <p:cNvSpPr/>
          <p:nvPr/>
        </p:nvSpPr>
        <p:spPr>
          <a:xfrm>
            <a:off x="539412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7" name="Rectangle 76">
            <a:extLst>
              <a:ext uri="{FF2B5EF4-FFF2-40B4-BE49-F238E27FC236}">
                <a16:creationId xmlns:a16="http://schemas.microsoft.com/office/drawing/2014/main" id="{CE67CE52-6F16-941F-C688-EA5DCB250143}"/>
              </a:ext>
            </a:extLst>
          </p:cNvPr>
          <p:cNvSpPr/>
          <p:nvPr/>
        </p:nvSpPr>
        <p:spPr>
          <a:xfrm>
            <a:off x="539412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8" name="Rectangle 77">
            <a:extLst>
              <a:ext uri="{FF2B5EF4-FFF2-40B4-BE49-F238E27FC236}">
                <a16:creationId xmlns:a16="http://schemas.microsoft.com/office/drawing/2014/main" id="{471F5226-AE84-9894-9F01-ADCFE1A34011}"/>
              </a:ext>
            </a:extLst>
          </p:cNvPr>
          <p:cNvSpPr/>
          <p:nvPr/>
        </p:nvSpPr>
        <p:spPr>
          <a:xfrm>
            <a:off x="539412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79" name="Rectangle 78">
            <a:extLst>
              <a:ext uri="{FF2B5EF4-FFF2-40B4-BE49-F238E27FC236}">
                <a16:creationId xmlns:a16="http://schemas.microsoft.com/office/drawing/2014/main" id="{B7DCEC11-DC5F-61B6-A01A-8B92F6A40FE2}"/>
              </a:ext>
            </a:extLst>
          </p:cNvPr>
          <p:cNvSpPr/>
          <p:nvPr/>
        </p:nvSpPr>
        <p:spPr>
          <a:xfrm>
            <a:off x="539412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0" name="Rectangle 79">
            <a:extLst>
              <a:ext uri="{FF2B5EF4-FFF2-40B4-BE49-F238E27FC236}">
                <a16:creationId xmlns:a16="http://schemas.microsoft.com/office/drawing/2014/main" id="{FC6E6B1C-3FD7-F60B-8356-2A8F5C7BC173}"/>
              </a:ext>
            </a:extLst>
          </p:cNvPr>
          <p:cNvSpPr/>
          <p:nvPr/>
        </p:nvSpPr>
        <p:spPr>
          <a:xfrm>
            <a:off x="539412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1" name="Rectangle 80">
            <a:extLst>
              <a:ext uri="{FF2B5EF4-FFF2-40B4-BE49-F238E27FC236}">
                <a16:creationId xmlns:a16="http://schemas.microsoft.com/office/drawing/2014/main" id="{5B3FAE5C-3AB7-B40D-74CA-5D73C08C426C}"/>
              </a:ext>
            </a:extLst>
          </p:cNvPr>
          <p:cNvSpPr/>
          <p:nvPr/>
        </p:nvSpPr>
        <p:spPr>
          <a:xfrm>
            <a:off x="539412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2" name="Rectangle 81">
            <a:extLst>
              <a:ext uri="{FF2B5EF4-FFF2-40B4-BE49-F238E27FC236}">
                <a16:creationId xmlns:a16="http://schemas.microsoft.com/office/drawing/2014/main" id="{DB025324-0660-1EB3-68D4-D3E3A51E2892}"/>
              </a:ext>
            </a:extLst>
          </p:cNvPr>
          <p:cNvSpPr/>
          <p:nvPr/>
        </p:nvSpPr>
        <p:spPr>
          <a:xfrm>
            <a:off x="539412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3" name="Rectangle 82">
            <a:extLst>
              <a:ext uri="{FF2B5EF4-FFF2-40B4-BE49-F238E27FC236}">
                <a16:creationId xmlns:a16="http://schemas.microsoft.com/office/drawing/2014/main" id="{788E8CE3-1251-772D-17D8-0F0941655BBE}"/>
              </a:ext>
            </a:extLst>
          </p:cNvPr>
          <p:cNvSpPr/>
          <p:nvPr/>
        </p:nvSpPr>
        <p:spPr>
          <a:xfrm>
            <a:off x="539412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4" name="Rectangle 83">
            <a:extLst>
              <a:ext uri="{FF2B5EF4-FFF2-40B4-BE49-F238E27FC236}">
                <a16:creationId xmlns:a16="http://schemas.microsoft.com/office/drawing/2014/main" id="{60597059-9F45-C6C4-90B2-CE080D401C6F}"/>
              </a:ext>
            </a:extLst>
          </p:cNvPr>
          <p:cNvSpPr/>
          <p:nvPr/>
        </p:nvSpPr>
        <p:spPr>
          <a:xfrm>
            <a:off x="539412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6" name="Rectangle 85">
            <a:extLst>
              <a:ext uri="{FF2B5EF4-FFF2-40B4-BE49-F238E27FC236}">
                <a16:creationId xmlns:a16="http://schemas.microsoft.com/office/drawing/2014/main" id="{32AD7EDF-065A-1B2B-F6FA-DB59E712F4DF}"/>
              </a:ext>
            </a:extLst>
          </p:cNvPr>
          <p:cNvSpPr/>
          <p:nvPr/>
        </p:nvSpPr>
        <p:spPr>
          <a:xfrm>
            <a:off x="764166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7" name="Rectangle 86">
            <a:extLst>
              <a:ext uri="{FF2B5EF4-FFF2-40B4-BE49-F238E27FC236}">
                <a16:creationId xmlns:a16="http://schemas.microsoft.com/office/drawing/2014/main" id="{09BAD86A-68F3-212B-0D58-CFA6988A8ABF}"/>
              </a:ext>
            </a:extLst>
          </p:cNvPr>
          <p:cNvSpPr/>
          <p:nvPr/>
        </p:nvSpPr>
        <p:spPr>
          <a:xfrm>
            <a:off x="764166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8" name="Rectangle 87">
            <a:extLst>
              <a:ext uri="{FF2B5EF4-FFF2-40B4-BE49-F238E27FC236}">
                <a16:creationId xmlns:a16="http://schemas.microsoft.com/office/drawing/2014/main" id="{F7E07399-6ECB-A3CC-79DC-039A45A6B5F0}"/>
              </a:ext>
            </a:extLst>
          </p:cNvPr>
          <p:cNvSpPr/>
          <p:nvPr/>
        </p:nvSpPr>
        <p:spPr>
          <a:xfrm>
            <a:off x="764166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89" name="Rectangle 88">
            <a:extLst>
              <a:ext uri="{FF2B5EF4-FFF2-40B4-BE49-F238E27FC236}">
                <a16:creationId xmlns:a16="http://schemas.microsoft.com/office/drawing/2014/main" id="{E80642BA-2E4E-DAF9-D868-8316B461A7AC}"/>
              </a:ext>
            </a:extLst>
          </p:cNvPr>
          <p:cNvSpPr/>
          <p:nvPr/>
        </p:nvSpPr>
        <p:spPr>
          <a:xfrm>
            <a:off x="764166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0" name="Rectangle 89">
            <a:extLst>
              <a:ext uri="{FF2B5EF4-FFF2-40B4-BE49-F238E27FC236}">
                <a16:creationId xmlns:a16="http://schemas.microsoft.com/office/drawing/2014/main" id="{03EAFCC3-E1F8-C505-E32D-F90B1D2A6303}"/>
              </a:ext>
            </a:extLst>
          </p:cNvPr>
          <p:cNvSpPr/>
          <p:nvPr/>
        </p:nvSpPr>
        <p:spPr>
          <a:xfrm>
            <a:off x="764166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1" name="Rectangle 90">
            <a:extLst>
              <a:ext uri="{FF2B5EF4-FFF2-40B4-BE49-F238E27FC236}">
                <a16:creationId xmlns:a16="http://schemas.microsoft.com/office/drawing/2014/main" id="{759371D2-0579-86A6-73D1-10B28BE3B794}"/>
              </a:ext>
            </a:extLst>
          </p:cNvPr>
          <p:cNvSpPr/>
          <p:nvPr/>
        </p:nvSpPr>
        <p:spPr>
          <a:xfrm>
            <a:off x="764166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2" name="Rectangle 91">
            <a:extLst>
              <a:ext uri="{FF2B5EF4-FFF2-40B4-BE49-F238E27FC236}">
                <a16:creationId xmlns:a16="http://schemas.microsoft.com/office/drawing/2014/main" id="{106FBCE7-E481-47C7-8742-67A5D80BA1B8}"/>
              </a:ext>
            </a:extLst>
          </p:cNvPr>
          <p:cNvSpPr/>
          <p:nvPr/>
        </p:nvSpPr>
        <p:spPr>
          <a:xfrm>
            <a:off x="764166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3" name="Rectangle 92">
            <a:extLst>
              <a:ext uri="{FF2B5EF4-FFF2-40B4-BE49-F238E27FC236}">
                <a16:creationId xmlns:a16="http://schemas.microsoft.com/office/drawing/2014/main" id="{C1C1E255-AF33-347B-A4A3-C2B7C6D5CAA6}"/>
              </a:ext>
            </a:extLst>
          </p:cNvPr>
          <p:cNvSpPr/>
          <p:nvPr/>
        </p:nvSpPr>
        <p:spPr>
          <a:xfrm>
            <a:off x="764166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4" name="Rectangle 93">
            <a:extLst>
              <a:ext uri="{FF2B5EF4-FFF2-40B4-BE49-F238E27FC236}">
                <a16:creationId xmlns:a16="http://schemas.microsoft.com/office/drawing/2014/main" id="{53A411BD-5AC8-8CB2-472C-C8E7B7F28221}"/>
              </a:ext>
            </a:extLst>
          </p:cNvPr>
          <p:cNvSpPr/>
          <p:nvPr/>
        </p:nvSpPr>
        <p:spPr>
          <a:xfrm>
            <a:off x="764166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5" name="Rectangle 94">
            <a:extLst>
              <a:ext uri="{FF2B5EF4-FFF2-40B4-BE49-F238E27FC236}">
                <a16:creationId xmlns:a16="http://schemas.microsoft.com/office/drawing/2014/main" id="{836E4695-4BF9-F28D-1F25-F551A9AC0555}"/>
              </a:ext>
            </a:extLst>
          </p:cNvPr>
          <p:cNvSpPr/>
          <p:nvPr/>
        </p:nvSpPr>
        <p:spPr>
          <a:xfrm>
            <a:off x="764166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7" name="Rectangle 96">
            <a:extLst>
              <a:ext uri="{FF2B5EF4-FFF2-40B4-BE49-F238E27FC236}">
                <a16:creationId xmlns:a16="http://schemas.microsoft.com/office/drawing/2014/main" id="{1E6C1344-D3DB-0F23-1244-AE2CAAD19121}"/>
              </a:ext>
            </a:extLst>
          </p:cNvPr>
          <p:cNvSpPr/>
          <p:nvPr/>
        </p:nvSpPr>
        <p:spPr>
          <a:xfrm>
            <a:off x="9889202" y="212814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8" name="Rectangle 97">
            <a:extLst>
              <a:ext uri="{FF2B5EF4-FFF2-40B4-BE49-F238E27FC236}">
                <a16:creationId xmlns:a16="http://schemas.microsoft.com/office/drawing/2014/main" id="{E059371D-F59F-9C32-8F4B-E3C21211369C}"/>
              </a:ext>
            </a:extLst>
          </p:cNvPr>
          <p:cNvSpPr/>
          <p:nvPr/>
        </p:nvSpPr>
        <p:spPr>
          <a:xfrm>
            <a:off x="9889202" y="255325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99" name="Rectangle 98">
            <a:extLst>
              <a:ext uri="{FF2B5EF4-FFF2-40B4-BE49-F238E27FC236}">
                <a16:creationId xmlns:a16="http://schemas.microsoft.com/office/drawing/2014/main" id="{D7C5A21C-7C72-3E19-82F0-AD85C0B258F4}"/>
              </a:ext>
            </a:extLst>
          </p:cNvPr>
          <p:cNvSpPr/>
          <p:nvPr/>
        </p:nvSpPr>
        <p:spPr>
          <a:xfrm>
            <a:off x="9889202" y="297835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0" name="Rectangle 99">
            <a:extLst>
              <a:ext uri="{FF2B5EF4-FFF2-40B4-BE49-F238E27FC236}">
                <a16:creationId xmlns:a16="http://schemas.microsoft.com/office/drawing/2014/main" id="{850C3FC9-2967-F0EE-F803-0A602C22ADFB}"/>
              </a:ext>
            </a:extLst>
          </p:cNvPr>
          <p:cNvSpPr/>
          <p:nvPr/>
        </p:nvSpPr>
        <p:spPr>
          <a:xfrm>
            <a:off x="9889202" y="340346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1" name="Rectangle 100">
            <a:extLst>
              <a:ext uri="{FF2B5EF4-FFF2-40B4-BE49-F238E27FC236}">
                <a16:creationId xmlns:a16="http://schemas.microsoft.com/office/drawing/2014/main" id="{77BD1A9E-C377-8A5E-86A8-2947F9569DE6}"/>
              </a:ext>
            </a:extLst>
          </p:cNvPr>
          <p:cNvSpPr/>
          <p:nvPr/>
        </p:nvSpPr>
        <p:spPr>
          <a:xfrm>
            <a:off x="9889202" y="382856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2" name="Rectangle 101">
            <a:extLst>
              <a:ext uri="{FF2B5EF4-FFF2-40B4-BE49-F238E27FC236}">
                <a16:creationId xmlns:a16="http://schemas.microsoft.com/office/drawing/2014/main" id="{995E064B-5C54-A51A-B45E-1FA581C2855C}"/>
              </a:ext>
            </a:extLst>
          </p:cNvPr>
          <p:cNvSpPr/>
          <p:nvPr/>
        </p:nvSpPr>
        <p:spPr>
          <a:xfrm>
            <a:off x="9889202" y="4253669"/>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3" name="Rectangle 102">
            <a:extLst>
              <a:ext uri="{FF2B5EF4-FFF2-40B4-BE49-F238E27FC236}">
                <a16:creationId xmlns:a16="http://schemas.microsoft.com/office/drawing/2014/main" id="{1AEC3CC8-0433-7304-F71E-8D817456BBE0}"/>
              </a:ext>
            </a:extLst>
          </p:cNvPr>
          <p:cNvSpPr/>
          <p:nvPr/>
        </p:nvSpPr>
        <p:spPr>
          <a:xfrm>
            <a:off x="9889202" y="4678773"/>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4" name="Rectangle 103">
            <a:extLst>
              <a:ext uri="{FF2B5EF4-FFF2-40B4-BE49-F238E27FC236}">
                <a16:creationId xmlns:a16="http://schemas.microsoft.com/office/drawing/2014/main" id="{43719CF1-5B9E-2AEC-88F9-3230E3FEA3FD}"/>
              </a:ext>
            </a:extLst>
          </p:cNvPr>
          <p:cNvSpPr/>
          <p:nvPr/>
        </p:nvSpPr>
        <p:spPr>
          <a:xfrm>
            <a:off x="9889202" y="5103877"/>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5" name="Rectangle 104">
            <a:extLst>
              <a:ext uri="{FF2B5EF4-FFF2-40B4-BE49-F238E27FC236}">
                <a16:creationId xmlns:a16="http://schemas.microsoft.com/office/drawing/2014/main" id="{FB4B2F6B-E822-6DC1-4E69-37275011446B}"/>
              </a:ext>
            </a:extLst>
          </p:cNvPr>
          <p:cNvSpPr/>
          <p:nvPr/>
        </p:nvSpPr>
        <p:spPr>
          <a:xfrm>
            <a:off x="9889202" y="5528981"/>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6" name="Rectangle 105">
            <a:extLst>
              <a:ext uri="{FF2B5EF4-FFF2-40B4-BE49-F238E27FC236}">
                <a16:creationId xmlns:a16="http://schemas.microsoft.com/office/drawing/2014/main" id="{C570B6A4-CE4A-1318-912F-74349F1F2CEF}"/>
              </a:ext>
            </a:extLst>
          </p:cNvPr>
          <p:cNvSpPr/>
          <p:nvPr/>
        </p:nvSpPr>
        <p:spPr>
          <a:xfrm>
            <a:off x="9889202" y="5954085"/>
            <a:ext cx="1748062"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data point]</a:t>
            </a:r>
          </a:p>
        </p:txBody>
      </p:sp>
      <p:sp>
        <p:nvSpPr>
          <p:cNvPr id="108" name="Rectangle 107">
            <a:extLst>
              <a:ext uri="{FF2B5EF4-FFF2-40B4-BE49-F238E27FC236}">
                <a16:creationId xmlns:a16="http://schemas.microsoft.com/office/drawing/2014/main" id="{4F9AF876-569D-06E6-3E15-F22B4C806428}"/>
              </a:ext>
            </a:extLst>
          </p:cNvPr>
          <p:cNvSpPr/>
          <p:nvPr/>
        </p:nvSpPr>
        <p:spPr>
          <a:xfrm>
            <a:off x="3895962" y="212814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09" name="Rectangle 108">
            <a:extLst>
              <a:ext uri="{FF2B5EF4-FFF2-40B4-BE49-F238E27FC236}">
                <a16:creationId xmlns:a16="http://schemas.microsoft.com/office/drawing/2014/main" id="{D2B9D27E-A078-0497-E101-F45D1510D334}"/>
              </a:ext>
            </a:extLst>
          </p:cNvPr>
          <p:cNvSpPr/>
          <p:nvPr/>
        </p:nvSpPr>
        <p:spPr>
          <a:xfrm>
            <a:off x="3895962" y="255325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0" name="Rectangle 109">
            <a:extLst>
              <a:ext uri="{FF2B5EF4-FFF2-40B4-BE49-F238E27FC236}">
                <a16:creationId xmlns:a16="http://schemas.microsoft.com/office/drawing/2014/main" id="{74B409CF-854E-14C8-0FB4-8EE5140FB65F}"/>
              </a:ext>
            </a:extLst>
          </p:cNvPr>
          <p:cNvSpPr/>
          <p:nvPr/>
        </p:nvSpPr>
        <p:spPr>
          <a:xfrm>
            <a:off x="3895962" y="297835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1" name="Rectangle 110">
            <a:extLst>
              <a:ext uri="{FF2B5EF4-FFF2-40B4-BE49-F238E27FC236}">
                <a16:creationId xmlns:a16="http://schemas.microsoft.com/office/drawing/2014/main" id="{CD78B1FE-D6CF-8ABA-9674-13F9302B03E3}"/>
              </a:ext>
            </a:extLst>
          </p:cNvPr>
          <p:cNvSpPr/>
          <p:nvPr/>
        </p:nvSpPr>
        <p:spPr>
          <a:xfrm>
            <a:off x="3895962" y="340346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2" name="Rectangle 111">
            <a:extLst>
              <a:ext uri="{FF2B5EF4-FFF2-40B4-BE49-F238E27FC236}">
                <a16:creationId xmlns:a16="http://schemas.microsoft.com/office/drawing/2014/main" id="{D2478DA4-4884-64BD-29CF-18089F797A56}"/>
              </a:ext>
            </a:extLst>
          </p:cNvPr>
          <p:cNvSpPr/>
          <p:nvPr/>
        </p:nvSpPr>
        <p:spPr>
          <a:xfrm>
            <a:off x="3895962" y="382856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3" name="Rectangle 112">
            <a:extLst>
              <a:ext uri="{FF2B5EF4-FFF2-40B4-BE49-F238E27FC236}">
                <a16:creationId xmlns:a16="http://schemas.microsoft.com/office/drawing/2014/main" id="{BD7CD19C-5C0F-4ED0-91A4-AFF4E799C792}"/>
              </a:ext>
            </a:extLst>
          </p:cNvPr>
          <p:cNvSpPr/>
          <p:nvPr/>
        </p:nvSpPr>
        <p:spPr>
          <a:xfrm>
            <a:off x="3895962" y="4253669"/>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4" name="Rectangle 113">
            <a:extLst>
              <a:ext uri="{FF2B5EF4-FFF2-40B4-BE49-F238E27FC236}">
                <a16:creationId xmlns:a16="http://schemas.microsoft.com/office/drawing/2014/main" id="{21D75356-2441-729D-F69D-35D0EC9E1E96}"/>
              </a:ext>
            </a:extLst>
          </p:cNvPr>
          <p:cNvSpPr/>
          <p:nvPr/>
        </p:nvSpPr>
        <p:spPr>
          <a:xfrm>
            <a:off x="3895962" y="4678773"/>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5" name="Rectangle 114">
            <a:extLst>
              <a:ext uri="{FF2B5EF4-FFF2-40B4-BE49-F238E27FC236}">
                <a16:creationId xmlns:a16="http://schemas.microsoft.com/office/drawing/2014/main" id="{1A6BF2F9-2025-1824-D57C-27C68BF1FD7B}"/>
              </a:ext>
            </a:extLst>
          </p:cNvPr>
          <p:cNvSpPr/>
          <p:nvPr/>
        </p:nvSpPr>
        <p:spPr>
          <a:xfrm>
            <a:off x="3895962" y="5103877"/>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6" name="Rectangle 115">
            <a:extLst>
              <a:ext uri="{FF2B5EF4-FFF2-40B4-BE49-F238E27FC236}">
                <a16:creationId xmlns:a16="http://schemas.microsoft.com/office/drawing/2014/main" id="{768CF306-EC18-B232-2882-992FE66E0114}"/>
              </a:ext>
            </a:extLst>
          </p:cNvPr>
          <p:cNvSpPr/>
          <p:nvPr/>
        </p:nvSpPr>
        <p:spPr>
          <a:xfrm>
            <a:off x="3895962" y="5528981"/>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sp>
        <p:nvSpPr>
          <p:cNvPr id="117" name="Rectangle 116">
            <a:extLst>
              <a:ext uri="{FF2B5EF4-FFF2-40B4-BE49-F238E27FC236}">
                <a16:creationId xmlns:a16="http://schemas.microsoft.com/office/drawing/2014/main" id="{B6F1560B-7487-AE78-0579-30FB0BE4753A}"/>
              </a:ext>
            </a:extLst>
          </p:cNvPr>
          <p:cNvSpPr/>
          <p:nvPr/>
        </p:nvSpPr>
        <p:spPr>
          <a:xfrm>
            <a:off x="3895962" y="5954085"/>
            <a:ext cx="996694" cy="38404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000" dirty="0">
                <a:solidFill>
                  <a:schemeClr val="bg1"/>
                </a:solidFill>
              </a:rPr>
              <a:t>[Insert unit]</a:t>
            </a:r>
          </a:p>
        </p:txBody>
      </p:sp>
      <p:cxnSp>
        <p:nvCxnSpPr>
          <p:cNvPr id="120" name="Straight Connector 119">
            <a:extLst>
              <a:ext uri="{FF2B5EF4-FFF2-40B4-BE49-F238E27FC236}">
                <a16:creationId xmlns:a16="http://schemas.microsoft.com/office/drawing/2014/main" id="{13865A47-85E0-EEEB-0F51-B95B4059D097}"/>
              </a:ext>
            </a:extLst>
          </p:cNvPr>
          <p:cNvCxnSpPr>
            <a:cxnSpLocks/>
          </p:cNvCxnSpPr>
          <p:nvPr/>
        </p:nvCxnSpPr>
        <p:spPr>
          <a:xfrm flipV="1">
            <a:off x="1648422" y="2541161"/>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C802835-FB8A-C81A-E140-0B5C58EB8E83}"/>
              </a:ext>
            </a:extLst>
          </p:cNvPr>
          <p:cNvCxnSpPr>
            <a:cxnSpLocks/>
          </p:cNvCxnSpPr>
          <p:nvPr/>
        </p:nvCxnSpPr>
        <p:spPr>
          <a:xfrm flipV="1">
            <a:off x="1648422" y="2964390"/>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C910A0-CBE5-31AB-854E-D4EB09EE95D1}"/>
              </a:ext>
            </a:extLst>
          </p:cNvPr>
          <p:cNvCxnSpPr>
            <a:cxnSpLocks/>
          </p:cNvCxnSpPr>
          <p:nvPr/>
        </p:nvCxnSpPr>
        <p:spPr>
          <a:xfrm flipV="1">
            <a:off x="1648422" y="3387619"/>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DB82DB-384C-F2DA-0BC7-60296C344D01}"/>
              </a:ext>
            </a:extLst>
          </p:cNvPr>
          <p:cNvCxnSpPr>
            <a:cxnSpLocks/>
          </p:cNvCxnSpPr>
          <p:nvPr/>
        </p:nvCxnSpPr>
        <p:spPr>
          <a:xfrm flipV="1">
            <a:off x="1648422" y="3810848"/>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821B3-D6F5-8AA3-8B16-C199C43C00D3}"/>
              </a:ext>
            </a:extLst>
          </p:cNvPr>
          <p:cNvCxnSpPr>
            <a:cxnSpLocks/>
          </p:cNvCxnSpPr>
          <p:nvPr/>
        </p:nvCxnSpPr>
        <p:spPr>
          <a:xfrm flipV="1">
            <a:off x="1648422" y="4234077"/>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E272399-1419-81FA-E26D-ECB87381EA69}"/>
              </a:ext>
            </a:extLst>
          </p:cNvPr>
          <p:cNvCxnSpPr>
            <a:cxnSpLocks/>
          </p:cNvCxnSpPr>
          <p:nvPr/>
        </p:nvCxnSpPr>
        <p:spPr>
          <a:xfrm flipV="1">
            <a:off x="1648422" y="4657306"/>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ECFA567-59F4-92E3-03C2-23A85B3E0756}"/>
              </a:ext>
            </a:extLst>
          </p:cNvPr>
          <p:cNvCxnSpPr>
            <a:cxnSpLocks/>
          </p:cNvCxnSpPr>
          <p:nvPr/>
        </p:nvCxnSpPr>
        <p:spPr>
          <a:xfrm flipV="1">
            <a:off x="1648422" y="5080535"/>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0EDAF5-96E8-AA55-3226-9A87D484D525}"/>
              </a:ext>
            </a:extLst>
          </p:cNvPr>
          <p:cNvCxnSpPr>
            <a:cxnSpLocks/>
          </p:cNvCxnSpPr>
          <p:nvPr/>
        </p:nvCxnSpPr>
        <p:spPr>
          <a:xfrm flipV="1">
            <a:off x="1648422" y="5503764"/>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A4E1EA6-ECDB-54E7-8CE9-26C6672B08F7}"/>
              </a:ext>
            </a:extLst>
          </p:cNvPr>
          <p:cNvCxnSpPr>
            <a:cxnSpLocks/>
          </p:cNvCxnSpPr>
          <p:nvPr/>
        </p:nvCxnSpPr>
        <p:spPr>
          <a:xfrm flipV="1">
            <a:off x="1648422" y="5926993"/>
            <a:ext cx="9988842" cy="18747"/>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D86B36-0D13-B831-8B48-97D1D47F8085}"/>
              </a:ext>
            </a:extLst>
          </p:cNvPr>
          <p:cNvGrpSpPr/>
          <p:nvPr/>
        </p:nvGrpSpPr>
        <p:grpSpPr>
          <a:xfrm>
            <a:off x="6580418" y="1439496"/>
            <a:ext cx="5056846" cy="184811"/>
            <a:chOff x="6794606" y="1232843"/>
            <a:chExt cx="5056846" cy="184811"/>
          </a:xfrm>
        </p:grpSpPr>
        <p:sp>
          <p:nvSpPr>
            <p:cNvPr id="130" name="Rectangle 129">
              <a:extLst>
                <a:ext uri="{FF2B5EF4-FFF2-40B4-BE49-F238E27FC236}">
                  <a16:creationId xmlns:a16="http://schemas.microsoft.com/office/drawing/2014/main" id="{D457F54C-5F48-7DCC-8FD9-AABB1EDE4032}"/>
                </a:ext>
              </a:extLst>
            </p:cNvPr>
            <p:cNvSpPr/>
            <p:nvPr/>
          </p:nvSpPr>
          <p:spPr>
            <a:xfrm>
              <a:off x="6794606" y="1232843"/>
              <a:ext cx="189506" cy="184811"/>
            </a:xfrm>
            <a:prstGeom prst="rect">
              <a:avLst/>
            </a:prstGeom>
            <a:solidFill>
              <a:srgbClr val="00B05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1" name="Rectangle 130">
              <a:extLst>
                <a:ext uri="{FF2B5EF4-FFF2-40B4-BE49-F238E27FC236}">
                  <a16:creationId xmlns:a16="http://schemas.microsoft.com/office/drawing/2014/main" id="{FACE239B-F5CA-3EDD-07AE-B347F0D7F217}"/>
                </a:ext>
              </a:extLst>
            </p:cNvPr>
            <p:cNvSpPr/>
            <p:nvPr/>
          </p:nvSpPr>
          <p:spPr>
            <a:xfrm>
              <a:off x="8118089" y="1232843"/>
              <a:ext cx="189506" cy="184811"/>
            </a:xfrm>
            <a:prstGeom prst="rect">
              <a:avLst/>
            </a:prstGeom>
            <a:solidFill>
              <a:srgbClr val="00B050">
                <a:alpha val="50196"/>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2" name="Rectangle 131">
              <a:extLst>
                <a:ext uri="{FF2B5EF4-FFF2-40B4-BE49-F238E27FC236}">
                  <a16:creationId xmlns:a16="http://schemas.microsoft.com/office/drawing/2014/main" id="{414906FD-00E0-0C27-02A0-A408B2934F92}"/>
                </a:ext>
              </a:extLst>
            </p:cNvPr>
            <p:cNvSpPr/>
            <p:nvPr/>
          </p:nvSpPr>
          <p:spPr>
            <a:xfrm>
              <a:off x="9441572" y="1232843"/>
              <a:ext cx="189506" cy="184811"/>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3" name="Rectangle 132">
              <a:extLst>
                <a:ext uri="{FF2B5EF4-FFF2-40B4-BE49-F238E27FC236}">
                  <a16:creationId xmlns:a16="http://schemas.microsoft.com/office/drawing/2014/main" id="{85BCC72F-E222-78D7-712C-8061A1837A14}"/>
                </a:ext>
              </a:extLst>
            </p:cNvPr>
            <p:cNvSpPr/>
            <p:nvPr/>
          </p:nvSpPr>
          <p:spPr>
            <a:xfrm>
              <a:off x="10765054" y="1232843"/>
              <a:ext cx="189506" cy="184811"/>
            </a:xfrm>
            <a:prstGeom prst="rect">
              <a:avLst/>
            </a:prstGeom>
            <a:solidFill>
              <a:srgbClr val="E5546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endParaRPr lang="en-US" sz="1200" b="1" dirty="0">
                <a:solidFill>
                  <a:schemeClr val="tx1"/>
                </a:solidFill>
              </a:endParaRPr>
            </a:p>
          </p:txBody>
        </p:sp>
        <p:sp>
          <p:nvSpPr>
            <p:cNvPr id="134" name="TextBox 133">
              <a:extLst>
                <a:ext uri="{FF2B5EF4-FFF2-40B4-BE49-F238E27FC236}">
                  <a16:creationId xmlns:a16="http://schemas.microsoft.com/office/drawing/2014/main" id="{DF8B4167-C96D-7886-A7D1-C6CABEFF0852}"/>
                </a:ext>
              </a:extLst>
            </p:cNvPr>
            <p:cNvSpPr txBox="1"/>
            <p:nvPr/>
          </p:nvSpPr>
          <p:spPr>
            <a:xfrm>
              <a:off x="703794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Very attractive</a:t>
              </a:r>
            </a:p>
          </p:txBody>
        </p:sp>
        <p:sp>
          <p:nvSpPr>
            <p:cNvPr id="135" name="TextBox 134">
              <a:extLst>
                <a:ext uri="{FF2B5EF4-FFF2-40B4-BE49-F238E27FC236}">
                  <a16:creationId xmlns:a16="http://schemas.microsoft.com/office/drawing/2014/main" id="{4A9199A0-5A0F-89D2-EC49-D1018D996995}"/>
                </a:ext>
              </a:extLst>
            </p:cNvPr>
            <p:cNvSpPr txBox="1"/>
            <p:nvPr/>
          </p:nvSpPr>
          <p:spPr>
            <a:xfrm>
              <a:off x="8359836"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Attractive</a:t>
              </a:r>
            </a:p>
          </p:txBody>
        </p:sp>
        <p:sp>
          <p:nvSpPr>
            <p:cNvPr id="136" name="TextBox 135">
              <a:extLst>
                <a:ext uri="{FF2B5EF4-FFF2-40B4-BE49-F238E27FC236}">
                  <a16:creationId xmlns:a16="http://schemas.microsoft.com/office/drawing/2014/main" id="{502073F2-8DB8-8B90-15F7-0353A048F2D0}"/>
                </a:ext>
              </a:extLst>
            </p:cNvPr>
            <p:cNvSpPr txBox="1"/>
            <p:nvPr/>
          </p:nvSpPr>
          <p:spPr>
            <a:xfrm>
              <a:off x="9681731"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Neutral</a:t>
              </a:r>
            </a:p>
          </p:txBody>
        </p:sp>
        <p:sp>
          <p:nvSpPr>
            <p:cNvPr id="137" name="TextBox 136">
              <a:extLst>
                <a:ext uri="{FF2B5EF4-FFF2-40B4-BE49-F238E27FC236}">
                  <a16:creationId xmlns:a16="http://schemas.microsoft.com/office/drawing/2014/main" id="{350775F3-F588-A818-89D7-520B5B386CA0}"/>
                </a:ext>
              </a:extLst>
            </p:cNvPr>
            <p:cNvSpPr txBox="1"/>
            <p:nvPr/>
          </p:nvSpPr>
          <p:spPr>
            <a:xfrm>
              <a:off x="11003625" y="1275380"/>
              <a:ext cx="847827" cy="92405"/>
            </a:xfrm>
            <a:prstGeom prst="rect">
              <a:avLst/>
            </a:prstGeom>
            <a:ln w="6350">
              <a:noFill/>
              <a:miter lim="800000"/>
            </a:ln>
          </p:spPr>
          <p:txBody>
            <a:bodyPr vert="horz" wrap="square" lIns="0" tIns="0" rIns="0" bIns="0" rtlCol="0" anchor="ctr">
              <a:noAutofit/>
            </a:bodyPr>
            <a:lstStyle/>
            <a:p>
              <a:pPr algn="l">
                <a:spcBef>
                  <a:spcPts val="300"/>
                </a:spcBef>
                <a:spcAft>
                  <a:spcPts val="300"/>
                </a:spcAft>
                <a:buNone/>
              </a:pPr>
              <a:r>
                <a:rPr lang="en-US" sz="1000" dirty="0">
                  <a:solidFill>
                    <a:schemeClr val="bg1"/>
                  </a:solidFill>
                </a:rPr>
                <a:t>Unattractive</a:t>
              </a:r>
            </a:p>
          </p:txBody>
        </p:sp>
      </p:grpSp>
      <p:sp>
        <p:nvSpPr>
          <p:cNvPr id="138" name="TextBox 137">
            <a:extLst>
              <a:ext uri="{FF2B5EF4-FFF2-40B4-BE49-F238E27FC236}">
                <a16:creationId xmlns:a16="http://schemas.microsoft.com/office/drawing/2014/main" id="{757B8816-486E-A6E3-C52A-97BE5E4D5ACA}"/>
              </a:ext>
            </a:extLst>
          </p:cNvPr>
          <p:cNvSpPr txBox="1"/>
          <p:nvPr/>
        </p:nvSpPr>
        <p:spPr>
          <a:xfrm>
            <a:off x="5677989" y="451780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139" name="TextBox 138">
            <a:extLst>
              <a:ext uri="{FF2B5EF4-FFF2-40B4-BE49-F238E27FC236}">
                <a16:creationId xmlns:a16="http://schemas.microsoft.com/office/drawing/2014/main" id="{5149291E-32FB-DA70-A3D6-FC597B804A06}"/>
              </a:ext>
            </a:extLst>
          </p:cNvPr>
          <p:cNvSpPr txBox="1"/>
          <p:nvPr/>
        </p:nvSpPr>
        <p:spPr>
          <a:xfrm>
            <a:off x="7968343" y="6468527"/>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25" name="Footer Placeholder 2">
            <a:extLst>
              <a:ext uri="{FF2B5EF4-FFF2-40B4-BE49-F238E27FC236}">
                <a16:creationId xmlns:a16="http://schemas.microsoft.com/office/drawing/2014/main" id="{9906521F-8FC3-F27C-67A0-371BBB26BE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99503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828C0-DCD5-A87F-52C3-F3F56C7A9801}"/>
              </a:ext>
            </a:extLst>
          </p:cNvPr>
          <p:cNvSpPr>
            <a:spLocks noGrp="1"/>
          </p:cNvSpPr>
          <p:nvPr>
            <p:ph type="title"/>
          </p:nvPr>
        </p:nvSpPr>
        <p:spPr/>
        <p:txBody>
          <a:bodyPr/>
          <a:lstStyle/>
          <a:p>
            <a:r>
              <a:rPr lang="en-US" dirty="0"/>
              <a:t>Given previous assessment, [insert geo] is most likely [insert e.g. to launch MVP in]</a:t>
            </a:r>
          </a:p>
        </p:txBody>
      </p:sp>
      <p:sp>
        <p:nvSpPr>
          <p:cNvPr id="5" name="Subtitle 4">
            <a:extLst>
              <a:ext uri="{FF2B5EF4-FFF2-40B4-BE49-F238E27FC236}">
                <a16:creationId xmlns:a16="http://schemas.microsoft.com/office/drawing/2014/main" id="{72A45991-FE09-63F6-1DD9-092343BE23A5}"/>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760552E-4ADA-3CFD-3443-57C427791AB9}"/>
              </a:ext>
            </a:extLst>
          </p:cNvPr>
          <p:cNvSpPr>
            <a:spLocks noGrp="1"/>
          </p:cNvSpPr>
          <p:nvPr>
            <p:ph type="body" sz="quarter" idx="17"/>
          </p:nvPr>
        </p:nvSpPr>
        <p:spPr/>
        <p:txBody>
          <a:bodyPr/>
          <a:lstStyle/>
          <a:p>
            <a:r>
              <a:rPr lang="en-US" dirty="0"/>
              <a:t>Solution: Geographical footprint</a:t>
            </a:r>
          </a:p>
        </p:txBody>
      </p:sp>
      <p:sp>
        <p:nvSpPr>
          <p:cNvPr id="9" name="Rectangle 8">
            <a:extLst>
              <a:ext uri="{FF2B5EF4-FFF2-40B4-BE49-F238E27FC236}">
                <a16:creationId xmlns:a16="http://schemas.microsoft.com/office/drawing/2014/main" id="{24023538-CA68-F071-530D-3F703CB6FBFB}"/>
              </a:ext>
            </a:extLst>
          </p:cNvPr>
          <p:cNvSpPr/>
          <p:nvPr/>
        </p:nvSpPr>
        <p:spPr>
          <a:xfrm>
            <a:off x="1100251" y="1720980"/>
            <a:ext cx="2132110"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Assessment parameter</a:t>
            </a:r>
          </a:p>
        </p:txBody>
      </p:sp>
      <p:cxnSp>
        <p:nvCxnSpPr>
          <p:cNvPr id="10" name="Straight Connector 9">
            <a:extLst>
              <a:ext uri="{FF2B5EF4-FFF2-40B4-BE49-F238E27FC236}">
                <a16:creationId xmlns:a16="http://schemas.microsoft.com/office/drawing/2014/main" id="{549899D6-E142-D664-F52D-F8B060B9DAF3}"/>
              </a:ext>
            </a:extLst>
          </p:cNvPr>
          <p:cNvCxnSpPr>
            <a:cxnSpLocks/>
          </p:cNvCxnSpPr>
          <p:nvPr/>
        </p:nvCxnSpPr>
        <p:spPr>
          <a:xfrm>
            <a:off x="1100251" y="1994926"/>
            <a:ext cx="21305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15397CC-F16F-64D3-DFC9-D255CFAD20BB}"/>
              </a:ext>
            </a:extLst>
          </p:cNvPr>
          <p:cNvSpPr/>
          <p:nvPr/>
        </p:nvSpPr>
        <p:spPr>
          <a:xfrm>
            <a:off x="3277835" y="1720980"/>
            <a:ext cx="7813915"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bg1"/>
                </a:solidFill>
              </a:rPr>
              <a:t>Key rationale for [insert]</a:t>
            </a:r>
          </a:p>
        </p:txBody>
      </p:sp>
      <p:cxnSp>
        <p:nvCxnSpPr>
          <p:cNvPr id="12" name="Straight Connector 11">
            <a:extLst>
              <a:ext uri="{FF2B5EF4-FFF2-40B4-BE49-F238E27FC236}">
                <a16:creationId xmlns:a16="http://schemas.microsoft.com/office/drawing/2014/main" id="{E6DC5F3E-453F-AA91-D55B-A92451EEBFCB}"/>
              </a:ext>
            </a:extLst>
          </p:cNvPr>
          <p:cNvCxnSpPr>
            <a:cxnSpLocks/>
          </p:cNvCxnSpPr>
          <p:nvPr/>
        </p:nvCxnSpPr>
        <p:spPr>
          <a:xfrm>
            <a:off x="3279394" y="1994926"/>
            <a:ext cx="78082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BB29F88-6019-66A5-4668-5EC09C7D0D62}"/>
              </a:ext>
            </a:extLst>
          </p:cNvPr>
          <p:cNvSpPr/>
          <p:nvPr/>
        </p:nvSpPr>
        <p:spPr>
          <a:xfrm>
            <a:off x="1100251" y="2130609"/>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1, e.g. financial attractiveness]</a:t>
            </a:r>
          </a:p>
        </p:txBody>
      </p:sp>
      <p:sp>
        <p:nvSpPr>
          <p:cNvPr id="16" name="Rectangle 15">
            <a:extLst>
              <a:ext uri="{FF2B5EF4-FFF2-40B4-BE49-F238E27FC236}">
                <a16:creationId xmlns:a16="http://schemas.microsoft.com/office/drawing/2014/main" id="{61C0EC47-17B2-D260-9314-A387700C359C}"/>
              </a:ext>
            </a:extLst>
          </p:cNvPr>
          <p:cNvSpPr/>
          <p:nvPr/>
        </p:nvSpPr>
        <p:spPr>
          <a:xfrm>
            <a:off x="1100251" y="3586096"/>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2]</a:t>
            </a:r>
          </a:p>
        </p:txBody>
      </p:sp>
      <p:sp>
        <p:nvSpPr>
          <p:cNvPr id="17" name="Rectangle 16">
            <a:extLst>
              <a:ext uri="{FF2B5EF4-FFF2-40B4-BE49-F238E27FC236}">
                <a16:creationId xmlns:a16="http://schemas.microsoft.com/office/drawing/2014/main" id="{F1F14F29-D652-7310-C817-4FADE962550F}"/>
              </a:ext>
            </a:extLst>
          </p:cNvPr>
          <p:cNvSpPr/>
          <p:nvPr/>
        </p:nvSpPr>
        <p:spPr>
          <a:xfrm>
            <a:off x="1100251" y="5041583"/>
            <a:ext cx="2130552" cy="130332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r>
              <a:rPr lang="en-GB" sz="1400" b="1" dirty="0">
                <a:solidFill>
                  <a:schemeClr val="tx1"/>
                </a:solidFill>
              </a:rPr>
              <a:t>[Insert area 3]</a:t>
            </a:r>
          </a:p>
        </p:txBody>
      </p:sp>
      <p:sp>
        <p:nvSpPr>
          <p:cNvPr id="20" name="Rectangle 19">
            <a:extLst>
              <a:ext uri="{FF2B5EF4-FFF2-40B4-BE49-F238E27FC236}">
                <a16:creationId xmlns:a16="http://schemas.microsoft.com/office/drawing/2014/main" id="{957D99E3-4D69-F302-1188-0F6440477A6C}"/>
              </a:ext>
            </a:extLst>
          </p:cNvPr>
          <p:cNvSpPr/>
          <p:nvPr/>
        </p:nvSpPr>
        <p:spPr>
          <a:xfrm>
            <a:off x="3293583" y="2130609"/>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p:txBody>
      </p:sp>
      <p:sp>
        <p:nvSpPr>
          <p:cNvPr id="24" name="Rectangle 23">
            <a:extLst>
              <a:ext uri="{FF2B5EF4-FFF2-40B4-BE49-F238E27FC236}">
                <a16:creationId xmlns:a16="http://schemas.microsoft.com/office/drawing/2014/main" id="{88D285BE-F4B7-A869-E918-FEE240A09A6C}"/>
              </a:ext>
            </a:extLst>
          </p:cNvPr>
          <p:cNvSpPr/>
          <p:nvPr/>
        </p:nvSpPr>
        <p:spPr>
          <a:xfrm>
            <a:off x="3293583" y="3586096"/>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p:txBody>
      </p:sp>
      <p:sp>
        <p:nvSpPr>
          <p:cNvPr id="25" name="Rectangle 24">
            <a:extLst>
              <a:ext uri="{FF2B5EF4-FFF2-40B4-BE49-F238E27FC236}">
                <a16:creationId xmlns:a16="http://schemas.microsoft.com/office/drawing/2014/main" id="{F94B16A3-F9A7-EA8B-7702-FCA5C6C35ADB}"/>
              </a:ext>
            </a:extLst>
          </p:cNvPr>
          <p:cNvSpPr/>
          <p:nvPr/>
        </p:nvSpPr>
        <p:spPr>
          <a:xfrm>
            <a:off x="3293583" y="5041583"/>
            <a:ext cx="7798167" cy="130332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a:p>
            <a:pPr marL="171450" indent="-171450">
              <a:spcBef>
                <a:spcPts val="300"/>
              </a:spcBef>
              <a:spcAft>
                <a:spcPts val="300"/>
              </a:spcAft>
              <a:buFont typeface="Arial" panose="020B0604020202020204" pitchFamily="34" charset="0"/>
              <a:buChar char="•"/>
            </a:pPr>
            <a:r>
              <a:rPr lang="en-US" sz="1200" dirty="0">
                <a:solidFill>
                  <a:schemeClr val="bg1"/>
                </a:solidFill>
              </a:rPr>
              <a:t>[Insert arguments for choosing geo x]</a:t>
            </a:r>
          </a:p>
        </p:txBody>
      </p:sp>
      <p:cxnSp>
        <p:nvCxnSpPr>
          <p:cNvPr id="26" name="Straight Connector 25">
            <a:extLst>
              <a:ext uri="{FF2B5EF4-FFF2-40B4-BE49-F238E27FC236}">
                <a16:creationId xmlns:a16="http://schemas.microsoft.com/office/drawing/2014/main" id="{08A988DB-D531-3BD6-3534-1CDEF3040711}"/>
              </a:ext>
            </a:extLst>
          </p:cNvPr>
          <p:cNvCxnSpPr>
            <a:cxnSpLocks/>
          </p:cNvCxnSpPr>
          <p:nvPr/>
        </p:nvCxnSpPr>
        <p:spPr>
          <a:xfrm>
            <a:off x="1096100" y="4965500"/>
            <a:ext cx="9991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5BA8B3-840B-314C-4C23-D6C23948DA1B}"/>
              </a:ext>
            </a:extLst>
          </p:cNvPr>
          <p:cNvCxnSpPr>
            <a:cxnSpLocks/>
          </p:cNvCxnSpPr>
          <p:nvPr/>
        </p:nvCxnSpPr>
        <p:spPr>
          <a:xfrm>
            <a:off x="1096100" y="3510013"/>
            <a:ext cx="99914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4E7A8496-7637-089F-4909-17C32854FE9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35147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There are several international growth scenarios depending on ambition level and desired speed</a:t>
            </a:r>
            <a:endParaRPr lang="en-US" dirty="0"/>
          </a:p>
        </p:txBody>
      </p:sp>
      <p:sp>
        <p:nvSpPr>
          <p:cNvPr id="4" name="Text Placeholder 3">
            <a:extLst>
              <a:ext uri="{FF2B5EF4-FFF2-40B4-BE49-F238E27FC236}">
                <a16:creationId xmlns:a16="http://schemas.microsoft.com/office/drawing/2014/main" id="{FA5346B9-EA8B-2CDF-7F54-61EBAFF27BCD}"/>
              </a:ext>
            </a:extLst>
          </p:cNvPr>
          <p:cNvSpPr>
            <a:spLocks noGrp="1"/>
          </p:cNvSpPr>
          <p:nvPr>
            <p:ph type="body" sz="quarter" idx="17"/>
          </p:nvPr>
        </p:nvSpPr>
        <p:spPr/>
        <p:txBody>
          <a:bodyPr/>
          <a:lstStyle/>
          <a:p>
            <a:r>
              <a:rPr lang="en-US" dirty="0"/>
              <a:t>Solution: Geographical footprint</a:t>
            </a:r>
          </a:p>
        </p:txBody>
      </p:sp>
      <p:sp>
        <p:nvSpPr>
          <p:cNvPr id="3" name="Rectangle 2">
            <a:extLst>
              <a:ext uri="{FF2B5EF4-FFF2-40B4-BE49-F238E27FC236}">
                <a16:creationId xmlns:a16="http://schemas.microsoft.com/office/drawing/2014/main" id="{532C8B99-286C-8FE3-B59E-AA37E4D27921}"/>
              </a:ext>
            </a:extLst>
          </p:cNvPr>
          <p:cNvSpPr/>
          <p:nvPr/>
        </p:nvSpPr>
        <p:spPr>
          <a:xfrm>
            <a:off x="550863" y="2671481"/>
            <a:ext cx="1673552" cy="2328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Strategic approach</a:t>
            </a:r>
          </a:p>
        </p:txBody>
      </p:sp>
      <p:sp>
        <p:nvSpPr>
          <p:cNvPr id="42" name="Rectangle 41">
            <a:extLst>
              <a:ext uri="{FF2B5EF4-FFF2-40B4-BE49-F238E27FC236}">
                <a16:creationId xmlns:a16="http://schemas.microsoft.com/office/drawing/2014/main" id="{562B7415-9708-25B8-BF95-0D2204E080D3}"/>
              </a:ext>
            </a:extLst>
          </p:cNvPr>
          <p:cNvSpPr/>
          <p:nvPr/>
        </p:nvSpPr>
        <p:spPr>
          <a:xfrm>
            <a:off x="550863" y="5185475"/>
            <a:ext cx="1673552" cy="807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Geographic footprint</a:t>
            </a:r>
          </a:p>
        </p:txBody>
      </p:sp>
      <p:cxnSp>
        <p:nvCxnSpPr>
          <p:cNvPr id="60" name="Straight Connector 59">
            <a:extLst>
              <a:ext uri="{FF2B5EF4-FFF2-40B4-BE49-F238E27FC236}">
                <a16:creationId xmlns:a16="http://schemas.microsoft.com/office/drawing/2014/main" id="{749FCBD6-6F8D-936E-F5F8-5D4D90AA62ED}"/>
              </a:ext>
            </a:extLst>
          </p:cNvPr>
          <p:cNvCxnSpPr>
            <a:cxnSpLocks/>
          </p:cNvCxnSpPr>
          <p:nvPr/>
        </p:nvCxnSpPr>
        <p:spPr>
          <a:xfrm flipH="1">
            <a:off x="2528446" y="2496463"/>
            <a:ext cx="283487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93953-B61C-F673-617F-D64A5EDDC98E}"/>
              </a:ext>
            </a:extLst>
          </p:cNvPr>
          <p:cNvSpPr txBox="1"/>
          <p:nvPr/>
        </p:nvSpPr>
        <p:spPr>
          <a:xfrm>
            <a:off x="2528446" y="2153109"/>
            <a:ext cx="2834876" cy="307777"/>
          </a:xfrm>
          <a:prstGeom prst="rect">
            <a:avLst/>
          </a:prstGeom>
          <a:noFill/>
        </p:spPr>
        <p:txBody>
          <a:bodyPr wrap="square" rtlCol="0" anchor="b">
            <a:spAutoFit/>
          </a:bodyPr>
          <a:lstStyle/>
          <a:p>
            <a:pPr algn="ctr"/>
            <a:r>
              <a:rPr lang="en-GB" sz="1400" b="1" dirty="0">
                <a:solidFill>
                  <a:schemeClr val="bg1"/>
                </a:solidFill>
              </a:rPr>
              <a:t>[Insert growth scenario 1]</a:t>
            </a:r>
          </a:p>
        </p:txBody>
      </p:sp>
      <p:sp>
        <p:nvSpPr>
          <p:cNvPr id="62" name="TextBox 61">
            <a:extLst>
              <a:ext uri="{FF2B5EF4-FFF2-40B4-BE49-F238E27FC236}">
                <a16:creationId xmlns:a16="http://schemas.microsoft.com/office/drawing/2014/main" id="{06E8975C-CCFA-EE72-434A-9168CFC6E84D}"/>
              </a:ext>
            </a:extLst>
          </p:cNvPr>
          <p:cNvSpPr txBox="1"/>
          <p:nvPr/>
        </p:nvSpPr>
        <p:spPr>
          <a:xfrm>
            <a:off x="5667353" y="2153109"/>
            <a:ext cx="2834876" cy="307777"/>
          </a:xfrm>
          <a:prstGeom prst="rect">
            <a:avLst/>
          </a:prstGeom>
          <a:noFill/>
        </p:spPr>
        <p:txBody>
          <a:bodyPr wrap="square" rtlCol="0" anchor="b">
            <a:spAutoFit/>
          </a:bodyPr>
          <a:lstStyle/>
          <a:p>
            <a:pPr algn="ctr"/>
            <a:r>
              <a:rPr lang="en-GB" sz="1400" b="1" dirty="0">
                <a:solidFill>
                  <a:schemeClr val="bg1"/>
                </a:solidFill>
              </a:rPr>
              <a:t>[Insert growth scenario 2]</a:t>
            </a:r>
          </a:p>
        </p:txBody>
      </p:sp>
      <p:sp>
        <p:nvSpPr>
          <p:cNvPr id="63" name="TextBox 62">
            <a:extLst>
              <a:ext uri="{FF2B5EF4-FFF2-40B4-BE49-F238E27FC236}">
                <a16:creationId xmlns:a16="http://schemas.microsoft.com/office/drawing/2014/main" id="{E553E599-0F7D-0615-27F5-431CA45D2727}"/>
              </a:ext>
            </a:extLst>
          </p:cNvPr>
          <p:cNvSpPr txBox="1"/>
          <p:nvPr/>
        </p:nvSpPr>
        <p:spPr>
          <a:xfrm>
            <a:off x="8808830" y="2153109"/>
            <a:ext cx="2832307" cy="307777"/>
          </a:xfrm>
          <a:prstGeom prst="rect">
            <a:avLst/>
          </a:prstGeom>
          <a:noFill/>
        </p:spPr>
        <p:txBody>
          <a:bodyPr wrap="square" rtlCol="0" anchor="b">
            <a:spAutoFit/>
          </a:bodyPr>
          <a:lstStyle/>
          <a:p>
            <a:pPr algn="ctr"/>
            <a:r>
              <a:rPr lang="en-GB" sz="1400" b="1" dirty="0">
                <a:solidFill>
                  <a:schemeClr val="bg1"/>
                </a:solidFill>
              </a:rPr>
              <a:t>[Insert growth scenario 3]</a:t>
            </a:r>
          </a:p>
        </p:txBody>
      </p:sp>
      <p:cxnSp>
        <p:nvCxnSpPr>
          <p:cNvPr id="64" name="Straight Connector 63">
            <a:extLst>
              <a:ext uri="{FF2B5EF4-FFF2-40B4-BE49-F238E27FC236}">
                <a16:creationId xmlns:a16="http://schemas.microsoft.com/office/drawing/2014/main" id="{00118C8D-471A-E2F2-215C-5A4A78147493}"/>
              </a:ext>
            </a:extLst>
          </p:cNvPr>
          <p:cNvCxnSpPr>
            <a:cxnSpLocks/>
          </p:cNvCxnSpPr>
          <p:nvPr/>
        </p:nvCxnSpPr>
        <p:spPr>
          <a:xfrm flipH="1">
            <a:off x="5669922"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1CAABC-FB17-6DA2-1B1B-73E3D6FDF459}"/>
              </a:ext>
            </a:extLst>
          </p:cNvPr>
          <p:cNvCxnSpPr>
            <a:cxnSpLocks/>
          </p:cNvCxnSpPr>
          <p:nvPr/>
        </p:nvCxnSpPr>
        <p:spPr>
          <a:xfrm flipH="1">
            <a:off x="8808830" y="2496463"/>
            <a:ext cx="283230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1C90B93-7AC6-21E0-5819-3A6D25B51E06}"/>
              </a:ext>
            </a:extLst>
          </p:cNvPr>
          <p:cNvSpPr>
            <a:spLocks noChangeAspect="1"/>
          </p:cNvSpPr>
          <p:nvPr/>
        </p:nvSpPr>
        <p:spPr>
          <a:xfrm>
            <a:off x="3729884"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a:t>
            </a:r>
          </a:p>
        </p:txBody>
      </p:sp>
      <p:sp>
        <p:nvSpPr>
          <p:cNvPr id="67" name="Oval 66">
            <a:extLst>
              <a:ext uri="{FF2B5EF4-FFF2-40B4-BE49-F238E27FC236}">
                <a16:creationId xmlns:a16="http://schemas.microsoft.com/office/drawing/2014/main" id="{79EAE444-B0EA-A578-50CA-CD5D50828175}"/>
              </a:ext>
            </a:extLst>
          </p:cNvPr>
          <p:cNvSpPr>
            <a:spLocks noChangeAspect="1"/>
          </p:cNvSpPr>
          <p:nvPr/>
        </p:nvSpPr>
        <p:spPr>
          <a:xfrm>
            <a:off x="6868791"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a:t>
            </a:r>
          </a:p>
        </p:txBody>
      </p:sp>
      <p:sp>
        <p:nvSpPr>
          <p:cNvPr id="68" name="Oval 67">
            <a:extLst>
              <a:ext uri="{FF2B5EF4-FFF2-40B4-BE49-F238E27FC236}">
                <a16:creationId xmlns:a16="http://schemas.microsoft.com/office/drawing/2014/main" id="{A2867C9C-35A8-5A13-0B88-DF25963E6CE7}"/>
              </a:ext>
            </a:extLst>
          </p:cNvPr>
          <p:cNvSpPr>
            <a:spLocks noChangeAspect="1"/>
          </p:cNvSpPr>
          <p:nvPr/>
        </p:nvSpPr>
        <p:spPr>
          <a:xfrm>
            <a:off x="10008983" y="1469199"/>
            <a:ext cx="432000" cy="43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t>
            </a:r>
          </a:p>
        </p:txBody>
      </p:sp>
      <p:sp>
        <p:nvSpPr>
          <p:cNvPr id="69" name="Rectangle 68">
            <a:extLst>
              <a:ext uri="{FF2B5EF4-FFF2-40B4-BE49-F238E27FC236}">
                <a16:creationId xmlns:a16="http://schemas.microsoft.com/office/drawing/2014/main" id="{46CF22C2-40F7-5B3C-46B7-E2BE83CD7FBF}"/>
              </a:ext>
            </a:extLst>
          </p:cNvPr>
          <p:cNvSpPr/>
          <p:nvPr/>
        </p:nvSpPr>
        <p:spPr>
          <a:xfrm>
            <a:off x="2531015"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0" name="Rectangle 69">
            <a:extLst>
              <a:ext uri="{FF2B5EF4-FFF2-40B4-BE49-F238E27FC236}">
                <a16:creationId xmlns:a16="http://schemas.microsoft.com/office/drawing/2014/main" id="{5427A61E-3EC4-B983-532B-D92A871D59B0}"/>
              </a:ext>
            </a:extLst>
          </p:cNvPr>
          <p:cNvSpPr/>
          <p:nvPr/>
        </p:nvSpPr>
        <p:spPr>
          <a:xfrm>
            <a:off x="5669922"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1" name="Rectangle 70">
            <a:extLst>
              <a:ext uri="{FF2B5EF4-FFF2-40B4-BE49-F238E27FC236}">
                <a16:creationId xmlns:a16="http://schemas.microsoft.com/office/drawing/2014/main" id="{DAA671A7-AB3D-FE59-CE41-14EB41CE0C3D}"/>
              </a:ext>
            </a:extLst>
          </p:cNvPr>
          <p:cNvSpPr/>
          <p:nvPr/>
        </p:nvSpPr>
        <p:spPr>
          <a:xfrm>
            <a:off x="8804957" y="2671481"/>
            <a:ext cx="2832307" cy="232833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endParaRPr lang="en-GB" sz="1200" dirty="0">
              <a:solidFill>
                <a:schemeClr val="bg1"/>
              </a:solidFill>
            </a:endParaRP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[Insert description of strategy]</a:t>
            </a:r>
          </a:p>
        </p:txBody>
      </p:sp>
      <p:sp>
        <p:nvSpPr>
          <p:cNvPr id="72" name="Rectangle 71">
            <a:extLst>
              <a:ext uri="{FF2B5EF4-FFF2-40B4-BE49-F238E27FC236}">
                <a16:creationId xmlns:a16="http://schemas.microsoft.com/office/drawing/2014/main" id="{8AB0FC7E-4273-DE19-6DA7-4C519F282A9C}"/>
              </a:ext>
            </a:extLst>
          </p:cNvPr>
          <p:cNvSpPr/>
          <p:nvPr/>
        </p:nvSpPr>
        <p:spPr>
          <a:xfrm>
            <a:off x="2528446" y="5185475"/>
            <a:ext cx="2834876"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3" name="Rectangle 72">
            <a:extLst>
              <a:ext uri="{FF2B5EF4-FFF2-40B4-BE49-F238E27FC236}">
                <a16:creationId xmlns:a16="http://schemas.microsoft.com/office/drawing/2014/main" id="{257C94DA-7916-C1AE-613D-B009BF3B3B81}"/>
              </a:ext>
            </a:extLst>
          </p:cNvPr>
          <p:cNvSpPr/>
          <p:nvPr/>
        </p:nvSpPr>
        <p:spPr>
          <a:xfrm>
            <a:off x="5667353" y="5185475"/>
            <a:ext cx="2834876"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sp>
        <p:nvSpPr>
          <p:cNvPr id="74" name="Rectangle 73">
            <a:extLst>
              <a:ext uri="{FF2B5EF4-FFF2-40B4-BE49-F238E27FC236}">
                <a16:creationId xmlns:a16="http://schemas.microsoft.com/office/drawing/2014/main" id="{9020F489-419D-E38F-309A-E9D270477EB6}"/>
              </a:ext>
            </a:extLst>
          </p:cNvPr>
          <p:cNvSpPr/>
          <p:nvPr/>
        </p:nvSpPr>
        <p:spPr>
          <a:xfrm>
            <a:off x="8808830" y="5185475"/>
            <a:ext cx="2832307" cy="80729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GB" sz="1200" dirty="0">
              <a:solidFill>
                <a:schemeClr val="tx1"/>
              </a:solidFill>
            </a:endParaRPr>
          </a:p>
        </p:txBody>
      </p:sp>
      <p:cxnSp>
        <p:nvCxnSpPr>
          <p:cNvPr id="75" name="Straight Connector 74">
            <a:extLst>
              <a:ext uri="{FF2B5EF4-FFF2-40B4-BE49-F238E27FC236}">
                <a16:creationId xmlns:a16="http://schemas.microsoft.com/office/drawing/2014/main" id="{80568555-91F7-47A6-B584-914CCC399CCB}"/>
              </a:ext>
            </a:extLst>
          </p:cNvPr>
          <p:cNvCxnSpPr>
            <a:cxnSpLocks/>
          </p:cNvCxnSpPr>
          <p:nvPr/>
        </p:nvCxnSpPr>
        <p:spPr>
          <a:xfrm>
            <a:off x="550863" y="5065250"/>
            <a:ext cx="1109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6" name="Picture 2">
            <a:extLst>
              <a:ext uri="{FF2B5EF4-FFF2-40B4-BE49-F238E27FC236}">
                <a16:creationId xmlns:a16="http://schemas.microsoft.com/office/drawing/2014/main" id="{7D943AA0-356B-BB33-5D0C-07D0BC3F8317}"/>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03460" y="5463123"/>
            <a:ext cx="421200" cy="251999"/>
          </a:xfrm>
          <a:prstGeom prst="rect">
            <a:avLst/>
          </a:prstGeom>
          <a:solidFill>
            <a:srgbClr val="E6E6E6"/>
          </a:solidFill>
        </p:spPr>
      </p:pic>
      <p:pic>
        <p:nvPicPr>
          <p:cNvPr id="77" name="Picture 4">
            <a:extLst>
              <a:ext uri="{FF2B5EF4-FFF2-40B4-BE49-F238E27FC236}">
                <a16:creationId xmlns:a16="http://schemas.microsoft.com/office/drawing/2014/main" id="{6BCD1802-BB3F-D0DA-911B-730F85D98E7A}"/>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925588" y="5463123"/>
            <a:ext cx="421200" cy="251999"/>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54D7E054-5EA0-BF28-2421-180A342E73CC}"/>
              </a:ext>
            </a:extLst>
          </p:cNvPr>
          <p:cNvGrpSpPr/>
          <p:nvPr/>
        </p:nvGrpSpPr>
        <p:grpSpPr>
          <a:xfrm>
            <a:off x="10547716" y="5277467"/>
            <a:ext cx="789311" cy="623310"/>
            <a:chOff x="10547716" y="5183538"/>
            <a:chExt cx="789311" cy="623310"/>
          </a:xfrm>
        </p:grpSpPr>
        <p:pic>
          <p:nvPicPr>
            <p:cNvPr id="79" name="Picture 6" descr="Flag of France - Wikipedia">
              <a:extLst>
                <a:ext uri="{FF2B5EF4-FFF2-40B4-BE49-F238E27FC236}">
                  <a16:creationId xmlns:a16="http://schemas.microsoft.com/office/drawing/2014/main" id="{F0537D4C-2A2C-031D-4D62-4B3B6F77C1C3}"/>
                </a:ext>
              </a:extLst>
            </p:cNvPr>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7716" y="5369194"/>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8" descr="Flag of Germany - Wikipedia">
              <a:extLst>
                <a:ext uri="{FF2B5EF4-FFF2-40B4-BE49-F238E27FC236}">
                  <a16:creationId xmlns:a16="http://schemas.microsoft.com/office/drawing/2014/main" id="{18BC2D89-9012-D5D9-A0E2-088138CAF2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911616" y="5183538"/>
              <a:ext cx="420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a:extLst>
                <a:ext uri="{FF2B5EF4-FFF2-40B4-BE49-F238E27FC236}">
                  <a16:creationId xmlns:a16="http://schemas.microsoft.com/office/drawing/2014/main" id="{EEF79DB5-B47D-885D-F317-F57FED9219BE}"/>
                </a:ext>
              </a:extLst>
            </p:cNvPr>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915827" y="5554849"/>
              <a:ext cx="421200" cy="251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AF7DFB9-966D-A551-9B3C-1141360093CC}"/>
              </a:ext>
            </a:extLst>
          </p:cNvPr>
          <p:cNvGrpSpPr/>
          <p:nvPr/>
        </p:nvGrpSpPr>
        <p:grpSpPr>
          <a:xfrm>
            <a:off x="6548480" y="5463123"/>
            <a:ext cx="1072623" cy="251999"/>
            <a:chOff x="6522743" y="5371131"/>
            <a:chExt cx="1072623" cy="251999"/>
          </a:xfrm>
        </p:grpSpPr>
        <p:pic>
          <p:nvPicPr>
            <p:cNvPr id="83" name="Picture 2">
              <a:extLst>
                <a:ext uri="{FF2B5EF4-FFF2-40B4-BE49-F238E27FC236}">
                  <a16:creationId xmlns:a16="http://schemas.microsoft.com/office/drawing/2014/main" id="{D32F8AF1-70A0-BE77-F479-24564C9EC6DD}"/>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22743" y="5371131"/>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a:extLst>
                <a:ext uri="{FF2B5EF4-FFF2-40B4-BE49-F238E27FC236}">
                  <a16:creationId xmlns:a16="http://schemas.microsoft.com/office/drawing/2014/main" id="{E5E5E65F-7E94-28D2-0257-2D74636DD8BC}"/>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74166" y="5371131"/>
              <a:ext cx="421200" cy="251999"/>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2">
            <a:extLst>
              <a:ext uri="{FF2B5EF4-FFF2-40B4-BE49-F238E27FC236}">
                <a16:creationId xmlns:a16="http://schemas.microsoft.com/office/drawing/2014/main" id="{B0CD7089-4B48-9F0B-2A4E-5B6ABEB025A9}"/>
              </a:ext>
            </a:extLst>
          </p:cNvPr>
          <p:cNvPicPr>
            <a:picLocks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35284" y="5463123"/>
            <a:ext cx="421200" cy="25199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0EE30230-B132-B822-0E70-A31E5368F8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24770" y="2821781"/>
            <a:ext cx="644797" cy="644797"/>
          </a:xfrm>
          <a:prstGeom prst="rect">
            <a:avLst/>
          </a:prstGeom>
        </p:spPr>
      </p:pic>
      <p:pic>
        <p:nvPicPr>
          <p:cNvPr id="87" name="Picture 86">
            <a:extLst>
              <a:ext uri="{FF2B5EF4-FFF2-40B4-BE49-F238E27FC236}">
                <a16:creationId xmlns:a16="http://schemas.microsoft.com/office/drawing/2014/main" id="{D6BB9DA9-4229-3DC7-C6C9-E30E45E5694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1945" y="2870049"/>
            <a:ext cx="548261" cy="548261"/>
          </a:xfrm>
          <a:prstGeom prst="rect">
            <a:avLst/>
          </a:prstGeom>
        </p:spPr>
      </p:pic>
      <p:pic>
        <p:nvPicPr>
          <p:cNvPr id="88" name="Picture 87">
            <a:extLst>
              <a:ext uri="{FF2B5EF4-FFF2-40B4-BE49-F238E27FC236}">
                <a16:creationId xmlns:a16="http://schemas.microsoft.com/office/drawing/2014/main" id="{AE88DBE1-CA66-FF36-8DCB-38648E0325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57733" y="2876929"/>
            <a:ext cx="534501" cy="534501"/>
          </a:xfrm>
          <a:prstGeom prst="rect">
            <a:avLst/>
          </a:prstGeom>
        </p:spPr>
      </p:pic>
      <p:sp>
        <p:nvSpPr>
          <p:cNvPr id="5" name="Footer Placeholder 2">
            <a:extLst>
              <a:ext uri="{FF2B5EF4-FFF2-40B4-BE49-F238E27FC236}">
                <a16:creationId xmlns:a16="http://schemas.microsoft.com/office/drawing/2014/main" id="{FE0D9503-C6A6-43A4-4503-E828BBD378B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205795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A systematic approach is used to identify brand of [project x]</a:t>
            </a:r>
          </a:p>
        </p:txBody>
      </p:sp>
      <p:sp>
        <p:nvSpPr>
          <p:cNvPr id="5" name="Text Placeholder 4">
            <a:extLst>
              <a:ext uri="{FF2B5EF4-FFF2-40B4-BE49-F238E27FC236}">
                <a16:creationId xmlns:a16="http://schemas.microsoft.com/office/drawing/2014/main" id="{EDA8F89A-5D3B-D7FF-18ED-27E18FDF8FC3}"/>
              </a:ext>
            </a:extLst>
          </p:cNvPr>
          <p:cNvSpPr>
            <a:spLocks noGrp="1"/>
          </p:cNvSpPr>
          <p:nvPr>
            <p:ph type="body" sz="quarter" idx="17"/>
          </p:nvPr>
        </p:nvSpPr>
        <p:spPr>
          <a:xfrm>
            <a:off x="7630160" y="100540"/>
            <a:ext cx="4007104" cy="123111"/>
          </a:xfrm>
        </p:spPr>
        <p:txBody>
          <a:bodyPr/>
          <a:lstStyle/>
          <a:p>
            <a:r>
              <a:rPr lang="en-US" dirty="0"/>
              <a:t>Solution: Brand</a:t>
            </a:r>
          </a:p>
        </p:txBody>
      </p:sp>
      <p:sp>
        <p:nvSpPr>
          <p:cNvPr id="9" name="Rectangle 8">
            <a:extLst>
              <a:ext uri="{FF2B5EF4-FFF2-40B4-BE49-F238E27FC236}">
                <a16:creationId xmlns:a16="http://schemas.microsoft.com/office/drawing/2014/main" id="{027923F1-5436-52A6-3C94-6B3292034793}"/>
              </a:ext>
            </a:extLst>
          </p:cNvPr>
          <p:cNvSpPr/>
          <p:nvPr/>
        </p:nvSpPr>
        <p:spPr>
          <a:xfrm>
            <a:off x="554736"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[Insert first filter]</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endParaRPr lang="en-GB" sz="1200" dirty="0">
              <a:solidFill>
                <a:schemeClr val="bg1"/>
              </a:solidFill>
            </a:endParaRPr>
          </a:p>
        </p:txBody>
      </p:sp>
      <p:sp>
        <p:nvSpPr>
          <p:cNvPr id="10" name="Rectangle 9">
            <a:extLst>
              <a:ext uri="{FF2B5EF4-FFF2-40B4-BE49-F238E27FC236}">
                <a16:creationId xmlns:a16="http://schemas.microsoft.com/office/drawing/2014/main" id="{E7E30668-3B67-5703-7636-2134B6CDEB00}"/>
              </a:ext>
            </a:extLst>
          </p:cNvPr>
          <p:cNvSpPr/>
          <p:nvPr/>
        </p:nvSpPr>
        <p:spPr>
          <a:xfrm>
            <a:off x="3384727"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[Insert second filter]</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endParaRPr lang="en-GB" sz="1400" dirty="0">
              <a:solidFill>
                <a:schemeClr val="bg1"/>
              </a:solidFill>
            </a:endParaRPr>
          </a:p>
        </p:txBody>
      </p:sp>
      <p:sp>
        <p:nvSpPr>
          <p:cNvPr id="11" name="Rectangle 10">
            <a:extLst>
              <a:ext uri="{FF2B5EF4-FFF2-40B4-BE49-F238E27FC236}">
                <a16:creationId xmlns:a16="http://schemas.microsoft.com/office/drawing/2014/main" id="{D17EA31D-38C5-5551-8E23-6F24B0C988EA}"/>
              </a:ext>
            </a:extLst>
          </p:cNvPr>
          <p:cNvSpPr/>
          <p:nvPr/>
        </p:nvSpPr>
        <p:spPr>
          <a:xfrm>
            <a:off x="6214561" y="3953498"/>
            <a:ext cx="271561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b="1" dirty="0">
                <a:solidFill>
                  <a:schemeClr val="bg1"/>
                </a:solidFill>
              </a:rPr>
              <a:t>[Insert third filter]</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endParaRPr lang="en-GB" sz="1400" dirty="0">
              <a:solidFill>
                <a:schemeClr val="bg1"/>
              </a:solidFill>
            </a:endParaRPr>
          </a:p>
        </p:txBody>
      </p:sp>
      <p:sp>
        <p:nvSpPr>
          <p:cNvPr id="12" name="Rectangle 11">
            <a:extLst>
              <a:ext uri="{FF2B5EF4-FFF2-40B4-BE49-F238E27FC236}">
                <a16:creationId xmlns:a16="http://schemas.microsoft.com/office/drawing/2014/main" id="{EE521739-C9D6-8243-F654-359CE98AA980}"/>
              </a:ext>
            </a:extLst>
          </p:cNvPr>
          <p:cNvSpPr/>
          <p:nvPr/>
        </p:nvSpPr>
        <p:spPr>
          <a:xfrm>
            <a:off x="9084747" y="3953498"/>
            <a:ext cx="2205553" cy="1487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r>
              <a:rPr lang="en-GB" sz="1400" b="1" dirty="0">
                <a:solidFill>
                  <a:schemeClr val="bg1"/>
                </a:solidFill>
              </a:rPr>
              <a:t>Brand recommendation</a:t>
            </a:r>
          </a:p>
          <a:p>
            <a:endParaRPr lang="en-GB" sz="1400" dirty="0">
              <a:solidFill>
                <a:schemeClr val="bg1"/>
              </a:solidFill>
            </a:endParaRP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r>
              <a:rPr lang="en-GB" sz="1200" dirty="0">
                <a:solidFill>
                  <a:schemeClr val="bg1"/>
                </a:solidFill>
              </a:rPr>
              <a:t>[Insert description of filter]</a:t>
            </a:r>
          </a:p>
          <a:p>
            <a:pPr marL="285750" indent="-285750">
              <a:buFont typeface="Arial" panose="020B0604020202020204" pitchFamily="34" charset="0"/>
              <a:buChar char="•"/>
            </a:pPr>
            <a:endParaRPr lang="en-GB" sz="1400" dirty="0">
              <a:solidFill>
                <a:schemeClr val="bg1"/>
              </a:solidFill>
            </a:endParaRPr>
          </a:p>
        </p:txBody>
      </p:sp>
      <p:cxnSp>
        <p:nvCxnSpPr>
          <p:cNvPr id="13" name="Straight Connector 12">
            <a:extLst>
              <a:ext uri="{FF2B5EF4-FFF2-40B4-BE49-F238E27FC236}">
                <a16:creationId xmlns:a16="http://schemas.microsoft.com/office/drawing/2014/main" id="{BF4C95F1-573D-6F61-BF57-96C43E91D38A}"/>
              </a:ext>
            </a:extLst>
          </p:cNvPr>
          <p:cNvCxnSpPr>
            <a:cxnSpLocks/>
          </p:cNvCxnSpPr>
          <p:nvPr/>
        </p:nvCxnSpPr>
        <p:spPr>
          <a:xfrm>
            <a:off x="554735"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F4E8F3-5FA7-5398-2252-2490F33CCEA6}"/>
              </a:ext>
            </a:extLst>
          </p:cNvPr>
          <p:cNvCxnSpPr>
            <a:cxnSpLocks/>
          </p:cNvCxnSpPr>
          <p:nvPr/>
        </p:nvCxnSpPr>
        <p:spPr>
          <a:xfrm>
            <a:off x="3384649"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204F84-1E23-3D94-7DC4-5A2BB71A64DE}"/>
              </a:ext>
            </a:extLst>
          </p:cNvPr>
          <p:cNvCxnSpPr>
            <a:cxnSpLocks/>
          </p:cNvCxnSpPr>
          <p:nvPr/>
        </p:nvCxnSpPr>
        <p:spPr>
          <a:xfrm>
            <a:off x="6214561" y="3895567"/>
            <a:ext cx="27157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63251F-247E-B398-9988-40376C527666}"/>
              </a:ext>
            </a:extLst>
          </p:cNvPr>
          <p:cNvCxnSpPr>
            <a:cxnSpLocks/>
          </p:cNvCxnSpPr>
          <p:nvPr/>
        </p:nvCxnSpPr>
        <p:spPr>
          <a:xfrm>
            <a:off x="9082810" y="3895567"/>
            <a:ext cx="21125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E22A4-9D4D-F535-E1D5-FAD69D220820}"/>
              </a:ext>
            </a:extLst>
          </p:cNvPr>
          <p:cNvCxnSpPr>
            <a:cxnSpLocks/>
          </p:cNvCxnSpPr>
          <p:nvPr/>
        </p:nvCxnSpPr>
        <p:spPr>
          <a:xfrm>
            <a:off x="554736" y="1835809"/>
            <a:ext cx="826617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E8018C-D09B-DC03-FF39-347C612FC1F8}"/>
              </a:ext>
            </a:extLst>
          </p:cNvPr>
          <p:cNvCxnSpPr>
            <a:cxnSpLocks/>
          </p:cNvCxnSpPr>
          <p:nvPr/>
        </p:nvCxnSpPr>
        <p:spPr>
          <a:xfrm flipH="1">
            <a:off x="8926302" y="1835809"/>
            <a:ext cx="211226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3501936-8947-489E-50E3-8E7D503BA940}"/>
              </a:ext>
            </a:extLst>
          </p:cNvPr>
          <p:cNvSpPr>
            <a:spLocks noChangeAspect="1"/>
          </p:cNvSpPr>
          <p:nvPr/>
        </p:nvSpPr>
        <p:spPr>
          <a:xfrm>
            <a:off x="10085088" y="357604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3C1363C0-EEE1-74A0-40C5-36A4F06E56D2}"/>
              </a:ext>
            </a:extLst>
          </p:cNvPr>
          <p:cNvCxnSpPr>
            <a:cxnSpLocks/>
          </p:cNvCxnSpPr>
          <p:nvPr/>
        </p:nvCxnSpPr>
        <p:spPr>
          <a:xfrm>
            <a:off x="1912619"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0362CF-5500-15C8-CC48-5929D63CCB4A}"/>
              </a:ext>
            </a:extLst>
          </p:cNvPr>
          <p:cNvCxnSpPr>
            <a:cxnSpLocks/>
          </p:cNvCxnSpPr>
          <p:nvPr/>
        </p:nvCxnSpPr>
        <p:spPr>
          <a:xfrm>
            <a:off x="4742533"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28CE4E6-5715-7933-58F4-837B6FB09D17}"/>
              </a:ext>
            </a:extLst>
          </p:cNvPr>
          <p:cNvCxnSpPr>
            <a:cxnSpLocks/>
          </p:cNvCxnSpPr>
          <p:nvPr/>
        </p:nvCxnSpPr>
        <p:spPr>
          <a:xfrm>
            <a:off x="7572367" y="3684046"/>
            <a:ext cx="0" cy="211521"/>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FEE7558-C7D2-1FF7-B469-F95CC6D6E989}"/>
              </a:ext>
            </a:extLst>
          </p:cNvPr>
          <p:cNvCxnSpPr>
            <a:cxnSpLocks/>
          </p:cNvCxnSpPr>
          <p:nvPr/>
        </p:nvCxnSpPr>
        <p:spPr>
          <a:xfrm>
            <a:off x="10139088" y="3684046"/>
            <a:ext cx="0" cy="211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BC57A75-0868-EDBE-2695-3BCA6261FB2E}"/>
              </a:ext>
            </a:extLst>
          </p:cNvPr>
          <p:cNvSpPr>
            <a:spLocks noChangeAspect="1"/>
          </p:cNvSpPr>
          <p:nvPr/>
        </p:nvSpPr>
        <p:spPr>
          <a:xfrm>
            <a:off x="9613151" y="2690404"/>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7C8F2C0A-BF05-429F-D180-77365428170F}"/>
              </a:ext>
            </a:extLst>
          </p:cNvPr>
          <p:cNvSpPr>
            <a:spLocks noChangeAspect="1"/>
          </p:cNvSpPr>
          <p:nvPr/>
        </p:nvSpPr>
        <p:spPr>
          <a:xfrm>
            <a:off x="10413026" y="2696892"/>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38FF102B-A6C6-B9F8-44F0-963F4D27402F}"/>
              </a:ext>
            </a:extLst>
          </p:cNvPr>
          <p:cNvSpPr>
            <a:spLocks noChangeAspect="1"/>
          </p:cNvSpPr>
          <p:nvPr/>
        </p:nvSpPr>
        <p:spPr>
          <a:xfrm>
            <a:off x="9969149" y="2920397"/>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1F6410B6-191A-D59E-1CDC-984907DFAD85}"/>
              </a:ext>
            </a:extLst>
          </p:cNvPr>
          <p:cNvSpPr>
            <a:spLocks noChangeAspect="1"/>
          </p:cNvSpPr>
          <p:nvPr/>
        </p:nvSpPr>
        <p:spPr>
          <a:xfrm>
            <a:off x="10095148" y="2427934"/>
            <a:ext cx="251999" cy="25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anual Operation 30">
            <a:extLst>
              <a:ext uri="{FF2B5EF4-FFF2-40B4-BE49-F238E27FC236}">
                <a16:creationId xmlns:a16="http://schemas.microsoft.com/office/drawing/2014/main" id="{00099348-C6D8-F9B1-3473-EAB53C221323}"/>
              </a:ext>
            </a:extLst>
          </p:cNvPr>
          <p:cNvSpPr/>
          <p:nvPr/>
        </p:nvSpPr>
        <p:spPr>
          <a:xfrm rot="16200000">
            <a:off x="4121181" y="-1132155"/>
            <a:ext cx="1105116" cy="7864641"/>
          </a:xfrm>
          <a:prstGeom prst="flowChartManualOperati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C9AC4A8-9931-7AB7-7D18-1298068CE78A}"/>
              </a:ext>
            </a:extLst>
          </p:cNvPr>
          <p:cNvSpPr/>
          <p:nvPr/>
        </p:nvSpPr>
        <p:spPr>
          <a:xfrm>
            <a:off x="554736" y="2247607"/>
            <a:ext cx="480880" cy="110511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DAFCB7BF-E18B-5DCF-CE67-AD6919467DF4}"/>
              </a:ext>
            </a:extLst>
          </p:cNvPr>
          <p:cNvSpPr>
            <a:spLocks noChangeAspect="1"/>
          </p:cNvSpPr>
          <p:nvPr/>
        </p:nvSpPr>
        <p:spPr>
          <a:xfrm>
            <a:off x="8455232" y="2464173"/>
            <a:ext cx="289805" cy="666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CC9FAFE-B15E-24F2-4320-08179A0B11D9}"/>
              </a:ext>
            </a:extLst>
          </p:cNvPr>
          <p:cNvSpPr>
            <a:spLocks noChangeAspect="1"/>
          </p:cNvSpPr>
          <p:nvPr/>
        </p:nvSpPr>
        <p:spPr>
          <a:xfrm>
            <a:off x="3252958" y="2324198"/>
            <a:ext cx="415126" cy="954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C09747AA-E8E1-9E55-E017-1DBAAE2F5D2F}"/>
              </a:ext>
            </a:extLst>
          </p:cNvPr>
          <p:cNvSpPr>
            <a:spLocks noChangeAspect="1"/>
          </p:cNvSpPr>
          <p:nvPr/>
        </p:nvSpPr>
        <p:spPr>
          <a:xfrm>
            <a:off x="5885426" y="2392772"/>
            <a:ext cx="352465" cy="8100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8E888A3-E344-1E13-874D-058EC621D0F3}"/>
              </a:ext>
            </a:extLst>
          </p:cNvPr>
          <p:cNvSpPr txBox="1"/>
          <p:nvPr/>
        </p:nvSpPr>
        <p:spPr>
          <a:xfrm>
            <a:off x="1292376" y="2661666"/>
            <a:ext cx="1703823" cy="276999"/>
          </a:xfrm>
          <a:prstGeom prst="rect">
            <a:avLst/>
          </a:prstGeom>
          <a:noFill/>
        </p:spPr>
        <p:txBody>
          <a:bodyPr wrap="square" rtlCol="0">
            <a:spAutoFit/>
          </a:bodyPr>
          <a:lstStyle/>
          <a:p>
            <a:pPr algn="ctr"/>
            <a:r>
              <a:rPr lang="en-GB" sz="1200" dirty="0">
                <a:solidFill>
                  <a:schemeClr val="bg1"/>
                </a:solidFill>
              </a:rPr>
              <a:t>[Insert key question]</a:t>
            </a:r>
          </a:p>
        </p:txBody>
      </p:sp>
      <p:sp>
        <p:nvSpPr>
          <p:cNvPr id="37" name="TextBox 36">
            <a:extLst>
              <a:ext uri="{FF2B5EF4-FFF2-40B4-BE49-F238E27FC236}">
                <a16:creationId xmlns:a16="http://schemas.microsoft.com/office/drawing/2014/main" id="{87D267B4-89AC-8D70-2290-3693F7AE78E7}"/>
              </a:ext>
            </a:extLst>
          </p:cNvPr>
          <p:cNvSpPr txBox="1"/>
          <p:nvPr/>
        </p:nvSpPr>
        <p:spPr>
          <a:xfrm>
            <a:off x="3926363" y="2661666"/>
            <a:ext cx="1700784" cy="276999"/>
          </a:xfrm>
          <a:prstGeom prst="rect">
            <a:avLst/>
          </a:prstGeom>
          <a:noFill/>
        </p:spPr>
        <p:txBody>
          <a:bodyPr wrap="square" rtlCol="0">
            <a:spAutoFit/>
          </a:bodyPr>
          <a:lstStyle/>
          <a:p>
            <a:pPr algn="ctr"/>
            <a:r>
              <a:rPr lang="en-GB" sz="1200" dirty="0">
                <a:solidFill>
                  <a:schemeClr val="bg1"/>
                </a:solidFill>
              </a:rPr>
              <a:t>[Insert key question]</a:t>
            </a:r>
          </a:p>
        </p:txBody>
      </p:sp>
      <p:sp>
        <p:nvSpPr>
          <p:cNvPr id="38" name="TextBox 37">
            <a:extLst>
              <a:ext uri="{FF2B5EF4-FFF2-40B4-BE49-F238E27FC236}">
                <a16:creationId xmlns:a16="http://schemas.microsoft.com/office/drawing/2014/main" id="{3F33B08A-B8A2-AB21-E2AA-FDB0EC6F4AE2}"/>
              </a:ext>
            </a:extLst>
          </p:cNvPr>
          <p:cNvSpPr txBox="1"/>
          <p:nvPr/>
        </p:nvSpPr>
        <p:spPr>
          <a:xfrm>
            <a:off x="6496169" y="2661666"/>
            <a:ext cx="1700784" cy="276999"/>
          </a:xfrm>
          <a:prstGeom prst="rect">
            <a:avLst/>
          </a:prstGeom>
          <a:noFill/>
        </p:spPr>
        <p:txBody>
          <a:bodyPr wrap="square" rtlCol="0">
            <a:spAutoFit/>
          </a:bodyPr>
          <a:lstStyle/>
          <a:p>
            <a:pPr algn="ctr"/>
            <a:r>
              <a:rPr lang="en-GB" sz="1200" dirty="0">
                <a:solidFill>
                  <a:schemeClr val="bg1"/>
                </a:solidFill>
              </a:rPr>
              <a:t>[Insert key question]</a:t>
            </a:r>
          </a:p>
        </p:txBody>
      </p:sp>
      <p:sp>
        <p:nvSpPr>
          <p:cNvPr id="39" name="TextBox 38">
            <a:extLst>
              <a:ext uri="{FF2B5EF4-FFF2-40B4-BE49-F238E27FC236}">
                <a16:creationId xmlns:a16="http://schemas.microsoft.com/office/drawing/2014/main" id="{74542A60-ABA3-D59E-1DAD-9C5406C2B7CD}"/>
              </a:ext>
            </a:extLst>
          </p:cNvPr>
          <p:cNvSpPr txBox="1"/>
          <p:nvPr/>
        </p:nvSpPr>
        <p:spPr>
          <a:xfrm>
            <a:off x="554736" y="1505047"/>
            <a:ext cx="8265150" cy="307777"/>
          </a:xfrm>
          <a:prstGeom prst="rect">
            <a:avLst/>
          </a:prstGeom>
          <a:noFill/>
        </p:spPr>
        <p:txBody>
          <a:bodyPr wrap="square" rtlCol="0" anchor="b">
            <a:spAutoFit/>
          </a:bodyPr>
          <a:lstStyle/>
          <a:p>
            <a:r>
              <a:rPr lang="en-GB" sz="1400" b="1" dirty="0">
                <a:solidFill>
                  <a:schemeClr val="bg1"/>
                </a:solidFill>
              </a:rPr>
              <a:t>Funnel for evaluation of brand for [project x]</a:t>
            </a:r>
          </a:p>
        </p:txBody>
      </p:sp>
      <p:sp>
        <p:nvSpPr>
          <p:cNvPr id="40" name="TextBox 39">
            <a:extLst>
              <a:ext uri="{FF2B5EF4-FFF2-40B4-BE49-F238E27FC236}">
                <a16:creationId xmlns:a16="http://schemas.microsoft.com/office/drawing/2014/main" id="{A5AB541A-D66F-F9A3-75AF-6A3D37FF9EE1}"/>
              </a:ext>
            </a:extLst>
          </p:cNvPr>
          <p:cNvSpPr txBox="1"/>
          <p:nvPr/>
        </p:nvSpPr>
        <p:spPr>
          <a:xfrm>
            <a:off x="8926302" y="1505047"/>
            <a:ext cx="2112264" cy="307777"/>
          </a:xfrm>
          <a:prstGeom prst="rect">
            <a:avLst/>
          </a:prstGeom>
          <a:noFill/>
        </p:spPr>
        <p:txBody>
          <a:bodyPr wrap="square" rIns="0" rtlCol="0" anchor="b">
            <a:spAutoFit/>
          </a:bodyPr>
          <a:lstStyle/>
          <a:p>
            <a:r>
              <a:rPr lang="en-GB" sz="1400" b="1" dirty="0">
                <a:solidFill>
                  <a:schemeClr val="bg1"/>
                </a:solidFill>
              </a:rPr>
              <a:t>Recommendation</a:t>
            </a:r>
          </a:p>
        </p:txBody>
      </p:sp>
      <p:sp>
        <p:nvSpPr>
          <p:cNvPr id="45" name="Rectangle 44">
            <a:extLst>
              <a:ext uri="{FF2B5EF4-FFF2-40B4-BE49-F238E27FC236}">
                <a16:creationId xmlns:a16="http://schemas.microsoft.com/office/drawing/2014/main" id="{AE013944-560E-D8F6-D148-E5CB441857BB}"/>
              </a:ext>
            </a:extLst>
          </p:cNvPr>
          <p:cNvSpPr/>
          <p:nvPr/>
        </p:nvSpPr>
        <p:spPr>
          <a:xfrm>
            <a:off x="1851611" y="5733324"/>
            <a:ext cx="8488779" cy="501445"/>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b="1" dirty="0">
                <a:solidFill>
                  <a:schemeClr val="tx1"/>
                </a:solidFill>
              </a:rPr>
              <a:t>[Insert key takeaway, if relevant]</a:t>
            </a:r>
          </a:p>
        </p:txBody>
      </p:sp>
      <p:sp>
        <p:nvSpPr>
          <p:cNvPr id="7" name="Footer Placeholder 2">
            <a:extLst>
              <a:ext uri="{FF2B5EF4-FFF2-40B4-BE49-F238E27FC236}">
                <a16:creationId xmlns:a16="http://schemas.microsoft.com/office/drawing/2014/main" id="{82A842B3-ABCA-F0A9-F9E6-76146091496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Rectangle 2">
            <a:hlinkClick r:id="rId3" action="ppaction://hlinksldjump"/>
            <a:extLst>
              <a:ext uri="{FF2B5EF4-FFF2-40B4-BE49-F238E27FC236}">
                <a16:creationId xmlns:a16="http://schemas.microsoft.com/office/drawing/2014/main" id="{E431A50C-819A-5D96-0C44-C63482978401}"/>
              </a:ext>
            </a:extLst>
          </p:cNvPr>
          <p:cNvSpPr/>
          <p:nvPr/>
        </p:nvSpPr>
        <p:spPr>
          <a:xfrm>
            <a:off x="12290611" y="-1"/>
            <a:ext cx="1496410" cy="1086613"/>
          </a:xfrm>
          <a:prstGeom prst="rect">
            <a:avLst/>
          </a:prstGeom>
          <a:solidFill>
            <a:schemeClr val="accent6">
              <a:lumMod val="20000"/>
              <a:lumOff val="80000"/>
            </a:schemeClr>
          </a:solidFill>
          <a:ln w="6350" cap="sq">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DK" sz="1200" dirty="0">
                <a:solidFill>
                  <a:schemeClr val="bg1"/>
                </a:solidFill>
              </a:rPr>
              <a:t>See </a:t>
            </a:r>
            <a:r>
              <a:rPr lang="en-DK" sz="1200">
                <a:solidFill>
                  <a:schemeClr val="bg1"/>
                </a:solidFill>
                <a:hlinkClick r:id="rId4" action="ppaction://hlinksldjump"/>
              </a:rPr>
              <a:t>Slide </a:t>
            </a:r>
            <a:r>
              <a:rPr lang="da-DK" sz="1200" dirty="0">
                <a:solidFill>
                  <a:schemeClr val="bg1"/>
                </a:solidFill>
                <a:hlinkClick r:id="rId4" action="ppaction://hlinksldjump"/>
              </a:rPr>
              <a:t>171</a:t>
            </a:r>
            <a:r>
              <a:rPr lang="en-DK" sz="1200">
                <a:solidFill>
                  <a:schemeClr val="bg1"/>
                </a:solidFill>
              </a:rPr>
              <a:t> </a:t>
            </a:r>
            <a:r>
              <a:rPr lang="en-DK" sz="1200" dirty="0">
                <a:solidFill>
                  <a:schemeClr val="bg1"/>
                </a:solidFill>
              </a:rPr>
              <a:t>for example</a:t>
            </a:r>
          </a:p>
        </p:txBody>
      </p:sp>
    </p:spTree>
    <p:extLst>
      <p:ext uri="{BB962C8B-B14F-4D97-AF65-F5344CB8AC3E}">
        <p14:creationId xmlns:p14="http://schemas.microsoft.com/office/powerpoint/2010/main" val="383675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E7C6C0-AC21-1B14-EE88-0772B47771F8}"/>
              </a:ext>
            </a:extLst>
          </p:cNvPr>
          <p:cNvSpPr/>
          <p:nvPr/>
        </p:nvSpPr>
        <p:spPr>
          <a:xfrm>
            <a:off x="4824919" y="3952042"/>
            <a:ext cx="6395856" cy="95079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a:solidFill>
                  <a:schemeClr val="accent1"/>
                </a:solidFill>
              </a:rPr>
              <a:t>Use if needed</a:t>
            </a:r>
          </a:p>
        </p:txBody>
      </p:sp>
      <p:sp>
        <p:nvSpPr>
          <p:cNvPr id="10" name="Rectangle 9">
            <a:extLst>
              <a:ext uri="{FF2B5EF4-FFF2-40B4-BE49-F238E27FC236}">
                <a16:creationId xmlns:a16="http://schemas.microsoft.com/office/drawing/2014/main" id="{33C64374-E838-A91C-4DCD-0E185F7697E2}"/>
              </a:ext>
            </a:extLst>
          </p:cNvPr>
          <p:cNvSpPr/>
          <p:nvPr/>
        </p:nvSpPr>
        <p:spPr>
          <a:xfrm>
            <a:off x="4824919" y="1819317"/>
            <a:ext cx="6395856" cy="4278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a:solidFill>
                  <a:schemeClr val="accent1"/>
                </a:solidFill>
              </a:rPr>
              <a:t>Pick-and-choose</a:t>
            </a:r>
          </a:p>
        </p:txBody>
      </p:sp>
      <p:sp>
        <p:nvSpPr>
          <p:cNvPr id="11" name="Rectangle 10">
            <a:extLst>
              <a:ext uri="{FF2B5EF4-FFF2-40B4-BE49-F238E27FC236}">
                <a16:creationId xmlns:a16="http://schemas.microsoft.com/office/drawing/2014/main" id="{D83BC33E-0A2D-9654-4A24-1BA677B0366C}"/>
              </a:ext>
            </a:extLst>
          </p:cNvPr>
          <p:cNvSpPr/>
          <p:nvPr/>
        </p:nvSpPr>
        <p:spPr>
          <a:xfrm>
            <a:off x="4824919" y="2359225"/>
            <a:ext cx="6395856" cy="148071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sz="1400" b="1" dirty="0">
                <a:solidFill>
                  <a:schemeClr val="accent6"/>
                </a:solidFill>
              </a:rPr>
              <a:t>Start here</a:t>
            </a:r>
          </a:p>
        </p:txBody>
      </p:sp>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dirty="0"/>
              <a:t>How we recommend using the template (II/III)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5628194"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Business Case PowerPoint template</a:t>
            </a:r>
          </a:p>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#1 </a:t>
            </a:r>
            <a:br>
              <a:rPr lang="en-US" sz="1400" dirty="0">
                <a:solidFill>
                  <a:schemeClr val="tx2">
                    <a:lumMod val="10000"/>
                  </a:schemeClr>
                </a:solidFill>
              </a:rPr>
            </a:br>
            <a:r>
              <a:rPr lang="en-US" sz="1400" dirty="0">
                <a:solidFill>
                  <a:schemeClr val="tx2">
                    <a:lumMod val="10000"/>
                  </a:schemeClr>
                </a:solidFill>
              </a:rPr>
              <a:t>Case: Real-life sanitized example #2</a:t>
            </a:r>
          </a:p>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Case: Real-life sanitized example #3</a:t>
            </a:r>
          </a:p>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A: Common frameworks and tools</a:t>
            </a:r>
          </a:p>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Appendix B: Checklist and best practices for presentations</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71218"/>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latin typeface="Arial"/>
                <a:ea typeface="Arial"/>
                <a:cs typeface="Arial"/>
                <a:sym typeface="Arial"/>
              </a:rPr>
              <a:t>i</a:t>
            </a:r>
            <a:endParaRPr dirty="0"/>
          </a:p>
        </p:txBody>
      </p:sp>
      <p:sp>
        <p:nvSpPr>
          <p:cNvPr id="5" name="Google Shape;196;p2">
            <a:extLst>
              <a:ext uri="{FF2B5EF4-FFF2-40B4-BE49-F238E27FC236}">
                <a16:creationId xmlns:a16="http://schemas.microsoft.com/office/drawing/2014/main" id="{59DF66B2-1179-3900-AE93-9FE8844758A0}"/>
              </a:ext>
            </a:extLst>
          </p:cNvPr>
          <p:cNvSpPr/>
          <p:nvPr/>
        </p:nvSpPr>
        <p:spPr>
          <a:xfrm>
            <a:off x="4991582" y="2404207"/>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a:t>
            </a:r>
            <a:endParaRPr dirty="0"/>
          </a:p>
        </p:txBody>
      </p:sp>
      <p:sp>
        <p:nvSpPr>
          <p:cNvPr id="20" name="Google Shape;197;p2">
            <a:extLst>
              <a:ext uri="{FF2B5EF4-FFF2-40B4-BE49-F238E27FC236}">
                <a16:creationId xmlns:a16="http://schemas.microsoft.com/office/drawing/2014/main" id="{FEC80BED-B566-1421-3C3B-91D731E931AA}"/>
              </a:ext>
            </a:extLst>
          </p:cNvPr>
          <p:cNvSpPr/>
          <p:nvPr/>
        </p:nvSpPr>
        <p:spPr>
          <a:xfrm>
            <a:off x="4991582" y="2937580"/>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iii</a:t>
            </a:r>
            <a:endParaRPr dirty="0"/>
          </a:p>
        </p:txBody>
      </p:sp>
      <p:sp>
        <p:nvSpPr>
          <p:cNvPr id="21" name="Google Shape;198;p2">
            <a:extLst>
              <a:ext uri="{FF2B5EF4-FFF2-40B4-BE49-F238E27FC236}">
                <a16:creationId xmlns:a16="http://schemas.microsoft.com/office/drawing/2014/main" id="{7047F133-E749-37BF-B364-B53B70E4342F}"/>
              </a:ext>
            </a:extLst>
          </p:cNvPr>
          <p:cNvSpPr/>
          <p:nvPr/>
        </p:nvSpPr>
        <p:spPr>
          <a:xfrm>
            <a:off x="4991582" y="3470953"/>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iv</a:t>
            </a:r>
            <a:endParaRPr dirty="0"/>
          </a:p>
        </p:txBody>
      </p:sp>
      <p:sp>
        <p:nvSpPr>
          <p:cNvPr id="22" name="Google Shape;198;p2">
            <a:extLst>
              <a:ext uri="{FF2B5EF4-FFF2-40B4-BE49-F238E27FC236}">
                <a16:creationId xmlns:a16="http://schemas.microsoft.com/office/drawing/2014/main" id="{F58E0A6C-06CF-2A27-149B-21893153326E}"/>
              </a:ext>
            </a:extLst>
          </p:cNvPr>
          <p:cNvSpPr/>
          <p:nvPr/>
        </p:nvSpPr>
        <p:spPr>
          <a:xfrm>
            <a:off x="4991582" y="4004326"/>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dirty="0"/>
              <a:t>v</a:t>
            </a:r>
            <a:endParaRPr dirty="0"/>
          </a:p>
        </p:txBody>
      </p:sp>
      <p:sp>
        <p:nvSpPr>
          <p:cNvPr id="23" name="Google Shape;198;p2">
            <a:extLst>
              <a:ext uri="{FF2B5EF4-FFF2-40B4-BE49-F238E27FC236}">
                <a16:creationId xmlns:a16="http://schemas.microsoft.com/office/drawing/2014/main" id="{9CE73F16-306D-020A-49AE-3FBFF4E15739}"/>
              </a:ext>
            </a:extLst>
          </p:cNvPr>
          <p:cNvSpPr/>
          <p:nvPr/>
        </p:nvSpPr>
        <p:spPr>
          <a:xfrm>
            <a:off x="4991582" y="4537699"/>
            <a:ext cx="324000" cy="324000"/>
          </a:xfrm>
          <a:prstGeom prst="ellipse">
            <a:avLst/>
          </a:prstGeom>
          <a:solidFill>
            <a:schemeClr val="bg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a:latin typeface="Arial"/>
                <a:ea typeface="Arial"/>
                <a:cs typeface="Arial"/>
                <a:sym typeface="Arial"/>
              </a:rPr>
              <a:t>vi</a:t>
            </a:r>
            <a:endParaRPr dirty="0"/>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2893100"/>
          </a:xfrm>
          <a:prstGeom prst="rect">
            <a:avLst/>
          </a:prstGeom>
          <a:noFill/>
        </p:spPr>
        <p:txBody>
          <a:bodyPr wrap="square" rtlCol="0">
            <a:spAutoFit/>
          </a:bodyPr>
          <a:lstStyle/>
          <a:p>
            <a:r>
              <a:rPr lang="en-US" sz="1400" dirty="0">
                <a:solidFill>
                  <a:schemeClr val="bg1"/>
                </a:solidFill>
              </a:rPr>
              <a:t>We recommend </a:t>
            </a:r>
            <a:r>
              <a:rPr lang="en-US" sz="1400" b="1" dirty="0">
                <a:solidFill>
                  <a:schemeClr val="bg1"/>
                </a:solidFill>
              </a:rPr>
              <a:t>starting by flipping through the examples </a:t>
            </a:r>
            <a:r>
              <a:rPr lang="en-US" sz="1400" dirty="0">
                <a:solidFill>
                  <a:schemeClr val="bg1"/>
                </a:solidFill>
              </a:rPr>
              <a:t>to get inspired. The examples show different levels of detail and different approaches to using the same framework.</a:t>
            </a:r>
          </a:p>
          <a:p>
            <a:endParaRPr lang="en-US" sz="1400" dirty="0">
              <a:solidFill>
                <a:schemeClr val="bg1"/>
              </a:solidFill>
            </a:endParaRPr>
          </a:p>
          <a:p>
            <a:r>
              <a:rPr lang="en-US" sz="1400" dirty="0">
                <a:solidFill>
                  <a:schemeClr val="bg1"/>
                </a:solidFill>
              </a:rPr>
              <a:t>Then you can </a:t>
            </a:r>
            <a:r>
              <a:rPr lang="en-US" sz="1400" b="1" dirty="0">
                <a:solidFill>
                  <a:schemeClr val="bg1"/>
                </a:solidFill>
              </a:rPr>
              <a:t>pick-and-choose the template slides </a:t>
            </a:r>
            <a:r>
              <a:rPr lang="en-US" sz="1400" dirty="0">
                <a:solidFill>
                  <a:schemeClr val="bg1"/>
                </a:solidFill>
              </a:rPr>
              <a:t>that fit your needs.</a:t>
            </a:r>
          </a:p>
          <a:p>
            <a:endParaRPr lang="en-US" sz="1400" dirty="0">
              <a:solidFill>
                <a:schemeClr val="bg1"/>
              </a:solidFill>
            </a:endParaRPr>
          </a:p>
          <a:p>
            <a:r>
              <a:rPr lang="en-US" sz="1400" dirty="0">
                <a:solidFill>
                  <a:schemeClr val="bg1"/>
                </a:solidFill>
              </a:rPr>
              <a:t>Finally, you can </a:t>
            </a:r>
            <a:r>
              <a:rPr lang="en-US" sz="1400" b="1" dirty="0">
                <a:solidFill>
                  <a:schemeClr val="bg1"/>
                </a:solidFill>
              </a:rPr>
              <a:t>run through the frameworks and tips</a:t>
            </a:r>
            <a:r>
              <a:rPr lang="en-US" sz="1400" dirty="0">
                <a:solidFill>
                  <a:schemeClr val="bg1"/>
                </a:solidFill>
              </a:rPr>
              <a:t>, if you want to double-check your presentation or need some ideas.</a:t>
            </a:r>
          </a:p>
        </p:txBody>
      </p:sp>
      <p:sp>
        <p:nvSpPr>
          <p:cNvPr id="8" name="TextBox 7">
            <a:extLst>
              <a:ext uri="{FF2B5EF4-FFF2-40B4-BE49-F238E27FC236}">
                <a16:creationId xmlns:a16="http://schemas.microsoft.com/office/drawing/2014/main" id="{5150991F-03AF-8204-9E7E-7CD06B2FB8F7}"/>
              </a:ext>
            </a:extLst>
          </p:cNvPr>
          <p:cNvSpPr txBox="1"/>
          <p:nvPr/>
        </p:nvSpPr>
        <p:spPr>
          <a:xfrm>
            <a:off x="467806" y="5924600"/>
            <a:ext cx="5628194" cy="461665"/>
          </a:xfrm>
          <a:prstGeom prst="rect">
            <a:avLst/>
          </a:prstGeom>
          <a:noFill/>
        </p:spPr>
        <p:txBody>
          <a:bodyPr wrap="square">
            <a:spAutoFit/>
          </a:bodyPr>
          <a:lstStyle/>
          <a:p>
            <a:r>
              <a:rPr lang="en-US" sz="1200" dirty="0">
                <a:solidFill>
                  <a:schemeClr val="bg1">
                    <a:lumMod val="75000"/>
                  </a:schemeClr>
                </a:solidFill>
              </a:rPr>
              <a:t>Note: Examples have been sanitized and some numbers have been altered. There may therefore be slight discrepancies between slides</a:t>
            </a:r>
          </a:p>
        </p:txBody>
      </p:sp>
    </p:spTree>
    <p:extLst>
      <p:ext uri="{BB962C8B-B14F-4D97-AF65-F5344CB8AC3E}">
        <p14:creationId xmlns:p14="http://schemas.microsoft.com/office/powerpoint/2010/main" val="2871701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3A2E4-933E-44FC-BC26-D9DC44AD6B1C}"/>
              </a:ext>
            </a:extLst>
          </p:cNvPr>
          <p:cNvSpPr/>
          <p:nvPr/>
        </p:nvSpPr>
        <p:spPr>
          <a:xfrm>
            <a:off x="696026" y="2638420"/>
            <a:ext cx="3328031" cy="246698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key assets to explain brand e.g. graphic elements, fonts, color scheme, mockups, imagery etc.]</a:t>
            </a:r>
          </a:p>
        </p:txBody>
      </p:sp>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p:txBody>
          <a:bodyPr/>
          <a:lstStyle/>
          <a:p>
            <a:r>
              <a:rPr lang="en-US" dirty="0"/>
              <a:t>Multiple brand directions have been explored during [insert timeframe]</a:t>
            </a:r>
          </a:p>
        </p:txBody>
      </p:sp>
      <p:sp>
        <p:nvSpPr>
          <p:cNvPr id="3" name="Subtitle 2">
            <a:extLst>
              <a:ext uri="{FF2B5EF4-FFF2-40B4-BE49-F238E27FC236}">
                <a16:creationId xmlns:a16="http://schemas.microsoft.com/office/drawing/2014/main" id="{8FCE3952-6265-7788-3EB6-4372E7B5045B}"/>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D5ED188D-566C-BE1A-5E9D-262B3D1CDC43}"/>
              </a:ext>
            </a:extLst>
          </p:cNvPr>
          <p:cNvSpPr>
            <a:spLocks noGrp="1"/>
          </p:cNvSpPr>
          <p:nvPr>
            <p:ph type="body" sz="quarter" idx="17"/>
          </p:nvPr>
        </p:nvSpPr>
        <p:spPr>
          <a:xfrm>
            <a:off x="7630160" y="100540"/>
            <a:ext cx="4007104" cy="123111"/>
          </a:xfrm>
        </p:spPr>
        <p:txBody>
          <a:bodyPr/>
          <a:lstStyle/>
          <a:p>
            <a:r>
              <a:rPr lang="en-US" dirty="0"/>
              <a:t>Solution: Brand</a:t>
            </a:r>
          </a:p>
        </p:txBody>
      </p:sp>
      <p:cxnSp>
        <p:nvCxnSpPr>
          <p:cNvPr id="20" name="Straight Connector 19">
            <a:extLst>
              <a:ext uri="{FF2B5EF4-FFF2-40B4-BE49-F238E27FC236}">
                <a16:creationId xmlns:a16="http://schemas.microsoft.com/office/drawing/2014/main" id="{3A17C275-FBEA-71BB-4776-EAA5E48721DB}"/>
              </a:ext>
            </a:extLst>
          </p:cNvPr>
          <p:cNvCxnSpPr/>
          <p:nvPr/>
        </p:nvCxnSpPr>
        <p:spPr>
          <a:xfrm>
            <a:off x="4222966" y="2638420"/>
            <a:ext cx="0" cy="356235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38466E-E1CA-D7AD-AD11-A18FEC5D5573}"/>
              </a:ext>
            </a:extLst>
          </p:cNvPr>
          <p:cNvCxnSpPr/>
          <p:nvPr/>
        </p:nvCxnSpPr>
        <p:spPr>
          <a:xfrm>
            <a:off x="7969466" y="2638420"/>
            <a:ext cx="0" cy="356235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425100-8FCB-17BF-AFBF-2CE1ECD68520}"/>
              </a:ext>
            </a:extLst>
          </p:cNvPr>
          <p:cNvSpPr txBox="1"/>
          <p:nvPr/>
        </p:nvSpPr>
        <p:spPr>
          <a:xfrm>
            <a:off x="934273"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[Insert brand direction 1]</a:t>
            </a:r>
          </a:p>
        </p:txBody>
      </p:sp>
      <p:sp>
        <p:nvSpPr>
          <p:cNvPr id="33" name="TextBox 32">
            <a:extLst>
              <a:ext uri="{FF2B5EF4-FFF2-40B4-BE49-F238E27FC236}">
                <a16:creationId xmlns:a16="http://schemas.microsoft.com/office/drawing/2014/main" id="{E69B51A0-E2AF-26F2-A9A8-C4D11C58C77A}"/>
              </a:ext>
            </a:extLst>
          </p:cNvPr>
          <p:cNvSpPr txBox="1"/>
          <p:nvPr/>
        </p:nvSpPr>
        <p:spPr>
          <a:xfrm>
            <a:off x="4740442"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[Insert brand direction 2]</a:t>
            </a:r>
          </a:p>
        </p:txBody>
      </p:sp>
      <p:sp>
        <p:nvSpPr>
          <p:cNvPr id="34" name="TextBox 33">
            <a:extLst>
              <a:ext uri="{FF2B5EF4-FFF2-40B4-BE49-F238E27FC236}">
                <a16:creationId xmlns:a16="http://schemas.microsoft.com/office/drawing/2014/main" id="{6350936B-7AB4-9DE3-E2A8-330E8B0EA783}"/>
              </a:ext>
            </a:extLst>
          </p:cNvPr>
          <p:cNvSpPr txBox="1"/>
          <p:nvPr/>
        </p:nvSpPr>
        <p:spPr>
          <a:xfrm>
            <a:off x="8656031" y="2101516"/>
            <a:ext cx="2711116" cy="401052"/>
          </a:xfrm>
          <a:prstGeom prst="rect">
            <a:avLst/>
          </a:prstGeom>
          <a:ln w="6350">
            <a:noFill/>
            <a:miter lim="800000"/>
          </a:ln>
        </p:spPr>
        <p:txBody>
          <a:bodyPr vert="horz" wrap="square" lIns="0" tIns="0" rIns="0" bIns="0" rtlCol="0" anchor="ctr">
            <a:noAutofit/>
          </a:bodyPr>
          <a:lstStyle/>
          <a:p>
            <a:pPr algn="ctr">
              <a:spcBef>
                <a:spcPts val="300"/>
              </a:spcBef>
              <a:spcAft>
                <a:spcPts val="300"/>
              </a:spcAft>
              <a:buNone/>
            </a:pPr>
            <a:r>
              <a:rPr lang="en-US" sz="1600" b="1" dirty="0">
                <a:solidFill>
                  <a:schemeClr val="bg1"/>
                </a:solidFill>
              </a:rPr>
              <a:t>[Insert brand direction 3]</a:t>
            </a:r>
          </a:p>
        </p:txBody>
      </p:sp>
      <p:grpSp>
        <p:nvGrpSpPr>
          <p:cNvPr id="45" name="Group 44">
            <a:extLst>
              <a:ext uri="{FF2B5EF4-FFF2-40B4-BE49-F238E27FC236}">
                <a16:creationId xmlns:a16="http://schemas.microsoft.com/office/drawing/2014/main" id="{335626CB-D4A8-9E33-4CD6-C919BC56AFDF}"/>
              </a:ext>
            </a:extLst>
          </p:cNvPr>
          <p:cNvGrpSpPr>
            <a:grpSpLocks noChangeAspect="1"/>
          </p:cNvGrpSpPr>
          <p:nvPr/>
        </p:nvGrpSpPr>
        <p:grpSpPr>
          <a:xfrm>
            <a:off x="2487124" y="4345558"/>
            <a:ext cx="1323435" cy="2002536"/>
            <a:chOff x="7771073" y="1604735"/>
            <a:chExt cx="2955968" cy="4472780"/>
          </a:xfrm>
        </p:grpSpPr>
        <p:sp>
          <p:nvSpPr>
            <p:cNvPr id="46" name="Rounded Rectangle 45">
              <a:extLst>
                <a:ext uri="{FF2B5EF4-FFF2-40B4-BE49-F238E27FC236}">
                  <a16:creationId xmlns:a16="http://schemas.microsoft.com/office/drawing/2014/main" id="{EB0139A5-372A-7F10-3ECE-2DE82C111AF3}"/>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[Insert app screen or other visual]</a:t>
              </a:r>
            </a:p>
          </p:txBody>
        </p:sp>
        <p:pic>
          <p:nvPicPr>
            <p:cNvPr id="47" name="Picture 2" descr="Iphone X Screen Mockup transparent PNG - StickPNG">
              <a:extLst>
                <a:ext uri="{FF2B5EF4-FFF2-40B4-BE49-F238E27FC236}">
                  <a16:creationId xmlns:a16="http://schemas.microsoft.com/office/drawing/2014/main" id="{CDFBC1AD-6A16-3A22-5CCB-DE671274C5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AAD81A3D-D591-84FA-8890-A924F0681FBB}"/>
              </a:ext>
            </a:extLst>
          </p:cNvPr>
          <p:cNvSpPr/>
          <p:nvPr/>
        </p:nvSpPr>
        <p:spPr>
          <a:xfrm>
            <a:off x="408993" y="4364765"/>
            <a:ext cx="1550536" cy="128136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a:t>
            </a:r>
            <a:br>
              <a:rPr lang="en-US" sz="1200" dirty="0">
                <a:solidFill>
                  <a:schemeClr val="bg1"/>
                </a:solidFill>
              </a:rPr>
            </a:br>
            <a:r>
              <a:rPr lang="en-US" sz="1200" dirty="0">
                <a:solidFill>
                  <a:schemeClr val="bg1"/>
                </a:solidFill>
              </a:rPr>
              <a:t>key assets to explain brand]</a:t>
            </a:r>
          </a:p>
        </p:txBody>
      </p:sp>
      <p:sp>
        <p:nvSpPr>
          <p:cNvPr id="9" name="Rectangle 8">
            <a:extLst>
              <a:ext uri="{FF2B5EF4-FFF2-40B4-BE49-F238E27FC236}">
                <a16:creationId xmlns:a16="http://schemas.microsoft.com/office/drawing/2014/main" id="{C85767B5-5E86-8D3C-59F1-0092A54E6B16}"/>
              </a:ext>
            </a:extLst>
          </p:cNvPr>
          <p:cNvSpPr/>
          <p:nvPr/>
        </p:nvSpPr>
        <p:spPr>
          <a:xfrm>
            <a:off x="4437130" y="2638420"/>
            <a:ext cx="3328031" cy="246698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key assets to explain brand e.g. graphic elements, fonts, color scheme, mockups, imagery etc.]</a:t>
            </a:r>
          </a:p>
        </p:txBody>
      </p:sp>
      <p:sp>
        <p:nvSpPr>
          <p:cNvPr id="10" name="Rectangle 9">
            <a:extLst>
              <a:ext uri="{FF2B5EF4-FFF2-40B4-BE49-F238E27FC236}">
                <a16:creationId xmlns:a16="http://schemas.microsoft.com/office/drawing/2014/main" id="{2A056201-0246-3564-C835-8CC11C3BE9EF}"/>
              </a:ext>
            </a:extLst>
          </p:cNvPr>
          <p:cNvSpPr/>
          <p:nvPr/>
        </p:nvSpPr>
        <p:spPr>
          <a:xfrm>
            <a:off x="8129202" y="2638420"/>
            <a:ext cx="3328031" cy="246698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key assets to explain brand e.g. graphic elements, fonts, color scheme, mockups, imagery etc.]</a:t>
            </a:r>
          </a:p>
        </p:txBody>
      </p:sp>
      <p:sp>
        <p:nvSpPr>
          <p:cNvPr id="11" name="Rectangle 10">
            <a:extLst>
              <a:ext uri="{FF2B5EF4-FFF2-40B4-BE49-F238E27FC236}">
                <a16:creationId xmlns:a16="http://schemas.microsoft.com/office/drawing/2014/main" id="{43F15D1E-800A-34B3-6FC4-8B278EB8C6BA}"/>
              </a:ext>
            </a:extLst>
          </p:cNvPr>
          <p:cNvSpPr/>
          <p:nvPr/>
        </p:nvSpPr>
        <p:spPr>
          <a:xfrm>
            <a:off x="6161068" y="4464718"/>
            <a:ext cx="1550536" cy="128136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a:t>
            </a:r>
            <a:br>
              <a:rPr lang="en-US" sz="1200" dirty="0">
                <a:solidFill>
                  <a:schemeClr val="bg1"/>
                </a:solidFill>
              </a:rPr>
            </a:br>
            <a:r>
              <a:rPr lang="en-US" sz="1200" dirty="0">
                <a:solidFill>
                  <a:schemeClr val="bg1"/>
                </a:solidFill>
              </a:rPr>
              <a:t>key assets to explain brand]</a:t>
            </a:r>
          </a:p>
        </p:txBody>
      </p:sp>
      <p:sp>
        <p:nvSpPr>
          <p:cNvPr id="14" name="Rectangle 13">
            <a:extLst>
              <a:ext uri="{FF2B5EF4-FFF2-40B4-BE49-F238E27FC236}">
                <a16:creationId xmlns:a16="http://schemas.microsoft.com/office/drawing/2014/main" id="{E7B57CC4-6530-D108-52BD-C1A235965A39}"/>
              </a:ext>
            </a:extLst>
          </p:cNvPr>
          <p:cNvSpPr/>
          <p:nvPr/>
        </p:nvSpPr>
        <p:spPr>
          <a:xfrm>
            <a:off x="4647305" y="4898352"/>
            <a:ext cx="1550536" cy="1281364"/>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visuals or other </a:t>
            </a:r>
            <a:br>
              <a:rPr lang="en-US" sz="1200" dirty="0">
                <a:solidFill>
                  <a:schemeClr val="bg1"/>
                </a:solidFill>
              </a:rPr>
            </a:br>
            <a:r>
              <a:rPr lang="en-US" sz="1200" dirty="0">
                <a:solidFill>
                  <a:schemeClr val="bg1"/>
                </a:solidFill>
              </a:rPr>
              <a:t>key assets to explain brand]</a:t>
            </a:r>
          </a:p>
        </p:txBody>
      </p:sp>
      <p:grpSp>
        <p:nvGrpSpPr>
          <p:cNvPr id="38" name="Group 37">
            <a:extLst>
              <a:ext uri="{FF2B5EF4-FFF2-40B4-BE49-F238E27FC236}">
                <a16:creationId xmlns:a16="http://schemas.microsoft.com/office/drawing/2014/main" id="{E7DB451A-6EA8-9AAE-4F6B-7D783165270C}"/>
              </a:ext>
            </a:extLst>
          </p:cNvPr>
          <p:cNvGrpSpPr>
            <a:grpSpLocks noChangeAspect="1"/>
          </p:cNvGrpSpPr>
          <p:nvPr/>
        </p:nvGrpSpPr>
        <p:grpSpPr>
          <a:xfrm>
            <a:off x="8284796" y="4281244"/>
            <a:ext cx="1323435" cy="2002536"/>
            <a:chOff x="7771073" y="1604735"/>
            <a:chExt cx="2955968" cy="4472780"/>
          </a:xfrm>
        </p:grpSpPr>
        <p:sp>
          <p:nvSpPr>
            <p:cNvPr id="36" name="Rounded Rectangle 35">
              <a:extLst>
                <a:ext uri="{FF2B5EF4-FFF2-40B4-BE49-F238E27FC236}">
                  <a16:creationId xmlns:a16="http://schemas.microsoft.com/office/drawing/2014/main" id="{A6916BCD-25E0-1690-E025-6A0B09EB6216}"/>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[Insert app screen or other visual]</a:t>
              </a:r>
            </a:p>
          </p:txBody>
        </p:sp>
        <p:pic>
          <p:nvPicPr>
            <p:cNvPr id="37" name="Picture 2" descr="Iphone X Screen Mockup transparent PNG - StickPNG">
              <a:extLst>
                <a:ext uri="{FF2B5EF4-FFF2-40B4-BE49-F238E27FC236}">
                  <a16:creationId xmlns:a16="http://schemas.microsoft.com/office/drawing/2014/main" id="{6C592524-AAC0-395A-7CE4-9583C7C4529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3460B453-F0AE-A926-7862-CB95C816B8CB}"/>
              </a:ext>
            </a:extLst>
          </p:cNvPr>
          <p:cNvGrpSpPr>
            <a:grpSpLocks noChangeAspect="1"/>
          </p:cNvGrpSpPr>
          <p:nvPr/>
        </p:nvGrpSpPr>
        <p:grpSpPr>
          <a:xfrm>
            <a:off x="9359587" y="4301314"/>
            <a:ext cx="1323435" cy="2002536"/>
            <a:chOff x="7771073" y="1604735"/>
            <a:chExt cx="2955968" cy="4472780"/>
          </a:xfrm>
        </p:grpSpPr>
        <p:sp>
          <p:nvSpPr>
            <p:cNvPr id="40" name="Rounded Rectangle 39">
              <a:extLst>
                <a:ext uri="{FF2B5EF4-FFF2-40B4-BE49-F238E27FC236}">
                  <a16:creationId xmlns:a16="http://schemas.microsoft.com/office/drawing/2014/main" id="{F2F178C0-E11C-95F8-4766-C33668400E03}"/>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[Insert app screen or other visual]</a:t>
              </a:r>
            </a:p>
          </p:txBody>
        </p:sp>
        <p:pic>
          <p:nvPicPr>
            <p:cNvPr id="41" name="Picture 2" descr="Iphone X Screen Mockup transparent PNG - StickPNG">
              <a:extLst>
                <a:ext uri="{FF2B5EF4-FFF2-40B4-BE49-F238E27FC236}">
                  <a16:creationId xmlns:a16="http://schemas.microsoft.com/office/drawing/2014/main" id="{5AACB645-5F95-D60D-66CE-8A82CFA8C0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D2C51DF5-AC9E-DB59-E211-B175E9E9BFD3}"/>
              </a:ext>
            </a:extLst>
          </p:cNvPr>
          <p:cNvGrpSpPr>
            <a:grpSpLocks noChangeAspect="1"/>
          </p:cNvGrpSpPr>
          <p:nvPr/>
        </p:nvGrpSpPr>
        <p:grpSpPr>
          <a:xfrm>
            <a:off x="10434377" y="4301314"/>
            <a:ext cx="1323435" cy="2002536"/>
            <a:chOff x="7771073" y="1604735"/>
            <a:chExt cx="2955968" cy="4472780"/>
          </a:xfrm>
        </p:grpSpPr>
        <p:sp>
          <p:nvSpPr>
            <p:cNvPr id="43" name="Rounded Rectangle 42">
              <a:extLst>
                <a:ext uri="{FF2B5EF4-FFF2-40B4-BE49-F238E27FC236}">
                  <a16:creationId xmlns:a16="http://schemas.microsoft.com/office/drawing/2014/main" id="{7AB7D2C5-E246-1504-A7BF-60DAE3F1EBF4}"/>
                </a:ext>
              </a:extLst>
            </p:cNvPr>
            <p:cNvSpPr/>
            <p:nvPr/>
          </p:nvSpPr>
          <p:spPr>
            <a:xfrm>
              <a:off x="8189707" y="1634472"/>
              <a:ext cx="2090218" cy="422656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chemeClr val="bg1"/>
                  </a:solidFill>
                  <a:effectLst/>
                  <a:uLnTx/>
                  <a:uFillTx/>
                  <a:latin typeface="Arial"/>
                  <a:sym typeface="Arial"/>
                </a:rPr>
                <a:t>[Insert app screen or other visual]</a:t>
              </a:r>
            </a:p>
          </p:txBody>
        </p:sp>
        <p:pic>
          <p:nvPicPr>
            <p:cNvPr id="44" name="Picture 2" descr="Iphone X Screen Mockup transparent PNG - StickPNG">
              <a:extLst>
                <a:ext uri="{FF2B5EF4-FFF2-40B4-BE49-F238E27FC236}">
                  <a16:creationId xmlns:a16="http://schemas.microsoft.com/office/drawing/2014/main" id="{264179E3-4556-72DB-652E-7713CBA165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1073" y="1604735"/>
              <a:ext cx="2955968" cy="447278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Footer Placeholder 2">
            <a:extLst>
              <a:ext uri="{FF2B5EF4-FFF2-40B4-BE49-F238E27FC236}">
                <a16:creationId xmlns:a16="http://schemas.microsoft.com/office/drawing/2014/main" id="{94C7C734-DBA1-9AB0-4A98-B60FABBF115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08703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CAA3-2FF9-2C2E-34BD-8BCA673176A2}"/>
              </a:ext>
            </a:extLst>
          </p:cNvPr>
          <p:cNvSpPr>
            <a:spLocks noGrp="1"/>
          </p:cNvSpPr>
          <p:nvPr>
            <p:ph type="title"/>
          </p:nvPr>
        </p:nvSpPr>
        <p:spPr>
          <a:xfrm>
            <a:off x="554736" y="355092"/>
            <a:ext cx="11082528" cy="731520"/>
          </a:xfrm>
        </p:spPr>
        <p:txBody>
          <a:bodyPr/>
          <a:lstStyle/>
          <a:p>
            <a:r>
              <a:rPr lang="en-US" dirty="0"/>
              <a:t>The [insert name] brand will leverage [insert how project x will be positioned compared to rest of company]</a:t>
            </a:r>
          </a:p>
        </p:txBody>
      </p:sp>
      <p:sp>
        <p:nvSpPr>
          <p:cNvPr id="5" name="Text Placeholder 4">
            <a:extLst>
              <a:ext uri="{FF2B5EF4-FFF2-40B4-BE49-F238E27FC236}">
                <a16:creationId xmlns:a16="http://schemas.microsoft.com/office/drawing/2014/main" id="{406F6929-06ED-2C3D-B275-D2B6214E0C76}"/>
              </a:ext>
            </a:extLst>
          </p:cNvPr>
          <p:cNvSpPr>
            <a:spLocks noGrp="1"/>
          </p:cNvSpPr>
          <p:nvPr>
            <p:ph type="body" sz="quarter" idx="17"/>
          </p:nvPr>
        </p:nvSpPr>
        <p:spPr>
          <a:xfrm>
            <a:off x="7630160" y="100540"/>
            <a:ext cx="4007104" cy="123111"/>
          </a:xfrm>
        </p:spPr>
        <p:txBody>
          <a:bodyPr/>
          <a:lstStyle/>
          <a:p>
            <a:r>
              <a:rPr lang="en-US" dirty="0"/>
              <a:t>Solution: Brand</a:t>
            </a:r>
          </a:p>
        </p:txBody>
      </p:sp>
      <p:sp>
        <p:nvSpPr>
          <p:cNvPr id="12" name="Google Shape;249;p32">
            <a:extLst>
              <a:ext uri="{FF2B5EF4-FFF2-40B4-BE49-F238E27FC236}">
                <a16:creationId xmlns:a16="http://schemas.microsoft.com/office/drawing/2014/main" id="{3116A7FF-987E-5483-8D5F-B6FB302F4D6C}"/>
              </a:ext>
            </a:extLst>
          </p:cNvPr>
          <p:cNvSpPr txBox="1">
            <a:spLocks/>
          </p:cNvSpPr>
          <p:nvPr/>
        </p:nvSpPr>
        <p:spPr>
          <a:xfrm>
            <a:off x="554736" y="1909428"/>
            <a:ext cx="4437673" cy="41080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Helvetica Neue" panose="02000503000000020004" pitchFamily="2"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Helvetica Neue"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Helvetica Neue"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Helvetica Neue"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Helvetica Neue"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
                <a:srgbClr val="000000"/>
              </a:buClr>
              <a:buSzPts val="1100"/>
              <a:buFont typeface="Arial"/>
              <a:buNone/>
              <a:tabLst/>
              <a:defRPr/>
            </a:pPr>
            <a:r>
              <a:rPr kumimoji="0" lang="en-GB"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[Insert tag line or headline]</a:t>
            </a:r>
          </a:p>
          <a:p>
            <a:pPr marL="0" marR="0" lvl="0" indent="0" algn="l" defTabSz="914400" rtl="0" eaLnBrk="1" fontAlgn="auto" latinLnBrk="0" hangingPunct="1">
              <a:lnSpc>
                <a:spcPct val="90000"/>
              </a:lnSpc>
              <a:spcBef>
                <a:spcPts val="0"/>
              </a:spcBef>
              <a:spcAft>
                <a:spcPts val="1200"/>
              </a:spcAft>
              <a:buClr>
                <a:srgbClr val="000000"/>
              </a:buClr>
              <a:buSzPts val="1100"/>
              <a:buFont typeface="Arial"/>
              <a:buNone/>
              <a:tabLst/>
              <a:defRPr/>
            </a:pPr>
            <a:r>
              <a:rPr kumimoji="0" lang="en-GB" sz="14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[Insert in-depth description of new brand position vis-à-vis rest of company, if relevant]</a:t>
            </a:r>
          </a:p>
        </p:txBody>
      </p:sp>
      <p:sp>
        <p:nvSpPr>
          <p:cNvPr id="13" name="Google Shape;250;p32">
            <a:extLst>
              <a:ext uri="{FF2B5EF4-FFF2-40B4-BE49-F238E27FC236}">
                <a16:creationId xmlns:a16="http://schemas.microsoft.com/office/drawing/2014/main" id="{55C47DB1-1772-8F13-76BB-E6E134209CA9}"/>
              </a:ext>
            </a:extLst>
          </p:cNvPr>
          <p:cNvSpPr>
            <a:spLocks noChangeAspect="1"/>
          </p:cNvSpPr>
          <p:nvPr/>
        </p:nvSpPr>
        <p:spPr>
          <a:xfrm>
            <a:off x="6295866" y="1768228"/>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 e.g. Classic]</a:t>
            </a:r>
          </a:p>
        </p:txBody>
      </p:sp>
      <p:sp>
        <p:nvSpPr>
          <p:cNvPr id="14" name="Google Shape;251;p32">
            <a:extLst>
              <a:ext uri="{FF2B5EF4-FFF2-40B4-BE49-F238E27FC236}">
                <a16:creationId xmlns:a16="http://schemas.microsoft.com/office/drawing/2014/main" id="{A907F3ED-8619-9112-32D9-954935AB9C68}"/>
              </a:ext>
            </a:extLst>
          </p:cNvPr>
          <p:cNvSpPr>
            <a:spLocks noChangeAspect="1"/>
          </p:cNvSpPr>
          <p:nvPr/>
        </p:nvSpPr>
        <p:spPr>
          <a:xfrm>
            <a:off x="10354204" y="1784195"/>
            <a:ext cx="1097600" cy="1097600"/>
          </a:xfrm>
          <a:prstGeom prst="ellipse">
            <a:avLst/>
          </a:prstGeom>
          <a:solidFill>
            <a:srgbClr val="EFEFEF"/>
          </a:solidFill>
          <a:ln>
            <a:noFill/>
          </a:ln>
        </p:spPr>
        <p:txBody>
          <a:bodyPr spcFirstLastPara="1" wrap="square" lIns="0" tIns="121900" rIns="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 e.g. Modern]</a:t>
            </a:r>
          </a:p>
        </p:txBody>
      </p:sp>
      <p:cxnSp>
        <p:nvCxnSpPr>
          <p:cNvPr id="15" name="Google Shape;252;p32">
            <a:extLst>
              <a:ext uri="{FF2B5EF4-FFF2-40B4-BE49-F238E27FC236}">
                <a16:creationId xmlns:a16="http://schemas.microsoft.com/office/drawing/2014/main" id="{74A9952F-36E1-7664-84B1-28AF882F04EA}"/>
              </a:ext>
            </a:extLst>
          </p:cNvPr>
          <p:cNvCxnSpPr>
            <a:cxnSpLocks/>
          </p:cNvCxnSpPr>
          <p:nvPr/>
        </p:nvCxnSpPr>
        <p:spPr>
          <a:xfrm>
            <a:off x="7410406" y="23329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16" name="Google Shape;253;p32">
            <a:extLst>
              <a:ext uri="{FF2B5EF4-FFF2-40B4-BE49-F238E27FC236}">
                <a16:creationId xmlns:a16="http://schemas.microsoft.com/office/drawing/2014/main" id="{8B766CB7-E774-07A2-9591-D5F7101CDE0B}"/>
              </a:ext>
            </a:extLst>
          </p:cNvPr>
          <p:cNvSpPr/>
          <p:nvPr/>
        </p:nvSpPr>
        <p:spPr>
          <a:xfrm>
            <a:off x="7959288" y="229239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Google Shape;254;p32">
            <a:extLst>
              <a:ext uri="{FF2B5EF4-FFF2-40B4-BE49-F238E27FC236}">
                <a16:creationId xmlns:a16="http://schemas.microsoft.com/office/drawing/2014/main" id="{3DFA3816-3CE2-745A-14DC-2ED4B6EA61C6}"/>
              </a:ext>
            </a:extLst>
          </p:cNvPr>
          <p:cNvSpPr>
            <a:spLocks noChangeAspect="1"/>
          </p:cNvSpPr>
          <p:nvPr/>
        </p:nvSpPr>
        <p:spPr>
          <a:xfrm>
            <a:off x="6295866" y="2865828"/>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sp>
        <p:nvSpPr>
          <p:cNvPr id="18" name="Google Shape;255;p32">
            <a:extLst>
              <a:ext uri="{FF2B5EF4-FFF2-40B4-BE49-F238E27FC236}">
                <a16:creationId xmlns:a16="http://schemas.microsoft.com/office/drawing/2014/main" id="{7842B1E3-F934-ECAA-5578-9A4239E3A05A}"/>
              </a:ext>
            </a:extLst>
          </p:cNvPr>
          <p:cNvSpPr>
            <a:spLocks noChangeAspect="1"/>
          </p:cNvSpPr>
          <p:nvPr/>
        </p:nvSpPr>
        <p:spPr>
          <a:xfrm>
            <a:off x="10354204" y="2881795"/>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cxnSp>
        <p:nvCxnSpPr>
          <p:cNvPr id="19" name="Google Shape;256;p32">
            <a:extLst>
              <a:ext uri="{FF2B5EF4-FFF2-40B4-BE49-F238E27FC236}">
                <a16:creationId xmlns:a16="http://schemas.microsoft.com/office/drawing/2014/main" id="{EB23018A-2C29-DBFE-627B-EEC2D24CA2C1}"/>
              </a:ext>
            </a:extLst>
          </p:cNvPr>
          <p:cNvCxnSpPr>
            <a:cxnSpLocks/>
          </p:cNvCxnSpPr>
          <p:nvPr/>
        </p:nvCxnSpPr>
        <p:spPr>
          <a:xfrm>
            <a:off x="7410406" y="34305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20" name="Google Shape;257;p32">
            <a:extLst>
              <a:ext uri="{FF2B5EF4-FFF2-40B4-BE49-F238E27FC236}">
                <a16:creationId xmlns:a16="http://schemas.microsoft.com/office/drawing/2014/main" id="{B1E9D220-9031-1429-B3C8-03F6321C6D10}"/>
              </a:ext>
            </a:extLst>
          </p:cNvPr>
          <p:cNvSpPr>
            <a:spLocks noChangeAspect="1"/>
          </p:cNvSpPr>
          <p:nvPr/>
        </p:nvSpPr>
        <p:spPr>
          <a:xfrm>
            <a:off x="6295866" y="3963428"/>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sp>
        <p:nvSpPr>
          <p:cNvPr id="21" name="Google Shape;258;p32">
            <a:extLst>
              <a:ext uri="{FF2B5EF4-FFF2-40B4-BE49-F238E27FC236}">
                <a16:creationId xmlns:a16="http://schemas.microsoft.com/office/drawing/2014/main" id="{716DCF49-6DE2-0F1F-0197-38A914A3771D}"/>
              </a:ext>
            </a:extLst>
          </p:cNvPr>
          <p:cNvSpPr>
            <a:spLocks noChangeAspect="1"/>
          </p:cNvSpPr>
          <p:nvPr/>
        </p:nvSpPr>
        <p:spPr>
          <a:xfrm>
            <a:off x="10354204" y="3979395"/>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cxnSp>
        <p:nvCxnSpPr>
          <p:cNvPr id="22" name="Google Shape;259;p32">
            <a:extLst>
              <a:ext uri="{FF2B5EF4-FFF2-40B4-BE49-F238E27FC236}">
                <a16:creationId xmlns:a16="http://schemas.microsoft.com/office/drawing/2014/main" id="{DBEA3F8A-6438-2A64-3B7A-6A1A68973AD2}"/>
              </a:ext>
            </a:extLst>
          </p:cNvPr>
          <p:cNvCxnSpPr>
            <a:cxnSpLocks/>
          </p:cNvCxnSpPr>
          <p:nvPr/>
        </p:nvCxnSpPr>
        <p:spPr>
          <a:xfrm>
            <a:off x="7410406" y="4528195"/>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23" name="Google Shape;260;p32">
            <a:extLst>
              <a:ext uri="{FF2B5EF4-FFF2-40B4-BE49-F238E27FC236}">
                <a16:creationId xmlns:a16="http://schemas.microsoft.com/office/drawing/2014/main" id="{B84A9B34-2CAF-83CA-4007-40B810BB8D2F}"/>
              </a:ext>
            </a:extLst>
          </p:cNvPr>
          <p:cNvSpPr txBox="1"/>
          <p:nvPr/>
        </p:nvSpPr>
        <p:spPr>
          <a:xfrm>
            <a:off x="7417522" y="1944395"/>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[Company]</a:t>
            </a:r>
          </a:p>
        </p:txBody>
      </p:sp>
      <p:sp>
        <p:nvSpPr>
          <p:cNvPr id="24" name="Google Shape;261;p32">
            <a:extLst>
              <a:ext uri="{FF2B5EF4-FFF2-40B4-BE49-F238E27FC236}">
                <a16:creationId xmlns:a16="http://schemas.microsoft.com/office/drawing/2014/main" id="{D8400A0E-F18E-B750-56CA-9EBDC0F4B719}"/>
              </a:ext>
            </a:extLst>
          </p:cNvPr>
          <p:cNvSpPr/>
          <p:nvPr/>
        </p:nvSpPr>
        <p:spPr>
          <a:xfrm>
            <a:off x="9841339" y="229239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5" name="Google Shape;262;p32">
            <a:extLst>
              <a:ext uri="{FF2B5EF4-FFF2-40B4-BE49-F238E27FC236}">
                <a16:creationId xmlns:a16="http://schemas.microsoft.com/office/drawing/2014/main" id="{78C400FD-80AD-2E14-2A52-B77F7CD25949}"/>
              </a:ext>
            </a:extLst>
          </p:cNvPr>
          <p:cNvSpPr txBox="1"/>
          <p:nvPr/>
        </p:nvSpPr>
        <p:spPr>
          <a:xfrm>
            <a:off x="9359339" y="1944395"/>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[New brand]®</a:t>
            </a:r>
          </a:p>
        </p:txBody>
      </p:sp>
      <p:sp>
        <p:nvSpPr>
          <p:cNvPr id="26" name="Google Shape;263;p32">
            <a:extLst>
              <a:ext uri="{FF2B5EF4-FFF2-40B4-BE49-F238E27FC236}">
                <a16:creationId xmlns:a16="http://schemas.microsoft.com/office/drawing/2014/main" id="{7422E4CA-916B-31D6-6114-AC1AD828658F}"/>
              </a:ext>
            </a:extLst>
          </p:cNvPr>
          <p:cNvSpPr/>
          <p:nvPr/>
        </p:nvSpPr>
        <p:spPr>
          <a:xfrm>
            <a:off x="7965931" y="3382039"/>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Google Shape;264;p32">
            <a:extLst>
              <a:ext uri="{FF2B5EF4-FFF2-40B4-BE49-F238E27FC236}">
                <a16:creationId xmlns:a16="http://schemas.microsoft.com/office/drawing/2014/main" id="{039470EA-77AE-85DF-64CE-66904A711CD0}"/>
              </a:ext>
            </a:extLst>
          </p:cNvPr>
          <p:cNvSpPr txBox="1"/>
          <p:nvPr/>
        </p:nvSpPr>
        <p:spPr>
          <a:xfrm>
            <a:off x="7424164" y="3034039"/>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[Company]</a:t>
            </a:r>
          </a:p>
        </p:txBody>
      </p:sp>
      <p:sp>
        <p:nvSpPr>
          <p:cNvPr id="28" name="Google Shape;265;p32">
            <a:extLst>
              <a:ext uri="{FF2B5EF4-FFF2-40B4-BE49-F238E27FC236}">
                <a16:creationId xmlns:a16="http://schemas.microsoft.com/office/drawing/2014/main" id="{AA3F67BD-E006-28C2-0DAA-884FE0946B34}"/>
              </a:ext>
            </a:extLst>
          </p:cNvPr>
          <p:cNvSpPr/>
          <p:nvPr/>
        </p:nvSpPr>
        <p:spPr>
          <a:xfrm>
            <a:off x="9839258" y="3382039"/>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Google Shape;266;p32">
            <a:extLst>
              <a:ext uri="{FF2B5EF4-FFF2-40B4-BE49-F238E27FC236}">
                <a16:creationId xmlns:a16="http://schemas.microsoft.com/office/drawing/2014/main" id="{67107672-9317-A9C6-5F77-E36A9B723B7D}"/>
              </a:ext>
            </a:extLst>
          </p:cNvPr>
          <p:cNvSpPr txBox="1"/>
          <p:nvPr/>
        </p:nvSpPr>
        <p:spPr>
          <a:xfrm>
            <a:off x="9357258" y="3034039"/>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[New brand]®</a:t>
            </a:r>
          </a:p>
        </p:txBody>
      </p:sp>
      <p:sp>
        <p:nvSpPr>
          <p:cNvPr id="30" name="Google Shape;267;p32">
            <a:extLst>
              <a:ext uri="{FF2B5EF4-FFF2-40B4-BE49-F238E27FC236}">
                <a16:creationId xmlns:a16="http://schemas.microsoft.com/office/drawing/2014/main" id="{AB793505-2122-0B16-381C-CB0B1050DEF4}"/>
              </a:ext>
            </a:extLst>
          </p:cNvPr>
          <p:cNvSpPr>
            <a:spLocks noChangeAspect="1"/>
          </p:cNvSpPr>
          <p:nvPr/>
        </p:nvSpPr>
        <p:spPr>
          <a:xfrm>
            <a:off x="10354204" y="5092962"/>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cxnSp>
        <p:nvCxnSpPr>
          <p:cNvPr id="31" name="Google Shape;268;p32">
            <a:extLst>
              <a:ext uri="{FF2B5EF4-FFF2-40B4-BE49-F238E27FC236}">
                <a16:creationId xmlns:a16="http://schemas.microsoft.com/office/drawing/2014/main" id="{BC78B8FA-D9F2-E6F5-93A4-764C46F347B2}"/>
              </a:ext>
            </a:extLst>
          </p:cNvPr>
          <p:cNvCxnSpPr>
            <a:cxnSpLocks/>
          </p:cNvCxnSpPr>
          <p:nvPr/>
        </p:nvCxnSpPr>
        <p:spPr>
          <a:xfrm>
            <a:off x="7410406" y="5641762"/>
            <a:ext cx="2944400" cy="0"/>
          </a:xfrm>
          <a:prstGeom prst="straightConnector1">
            <a:avLst/>
          </a:prstGeom>
          <a:noFill/>
          <a:ln w="9525" cap="flat" cmpd="sng">
            <a:solidFill>
              <a:schemeClr val="accent4"/>
            </a:solidFill>
            <a:prstDash val="solid"/>
            <a:round/>
            <a:headEnd type="triangle" w="med" len="med"/>
            <a:tailEnd type="triangle" w="med" len="med"/>
          </a:ln>
        </p:spPr>
      </p:cxnSp>
      <p:sp>
        <p:nvSpPr>
          <p:cNvPr id="44" name="Google Shape;269;p32">
            <a:extLst>
              <a:ext uri="{FF2B5EF4-FFF2-40B4-BE49-F238E27FC236}">
                <a16:creationId xmlns:a16="http://schemas.microsoft.com/office/drawing/2014/main" id="{E5D97F6C-E456-D21A-0C77-CD97AC75F4B1}"/>
              </a:ext>
            </a:extLst>
          </p:cNvPr>
          <p:cNvSpPr>
            <a:spLocks noChangeAspect="1"/>
          </p:cNvSpPr>
          <p:nvPr/>
        </p:nvSpPr>
        <p:spPr>
          <a:xfrm>
            <a:off x="6295866" y="5061028"/>
            <a:ext cx="1097600" cy="1097600"/>
          </a:xfrm>
          <a:prstGeom prst="ellipse">
            <a:avLst/>
          </a:prstGeom>
          <a:solidFill>
            <a:srgbClr val="EFEFEF"/>
          </a:solidFill>
          <a:ln>
            <a:noFill/>
          </a:ln>
        </p:spPr>
        <p:txBody>
          <a:bodyPr spcFirstLastPara="1" wrap="square" lIns="0" tIns="121900" rIns="0" bIns="121900" anchor="ctr" anchorCtr="0">
            <a:noAutofit/>
          </a:bodyPr>
          <a:lstStyle/>
          <a:p>
            <a:pPr algn="ctr">
              <a:defRPr/>
            </a:pPr>
            <a:r>
              <a:rPr kumimoji="0" lang="en-US" sz="9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parameter]</a:t>
            </a:r>
          </a:p>
        </p:txBody>
      </p:sp>
      <p:sp>
        <p:nvSpPr>
          <p:cNvPr id="45" name="Google Shape;270;p32">
            <a:extLst>
              <a:ext uri="{FF2B5EF4-FFF2-40B4-BE49-F238E27FC236}">
                <a16:creationId xmlns:a16="http://schemas.microsoft.com/office/drawing/2014/main" id="{34D64AB7-8A82-5FDD-69B5-B422E5D5890D}"/>
              </a:ext>
            </a:extLst>
          </p:cNvPr>
          <p:cNvSpPr/>
          <p:nvPr/>
        </p:nvSpPr>
        <p:spPr>
          <a:xfrm>
            <a:off x="7964260" y="448473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6" name="Google Shape;271;p32">
            <a:extLst>
              <a:ext uri="{FF2B5EF4-FFF2-40B4-BE49-F238E27FC236}">
                <a16:creationId xmlns:a16="http://schemas.microsoft.com/office/drawing/2014/main" id="{FB419A53-76A0-B925-1D4B-59CEBC891CDF}"/>
              </a:ext>
            </a:extLst>
          </p:cNvPr>
          <p:cNvSpPr txBox="1"/>
          <p:nvPr/>
        </p:nvSpPr>
        <p:spPr>
          <a:xfrm>
            <a:off x="7422494" y="4136735"/>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[Company]</a:t>
            </a:r>
          </a:p>
        </p:txBody>
      </p:sp>
      <p:sp>
        <p:nvSpPr>
          <p:cNvPr id="47" name="Google Shape;272;p32">
            <a:extLst>
              <a:ext uri="{FF2B5EF4-FFF2-40B4-BE49-F238E27FC236}">
                <a16:creationId xmlns:a16="http://schemas.microsoft.com/office/drawing/2014/main" id="{7802DD6C-8166-B428-EF25-7F35F1CF6A7A}"/>
              </a:ext>
            </a:extLst>
          </p:cNvPr>
          <p:cNvSpPr/>
          <p:nvPr/>
        </p:nvSpPr>
        <p:spPr>
          <a:xfrm>
            <a:off x="9838330" y="4484735"/>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8" name="Google Shape;273;p32">
            <a:extLst>
              <a:ext uri="{FF2B5EF4-FFF2-40B4-BE49-F238E27FC236}">
                <a16:creationId xmlns:a16="http://schemas.microsoft.com/office/drawing/2014/main" id="{2DF41662-F5B3-0637-F904-F501926FC883}"/>
              </a:ext>
            </a:extLst>
          </p:cNvPr>
          <p:cNvSpPr txBox="1"/>
          <p:nvPr/>
        </p:nvSpPr>
        <p:spPr>
          <a:xfrm>
            <a:off x="9356330" y="4136735"/>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[New brand]®</a:t>
            </a:r>
          </a:p>
        </p:txBody>
      </p:sp>
      <p:sp>
        <p:nvSpPr>
          <p:cNvPr id="49" name="Google Shape;274;p32">
            <a:extLst>
              <a:ext uri="{FF2B5EF4-FFF2-40B4-BE49-F238E27FC236}">
                <a16:creationId xmlns:a16="http://schemas.microsoft.com/office/drawing/2014/main" id="{5016019E-763D-4EBA-A88E-85EB67947F59}"/>
              </a:ext>
            </a:extLst>
          </p:cNvPr>
          <p:cNvSpPr/>
          <p:nvPr/>
        </p:nvSpPr>
        <p:spPr>
          <a:xfrm>
            <a:off x="7954539" y="5600474"/>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0" name="Google Shape;275;p32">
            <a:extLst>
              <a:ext uri="{FF2B5EF4-FFF2-40B4-BE49-F238E27FC236}">
                <a16:creationId xmlns:a16="http://schemas.microsoft.com/office/drawing/2014/main" id="{4E5D3F01-5EE0-15C9-B3A5-4CCC4F0D6823}"/>
              </a:ext>
            </a:extLst>
          </p:cNvPr>
          <p:cNvSpPr txBox="1"/>
          <p:nvPr/>
        </p:nvSpPr>
        <p:spPr>
          <a:xfrm>
            <a:off x="7412772" y="5252474"/>
            <a:ext cx="11648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[Company]</a:t>
            </a:r>
          </a:p>
        </p:txBody>
      </p:sp>
      <p:sp>
        <p:nvSpPr>
          <p:cNvPr id="51" name="Google Shape;276;p32">
            <a:extLst>
              <a:ext uri="{FF2B5EF4-FFF2-40B4-BE49-F238E27FC236}">
                <a16:creationId xmlns:a16="http://schemas.microsoft.com/office/drawing/2014/main" id="{CCC8BF35-9A50-5FC3-FA74-B9C766C7CE3A}"/>
              </a:ext>
            </a:extLst>
          </p:cNvPr>
          <p:cNvSpPr/>
          <p:nvPr/>
        </p:nvSpPr>
        <p:spPr>
          <a:xfrm>
            <a:off x="9838330" y="5600474"/>
            <a:ext cx="81200" cy="81200"/>
          </a:xfrm>
          <a:prstGeom prst="ellipse">
            <a:avLst/>
          </a:prstGeom>
          <a:solidFill>
            <a:schemeClr val="accent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2" name="Google Shape;277;p32">
            <a:extLst>
              <a:ext uri="{FF2B5EF4-FFF2-40B4-BE49-F238E27FC236}">
                <a16:creationId xmlns:a16="http://schemas.microsoft.com/office/drawing/2014/main" id="{99ECA4BF-7BC8-51E9-A182-AFA08F3847CC}"/>
              </a:ext>
            </a:extLst>
          </p:cNvPr>
          <p:cNvSpPr txBox="1"/>
          <p:nvPr/>
        </p:nvSpPr>
        <p:spPr>
          <a:xfrm>
            <a:off x="9356330" y="5252474"/>
            <a:ext cx="1045200" cy="348000"/>
          </a:xfrm>
          <a:prstGeom prst="rect">
            <a:avLst/>
          </a:prstGeom>
          <a:noFill/>
          <a:ln>
            <a:noFill/>
          </a:ln>
        </p:spPr>
        <p:txBody>
          <a:bodyPr spcFirstLastPara="1" wrap="square" lIns="121900" tIns="121900" rIns="121900" bIns="1219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[New brand]®</a:t>
            </a:r>
          </a:p>
        </p:txBody>
      </p:sp>
      <p:sp>
        <p:nvSpPr>
          <p:cNvPr id="3" name="Footer Placeholder 2">
            <a:extLst>
              <a:ext uri="{FF2B5EF4-FFF2-40B4-BE49-F238E27FC236}">
                <a16:creationId xmlns:a16="http://schemas.microsoft.com/office/drawing/2014/main" id="{3B41C2A1-D076-1418-C846-D141DBF43F1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6" name="Rectangle 5">
            <a:hlinkClick r:id="rId3" action="ppaction://hlinksldjump"/>
            <a:extLst>
              <a:ext uri="{FF2B5EF4-FFF2-40B4-BE49-F238E27FC236}">
                <a16:creationId xmlns:a16="http://schemas.microsoft.com/office/drawing/2014/main" id="{10F4FEC5-57C9-D265-F35F-4DAD71360E56}"/>
              </a:ext>
            </a:extLst>
          </p:cNvPr>
          <p:cNvSpPr/>
          <p:nvPr/>
        </p:nvSpPr>
        <p:spPr>
          <a:xfrm>
            <a:off x="12290611" y="-1"/>
            <a:ext cx="1496410" cy="1086613"/>
          </a:xfrm>
          <a:prstGeom prst="rect">
            <a:avLst/>
          </a:prstGeom>
          <a:solidFill>
            <a:schemeClr val="accent6">
              <a:lumMod val="20000"/>
              <a:lumOff val="80000"/>
            </a:schemeClr>
          </a:solidFill>
          <a:ln w="6350" cap="sq">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DK" sz="1200" dirty="0">
                <a:solidFill>
                  <a:schemeClr val="bg1"/>
                </a:solidFill>
              </a:rPr>
              <a:t>See </a:t>
            </a:r>
            <a:r>
              <a:rPr lang="en-DK" sz="1200">
                <a:solidFill>
                  <a:schemeClr val="bg1"/>
                </a:solidFill>
                <a:hlinkClick r:id="rId4" action="ppaction://hlinksldjump"/>
              </a:rPr>
              <a:t>Slide </a:t>
            </a:r>
            <a:r>
              <a:rPr lang="da-DK" sz="1200" dirty="0">
                <a:solidFill>
                  <a:schemeClr val="bg1"/>
                </a:solidFill>
                <a:hlinkClick r:id="rId4" action="ppaction://hlinksldjump"/>
              </a:rPr>
              <a:t>174</a:t>
            </a:r>
            <a:r>
              <a:rPr lang="en-DK" sz="1200">
                <a:solidFill>
                  <a:schemeClr val="bg1"/>
                </a:solidFill>
              </a:rPr>
              <a:t> </a:t>
            </a:r>
            <a:r>
              <a:rPr lang="en-DK" sz="1200" dirty="0">
                <a:solidFill>
                  <a:schemeClr val="bg1"/>
                </a:solidFill>
              </a:rPr>
              <a:t>for example</a:t>
            </a:r>
          </a:p>
        </p:txBody>
      </p:sp>
    </p:spTree>
    <p:extLst>
      <p:ext uri="{BB962C8B-B14F-4D97-AF65-F5344CB8AC3E}">
        <p14:creationId xmlns:p14="http://schemas.microsoft.com/office/powerpoint/2010/main" val="19609053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There are several factors we need to take into consideration when deciding on governance and setup of [project x]</a:t>
            </a:r>
            <a:endParaRPr lang="en-US" dirty="0"/>
          </a:p>
        </p:txBody>
      </p:sp>
      <p:sp>
        <p:nvSpPr>
          <p:cNvPr id="4" name="Subtitle 3">
            <a:extLst>
              <a:ext uri="{FF2B5EF4-FFF2-40B4-BE49-F238E27FC236}">
                <a16:creationId xmlns:a16="http://schemas.microsoft.com/office/drawing/2014/main" id="{10A1BAFD-FD62-6E8A-3B64-5C0E74208D97}"/>
              </a:ext>
            </a:extLst>
          </p:cNvPr>
          <p:cNvSpPr>
            <a:spLocks noGrp="1"/>
          </p:cNvSpPr>
          <p:nvPr>
            <p:ph type="subTitle" idx="1"/>
          </p:nvPr>
        </p:nvSpPr>
        <p:spPr/>
        <p:txBody>
          <a:bodyPr/>
          <a:lstStyle/>
          <a:p>
            <a:endParaRPr lang="en-US"/>
          </a:p>
        </p:txBody>
      </p:sp>
      <p:sp>
        <p:nvSpPr>
          <p:cNvPr id="60" name="Text Placeholder 59">
            <a:extLst>
              <a:ext uri="{FF2B5EF4-FFF2-40B4-BE49-F238E27FC236}">
                <a16:creationId xmlns:a16="http://schemas.microsoft.com/office/drawing/2014/main" id="{F3294D04-8A3F-3057-052D-6E58BFDBE7AA}"/>
              </a:ext>
            </a:extLst>
          </p:cNvPr>
          <p:cNvSpPr>
            <a:spLocks noGrp="1"/>
          </p:cNvSpPr>
          <p:nvPr>
            <p:ph type="body" sz="quarter" idx="17"/>
          </p:nvPr>
        </p:nvSpPr>
        <p:spPr>
          <a:xfrm>
            <a:off x="7630160" y="100540"/>
            <a:ext cx="4007104" cy="123111"/>
          </a:xfrm>
        </p:spPr>
        <p:txBody>
          <a:bodyPr/>
          <a:lstStyle/>
          <a:p>
            <a:r>
              <a:rPr lang="en-US" dirty="0"/>
              <a:t>Solution: Governance</a:t>
            </a:r>
          </a:p>
        </p:txBody>
      </p:sp>
      <p:sp>
        <p:nvSpPr>
          <p:cNvPr id="5" name="Rectangle 4">
            <a:extLst>
              <a:ext uri="{FF2B5EF4-FFF2-40B4-BE49-F238E27FC236}">
                <a16:creationId xmlns:a16="http://schemas.microsoft.com/office/drawing/2014/main" id="{D44ACE48-7092-A3ED-1A8F-85EBE58CF4E3}"/>
              </a:ext>
            </a:extLst>
          </p:cNvPr>
          <p:cNvSpPr/>
          <p:nvPr/>
        </p:nvSpPr>
        <p:spPr>
          <a:xfrm>
            <a:off x="4948831" y="2296011"/>
            <a:ext cx="4803234" cy="3921198"/>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BB93983-770E-B184-0652-970165DBD2C5}"/>
              </a:ext>
            </a:extLst>
          </p:cNvPr>
          <p:cNvSpPr/>
          <p:nvPr/>
        </p:nvSpPr>
        <p:spPr>
          <a:xfrm>
            <a:off x="550863" y="2296010"/>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7" name="Rectangle 6">
            <a:extLst>
              <a:ext uri="{FF2B5EF4-FFF2-40B4-BE49-F238E27FC236}">
                <a16:creationId xmlns:a16="http://schemas.microsoft.com/office/drawing/2014/main" id="{4668CE25-13FB-3582-E4A6-B3EFBCB10249}"/>
              </a:ext>
            </a:extLst>
          </p:cNvPr>
          <p:cNvSpPr/>
          <p:nvPr/>
        </p:nvSpPr>
        <p:spPr>
          <a:xfrm>
            <a:off x="550863" y="2965049"/>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8" name="Rectangle 7">
            <a:extLst>
              <a:ext uri="{FF2B5EF4-FFF2-40B4-BE49-F238E27FC236}">
                <a16:creationId xmlns:a16="http://schemas.microsoft.com/office/drawing/2014/main" id="{55072BE9-D77E-9EAF-2C7E-09A23B2284A9}"/>
              </a:ext>
            </a:extLst>
          </p:cNvPr>
          <p:cNvSpPr/>
          <p:nvPr/>
        </p:nvSpPr>
        <p:spPr>
          <a:xfrm>
            <a:off x="550863" y="363408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9" name="Rectangle 8">
            <a:extLst>
              <a:ext uri="{FF2B5EF4-FFF2-40B4-BE49-F238E27FC236}">
                <a16:creationId xmlns:a16="http://schemas.microsoft.com/office/drawing/2014/main" id="{E1E32F19-313B-D065-6979-2ED14BA84534}"/>
              </a:ext>
            </a:extLst>
          </p:cNvPr>
          <p:cNvSpPr/>
          <p:nvPr/>
        </p:nvSpPr>
        <p:spPr>
          <a:xfrm>
            <a:off x="550863" y="430312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10" name="Rectangle 9">
            <a:extLst>
              <a:ext uri="{FF2B5EF4-FFF2-40B4-BE49-F238E27FC236}">
                <a16:creationId xmlns:a16="http://schemas.microsoft.com/office/drawing/2014/main" id="{351FA994-2C1C-E495-22C0-C208BEE3F375}"/>
              </a:ext>
            </a:extLst>
          </p:cNvPr>
          <p:cNvSpPr/>
          <p:nvPr/>
        </p:nvSpPr>
        <p:spPr>
          <a:xfrm>
            <a:off x="550863" y="497216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11" name="Rectangle 10">
            <a:extLst>
              <a:ext uri="{FF2B5EF4-FFF2-40B4-BE49-F238E27FC236}">
                <a16:creationId xmlns:a16="http://schemas.microsoft.com/office/drawing/2014/main" id="{68430C15-F4D5-76F8-996D-CBD5F1A2617E}"/>
              </a:ext>
            </a:extLst>
          </p:cNvPr>
          <p:cNvSpPr/>
          <p:nvPr/>
        </p:nvSpPr>
        <p:spPr>
          <a:xfrm>
            <a:off x="550863" y="5641208"/>
            <a:ext cx="1755015" cy="57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tx1"/>
                </a:solidFill>
              </a:rPr>
              <a:t>[Insert factor]</a:t>
            </a:r>
          </a:p>
        </p:txBody>
      </p:sp>
      <p:sp>
        <p:nvSpPr>
          <p:cNvPr id="12" name="Rectangle 11">
            <a:extLst>
              <a:ext uri="{FF2B5EF4-FFF2-40B4-BE49-F238E27FC236}">
                <a16:creationId xmlns:a16="http://schemas.microsoft.com/office/drawing/2014/main" id="{B9B6BC8C-8F4F-A899-B238-180070E619C8}"/>
              </a:ext>
            </a:extLst>
          </p:cNvPr>
          <p:cNvSpPr/>
          <p:nvPr/>
        </p:nvSpPr>
        <p:spPr>
          <a:xfrm>
            <a:off x="2433306" y="2296010"/>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13" name="Rectangle 12">
            <a:extLst>
              <a:ext uri="{FF2B5EF4-FFF2-40B4-BE49-F238E27FC236}">
                <a16:creationId xmlns:a16="http://schemas.microsoft.com/office/drawing/2014/main" id="{092D8017-9A65-7E23-3272-25F560F563EC}"/>
              </a:ext>
            </a:extLst>
          </p:cNvPr>
          <p:cNvSpPr/>
          <p:nvPr/>
        </p:nvSpPr>
        <p:spPr>
          <a:xfrm>
            <a:off x="2433306" y="2965049"/>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14" name="Rectangle 13">
            <a:extLst>
              <a:ext uri="{FF2B5EF4-FFF2-40B4-BE49-F238E27FC236}">
                <a16:creationId xmlns:a16="http://schemas.microsoft.com/office/drawing/2014/main" id="{43149B6D-00D0-D9FA-1989-6265BD73AE77}"/>
              </a:ext>
            </a:extLst>
          </p:cNvPr>
          <p:cNvSpPr/>
          <p:nvPr/>
        </p:nvSpPr>
        <p:spPr>
          <a:xfrm>
            <a:off x="2433306" y="363408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15" name="Rectangle 14">
            <a:extLst>
              <a:ext uri="{FF2B5EF4-FFF2-40B4-BE49-F238E27FC236}">
                <a16:creationId xmlns:a16="http://schemas.microsoft.com/office/drawing/2014/main" id="{9A07DD46-9368-5BB4-B553-B3BBF4522DC9}"/>
              </a:ext>
            </a:extLst>
          </p:cNvPr>
          <p:cNvSpPr/>
          <p:nvPr/>
        </p:nvSpPr>
        <p:spPr>
          <a:xfrm>
            <a:off x="2433306" y="430312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16" name="Rectangle 15">
            <a:extLst>
              <a:ext uri="{FF2B5EF4-FFF2-40B4-BE49-F238E27FC236}">
                <a16:creationId xmlns:a16="http://schemas.microsoft.com/office/drawing/2014/main" id="{3E84877E-516F-1449-7568-4FCEFBB1B55C}"/>
              </a:ext>
            </a:extLst>
          </p:cNvPr>
          <p:cNvSpPr/>
          <p:nvPr/>
        </p:nvSpPr>
        <p:spPr>
          <a:xfrm>
            <a:off x="9886122" y="2296010"/>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sp>
        <p:nvSpPr>
          <p:cNvPr id="17" name="Rectangle 16">
            <a:extLst>
              <a:ext uri="{FF2B5EF4-FFF2-40B4-BE49-F238E27FC236}">
                <a16:creationId xmlns:a16="http://schemas.microsoft.com/office/drawing/2014/main" id="{B3E3DB5D-1A61-3F29-CDFB-63D26269F893}"/>
              </a:ext>
            </a:extLst>
          </p:cNvPr>
          <p:cNvSpPr/>
          <p:nvPr/>
        </p:nvSpPr>
        <p:spPr>
          <a:xfrm>
            <a:off x="9886122" y="2965049"/>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sp>
        <p:nvSpPr>
          <p:cNvPr id="18" name="Rectangle 17">
            <a:extLst>
              <a:ext uri="{FF2B5EF4-FFF2-40B4-BE49-F238E27FC236}">
                <a16:creationId xmlns:a16="http://schemas.microsoft.com/office/drawing/2014/main" id="{6907C5CE-1E3D-A5E3-60EC-29008146F2D1}"/>
              </a:ext>
            </a:extLst>
          </p:cNvPr>
          <p:cNvSpPr/>
          <p:nvPr/>
        </p:nvSpPr>
        <p:spPr>
          <a:xfrm>
            <a:off x="9886122" y="363408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sp>
        <p:nvSpPr>
          <p:cNvPr id="19" name="Rectangle 18">
            <a:extLst>
              <a:ext uri="{FF2B5EF4-FFF2-40B4-BE49-F238E27FC236}">
                <a16:creationId xmlns:a16="http://schemas.microsoft.com/office/drawing/2014/main" id="{17612B56-F699-6270-8951-3DE53265AAE2}"/>
              </a:ext>
            </a:extLst>
          </p:cNvPr>
          <p:cNvSpPr/>
          <p:nvPr/>
        </p:nvSpPr>
        <p:spPr>
          <a:xfrm>
            <a:off x="9886122" y="430312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cxnSp>
        <p:nvCxnSpPr>
          <p:cNvPr id="20" name="Straight Connector 19">
            <a:extLst>
              <a:ext uri="{FF2B5EF4-FFF2-40B4-BE49-F238E27FC236}">
                <a16:creationId xmlns:a16="http://schemas.microsoft.com/office/drawing/2014/main" id="{70D98DDD-1D4E-FDC6-5EED-3B78DB6ED0DC}"/>
              </a:ext>
            </a:extLst>
          </p:cNvPr>
          <p:cNvCxnSpPr>
            <a:cxnSpLocks/>
          </p:cNvCxnSpPr>
          <p:nvPr/>
        </p:nvCxnSpPr>
        <p:spPr>
          <a:xfrm>
            <a:off x="549465" y="2918530"/>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4682B2-847D-1C8C-99FF-90A2804A5FC2}"/>
              </a:ext>
            </a:extLst>
          </p:cNvPr>
          <p:cNvCxnSpPr>
            <a:cxnSpLocks/>
          </p:cNvCxnSpPr>
          <p:nvPr/>
        </p:nvCxnSpPr>
        <p:spPr>
          <a:xfrm>
            <a:off x="549465" y="3587569"/>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1AC7C0-B1CA-FA70-134B-43F2F48BCC43}"/>
              </a:ext>
            </a:extLst>
          </p:cNvPr>
          <p:cNvCxnSpPr>
            <a:cxnSpLocks/>
          </p:cNvCxnSpPr>
          <p:nvPr/>
        </p:nvCxnSpPr>
        <p:spPr>
          <a:xfrm>
            <a:off x="549465" y="4256608"/>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B68A97-B7DD-53A4-CDD0-936D1D8FC92F}"/>
              </a:ext>
            </a:extLst>
          </p:cNvPr>
          <p:cNvCxnSpPr>
            <a:cxnSpLocks/>
          </p:cNvCxnSpPr>
          <p:nvPr/>
        </p:nvCxnSpPr>
        <p:spPr>
          <a:xfrm flipH="1">
            <a:off x="2433306" y="2190504"/>
            <a:ext cx="2394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F7D50A-05F9-9BC5-61C3-9A9C3AFBEEE5}"/>
              </a:ext>
            </a:extLst>
          </p:cNvPr>
          <p:cNvSpPr txBox="1"/>
          <p:nvPr/>
        </p:nvSpPr>
        <p:spPr>
          <a:xfrm>
            <a:off x="2433306" y="1877928"/>
            <a:ext cx="2394000" cy="276999"/>
          </a:xfrm>
          <a:prstGeom prst="rect">
            <a:avLst/>
          </a:prstGeom>
          <a:noFill/>
        </p:spPr>
        <p:txBody>
          <a:bodyPr wrap="square" rtlCol="0" anchor="b">
            <a:spAutoFit/>
          </a:bodyPr>
          <a:lstStyle/>
          <a:p>
            <a:r>
              <a:rPr lang="en-GB" sz="1200" b="1" dirty="0">
                <a:solidFill>
                  <a:schemeClr val="bg1"/>
                </a:solidFill>
              </a:rPr>
              <a:t>What does stand-alone entail?</a:t>
            </a:r>
          </a:p>
        </p:txBody>
      </p:sp>
      <p:cxnSp>
        <p:nvCxnSpPr>
          <p:cNvPr id="25" name="Straight Connector 24">
            <a:extLst>
              <a:ext uri="{FF2B5EF4-FFF2-40B4-BE49-F238E27FC236}">
                <a16:creationId xmlns:a16="http://schemas.microsoft.com/office/drawing/2014/main" id="{9ABDBA35-6C00-1202-F9DB-D563259C3607}"/>
              </a:ext>
            </a:extLst>
          </p:cNvPr>
          <p:cNvCxnSpPr>
            <a:cxnSpLocks/>
          </p:cNvCxnSpPr>
          <p:nvPr/>
        </p:nvCxnSpPr>
        <p:spPr>
          <a:xfrm flipH="1">
            <a:off x="4948831" y="2190504"/>
            <a:ext cx="480323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8A1E6F-7102-C1E2-DD4D-BFDAB21A7F4D}"/>
              </a:ext>
            </a:extLst>
          </p:cNvPr>
          <p:cNvCxnSpPr>
            <a:cxnSpLocks/>
          </p:cNvCxnSpPr>
          <p:nvPr/>
        </p:nvCxnSpPr>
        <p:spPr>
          <a:xfrm flipH="1">
            <a:off x="9884337" y="2190504"/>
            <a:ext cx="17568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7ADCEF5-71D8-57D2-1A40-4E0850629B4B}"/>
              </a:ext>
            </a:extLst>
          </p:cNvPr>
          <p:cNvSpPr txBox="1"/>
          <p:nvPr/>
        </p:nvSpPr>
        <p:spPr>
          <a:xfrm>
            <a:off x="4952383" y="1873194"/>
            <a:ext cx="4799681" cy="276999"/>
          </a:xfrm>
          <a:prstGeom prst="rect">
            <a:avLst/>
          </a:prstGeom>
          <a:noFill/>
        </p:spPr>
        <p:txBody>
          <a:bodyPr wrap="square" rtlCol="0" anchor="b">
            <a:spAutoFit/>
          </a:bodyPr>
          <a:lstStyle/>
          <a:p>
            <a:r>
              <a:rPr lang="en-GB" sz="1200" b="1" dirty="0">
                <a:solidFill>
                  <a:schemeClr val="bg1"/>
                </a:solidFill>
              </a:rPr>
              <a:t>Proposed positioning of [project x]</a:t>
            </a:r>
          </a:p>
        </p:txBody>
      </p:sp>
      <p:sp>
        <p:nvSpPr>
          <p:cNvPr id="28" name="TextBox 27">
            <a:extLst>
              <a:ext uri="{FF2B5EF4-FFF2-40B4-BE49-F238E27FC236}">
                <a16:creationId xmlns:a16="http://schemas.microsoft.com/office/drawing/2014/main" id="{9BB1A3F7-9F79-6D8B-E45D-B5F4AC6A1272}"/>
              </a:ext>
            </a:extLst>
          </p:cNvPr>
          <p:cNvSpPr txBox="1"/>
          <p:nvPr/>
        </p:nvSpPr>
        <p:spPr>
          <a:xfrm>
            <a:off x="9877141" y="1693262"/>
            <a:ext cx="1763996" cy="461665"/>
          </a:xfrm>
          <a:prstGeom prst="rect">
            <a:avLst/>
          </a:prstGeom>
          <a:noFill/>
        </p:spPr>
        <p:txBody>
          <a:bodyPr wrap="square" rtlCol="0" anchor="b">
            <a:spAutoFit/>
          </a:bodyPr>
          <a:lstStyle/>
          <a:p>
            <a:r>
              <a:rPr lang="en-GB" sz="1200" b="1" dirty="0">
                <a:solidFill>
                  <a:schemeClr val="bg1"/>
                </a:solidFill>
              </a:rPr>
              <a:t>Connection to </a:t>
            </a:r>
            <a:br>
              <a:rPr lang="en-GB" sz="1200" b="1" dirty="0">
                <a:solidFill>
                  <a:schemeClr val="bg1"/>
                </a:solidFill>
              </a:rPr>
            </a:br>
            <a:r>
              <a:rPr lang="en-GB" sz="1200" b="1" dirty="0">
                <a:solidFill>
                  <a:schemeClr val="bg1"/>
                </a:solidFill>
              </a:rPr>
              <a:t>[company]</a:t>
            </a:r>
          </a:p>
        </p:txBody>
      </p:sp>
      <p:cxnSp>
        <p:nvCxnSpPr>
          <p:cNvPr id="29" name="Straight Connector 28">
            <a:extLst>
              <a:ext uri="{FF2B5EF4-FFF2-40B4-BE49-F238E27FC236}">
                <a16:creationId xmlns:a16="http://schemas.microsoft.com/office/drawing/2014/main" id="{F7D00CD1-FDA5-66DD-37CA-0F9CC555F9A8}"/>
              </a:ext>
            </a:extLst>
          </p:cNvPr>
          <p:cNvCxnSpPr>
            <a:cxnSpLocks/>
          </p:cNvCxnSpPr>
          <p:nvPr/>
        </p:nvCxnSpPr>
        <p:spPr>
          <a:xfrm>
            <a:off x="549465" y="4925648"/>
            <a:ext cx="110916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31A3EC-D896-DC3A-8A2B-DC49C155B7D0}"/>
              </a:ext>
            </a:extLst>
          </p:cNvPr>
          <p:cNvCxnSpPr>
            <a:cxnSpLocks/>
          </p:cNvCxnSpPr>
          <p:nvPr/>
        </p:nvCxnSpPr>
        <p:spPr>
          <a:xfrm>
            <a:off x="550863" y="5594688"/>
            <a:ext cx="1109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3B31C42-234C-FC86-C24F-B296182E09B5}"/>
              </a:ext>
            </a:extLst>
          </p:cNvPr>
          <p:cNvSpPr/>
          <p:nvPr/>
        </p:nvSpPr>
        <p:spPr>
          <a:xfrm>
            <a:off x="2433306" y="497216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32" name="Rectangle 31">
            <a:extLst>
              <a:ext uri="{FF2B5EF4-FFF2-40B4-BE49-F238E27FC236}">
                <a16:creationId xmlns:a16="http://schemas.microsoft.com/office/drawing/2014/main" id="{031EE479-43DA-3A80-87B2-626231DE8616}"/>
              </a:ext>
            </a:extLst>
          </p:cNvPr>
          <p:cNvSpPr/>
          <p:nvPr/>
        </p:nvSpPr>
        <p:spPr>
          <a:xfrm>
            <a:off x="2433306" y="5641208"/>
            <a:ext cx="2394726"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 of factor]</a:t>
            </a:r>
          </a:p>
        </p:txBody>
      </p:sp>
      <p:sp>
        <p:nvSpPr>
          <p:cNvPr id="33" name="Rectangle 32">
            <a:extLst>
              <a:ext uri="{FF2B5EF4-FFF2-40B4-BE49-F238E27FC236}">
                <a16:creationId xmlns:a16="http://schemas.microsoft.com/office/drawing/2014/main" id="{D4A697BC-0104-5557-707A-32FD0943AEF5}"/>
              </a:ext>
            </a:extLst>
          </p:cNvPr>
          <p:cNvSpPr/>
          <p:nvPr/>
        </p:nvSpPr>
        <p:spPr>
          <a:xfrm>
            <a:off x="9886122" y="497216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sp>
        <p:nvSpPr>
          <p:cNvPr id="34" name="Rectangle 33">
            <a:extLst>
              <a:ext uri="{FF2B5EF4-FFF2-40B4-BE49-F238E27FC236}">
                <a16:creationId xmlns:a16="http://schemas.microsoft.com/office/drawing/2014/main" id="{43D571BA-CB00-4904-E773-D09C5A757E41}"/>
              </a:ext>
            </a:extLst>
          </p:cNvPr>
          <p:cNvSpPr/>
          <p:nvPr/>
        </p:nvSpPr>
        <p:spPr>
          <a:xfrm>
            <a:off x="9886122" y="5641208"/>
            <a:ext cx="1755015" cy="57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bg1"/>
                </a:solidFill>
              </a:rPr>
              <a:t>[Insert description]</a:t>
            </a:r>
          </a:p>
        </p:txBody>
      </p:sp>
      <p:sp>
        <p:nvSpPr>
          <p:cNvPr id="35" name="Rectangle 34">
            <a:extLst>
              <a:ext uri="{FF2B5EF4-FFF2-40B4-BE49-F238E27FC236}">
                <a16:creationId xmlns:a16="http://schemas.microsoft.com/office/drawing/2014/main" id="{C380959E-7538-B9D3-7054-0DD754BA213C}"/>
              </a:ext>
            </a:extLst>
          </p:cNvPr>
          <p:cNvSpPr/>
          <p:nvPr/>
        </p:nvSpPr>
        <p:spPr>
          <a:xfrm>
            <a:off x="4948831" y="2296011"/>
            <a:ext cx="532632" cy="39211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C40E014A-56E8-32AC-83BF-5DFB880E56F1}"/>
              </a:ext>
            </a:extLst>
          </p:cNvPr>
          <p:cNvCxnSpPr>
            <a:cxnSpLocks/>
          </p:cNvCxnSpPr>
          <p:nvPr/>
        </p:nvCxnSpPr>
        <p:spPr>
          <a:xfrm>
            <a:off x="5215147" y="2438609"/>
            <a:ext cx="0" cy="36360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EFD8B12-5DE4-E4EF-E15F-EFBE5B287428}"/>
              </a:ext>
            </a:extLst>
          </p:cNvPr>
          <p:cNvSpPr txBox="1"/>
          <p:nvPr/>
        </p:nvSpPr>
        <p:spPr>
          <a:xfrm rot="16200000">
            <a:off x="3826594" y="4118110"/>
            <a:ext cx="2777107" cy="276999"/>
          </a:xfrm>
          <a:prstGeom prst="rect">
            <a:avLst/>
          </a:prstGeom>
          <a:solidFill>
            <a:srgbClr val="E6E6E6"/>
          </a:solidFill>
        </p:spPr>
        <p:txBody>
          <a:bodyPr wrap="square" rtlCol="0">
            <a:spAutoFit/>
          </a:bodyPr>
          <a:lstStyle/>
          <a:p>
            <a:pPr algn="ctr"/>
            <a:r>
              <a:rPr lang="en-GB" sz="1200" dirty="0">
                <a:solidFill>
                  <a:schemeClr val="bg1"/>
                </a:solidFill>
              </a:rPr>
              <a:t>Stand-alone entity</a:t>
            </a:r>
          </a:p>
        </p:txBody>
      </p:sp>
      <p:sp>
        <p:nvSpPr>
          <p:cNvPr id="38" name="Rectangle 37">
            <a:extLst>
              <a:ext uri="{FF2B5EF4-FFF2-40B4-BE49-F238E27FC236}">
                <a16:creationId xmlns:a16="http://schemas.microsoft.com/office/drawing/2014/main" id="{F0587224-DFD4-013A-3A2B-0F1C54AB2BE1}"/>
              </a:ext>
            </a:extLst>
          </p:cNvPr>
          <p:cNvSpPr/>
          <p:nvPr/>
        </p:nvSpPr>
        <p:spPr>
          <a:xfrm>
            <a:off x="9219433" y="2296011"/>
            <a:ext cx="532632" cy="392119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1824F0A8-3BCC-A16B-0885-F264B314047B}"/>
              </a:ext>
            </a:extLst>
          </p:cNvPr>
          <p:cNvCxnSpPr>
            <a:cxnSpLocks/>
          </p:cNvCxnSpPr>
          <p:nvPr/>
        </p:nvCxnSpPr>
        <p:spPr>
          <a:xfrm>
            <a:off x="9464235" y="2438609"/>
            <a:ext cx="21514" cy="363600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AF04C88-9E9F-F7D5-E5DD-262D9A41CFB6}"/>
              </a:ext>
            </a:extLst>
          </p:cNvPr>
          <p:cNvSpPr txBox="1"/>
          <p:nvPr/>
        </p:nvSpPr>
        <p:spPr>
          <a:xfrm rot="5400000">
            <a:off x="8097195" y="4118110"/>
            <a:ext cx="2777107" cy="276999"/>
          </a:xfrm>
          <a:prstGeom prst="rect">
            <a:avLst/>
          </a:prstGeom>
          <a:solidFill>
            <a:srgbClr val="E6E6E6"/>
          </a:solidFill>
        </p:spPr>
        <p:txBody>
          <a:bodyPr wrap="square" rtlCol="0">
            <a:spAutoFit/>
          </a:bodyPr>
          <a:lstStyle/>
          <a:p>
            <a:pPr algn="ctr"/>
            <a:r>
              <a:rPr lang="en-GB" sz="1200" dirty="0">
                <a:solidFill>
                  <a:schemeClr val="bg1"/>
                </a:solidFill>
              </a:rPr>
              <a:t>Digital product line within [company]</a:t>
            </a:r>
          </a:p>
        </p:txBody>
      </p:sp>
      <p:grpSp>
        <p:nvGrpSpPr>
          <p:cNvPr id="41" name="Group 40">
            <a:extLst>
              <a:ext uri="{FF2B5EF4-FFF2-40B4-BE49-F238E27FC236}">
                <a16:creationId xmlns:a16="http://schemas.microsoft.com/office/drawing/2014/main" id="{F3F37D73-7609-C05D-7035-A9FCA7097DE1}"/>
              </a:ext>
            </a:extLst>
          </p:cNvPr>
          <p:cNvGrpSpPr/>
          <p:nvPr/>
        </p:nvGrpSpPr>
        <p:grpSpPr>
          <a:xfrm>
            <a:off x="5459950" y="2530010"/>
            <a:ext cx="3759483" cy="108000"/>
            <a:chOff x="5459950" y="1919436"/>
            <a:chExt cx="3759483" cy="108000"/>
          </a:xfrm>
          <a:solidFill>
            <a:schemeClr val="bg1"/>
          </a:solidFill>
        </p:grpSpPr>
        <p:sp>
          <p:nvSpPr>
            <p:cNvPr id="43" name="Oval 42">
              <a:extLst>
                <a:ext uri="{FF2B5EF4-FFF2-40B4-BE49-F238E27FC236}">
                  <a16:creationId xmlns:a16="http://schemas.microsoft.com/office/drawing/2014/main" id="{B09C7B85-2A8F-1F79-CE9F-554706728227}"/>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E58DD9C-A538-6112-B2F5-32B155D96EE3}"/>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E38A5A89-AB1E-C0EC-8862-F8313E2305B8}"/>
                </a:ext>
              </a:extLst>
            </p:cNvPr>
            <p:cNvCxnSpPr>
              <a:stCxn id="43" idx="6"/>
              <a:endCxn id="44"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F0A747C-467C-1997-6E0E-B747FF461681}"/>
              </a:ext>
            </a:extLst>
          </p:cNvPr>
          <p:cNvGrpSpPr/>
          <p:nvPr/>
        </p:nvGrpSpPr>
        <p:grpSpPr>
          <a:xfrm>
            <a:off x="5459950" y="3199049"/>
            <a:ext cx="3759483" cy="108000"/>
            <a:chOff x="5459950" y="1919436"/>
            <a:chExt cx="3759483" cy="108000"/>
          </a:xfrm>
          <a:solidFill>
            <a:schemeClr val="bg1"/>
          </a:solidFill>
        </p:grpSpPr>
        <p:sp>
          <p:nvSpPr>
            <p:cNvPr id="47" name="Oval 46">
              <a:extLst>
                <a:ext uri="{FF2B5EF4-FFF2-40B4-BE49-F238E27FC236}">
                  <a16:creationId xmlns:a16="http://schemas.microsoft.com/office/drawing/2014/main" id="{B9B14E5A-240B-6B5B-C7EB-1783CD86C7C4}"/>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17D6D071-4874-6DAA-1060-8BB9E6C241C6}"/>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Connector 48">
              <a:extLst>
                <a:ext uri="{FF2B5EF4-FFF2-40B4-BE49-F238E27FC236}">
                  <a16:creationId xmlns:a16="http://schemas.microsoft.com/office/drawing/2014/main" id="{FD273F7D-F2C7-CF40-461C-7515E45700D3}"/>
                </a:ext>
              </a:extLst>
            </p:cNvPr>
            <p:cNvCxnSpPr>
              <a:stCxn id="47" idx="6"/>
              <a:endCxn id="48"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1210A63-FA94-E75E-1680-01CA58F31BA8}"/>
              </a:ext>
            </a:extLst>
          </p:cNvPr>
          <p:cNvGrpSpPr/>
          <p:nvPr/>
        </p:nvGrpSpPr>
        <p:grpSpPr>
          <a:xfrm>
            <a:off x="5459950" y="3868088"/>
            <a:ext cx="3759483" cy="108000"/>
            <a:chOff x="5459950" y="1919436"/>
            <a:chExt cx="3759483" cy="108000"/>
          </a:xfrm>
          <a:solidFill>
            <a:schemeClr val="bg1"/>
          </a:solidFill>
        </p:grpSpPr>
        <p:sp>
          <p:nvSpPr>
            <p:cNvPr id="51" name="Oval 50">
              <a:extLst>
                <a:ext uri="{FF2B5EF4-FFF2-40B4-BE49-F238E27FC236}">
                  <a16:creationId xmlns:a16="http://schemas.microsoft.com/office/drawing/2014/main" id="{5FD4DD87-54FB-3873-E34F-8F262515C01A}"/>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2" name="Oval 51">
              <a:extLst>
                <a:ext uri="{FF2B5EF4-FFF2-40B4-BE49-F238E27FC236}">
                  <a16:creationId xmlns:a16="http://schemas.microsoft.com/office/drawing/2014/main" id="{2EBB0061-5F76-8FC2-4842-91E581484FEE}"/>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53" name="Straight Connector 52">
              <a:extLst>
                <a:ext uri="{FF2B5EF4-FFF2-40B4-BE49-F238E27FC236}">
                  <a16:creationId xmlns:a16="http://schemas.microsoft.com/office/drawing/2014/main" id="{1044B3B2-4535-04AE-7E58-429159F27524}"/>
                </a:ext>
              </a:extLst>
            </p:cNvPr>
            <p:cNvCxnSpPr>
              <a:stCxn id="51" idx="6"/>
              <a:endCxn id="52"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D443D4-AA0D-B8CC-B311-5B1B96349D6D}"/>
              </a:ext>
            </a:extLst>
          </p:cNvPr>
          <p:cNvGrpSpPr/>
          <p:nvPr/>
        </p:nvGrpSpPr>
        <p:grpSpPr>
          <a:xfrm>
            <a:off x="5459950" y="4537128"/>
            <a:ext cx="3759483" cy="108000"/>
            <a:chOff x="5459950" y="1919436"/>
            <a:chExt cx="3759483" cy="108000"/>
          </a:xfrm>
          <a:solidFill>
            <a:schemeClr val="bg1"/>
          </a:solidFill>
        </p:grpSpPr>
        <p:sp>
          <p:nvSpPr>
            <p:cNvPr id="55" name="Oval 54">
              <a:extLst>
                <a:ext uri="{FF2B5EF4-FFF2-40B4-BE49-F238E27FC236}">
                  <a16:creationId xmlns:a16="http://schemas.microsoft.com/office/drawing/2014/main" id="{BB602DFF-8769-50F5-A106-7BE293F874D9}"/>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BBB408FC-0356-5DDB-3A22-AF8EA4F96F60}"/>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969AA648-A2EB-D338-BAF3-81CDAFECD1F2}"/>
                </a:ext>
              </a:extLst>
            </p:cNvPr>
            <p:cNvCxnSpPr>
              <a:stCxn id="55" idx="6"/>
              <a:endCxn id="56"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9" name="Triangle 88">
            <a:extLst>
              <a:ext uri="{FF2B5EF4-FFF2-40B4-BE49-F238E27FC236}">
                <a16:creationId xmlns:a16="http://schemas.microsoft.com/office/drawing/2014/main" id="{CD01DC07-438C-0454-28D0-63B63568CBA5}"/>
              </a:ext>
            </a:extLst>
          </p:cNvPr>
          <p:cNvSpPr/>
          <p:nvPr/>
        </p:nvSpPr>
        <p:spPr>
          <a:xfrm>
            <a:off x="6642904" y="2476010"/>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riangle 89">
            <a:extLst>
              <a:ext uri="{FF2B5EF4-FFF2-40B4-BE49-F238E27FC236}">
                <a16:creationId xmlns:a16="http://schemas.microsoft.com/office/drawing/2014/main" id="{C9199473-610E-4BA2-7D32-DE2E6654031D}"/>
              </a:ext>
            </a:extLst>
          </p:cNvPr>
          <p:cNvSpPr/>
          <p:nvPr/>
        </p:nvSpPr>
        <p:spPr>
          <a:xfrm>
            <a:off x="5669361" y="3145049"/>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riangle 90">
            <a:extLst>
              <a:ext uri="{FF2B5EF4-FFF2-40B4-BE49-F238E27FC236}">
                <a16:creationId xmlns:a16="http://schemas.microsoft.com/office/drawing/2014/main" id="{14D9AE38-BB01-1B05-61D3-74CEA4AB6BDB}"/>
              </a:ext>
            </a:extLst>
          </p:cNvPr>
          <p:cNvSpPr/>
          <p:nvPr/>
        </p:nvSpPr>
        <p:spPr>
          <a:xfrm>
            <a:off x="7999519" y="381408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Triangle 91">
            <a:extLst>
              <a:ext uri="{FF2B5EF4-FFF2-40B4-BE49-F238E27FC236}">
                <a16:creationId xmlns:a16="http://schemas.microsoft.com/office/drawing/2014/main" id="{B2102F2C-25EC-67B4-F582-58C299DF3640}"/>
              </a:ext>
            </a:extLst>
          </p:cNvPr>
          <p:cNvSpPr/>
          <p:nvPr/>
        </p:nvSpPr>
        <p:spPr>
          <a:xfrm>
            <a:off x="5665537" y="448312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Group 92">
            <a:extLst>
              <a:ext uri="{FF2B5EF4-FFF2-40B4-BE49-F238E27FC236}">
                <a16:creationId xmlns:a16="http://schemas.microsoft.com/office/drawing/2014/main" id="{09D73D35-6F2A-ACA0-9F3E-AA486F8DBEFA}"/>
              </a:ext>
            </a:extLst>
          </p:cNvPr>
          <p:cNvGrpSpPr/>
          <p:nvPr/>
        </p:nvGrpSpPr>
        <p:grpSpPr>
          <a:xfrm>
            <a:off x="5459950" y="5875208"/>
            <a:ext cx="3759483" cy="108000"/>
            <a:chOff x="5459950" y="1919436"/>
            <a:chExt cx="3759483" cy="108000"/>
          </a:xfrm>
          <a:solidFill>
            <a:schemeClr val="bg1"/>
          </a:solidFill>
        </p:grpSpPr>
        <p:sp>
          <p:nvSpPr>
            <p:cNvPr id="94" name="Oval 93">
              <a:extLst>
                <a:ext uri="{FF2B5EF4-FFF2-40B4-BE49-F238E27FC236}">
                  <a16:creationId xmlns:a16="http://schemas.microsoft.com/office/drawing/2014/main" id="{0F1CB125-86C6-262C-FAE0-F8CFFDA9E18E}"/>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5256F514-2CB1-5DEA-068C-849E7E7275B8}"/>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Straight Connector 95">
              <a:extLst>
                <a:ext uri="{FF2B5EF4-FFF2-40B4-BE49-F238E27FC236}">
                  <a16:creationId xmlns:a16="http://schemas.microsoft.com/office/drawing/2014/main" id="{7D9821CF-7B1A-C528-EC9C-8590B32D8B65}"/>
                </a:ext>
              </a:extLst>
            </p:cNvPr>
            <p:cNvCxnSpPr>
              <a:stCxn id="94" idx="6"/>
              <a:endCxn id="95"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7" name="Triangle 96">
            <a:extLst>
              <a:ext uri="{FF2B5EF4-FFF2-40B4-BE49-F238E27FC236}">
                <a16:creationId xmlns:a16="http://schemas.microsoft.com/office/drawing/2014/main" id="{D786FF75-7D80-CFA6-0B58-C72ED0A56A88}"/>
              </a:ext>
            </a:extLst>
          </p:cNvPr>
          <p:cNvSpPr/>
          <p:nvPr/>
        </p:nvSpPr>
        <p:spPr>
          <a:xfrm>
            <a:off x="6406316" y="582120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8" name="Group 97">
            <a:extLst>
              <a:ext uri="{FF2B5EF4-FFF2-40B4-BE49-F238E27FC236}">
                <a16:creationId xmlns:a16="http://schemas.microsoft.com/office/drawing/2014/main" id="{E123AE37-452D-7FF4-0890-37A554AF27CE}"/>
              </a:ext>
            </a:extLst>
          </p:cNvPr>
          <p:cNvGrpSpPr/>
          <p:nvPr/>
        </p:nvGrpSpPr>
        <p:grpSpPr>
          <a:xfrm>
            <a:off x="5459950" y="5206168"/>
            <a:ext cx="3759483" cy="108000"/>
            <a:chOff x="5459950" y="1919436"/>
            <a:chExt cx="3759483" cy="108000"/>
          </a:xfrm>
          <a:solidFill>
            <a:schemeClr val="bg1"/>
          </a:solidFill>
        </p:grpSpPr>
        <p:sp>
          <p:nvSpPr>
            <p:cNvPr id="99" name="Oval 98">
              <a:extLst>
                <a:ext uri="{FF2B5EF4-FFF2-40B4-BE49-F238E27FC236}">
                  <a16:creationId xmlns:a16="http://schemas.microsoft.com/office/drawing/2014/main" id="{E6F09D01-1127-1311-6BE1-233A1E4A83C2}"/>
                </a:ext>
              </a:extLst>
            </p:cNvPr>
            <p:cNvSpPr>
              <a:spLocks noChangeAspect="1"/>
            </p:cNvSpPr>
            <p:nvPr/>
          </p:nvSpPr>
          <p:spPr>
            <a:xfrm>
              <a:off x="5459950"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00" name="Oval 99">
              <a:extLst>
                <a:ext uri="{FF2B5EF4-FFF2-40B4-BE49-F238E27FC236}">
                  <a16:creationId xmlns:a16="http://schemas.microsoft.com/office/drawing/2014/main" id="{F9F8CE13-1018-8EC3-6177-A1AA6251538F}"/>
                </a:ext>
              </a:extLst>
            </p:cNvPr>
            <p:cNvSpPr>
              <a:spLocks noChangeAspect="1"/>
            </p:cNvSpPr>
            <p:nvPr/>
          </p:nvSpPr>
          <p:spPr>
            <a:xfrm>
              <a:off x="9111433" y="1919436"/>
              <a:ext cx="108000" cy="10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cxnSp>
          <p:nvCxnSpPr>
            <p:cNvPr id="101" name="Straight Connector 100">
              <a:extLst>
                <a:ext uri="{FF2B5EF4-FFF2-40B4-BE49-F238E27FC236}">
                  <a16:creationId xmlns:a16="http://schemas.microsoft.com/office/drawing/2014/main" id="{5EB9E18C-3A93-22DB-AB9B-C86165A5AFC8}"/>
                </a:ext>
              </a:extLst>
            </p:cNvPr>
            <p:cNvCxnSpPr>
              <a:stCxn id="99" idx="6"/>
              <a:endCxn id="100" idx="2"/>
            </p:cNvCxnSpPr>
            <p:nvPr/>
          </p:nvCxnSpPr>
          <p:spPr>
            <a:xfrm>
              <a:off x="5567950" y="1973436"/>
              <a:ext cx="3543483"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Triangle 101">
            <a:extLst>
              <a:ext uri="{FF2B5EF4-FFF2-40B4-BE49-F238E27FC236}">
                <a16:creationId xmlns:a16="http://schemas.microsoft.com/office/drawing/2014/main" id="{D21CFC77-268D-89B6-7416-2B48A65ACDED}"/>
              </a:ext>
            </a:extLst>
          </p:cNvPr>
          <p:cNvSpPr/>
          <p:nvPr/>
        </p:nvSpPr>
        <p:spPr>
          <a:xfrm>
            <a:off x="7386372" y="5152168"/>
            <a:ext cx="288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ooter Placeholder 2">
            <a:extLst>
              <a:ext uri="{FF2B5EF4-FFF2-40B4-BE49-F238E27FC236}">
                <a16:creationId xmlns:a16="http://schemas.microsoft.com/office/drawing/2014/main" id="{00C804C4-6323-E53D-FF1B-C744490E112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2" name="Rectangle 41">
            <a:hlinkClick r:id="rId2" action="ppaction://hlinksldjump"/>
            <a:extLst>
              <a:ext uri="{FF2B5EF4-FFF2-40B4-BE49-F238E27FC236}">
                <a16:creationId xmlns:a16="http://schemas.microsoft.com/office/drawing/2014/main" id="{18255EEC-CE5E-8ECF-FFC0-BA0501A2F38A}"/>
              </a:ext>
            </a:extLst>
          </p:cNvPr>
          <p:cNvSpPr/>
          <p:nvPr/>
        </p:nvSpPr>
        <p:spPr>
          <a:xfrm>
            <a:off x="12290611" y="-1"/>
            <a:ext cx="1496410" cy="1086613"/>
          </a:xfrm>
          <a:prstGeom prst="rect">
            <a:avLst/>
          </a:prstGeom>
          <a:solidFill>
            <a:schemeClr val="accent6">
              <a:lumMod val="20000"/>
              <a:lumOff val="80000"/>
            </a:schemeClr>
          </a:solidFill>
          <a:ln w="6350" cap="sq">
            <a:solidFill>
              <a:schemeClr val="accent6">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DK" sz="1200" dirty="0">
                <a:solidFill>
                  <a:schemeClr val="bg1"/>
                </a:solidFill>
              </a:rPr>
              <a:t>See </a:t>
            </a:r>
            <a:r>
              <a:rPr lang="en-DK" sz="1200">
                <a:solidFill>
                  <a:schemeClr val="bg1"/>
                </a:solidFill>
                <a:hlinkClick r:id="rId3" action="ppaction://hlinksldjump"/>
              </a:rPr>
              <a:t>Slide </a:t>
            </a:r>
            <a:r>
              <a:rPr lang="da-DK" sz="1200" dirty="0">
                <a:solidFill>
                  <a:schemeClr val="bg1"/>
                </a:solidFill>
                <a:hlinkClick r:id="rId3" action="ppaction://hlinksldjump"/>
              </a:rPr>
              <a:t>175</a:t>
            </a:r>
            <a:r>
              <a:rPr lang="en-DK" sz="1200">
                <a:solidFill>
                  <a:schemeClr val="bg1"/>
                </a:solidFill>
              </a:rPr>
              <a:t> </a:t>
            </a:r>
            <a:r>
              <a:rPr lang="en-DK" sz="1200" dirty="0">
                <a:solidFill>
                  <a:schemeClr val="bg1"/>
                </a:solidFill>
              </a:rPr>
              <a:t>for example</a:t>
            </a:r>
          </a:p>
        </p:txBody>
      </p:sp>
    </p:spTree>
    <p:extLst>
      <p:ext uri="{BB962C8B-B14F-4D97-AF65-F5344CB8AC3E}">
        <p14:creationId xmlns:p14="http://schemas.microsoft.com/office/powerpoint/2010/main" val="3655623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The optimal [project x] setup is built up around [insert description]</a:t>
            </a:r>
            <a:endParaRPr lang="en-US" dirty="0"/>
          </a:p>
        </p:txBody>
      </p:sp>
      <p:sp>
        <p:nvSpPr>
          <p:cNvPr id="87" name="Subtitle 86">
            <a:extLst>
              <a:ext uri="{FF2B5EF4-FFF2-40B4-BE49-F238E27FC236}">
                <a16:creationId xmlns:a16="http://schemas.microsoft.com/office/drawing/2014/main" id="{AB00EBDD-8544-4F1B-E0E5-052312FFFBAB}"/>
              </a:ext>
            </a:extLst>
          </p:cNvPr>
          <p:cNvSpPr>
            <a:spLocks noGrp="1"/>
          </p:cNvSpPr>
          <p:nvPr>
            <p:ph type="subTitle" idx="1"/>
          </p:nvPr>
        </p:nvSpPr>
        <p:spPr/>
        <p:txBody>
          <a:bodyPr/>
          <a:lstStyle/>
          <a:p>
            <a:endParaRPr lang="en-US" dirty="0"/>
          </a:p>
        </p:txBody>
      </p:sp>
      <p:sp>
        <p:nvSpPr>
          <p:cNvPr id="88" name="Text Placeholder 87">
            <a:extLst>
              <a:ext uri="{FF2B5EF4-FFF2-40B4-BE49-F238E27FC236}">
                <a16:creationId xmlns:a16="http://schemas.microsoft.com/office/drawing/2014/main" id="{E451CA66-1419-393B-4458-DD09A44D84A5}"/>
              </a:ext>
            </a:extLst>
          </p:cNvPr>
          <p:cNvSpPr>
            <a:spLocks noGrp="1"/>
          </p:cNvSpPr>
          <p:nvPr>
            <p:ph type="body" sz="quarter" idx="17"/>
          </p:nvPr>
        </p:nvSpPr>
        <p:spPr>
          <a:xfrm>
            <a:off x="7630160" y="100540"/>
            <a:ext cx="4007104" cy="123111"/>
          </a:xfrm>
        </p:spPr>
        <p:txBody>
          <a:bodyPr/>
          <a:lstStyle/>
          <a:p>
            <a:r>
              <a:rPr lang="en-US" dirty="0"/>
              <a:t>Solution: Governance</a:t>
            </a:r>
          </a:p>
        </p:txBody>
      </p:sp>
      <p:sp>
        <p:nvSpPr>
          <p:cNvPr id="73" name="Google Shape;988;p207">
            <a:extLst>
              <a:ext uri="{FF2B5EF4-FFF2-40B4-BE49-F238E27FC236}">
                <a16:creationId xmlns:a16="http://schemas.microsoft.com/office/drawing/2014/main" id="{0CEFDC64-2F0D-1397-7354-EC0422F025CB}"/>
              </a:ext>
            </a:extLst>
          </p:cNvPr>
          <p:cNvSpPr/>
          <p:nvPr/>
        </p:nvSpPr>
        <p:spPr>
          <a:xfrm>
            <a:off x="598467" y="3962131"/>
            <a:ext cx="7838400" cy="1199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67" b="1" dirty="0">
                <a:solidFill>
                  <a:schemeClr val="bg1"/>
                </a:solidFill>
                <a:latin typeface="Arial" panose="020B0604020202020204" pitchFamily="34" charset="0"/>
                <a:ea typeface="Helvetica Neue"/>
                <a:cs typeface="Arial" panose="020B0604020202020204" pitchFamily="34" charset="0"/>
                <a:sym typeface="Helvetica Neue"/>
              </a:rPr>
              <a:t>[Insert project x team]</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[Insert which activities/operations they will be in charge of]</a:t>
            </a:r>
          </a:p>
        </p:txBody>
      </p:sp>
      <p:sp>
        <p:nvSpPr>
          <p:cNvPr id="74" name="Google Shape;990;p207">
            <a:extLst>
              <a:ext uri="{FF2B5EF4-FFF2-40B4-BE49-F238E27FC236}">
                <a16:creationId xmlns:a16="http://schemas.microsoft.com/office/drawing/2014/main" id="{B5C1EBCD-14B0-AFB0-C5C3-258AE34CB0C2}"/>
              </a:ext>
            </a:extLst>
          </p:cNvPr>
          <p:cNvSpPr/>
          <p:nvPr/>
        </p:nvSpPr>
        <p:spPr>
          <a:xfrm>
            <a:off x="598469" y="5283203"/>
            <a:ext cx="7838400" cy="961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67" b="1" dirty="0">
                <a:solidFill>
                  <a:schemeClr val="bg1"/>
                </a:solidFill>
                <a:latin typeface="Arial" panose="020B0604020202020204" pitchFamily="34" charset="0"/>
                <a:ea typeface="Helvetica Neue"/>
                <a:cs typeface="Arial" panose="020B0604020202020204" pitchFamily="34" charset="0"/>
                <a:sym typeface="Helvetica Neue"/>
              </a:rPr>
              <a:t>[Insert stakeholder group or relevant team/function/BU]</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[Insert how this group will relate to project x]</a:t>
            </a:r>
          </a:p>
        </p:txBody>
      </p:sp>
      <p:sp>
        <p:nvSpPr>
          <p:cNvPr id="75" name="Google Shape;991;p207">
            <a:extLst>
              <a:ext uri="{FF2B5EF4-FFF2-40B4-BE49-F238E27FC236}">
                <a16:creationId xmlns:a16="http://schemas.microsoft.com/office/drawing/2014/main" id="{7E149E41-9F6A-34F8-4C34-8C601A0A0F57}"/>
              </a:ext>
            </a:extLst>
          </p:cNvPr>
          <p:cNvSpPr/>
          <p:nvPr/>
        </p:nvSpPr>
        <p:spPr>
          <a:xfrm>
            <a:off x="9267833" y="2873633"/>
            <a:ext cx="2328400" cy="33704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67" b="1" dirty="0">
                <a:solidFill>
                  <a:schemeClr val="bg1"/>
                </a:solidFill>
                <a:latin typeface="Arial" panose="020B0604020202020204" pitchFamily="34" charset="0"/>
                <a:ea typeface="Helvetica Neue"/>
                <a:cs typeface="Arial" panose="020B0604020202020204" pitchFamily="34" charset="0"/>
                <a:sym typeface="Helvetica Neue"/>
              </a:rPr>
              <a:t>[Insert stakeholder group or relevant team/function/BU]</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[Insert how this group will relate to project x]</a:t>
            </a:r>
          </a:p>
        </p:txBody>
      </p:sp>
      <p:grpSp>
        <p:nvGrpSpPr>
          <p:cNvPr id="76" name="Google Shape;992;p207">
            <a:extLst>
              <a:ext uri="{FF2B5EF4-FFF2-40B4-BE49-F238E27FC236}">
                <a16:creationId xmlns:a16="http://schemas.microsoft.com/office/drawing/2014/main" id="{918BEE8A-4C30-C05C-285D-1BB3CE04D95C}"/>
              </a:ext>
            </a:extLst>
          </p:cNvPr>
          <p:cNvGrpSpPr/>
          <p:nvPr/>
        </p:nvGrpSpPr>
        <p:grpSpPr>
          <a:xfrm>
            <a:off x="8617467" y="2902200"/>
            <a:ext cx="360000" cy="3342000"/>
            <a:chOff x="4022146" y="2902200"/>
            <a:chExt cx="360000" cy="3342000"/>
          </a:xfrm>
        </p:grpSpPr>
        <p:cxnSp>
          <p:nvCxnSpPr>
            <p:cNvPr id="77" name="Google Shape;993;p207">
              <a:extLst>
                <a:ext uri="{FF2B5EF4-FFF2-40B4-BE49-F238E27FC236}">
                  <a16:creationId xmlns:a16="http://schemas.microsoft.com/office/drawing/2014/main" id="{CF403CC5-B6C4-4FB0-0A1E-CEF7D4A5AA1B}"/>
                </a:ext>
              </a:extLst>
            </p:cNvPr>
            <p:cNvCxnSpPr/>
            <p:nvPr/>
          </p:nvCxnSpPr>
          <p:spPr>
            <a:xfrm>
              <a:off x="4198779" y="2902200"/>
              <a:ext cx="0" cy="3342000"/>
            </a:xfrm>
            <a:prstGeom prst="straightConnector1">
              <a:avLst/>
            </a:prstGeom>
            <a:noFill/>
            <a:ln w="9525" cap="flat" cmpd="sng">
              <a:solidFill>
                <a:srgbClr val="7F7F7F"/>
              </a:solidFill>
              <a:prstDash val="solid"/>
              <a:miter lim="800000"/>
              <a:headEnd type="none" w="sm" len="sm"/>
              <a:tailEnd type="none" w="sm" len="sm"/>
            </a:ln>
          </p:spPr>
        </p:cxnSp>
        <p:sp>
          <p:nvSpPr>
            <p:cNvPr id="78" name="Google Shape;994;p207">
              <a:extLst>
                <a:ext uri="{FF2B5EF4-FFF2-40B4-BE49-F238E27FC236}">
                  <a16:creationId xmlns:a16="http://schemas.microsoft.com/office/drawing/2014/main" id="{4936AB16-E89C-59BA-A482-EADAFB0BE8AF}"/>
                </a:ext>
              </a:extLst>
            </p:cNvPr>
            <p:cNvSpPr/>
            <p:nvPr/>
          </p:nvSpPr>
          <p:spPr>
            <a:xfrm>
              <a:off x="4022146" y="4398274"/>
              <a:ext cx="360000" cy="360000"/>
            </a:xfrm>
            <a:prstGeom prst="ellipse">
              <a:avLst/>
            </a:prstGeom>
            <a:solidFill>
              <a:schemeClr val="accent1"/>
            </a:solidFill>
            <a:ln>
              <a:noFill/>
            </a:ln>
          </p:spPr>
          <p:txBody>
            <a:bodyPr spcFirstLastPara="1" wrap="square" lIns="0" tIns="0" rIns="0" bIns="45700" anchor="ctr" anchorCtr="0">
              <a:noAutofit/>
            </a:bodyPr>
            <a:lstStyle/>
            <a:p>
              <a:pPr algn="ctr"/>
              <a:r>
                <a:rPr lang="en" sz="2400" dirty="0">
                  <a:latin typeface="Arial" panose="020B0604020202020204" pitchFamily="34" charset="0"/>
                  <a:ea typeface="Helvetica Neue"/>
                  <a:cs typeface="Arial" panose="020B0604020202020204" pitchFamily="34" charset="0"/>
                  <a:sym typeface="Helvetica Neue"/>
                </a:rPr>
                <a:t>+</a:t>
              </a:r>
              <a:endParaRPr sz="1867" dirty="0">
                <a:latin typeface="Arial" panose="020B0604020202020204" pitchFamily="34" charset="0"/>
                <a:ea typeface="Helvetica Neue"/>
                <a:cs typeface="Arial" panose="020B0604020202020204" pitchFamily="34" charset="0"/>
                <a:sym typeface="Helvetica Neue"/>
              </a:endParaRPr>
            </a:p>
          </p:txBody>
        </p:sp>
      </p:grpSp>
      <p:sp>
        <p:nvSpPr>
          <p:cNvPr id="79" name="Google Shape;995;p207">
            <a:extLst>
              <a:ext uri="{FF2B5EF4-FFF2-40B4-BE49-F238E27FC236}">
                <a16:creationId xmlns:a16="http://schemas.microsoft.com/office/drawing/2014/main" id="{5002A650-886E-9039-7594-97E11583B455}"/>
              </a:ext>
            </a:extLst>
          </p:cNvPr>
          <p:cNvSpPr/>
          <p:nvPr/>
        </p:nvSpPr>
        <p:spPr>
          <a:xfrm>
            <a:off x="598672" y="2873633"/>
            <a:ext cx="7838400" cy="9612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67" b="1" dirty="0">
                <a:solidFill>
                  <a:schemeClr val="bg1"/>
                </a:solidFill>
                <a:latin typeface="Arial" panose="020B0604020202020204" pitchFamily="34" charset="0"/>
                <a:ea typeface="Helvetica Neue"/>
                <a:cs typeface="Arial" panose="020B0604020202020204" pitchFamily="34" charset="0"/>
                <a:sym typeface="Helvetica Neue"/>
              </a:rPr>
              <a:t>[Insert stakeholder group or relevant team/function/BU]</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[Insert how this group will relate to project x]</a:t>
            </a:r>
          </a:p>
        </p:txBody>
      </p:sp>
      <p:sp>
        <p:nvSpPr>
          <p:cNvPr id="80" name="Google Shape;996;p207">
            <a:extLst>
              <a:ext uri="{FF2B5EF4-FFF2-40B4-BE49-F238E27FC236}">
                <a16:creationId xmlns:a16="http://schemas.microsoft.com/office/drawing/2014/main" id="{9C9ADDA4-B0C0-C099-78DE-349B5D908C0F}"/>
              </a:ext>
            </a:extLst>
          </p:cNvPr>
          <p:cNvSpPr/>
          <p:nvPr/>
        </p:nvSpPr>
        <p:spPr>
          <a:xfrm>
            <a:off x="491833" y="2873633"/>
            <a:ext cx="106800" cy="9612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1" name="Google Shape;997;p207">
            <a:extLst>
              <a:ext uri="{FF2B5EF4-FFF2-40B4-BE49-F238E27FC236}">
                <a16:creationId xmlns:a16="http://schemas.microsoft.com/office/drawing/2014/main" id="{009F6607-73C9-7670-5BEE-677740F03AA5}"/>
              </a:ext>
            </a:extLst>
          </p:cNvPr>
          <p:cNvSpPr/>
          <p:nvPr/>
        </p:nvSpPr>
        <p:spPr>
          <a:xfrm>
            <a:off x="491633" y="3962135"/>
            <a:ext cx="106800" cy="1199200"/>
          </a:xfrm>
          <a:prstGeom prst="rect">
            <a:avLst/>
          </a:prstGeom>
          <a:solidFill>
            <a:schemeClr val="accent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2" name="Google Shape;998;p207">
            <a:extLst>
              <a:ext uri="{FF2B5EF4-FFF2-40B4-BE49-F238E27FC236}">
                <a16:creationId xmlns:a16="http://schemas.microsoft.com/office/drawing/2014/main" id="{D68294D1-C42C-9E22-DA84-5AC5C49DD8AF}"/>
              </a:ext>
            </a:extLst>
          </p:cNvPr>
          <p:cNvSpPr/>
          <p:nvPr/>
        </p:nvSpPr>
        <p:spPr>
          <a:xfrm>
            <a:off x="491833" y="5283211"/>
            <a:ext cx="106800" cy="9612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3" name="Google Shape;999;p207">
            <a:extLst>
              <a:ext uri="{FF2B5EF4-FFF2-40B4-BE49-F238E27FC236}">
                <a16:creationId xmlns:a16="http://schemas.microsoft.com/office/drawing/2014/main" id="{9DE3C864-C03D-1866-CB1E-4E2C6DFEB2F1}"/>
              </a:ext>
            </a:extLst>
          </p:cNvPr>
          <p:cNvSpPr/>
          <p:nvPr/>
        </p:nvSpPr>
        <p:spPr>
          <a:xfrm>
            <a:off x="9157867" y="2873632"/>
            <a:ext cx="106800" cy="3370400"/>
          </a:xfrm>
          <a:prstGeom prst="rect">
            <a:avLst/>
          </a:prstGeom>
          <a:solidFill>
            <a:schemeClr val="bg1"/>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84" name="Google Shape;1000;p207">
            <a:extLst>
              <a:ext uri="{FF2B5EF4-FFF2-40B4-BE49-F238E27FC236}">
                <a16:creationId xmlns:a16="http://schemas.microsoft.com/office/drawing/2014/main" id="{B667CA18-7007-BCBC-37E2-4AD7E9A26933}"/>
              </a:ext>
            </a:extLst>
          </p:cNvPr>
          <p:cNvSpPr/>
          <p:nvPr/>
        </p:nvSpPr>
        <p:spPr>
          <a:xfrm>
            <a:off x="598633" y="2152217"/>
            <a:ext cx="10997600" cy="594000"/>
          </a:xfrm>
          <a:prstGeom prst="rect">
            <a:avLst/>
          </a:prstGeom>
          <a:solidFill>
            <a:schemeClr val="tx1">
              <a:lumMod val="95000"/>
            </a:schemeClr>
          </a:solidFill>
          <a:ln>
            <a:noFill/>
          </a:ln>
        </p:spPr>
        <p:txBody>
          <a:bodyPr spcFirstLastPara="1" wrap="square" lIns="121900" tIns="121900" rIns="121900" bIns="121900" anchor="ctr" anchorCtr="0">
            <a:noAutofit/>
          </a:bodyPr>
          <a:lstStyle/>
          <a:p>
            <a:pPr>
              <a:lnSpc>
                <a:spcPct val="115000"/>
              </a:lnSpc>
            </a:pPr>
            <a:r>
              <a:rPr lang="en-US" sz="1467" b="1" dirty="0">
                <a:solidFill>
                  <a:schemeClr val="bg1"/>
                </a:solidFill>
                <a:latin typeface="Arial" panose="020B0604020202020204" pitchFamily="34" charset="0"/>
                <a:ea typeface="Helvetica Neue"/>
                <a:cs typeface="Arial" panose="020B0604020202020204" pitchFamily="34" charset="0"/>
                <a:sym typeface="Helvetica Neue"/>
              </a:rPr>
              <a:t>[Insert stakeholder group or relevant team/function/BU]</a:t>
            </a:r>
            <a:br>
              <a:rPr lang="en-US" sz="1467" dirty="0">
                <a:solidFill>
                  <a:schemeClr val="bg1"/>
                </a:solidFill>
                <a:latin typeface="Arial" panose="020B0604020202020204" pitchFamily="34" charset="0"/>
                <a:ea typeface="Helvetica Neue"/>
                <a:cs typeface="Arial" panose="020B0604020202020204" pitchFamily="34" charset="0"/>
                <a:sym typeface="Helvetica Neue"/>
              </a:rPr>
            </a:br>
            <a:r>
              <a:rPr lang="en-US" sz="1200" dirty="0">
                <a:solidFill>
                  <a:schemeClr val="bg1"/>
                </a:solidFill>
                <a:latin typeface="Arial" panose="020B0604020202020204" pitchFamily="34" charset="0"/>
                <a:ea typeface="Helvetica Neue"/>
                <a:cs typeface="Arial" panose="020B0604020202020204" pitchFamily="34" charset="0"/>
                <a:sym typeface="Helvetica Neue"/>
              </a:rPr>
              <a:t>[Insert how this group will relate to project x/what they control in project x, if relevant]</a:t>
            </a:r>
          </a:p>
        </p:txBody>
      </p:sp>
      <p:sp>
        <p:nvSpPr>
          <p:cNvPr id="85" name="Google Shape;1001;p207">
            <a:extLst>
              <a:ext uri="{FF2B5EF4-FFF2-40B4-BE49-F238E27FC236}">
                <a16:creationId xmlns:a16="http://schemas.microsoft.com/office/drawing/2014/main" id="{8A4F550F-C0C5-D51B-76B4-3852B663E793}"/>
              </a:ext>
            </a:extLst>
          </p:cNvPr>
          <p:cNvSpPr/>
          <p:nvPr/>
        </p:nvSpPr>
        <p:spPr>
          <a:xfrm>
            <a:off x="491833" y="2152217"/>
            <a:ext cx="106800" cy="594000"/>
          </a:xfrm>
          <a:prstGeom prst="rect">
            <a:avLst/>
          </a:prstGeom>
          <a:solidFill>
            <a:schemeClr val="accent2"/>
          </a:solidFill>
          <a:ln>
            <a:noFill/>
          </a:ln>
        </p:spPr>
        <p:txBody>
          <a:bodyPr spcFirstLastPara="1" wrap="square" lIns="121900" tIns="121900" rIns="121900" bIns="121900" anchor="ctr" anchorCtr="0">
            <a:noAutofit/>
          </a:bodyPr>
          <a:lstStyle/>
          <a:p>
            <a:pPr>
              <a:lnSpc>
                <a:spcPct val="115000"/>
              </a:lnSpc>
            </a:pPr>
            <a:endParaRPr sz="1467">
              <a:solidFill>
                <a:schemeClr val="dk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869B02C-608A-35EA-10EA-9C3487A9C701}"/>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4" name="Footer Placeholder 2">
            <a:extLst>
              <a:ext uri="{FF2B5EF4-FFF2-40B4-BE49-F238E27FC236}">
                <a16:creationId xmlns:a16="http://schemas.microsoft.com/office/drawing/2014/main" id="{AE144B5D-354A-D8D5-E1FD-80705F7621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52414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GB" dirty="0"/>
              <a:t>Governance structure ensures strategic alignment with [Group/parent organization]</a:t>
            </a:r>
            <a:endParaRPr lang="en-US" dirty="0"/>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endParaRPr lang="en-US" dirty="0"/>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Solution: Governance</a:t>
            </a:r>
          </a:p>
        </p:txBody>
      </p:sp>
      <p:sp>
        <p:nvSpPr>
          <p:cNvPr id="7" name="TextBox 6">
            <a:extLst>
              <a:ext uri="{FF2B5EF4-FFF2-40B4-BE49-F238E27FC236}">
                <a16:creationId xmlns:a16="http://schemas.microsoft.com/office/drawing/2014/main" id="{3EBEA71D-2F58-2568-4494-C4994226C315}"/>
              </a:ext>
            </a:extLst>
          </p:cNvPr>
          <p:cNvSpPr txBox="1"/>
          <p:nvPr/>
        </p:nvSpPr>
        <p:spPr>
          <a:xfrm>
            <a:off x="8181520" y="2120721"/>
            <a:ext cx="3457783"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Executive Team</a:t>
            </a:r>
          </a:p>
        </p:txBody>
      </p:sp>
      <p:sp>
        <p:nvSpPr>
          <p:cNvPr id="8" name="TextBox 7">
            <a:extLst>
              <a:ext uri="{FF2B5EF4-FFF2-40B4-BE49-F238E27FC236}">
                <a16:creationId xmlns:a16="http://schemas.microsoft.com/office/drawing/2014/main" id="{3C5877C9-98FD-08F6-C24F-9CE9E63611CA}"/>
              </a:ext>
            </a:extLst>
          </p:cNvPr>
          <p:cNvSpPr txBox="1"/>
          <p:nvPr/>
        </p:nvSpPr>
        <p:spPr>
          <a:xfrm>
            <a:off x="554735" y="2120721"/>
            <a:ext cx="694803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Steering Committee</a:t>
            </a:r>
          </a:p>
        </p:txBody>
      </p:sp>
      <p:sp>
        <p:nvSpPr>
          <p:cNvPr id="9" name="TextBox 8">
            <a:extLst>
              <a:ext uri="{FF2B5EF4-FFF2-40B4-BE49-F238E27FC236}">
                <a16:creationId xmlns:a16="http://schemas.microsoft.com/office/drawing/2014/main" id="{378B94F6-B3A9-7A5B-A8CA-FF73310886D3}"/>
              </a:ext>
            </a:extLst>
          </p:cNvPr>
          <p:cNvSpPr txBox="1"/>
          <p:nvPr/>
        </p:nvSpPr>
        <p:spPr>
          <a:xfrm>
            <a:off x="554735" y="5040297"/>
            <a:ext cx="6948033"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[Project] Working Team</a:t>
            </a:r>
          </a:p>
        </p:txBody>
      </p:sp>
      <p:sp>
        <p:nvSpPr>
          <p:cNvPr id="13" name="TextBox 12">
            <a:extLst>
              <a:ext uri="{FF2B5EF4-FFF2-40B4-BE49-F238E27FC236}">
                <a16:creationId xmlns:a16="http://schemas.microsoft.com/office/drawing/2014/main" id="{E54B9632-0583-19F4-CE26-EBC170FDB50E}"/>
              </a:ext>
            </a:extLst>
          </p:cNvPr>
          <p:cNvSpPr txBox="1"/>
          <p:nvPr/>
        </p:nvSpPr>
        <p:spPr>
          <a:xfrm>
            <a:off x="8204674" y="5040297"/>
            <a:ext cx="3457783"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Stakeholder groups</a:t>
            </a:r>
          </a:p>
        </p:txBody>
      </p:sp>
      <p:sp>
        <p:nvSpPr>
          <p:cNvPr id="15" name="Rectangle 14">
            <a:extLst>
              <a:ext uri="{FF2B5EF4-FFF2-40B4-BE49-F238E27FC236}">
                <a16:creationId xmlns:a16="http://schemas.microsoft.com/office/drawing/2014/main" id="{4118A3D5-54F6-DB64-2F53-A1BB8CD4EE9E}"/>
              </a:ext>
            </a:extLst>
          </p:cNvPr>
          <p:cNvSpPr/>
          <p:nvPr/>
        </p:nvSpPr>
        <p:spPr>
          <a:xfrm>
            <a:off x="554735" y="2454054"/>
            <a:ext cx="6948033"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(chair)</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6, title, BU/division/role]</a:t>
            </a:r>
          </a:p>
        </p:txBody>
      </p:sp>
      <p:sp>
        <p:nvSpPr>
          <p:cNvPr id="24" name="Rectangle 23">
            <a:extLst>
              <a:ext uri="{FF2B5EF4-FFF2-40B4-BE49-F238E27FC236}">
                <a16:creationId xmlns:a16="http://schemas.microsoft.com/office/drawing/2014/main" id="{28E6E909-2164-D583-E941-ABDE803B107E}"/>
              </a:ext>
            </a:extLst>
          </p:cNvPr>
          <p:cNvSpPr/>
          <p:nvPr/>
        </p:nvSpPr>
        <p:spPr>
          <a:xfrm>
            <a:off x="554735" y="5373630"/>
            <a:ext cx="6948033"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b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4,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5,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6, title, BU/division/role]</a:t>
            </a:r>
          </a:p>
        </p:txBody>
      </p:sp>
      <p:sp>
        <p:nvSpPr>
          <p:cNvPr id="25" name="Rectangle 24">
            <a:extLst>
              <a:ext uri="{FF2B5EF4-FFF2-40B4-BE49-F238E27FC236}">
                <a16:creationId xmlns:a16="http://schemas.microsoft.com/office/drawing/2014/main" id="{3C4A649C-4CCD-D014-D024-693F14BD533E}"/>
              </a:ext>
            </a:extLst>
          </p:cNvPr>
          <p:cNvSpPr/>
          <p:nvPr/>
        </p:nvSpPr>
        <p:spPr>
          <a:xfrm>
            <a:off x="8179480" y="2454054"/>
            <a:ext cx="345778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p>
        </p:txBody>
      </p:sp>
      <p:sp>
        <p:nvSpPr>
          <p:cNvPr id="28" name="Rectangle 27">
            <a:extLst>
              <a:ext uri="{FF2B5EF4-FFF2-40B4-BE49-F238E27FC236}">
                <a16:creationId xmlns:a16="http://schemas.microsoft.com/office/drawing/2014/main" id="{F2B84600-31FB-13F1-9B9B-2C261C2D7169}"/>
              </a:ext>
            </a:extLst>
          </p:cNvPr>
          <p:cNvSpPr/>
          <p:nvPr/>
        </p:nvSpPr>
        <p:spPr>
          <a:xfrm>
            <a:off x="8204674" y="5373630"/>
            <a:ext cx="3457784"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1]</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[Group 3]</a:t>
            </a:r>
          </a:p>
        </p:txBody>
      </p:sp>
      <p:sp>
        <p:nvSpPr>
          <p:cNvPr id="12" name="TextBox 11">
            <a:extLst>
              <a:ext uri="{FF2B5EF4-FFF2-40B4-BE49-F238E27FC236}">
                <a16:creationId xmlns:a16="http://schemas.microsoft.com/office/drawing/2014/main" id="{ACFB7017-7CE7-B6F5-7683-DEF304668E93}"/>
              </a:ext>
            </a:extLst>
          </p:cNvPr>
          <p:cNvSpPr txBox="1"/>
          <p:nvPr/>
        </p:nvSpPr>
        <p:spPr>
          <a:xfrm>
            <a:off x="2084737" y="3579203"/>
            <a:ext cx="3888029" cy="307777"/>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effectLst/>
                <a:uLnTx/>
                <a:uFillTx/>
                <a:latin typeface="Arial" panose="020B0604020202020204"/>
                <a:ea typeface="+mn-ea"/>
                <a:cs typeface="+mn-cs"/>
              </a:rPr>
              <a:t>[Project] Leadership</a:t>
            </a:r>
          </a:p>
        </p:txBody>
      </p:sp>
      <p:sp>
        <p:nvSpPr>
          <p:cNvPr id="29" name="Rectangle 28">
            <a:extLst>
              <a:ext uri="{FF2B5EF4-FFF2-40B4-BE49-F238E27FC236}">
                <a16:creationId xmlns:a16="http://schemas.microsoft.com/office/drawing/2014/main" id="{70DCCA51-F927-5F08-427E-89A604BB65F7}"/>
              </a:ext>
            </a:extLst>
          </p:cNvPr>
          <p:cNvSpPr/>
          <p:nvPr/>
        </p:nvSpPr>
        <p:spPr>
          <a:xfrm>
            <a:off x="2084737" y="3915147"/>
            <a:ext cx="3888029" cy="883165"/>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1, title, BU/division/role] </a:t>
            </a:r>
            <a:r>
              <a:rPr kumimoji="0" lang="en-GB" sz="1200" b="1" i="0" u="none" strike="noStrike" kern="1200" cap="none" spc="0" normalizeH="0" baseline="0" noProof="0" dirty="0">
                <a:ln>
                  <a:noFill/>
                </a:ln>
                <a:solidFill>
                  <a:srgbClr val="061F32"/>
                </a:solidFill>
                <a:effectLst/>
                <a:uLnTx/>
                <a:uFillTx/>
                <a:latin typeface="Arial" panose="020B0604020202020204"/>
                <a:ea typeface="+mn-ea"/>
                <a:cs typeface="+mn-cs"/>
              </a:rPr>
              <a:t>(lead)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2, title, BU/division/role]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mn-cs"/>
              </a:rPr>
              <a:t>[Name 3, title, BU/division/role]</a:t>
            </a:r>
          </a:p>
        </p:txBody>
      </p:sp>
      <p:cxnSp>
        <p:nvCxnSpPr>
          <p:cNvPr id="30" name="Straight Connector 29">
            <a:extLst>
              <a:ext uri="{FF2B5EF4-FFF2-40B4-BE49-F238E27FC236}">
                <a16:creationId xmlns:a16="http://schemas.microsoft.com/office/drawing/2014/main" id="{36AFFD8C-90A6-A0A6-07DD-F298B76DAE44}"/>
              </a:ext>
            </a:extLst>
          </p:cNvPr>
          <p:cNvCxnSpPr>
            <a:cxnSpLocks/>
            <a:stCxn id="15" idx="2"/>
            <a:endCxn id="12" idx="0"/>
          </p:cNvCxnSpPr>
          <p:nvPr/>
        </p:nvCxnSpPr>
        <p:spPr>
          <a:xfrm>
            <a:off x="4028752" y="3337219"/>
            <a:ext cx="0" cy="2419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D0C6DFE-47CF-532E-77D9-F009FDDE760F}"/>
              </a:ext>
            </a:extLst>
          </p:cNvPr>
          <p:cNvCxnSpPr>
            <a:cxnSpLocks/>
            <a:stCxn id="29" idx="2"/>
            <a:endCxn id="9" idx="0"/>
          </p:cNvCxnSpPr>
          <p:nvPr/>
        </p:nvCxnSpPr>
        <p:spPr>
          <a:xfrm>
            <a:off x="4028752" y="4798312"/>
            <a:ext cx="0" cy="2419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6985A59-E6C6-3664-DA1E-6F29338B0ADA}"/>
              </a:ext>
            </a:extLst>
          </p:cNvPr>
          <p:cNvCxnSpPr>
            <a:cxnSpLocks/>
            <a:stCxn id="8" idx="3"/>
            <a:endCxn id="7" idx="1"/>
          </p:cNvCxnSpPr>
          <p:nvPr/>
        </p:nvCxnSpPr>
        <p:spPr>
          <a:xfrm>
            <a:off x="7502768" y="2274610"/>
            <a:ext cx="6787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7CA0DD-18FF-1527-5E22-F76786CB13FE}"/>
              </a:ext>
            </a:extLst>
          </p:cNvPr>
          <p:cNvCxnSpPr>
            <a:cxnSpLocks/>
            <a:stCxn id="9" idx="3"/>
            <a:endCxn id="13" idx="1"/>
          </p:cNvCxnSpPr>
          <p:nvPr/>
        </p:nvCxnSpPr>
        <p:spPr>
          <a:xfrm>
            <a:off x="7502768" y="5194186"/>
            <a:ext cx="7019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92D39DC-6DCA-8C5E-281B-8833061DDA8E}"/>
              </a:ext>
            </a:extLst>
          </p:cNvPr>
          <p:cNvCxnSpPr>
            <a:cxnSpLocks/>
            <a:stCxn id="25" idx="2"/>
            <a:endCxn id="12" idx="3"/>
          </p:cNvCxnSpPr>
          <p:nvPr/>
        </p:nvCxnSpPr>
        <p:spPr>
          <a:xfrm rot="5400000">
            <a:off x="7742633" y="1567352"/>
            <a:ext cx="395873" cy="3935606"/>
          </a:xfrm>
          <a:prstGeom prst="bentConnector2">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Footer Placeholder 2">
            <a:extLst>
              <a:ext uri="{FF2B5EF4-FFF2-40B4-BE49-F238E27FC236}">
                <a16:creationId xmlns:a16="http://schemas.microsoft.com/office/drawing/2014/main" id="{57793892-0AA0-74C6-7E26-1B16BA2D37D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9" name="Rectangle 18">
            <a:extLst>
              <a:ext uri="{FF2B5EF4-FFF2-40B4-BE49-F238E27FC236}">
                <a16:creationId xmlns:a16="http://schemas.microsoft.com/office/drawing/2014/main" id="{689DD622-E6A4-DA30-8AAE-C37B2628B1D8}"/>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31484691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p:txBody>
          <a:bodyPr/>
          <a:lstStyle/>
          <a:p>
            <a:r>
              <a:rPr lang="en-GB" dirty="0"/>
              <a:t>[Project x] can selectively leverage capabilities of [company] to [insert description]</a:t>
            </a:r>
            <a:endParaRPr lang="en-US" dirty="0"/>
          </a:p>
        </p:txBody>
      </p:sp>
      <p:sp>
        <p:nvSpPr>
          <p:cNvPr id="5" name="Subtitle 4">
            <a:extLst>
              <a:ext uri="{FF2B5EF4-FFF2-40B4-BE49-F238E27FC236}">
                <a16:creationId xmlns:a16="http://schemas.microsoft.com/office/drawing/2014/main" id="{32D1D34B-1715-7532-1923-F1B0546AAEC8}"/>
              </a:ext>
            </a:extLst>
          </p:cNvPr>
          <p:cNvSpPr>
            <a:spLocks noGrp="1"/>
          </p:cNvSpPr>
          <p:nvPr>
            <p:ph type="subTitle" idx="1"/>
          </p:nvPr>
        </p:nvSpPr>
        <p:spPr/>
        <p:txBody>
          <a:bodyPr/>
          <a:lstStyle/>
          <a:p>
            <a:endParaRPr lang="en-US"/>
          </a:p>
        </p:txBody>
      </p:sp>
      <p:sp>
        <p:nvSpPr>
          <p:cNvPr id="24" name="Text Placeholder 23">
            <a:extLst>
              <a:ext uri="{FF2B5EF4-FFF2-40B4-BE49-F238E27FC236}">
                <a16:creationId xmlns:a16="http://schemas.microsoft.com/office/drawing/2014/main" id="{AAC34465-0E83-8068-2886-704BEFB48112}"/>
              </a:ext>
            </a:extLst>
          </p:cNvPr>
          <p:cNvSpPr>
            <a:spLocks noGrp="1"/>
          </p:cNvSpPr>
          <p:nvPr>
            <p:ph type="body" sz="quarter" idx="17"/>
          </p:nvPr>
        </p:nvSpPr>
        <p:spPr/>
        <p:txBody>
          <a:bodyPr/>
          <a:lstStyle/>
          <a:p>
            <a:r>
              <a:rPr lang="en-US" dirty="0"/>
              <a:t>Solution: Operations and processes</a:t>
            </a:r>
          </a:p>
        </p:txBody>
      </p:sp>
      <p:sp>
        <p:nvSpPr>
          <p:cNvPr id="6" name="Rectangle 5">
            <a:extLst>
              <a:ext uri="{FF2B5EF4-FFF2-40B4-BE49-F238E27FC236}">
                <a16:creationId xmlns:a16="http://schemas.microsoft.com/office/drawing/2014/main" id="{6F589164-D3D2-D4D8-0846-D00BDA97E5E6}"/>
              </a:ext>
            </a:extLst>
          </p:cNvPr>
          <p:cNvSpPr/>
          <p:nvPr/>
        </p:nvSpPr>
        <p:spPr>
          <a:xfrm>
            <a:off x="1623968"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cxnSp>
        <p:nvCxnSpPr>
          <p:cNvPr id="7" name="Straight Connector 6">
            <a:extLst>
              <a:ext uri="{FF2B5EF4-FFF2-40B4-BE49-F238E27FC236}">
                <a16:creationId xmlns:a16="http://schemas.microsoft.com/office/drawing/2014/main" id="{31CA3DBF-80A2-F69A-A9D3-E448BECD82C6}"/>
              </a:ext>
            </a:extLst>
          </p:cNvPr>
          <p:cNvCxnSpPr>
            <a:cxnSpLocks/>
            <a:stCxn id="6" idx="2"/>
            <a:endCxn id="9" idx="0"/>
          </p:cNvCxnSpPr>
          <p:nvPr/>
        </p:nvCxnSpPr>
        <p:spPr>
          <a:xfrm>
            <a:off x="2355488"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7EDDBFA-7246-EC26-98EA-E57EFEBACBBA}"/>
              </a:ext>
            </a:extLst>
          </p:cNvPr>
          <p:cNvSpPr/>
          <p:nvPr/>
        </p:nvSpPr>
        <p:spPr>
          <a:xfrm>
            <a:off x="6687905"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9" name="Rectangle 8">
            <a:extLst>
              <a:ext uri="{FF2B5EF4-FFF2-40B4-BE49-F238E27FC236}">
                <a16:creationId xmlns:a16="http://schemas.microsoft.com/office/drawing/2014/main" id="{DC1E7B05-D1D1-E0EA-19C2-1A42294332BC}"/>
              </a:ext>
            </a:extLst>
          </p:cNvPr>
          <p:cNvSpPr/>
          <p:nvPr/>
        </p:nvSpPr>
        <p:spPr>
          <a:xfrm>
            <a:off x="1623968"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10" name="Rectangle 9">
            <a:extLst>
              <a:ext uri="{FF2B5EF4-FFF2-40B4-BE49-F238E27FC236}">
                <a16:creationId xmlns:a16="http://schemas.microsoft.com/office/drawing/2014/main" id="{4F69A143-71FB-CF89-8757-33993532C064}"/>
              </a:ext>
            </a:extLst>
          </p:cNvPr>
          <p:cNvSpPr/>
          <p:nvPr/>
        </p:nvSpPr>
        <p:spPr>
          <a:xfrm>
            <a:off x="1623968"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sp>
        <p:nvSpPr>
          <p:cNvPr id="11" name="TextBox 10">
            <a:extLst>
              <a:ext uri="{FF2B5EF4-FFF2-40B4-BE49-F238E27FC236}">
                <a16:creationId xmlns:a16="http://schemas.microsoft.com/office/drawing/2014/main" id="{956A42E7-1464-2F4C-813A-C8A087E804CF}"/>
              </a:ext>
            </a:extLst>
          </p:cNvPr>
          <p:cNvSpPr txBox="1"/>
          <p:nvPr/>
        </p:nvSpPr>
        <p:spPr>
          <a:xfrm>
            <a:off x="3418872" y="5614784"/>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2" name="Straight Connector 11">
            <a:extLst>
              <a:ext uri="{FF2B5EF4-FFF2-40B4-BE49-F238E27FC236}">
                <a16:creationId xmlns:a16="http://schemas.microsoft.com/office/drawing/2014/main" id="{B0CF3CBA-D521-B9A7-1D35-961D3F15F8F7}"/>
              </a:ext>
            </a:extLst>
          </p:cNvPr>
          <p:cNvCxnSpPr>
            <a:cxnSpLocks/>
            <a:stCxn id="9" idx="2"/>
            <a:endCxn id="10" idx="0"/>
          </p:cNvCxnSpPr>
          <p:nvPr/>
        </p:nvCxnSpPr>
        <p:spPr>
          <a:xfrm>
            <a:off x="2355488"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223C9024-D626-3988-7297-1848AEA3C2FD}"/>
              </a:ext>
            </a:extLst>
          </p:cNvPr>
          <p:cNvSpPr/>
          <p:nvPr/>
        </p:nvSpPr>
        <p:spPr>
          <a:xfrm>
            <a:off x="1353941" y="2976127"/>
            <a:ext cx="209131" cy="1875635"/>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 name="TextBox 13">
            <a:extLst>
              <a:ext uri="{FF2B5EF4-FFF2-40B4-BE49-F238E27FC236}">
                <a16:creationId xmlns:a16="http://schemas.microsoft.com/office/drawing/2014/main" id="{05B5517A-2AE7-4336-2978-19ABC5A9AABA}"/>
              </a:ext>
            </a:extLst>
          </p:cNvPr>
          <p:cNvSpPr txBox="1"/>
          <p:nvPr/>
        </p:nvSpPr>
        <p:spPr>
          <a:xfrm>
            <a:off x="315686" y="3758400"/>
            <a:ext cx="1037489"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[Project x]</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Left Brace 14">
            <a:extLst>
              <a:ext uri="{FF2B5EF4-FFF2-40B4-BE49-F238E27FC236}">
                <a16:creationId xmlns:a16="http://schemas.microsoft.com/office/drawing/2014/main" id="{F0097618-BCA1-50EE-624F-1CF41F49619D}"/>
              </a:ext>
            </a:extLst>
          </p:cNvPr>
          <p:cNvSpPr/>
          <p:nvPr/>
        </p:nvSpPr>
        <p:spPr>
          <a:xfrm>
            <a:off x="1353937" y="5000850"/>
            <a:ext cx="209115" cy="88277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Rectangle 15">
            <a:extLst>
              <a:ext uri="{FF2B5EF4-FFF2-40B4-BE49-F238E27FC236}">
                <a16:creationId xmlns:a16="http://schemas.microsoft.com/office/drawing/2014/main" id="{C1F1D5FD-E90E-7A4F-F74E-DB5903407EE5}"/>
              </a:ext>
            </a:extLst>
          </p:cNvPr>
          <p:cNvSpPr/>
          <p:nvPr/>
        </p:nvSpPr>
        <p:spPr>
          <a:xfrm>
            <a:off x="6687905"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17" name="Rectangle 16">
            <a:extLst>
              <a:ext uri="{FF2B5EF4-FFF2-40B4-BE49-F238E27FC236}">
                <a16:creationId xmlns:a16="http://schemas.microsoft.com/office/drawing/2014/main" id="{EAE495F1-F2C4-2406-5C8A-17642ACAF9F4}"/>
              </a:ext>
            </a:extLst>
          </p:cNvPr>
          <p:cNvSpPr/>
          <p:nvPr/>
        </p:nvSpPr>
        <p:spPr>
          <a:xfrm>
            <a:off x="6687905" y="5000848"/>
            <a:ext cx="1463040" cy="885600"/>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sp>
        <p:nvSpPr>
          <p:cNvPr id="18" name="Rectangle 17">
            <a:extLst>
              <a:ext uri="{FF2B5EF4-FFF2-40B4-BE49-F238E27FC236}">
                <a16:creationId xmlns:a16="http://schemas.microsoft.com/office/drawing/2014/main" id="{AFDDF2F4-2FA1-92EC-E27D-40D429014B70}"/>
              </a:ext>
            </a:extLst>
          </p:cNvPr>
          <p:cNvSpPr/>
          <p:nvPr/>
        </p:nvSpPr>
        <p:spPr>
          <a:xfrm>
            <a:off x="669687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dimension]</a:t>
            </a:r>
          </a:p>
        </p:txBody>
      </p:sp>
      <p:sp>
        <p:nvSpPr>
          <p:cNvPr id="19" name="Rectangle 18">
            <a:extLst>
              <a:ext uri="{FF2B5EF4-FFF2-40B4-BE49-F238E27FC236}">
                <a16:creationId xmlns:a16="http://schemas.microsoft.com/office/drawing/2014/main" id="{397D68D8-0647-E7A3-0A9C-0C5F8092BA4B}"/>
              </a:ext>
            </a:extLst>
          </p:cNvPr>
          <p:cNvSpPr/>
          <p:nvPr/>
        </p:nvSpPr>
        <p:spPr>
          <a:xfrm>
            <a:off x="500895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Customer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support</a:t>
            </a:r>
          </a:p>
        </p:txBody>
      </p:sp>
      <p:sp>
        <p:nvSpPr>
          <p:cNvPr id="20" name="Rectangle 19">
            <a:extLst>
              <a:ext uri="{FF2B5EF4-FFF2-40B4-BE49-F238E27FC236}">
                <a16:creationId xmlns:a16="http://schemas.microsoft.com/office/drawing/2014/main" id="{2A210547-11D2-22F2-6AF3-FF49572ACCE8}"/>
              </a:ext>
            </a:extLst>
          </p:cNvPr>
          <p:cNvSpPr/>
          <p:nvPr/>
        </p:nvSpPr>
        <p:spPr>
          <a:xfrm>
            <a:off x="332103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development</a:t>
            </a:r>
          </a:p>
        </p:txBody>
      </p:sp>
      <p:sp>
        <p:nvSpPr>
          <p:cNvPr id="21" name="Rectangle 20">
            <a:extLst>
              <a:ext uri="{FF2B5EF4-FFF2-40B4-BE49-F238E27FC236}">
                <a16:creationId xmlns:a16="http://schemas.microsoft.com/office/drawing/2014/main" id="{51D6E5FC-12F9-65E2-61AB-CFA980BBE8AD}"/>
              </a:ext>
            </a:extLst>
          </p:cNvPr>
          <p:cNvSpPr/>
          <p:nvPr/>
        </p:nvSpPr>
        <p:spPr>
          <a:xfrm>
            <a:off x="838479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dimension]</a:t>
            </a:r>
          </a:p>
        </p:txBody>
      </p:sp>
      <p:sp>
        <p:nvSpPr>
          <p:cNvPr id="22" name="Rectangle 21">
            <a:extLst>
              <a:ext uri="{FF2B5EF4-FFF2-40B4-BE49-F238E27FC236}">
                <a16:creationId xmlns:a16="http://schemas.microsoft.com/office/drawing/2014/main" id="{B64302BB-B461-EDE0-227C-5D443650B144}"/>
              </a:ext>
            </a:extLst>
          </p:cNvPr>
          <p:cNvSpPr/>
          <p:nvPr/>
        </p:nvSpPr>
        <p:spPr>
          <a:xfrm>
            <a:off x="1633112" y="2396939"/>
            <a:ext cx="1453896"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Marketing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&amp; sales</a:t>
            </a:r>
          </a:p>
        </p:txBody>
      </p:sp>
      <p:sp>
        <p:nvSpPr>
          <p:cNvPr id="23" name="Rectangle 22">
            <a:extLst>
              <a:ext uri="{FF2B5EF4-FFF2-40B4-BE49-F238E27FC236}">
                <a16:creationId xmlns:a16="http://schemas.microsoft.com/office/drawing/2014/main" id="{6970E067-1D74-3441-E5D9-57DDFA4C2852}"/>
              </a:ext>
            </a:extLst>
          </p:cNvPr>
          <p:cNvSpPr/>
          <p:nvPr/>
        </p:nvSpPr>
        <p:spPr>
          <a:xfrm>
            <a:off x="10072711" y="2396939"/>
            <a:ext cx="1454191" cy="43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Central </a:t>
            </a:r>
            <a:b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functions</a:t>
            </a:r>
          </a:p>
        </p:txBody>
      </p:sp>
      <p:cxnSp>
        <p:nvCxnSpPr>
          <p:cNvPr id="25" name="Straight Connector 24">
            <a:extLst>
              <a:ext uri="{FF2B5EF4-FFF2-40B4-BE49-F238E27FC236}">
                <a16:creationId xmlns:a16="http://schemas.microsoft.com/office/drawing/2014/main" id="{CA1DBE18-F112-3757-637E-8AEA06D9D667}"/>
              </a:ext>
            </a:extLst>
          </p:cNvPr>
          <p:cNvCxnSpPr>
            <a:cxnSpLocks/>
            <a:stCxn id="8" idx="2"/>
            <a:endCxn id="16" idx="0"/>
          </p:cNvCxnSpPr>
          <p:nvPr/>
        </p:nvCxnSpPr>
        <p:spPr>
          <a:xfrm>
            <a:off x="7419425"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A9FEA0-42F4-A8DF-31C2-BFEB0FC67B7F}"/>
              </a:ext>
            </a:extLst>
          </p:cNvPr>
          <p:cNvCxnSpPr>
            <a:cxnSpLocks/>
            <a:stCxn id="16" idx="2"/>
            <a:endCxn id="17" idx="0"/>
          </p:cNvCxnSpPr>
          <p:nvPr/>
        </p:nvCxnSpPr>
        <p:spPr>
          <a:xfrm>
            <a:off x="7419425" y="4851762"/>
            <a:ext cx="0" cy="149086"/>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8B307B4-164F-698A-55A5-3F1579CA750A}"/>
              </a:ext>
            </a:extLst>
          </p:cNvPr>
          <p:cNvSpPr/>
          <p:nvPr/>
        </p:nvSpPr>
        <p:spPr>
          <a:xfrm>
            <a:off x="3311947"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cxnSp>
        <p:nvCxnSpPr>
          <p:cNvPr id="28" name="Straight Connector 27">
            <a:extLst>
              <a:ext uri="{FF2B5EF4-FFF2-40B4-BE49-F238E27FC236}">
                <a16:creationId xmlns:a16="http://schemas.microsoft.com/office/drawing/2014/main" id="{F9DFACAF-4CE0-D029-8353-7D42675EF483}"/>
              </a:ext>
            </a:extLst>
          </p:cNvPr>
          <p:cNvCxnSpPr>
            <a:cxnSpLocks/>
            <a:stCxn id="27" idx="2"/>
            <a:endCxn id="29" idx="0"/>
          </p:cNvCxnSpPr>
          <p:nvPr/>
        </p:nvCxnSpPr>
        <p:spPr>
          <a:xfrm>
            <a:off x="4043467"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735327F-E875-BC7C-377D-D1052CD425B3}"/>
              </a:ext>
            </a:extLst>
          </p:cNvPr>
          <p:cNvSpPr/>
          <p:nvPr/>
        </p:nvSpPr>
        <p:spPr>
          <a:xfrm>
            <a:off x="3311947"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30" name="Rectangle 29">
            <a:extLst>
              <a:ext uri="{FF2B5EF4-FFF2-40B4-BE49-F238E27FC236}">
                <a16:creationId xmlns:a16="http://schemas.microsoft.com/office/drawing/2014/main" id="{E9067783-F5C0-C710-3BCF-752C62207E17}"/>
              </a:ext>
            </a:extLst>
          </p:cNvPr>
          <p:cNvSpPr/>
          <p:nvPr/>
        </p:nvSpPr>
        <p:spPr>
          <a:xfrm>
            <a:off x="3311947"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cxnSp>
        <p:nvCxnSpPr>
          <p:cNvPr id="31" name="Straight Connector 30">
            <a:extLst>
              <a:ext uri="{FF2B5EF4-FFF2-40B4-BE49-F238E27FC236}">
                <a16:creationId xmlns:a16="http://schemas.microsoft.com/office/drawing/2014/main" id="{47EC6FE8-89F1-8A5C-C2F6-B10DE66C4296}"/>
              </a:ext>
            </a:extLst>
          </p:cNvPr>
          <p:cNvCxnSpPr>
            <a:cxnSpLocks/>
            <a:stCxn id="29" idx="2"/>
            <a:endCxn id="30" idx="0"/>
          </p:cNvCxnSpPr>
          <p:nvPr/>
        </p:nvCxnSpPr>
        <p:spPr>
          <a:xfrm>
            <a:off x="4043467"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D3264A1-3A3E-928E-DA4E-93D4CC6751BD}"/>
              </a:ext>
            </a:extLst>
          </p:cNvPr>
          <p:cNvSpPr/>
          <p:nvPr/>
        </p:nvSpPr>
        <p:spPr>
          <a:xfrm>
            <a:off x="4999926"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cxnSp>
        <p:nvCxnSpPr>
          <p:cNvPr id="33" name="Straight Connector 32">
            <a:extLst>
              <a:ext uri="{FF2B5EF4-FFF2-40B4-BE49-F238E27FC236}">
                <a16:creationId xmlns:a16="http://schemas.microsoft.com/office/drawing/2014/main" id="{D7BDADC5-6E20-7DB7-FF11-37772D0AA86B}"/>
              </a:ext>
            </a:extLst>
          </p:cNvPr>
          <p:cNvCxnSpPr>
            <a:cxnSpLocks/>
            <a:stCxn id="32" idx="2"/>
            <a:endCxn id="34" idx="0"/>
          </p:cNvCxnSpPr>
          <p:nvPr/>
        </p:nvCxnSpPr>
        <p:spPr>
          <a:xfrm>
            <a:off x="5731446"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DB96035-9B5B-C212-1403-3DC59B47D727}"/>
              </a:ext>
            </a:extLst>
          </p:cNvPr>
          <p:cNvSpPr/>
          <p:nvPr/>
        </p:nvSpPr>
        <p:spPr>
          <a:xfrm>
            <a:off x="4999926"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35" name="Rectangle 34">
            <a:extLst>
              <a:ext uri="{FF2B5EF4-FFF2-40B4-BE49-F238E27FC236}">
                <a16:creationId xmlns:a16="http://schemas.microsoft.com/office/drawing/2014/main" id="{3C18E1FC-5146-8F17-85CC-C9C4E3FA6180}"/>
              </a:ext>
            </a:extLst>
          </p:cNvPr>
          <p:cNvSpPr/>
          <p:nvPr/>
        </p:nvSpPr>
        <p:spPr>
          <a:xfrm>
            <a:off x="4999926"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cxnSp>
        <p:nvCxnSpPr>
          <p:cNvPr id="36" name="Straight Connector 35">
            <a:extLst>
              <a:ext uri="{FF2B5EF4-FFF2-40B4-BE49-F238E27FC236}">
                <a16:creationId xmlns:a16="http://schemas.microsoft.com/office/drawing/2014/main" id="{91536B2B-F634-08CC-254D-E9A8F94884E1}"/>
              </a:ext>
            </a:extLst>
          </p:cNvPr>
          <p:cNvCxnSpPr>
            <a:cxnSpLocks/>
            <a:stCxn id="34" idx="2"/>
            <a:endCxn id="35" idx="0"/>
          </p:cNvCxnSpPr>
          <p:nvPr/>
        </p:nvCxnSpPr>
        <p:spPr>
          <a:xfrm>
            <a:off x="5731446"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DA3E055D-310A-8FF6-A2D8-162921C58CE7}"/>
              </a:ext>
            </a:extLst>
          </p:cNvPr>
          <p:cNvSpPr/>
          <p:nvPr/>
        </p:nvSpPr>
        <p:spPr>
          <a:xfrm>
            <a:off x="8375884"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38" name="Rectangle 37">
            <a:extLst>
              <a:ext uri="{FF2B5EF4-FFF2-40B4-BE49-F238E27FC236}">
                <a16:creationId xmlns:a16="http://schemas.microsoft.com/office/drawing/2014/main" id="{182D797F-3072-F3CC-AECC-5B9F911B2DD8}"/>
              </a:ext>
            </a:extLst>
          </p:cNvPr>
          <p:cNvSpPr/>
          <p:nvPr/>
        </p:nvSpPr>
        <p:spPr>
          <a:xfrm>
            <a:off x="8375884"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39" name="Rectangle 38">
            <a:extLst>
              <a:ext uri="{FF2B5EF4-FFF2-40B4-BE49-F238E27FC236}">
                <a16:creationId xmlns:a16="http://schemas.microsoft.com/office/drawing/2014/main" id="{BF4B7224-B03E-EF8B-7C7C-DBCEBF18A232}"/>
              </a:ext>
            </a:extLst>
          </p:cNvPr>
          <p:cNvSpPr/>
          <p:nvPr/>
        </p:nvSpPr>
        <p:spPr>
          <a:xfrm>
            <a:off x="8375884"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sp>
        <p:nvSpPr>
          <p:cNvPr id="40" name="Rectangle 39">
            <a:extLst>
              <a:ext uri="{FF2B5EF4-FFF2-40B4-BE49-F238E27FC236}">
                <a16:creationId xmlns:a16="http://schemas.microsoft.com/office/drawing/2014/main" id="{2C1BE97D-1062-CC95-2F0E-34379C287D59}"/>
              </a:ext>
            </a:extLst>
          </p:cNvPr>
          <p:cNvSpPr/>
          <p:nvPr/>
        </p:nvSpPr>
        <p:spPr>
          <a:xfrm>
            <a:off x="10063862" y="2972817"/>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41" name="Rectangle 40">
            <a:extLst>
              <a:ext uri="{FF2B5EF4-FFF2-40B4-BE49-F238E27FC236}">
                <a16:creationId xmlns:a16="http://schemas.microsoft.com/office/drawing/2014/main" id="{1C6BAF0B-7733-A875-FE24-F6F1BF24B079}"/>
              </a:ext>
            </a:extLst>
          </p:cNvPr>
          <p:cNvSpPr/>
          <p:nvPr/>
        </p:nvSpPr>
        <p:spPr>
          <a:xfrm>
            <a:off x="10063862" y="3966162"/>
            <a:ext cx="1463040" cy="88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project x]</a:t>
            </a:r>
          </a:p>
        </p:txBody>
      </p:sp>
      <p:sp>
        <p:nvSpPr>
          <p:cNvPr id="42" name="Rectangle 41">
            <a:extLst>
              <a:ext uri="{FF2B5EF4-FFF2-40B4-BE49-F238E27FC236}">
                <a16:creationId xmlns:a16="http://schemas.microsoft.com/office/drawing/2014/main" id="{3428C0CC-E28B-A4DE-5EF4-13870E98C414}"/>
              </a:ext>
            </a:extLst>
          </p:cNvPr>
          <p:cNvSpPr/>
          <p:nvPr/>
        </p:nvSpPr>
        <p:spPr>
          <a:xfrm>
            <a:off x="10063862" y="5003669"/>
            <a:ext cx="1463040" cy="882779"/>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process handled in company]</a:t>
            </a:r>
          </a:p>
        </p:txBody>
      </p:sp>
      <p:cxnSp>
        <p:nvCxnSpPr>
          <p:cNvPr id="43" name="Straight Connector 42">
            <a:extLst>
              <a:ext uri="{FF2B5EF4-FFF2-40B4-BE49-F238E27FC236}">
                <a16:creationId xmlns:a16="http://schemas.microsoft.com/office/drawing/2014/main" id="{FE133AC8-5B74-EB62-3CC6-73A8A175D36A}"/>
              </a:ext>
            </a:extLst>
          </p:cNvPr>
          <p:cNvCxnSpPr>
            <a:cxnSpLocks/>
            <a:stCxn id="41" idx="2"/>
            <a:endCxn id="42" idx="0"/>
          </p:cNvCxnSpPr>
          <p:nvPr/>
        </p:nvCxnSpPr>
        <p:spPr>
          <a:xfrm>
            <a:off x="10795382" y="4851762"/>
            <a:ext cx="0" cy="151907"/>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42902-E491-7885-89DC-F2E91AE3C0B3}"/>
              </a:ext>
            </a:extLst>
          </p:cNvPr>
          <p:cNvCxnSpPr>
            <a:cxnSpLocks/>
            <a:stCxn id="41" idx="0"/>
            <a:endCxn id="40" idx="2"/>
          </p:cNvCxnSpPr>
          <p:nvPr/>
        </p:nvCxnSpPr>
        <p:spPr>
          <a:xfrm flipV="1">
            <a:off x="10795382" y="3858417"/>
            <a:ext cx="0" cy="107745"/>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C03D8BC-AA15-99FF-9741-B5E8460B6D00}"/>
              </a:ext>
            </a:extLst>
          </p:cNvPr>
          <p:cNvSpPr txBox="1"/>
          <p:nvPr/>
        </p:nvSpPr>
        <p:spPr>
          <a:xfrm>
            <a:off x="227646" y="5288351"/>
            <a:ext cx="112553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[Company]</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9" name="TextBox 48">
            <a:extLst>
              <a:ext uri="{FF2B5EF4-FFF2-40B4-BE49-F238E27FC236}">
                <a16:creationId xmlns:a16="http://schemas.microsoft.com/office/drawing/2014/main" id="{2A0D6866-DFCF-096A-F497-E475A326F7A6}"/>
              </a:ext>
            </a:extLst>
          </p:cNvPr>
          <p:cNvSpPr txBox="1"/>
          <p:nvPr/>
        </p:nvSpPr>
        <p:spPr>
          <a:xfrm>
            <a:off x="14587870" y="17437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0" name="TextBox 49">
            <a:extLst>
              <a:ext uri="{FF2B5EF4-FFF2-40B4-BE49-F238E27FC236}">
                <a16:creationId xmlns:a16="http://schemas.microsoft.com/office/drawing/2014/main" id="{DF24AE5D-3755-9280-3A07-2ECB2CD13E06}"/>
              </a:ext>
            </a:extLst>
          </p:cNvPr>
          <p:cNvSpPr txBox="1"/>
          <p:nvPr/>
        </p:nvSpPr>
        <p:spPr>
          <a:xfrm>
            <a:off x="554736" y="1797275"/>
            <a:ext cx="6858000" cy="40624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Suggested process split between [project x] and [company] :</a:t>
            </a:r>
          </a:p>
        </p:txBody>
      </p:sp>
      <p:sp>
        <p:nvSpPr>
          <p:cNvPr id="45" name="Footer Placeholder 2">
            <a:extLst>
              <a:ext uri="{FF2B5EF4-FFF2-40B4-BE49-F238E27FC236}">
                <a16:creationId xmlns:a16="http://schemas.microsoft.com/office/drawing/2014/main" id="{2F344E7F-3174-8E6C-18A1-5F6E3ACD0B2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70141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solidFill>
                  <a:schemeClr val="accent1"/>
                </a:solidFill>
              </a:rPr>
              <a:t>Details: </a:t>
            </a:r>
            <a:r>
              <a:rPr lang="en-GB" dirty="0"/>
              <a:t>Process split between [project x] and [company]</a:t>
            </a:r>
            <a:endParaRPr lang="en-US" dirty="0"/>
          </a:p>
        </p:txBody>
      </p:sp>
      <p:sp>
        <p:nvSpPr>
          <p:cNvPr id="4" name="Text Placeholder 3">
            <a:extLst>
              <a:ext uri="{FF2B5EF4-FFF2-40B4-BE49-F238E27FC236}">
                <a16:creationId xmlns:a16="http://schemas.microsoft.com/office/drawing/2014/main" id="{FA5346B9-EA8B-2CDF-7F54-61EBAFF27BCD}"/>
              </a:ext>
            </a:extLst>
          </p:cNvPr>
          <p:cNvSpPr>
            <a:spLocks noGrp="1"/>
          </p:cNvSpPr>
          <p:nvPr>
            <p:ph type="body" sz="quarter" idx="17"/>
          </p:nvPr>
        </p:nvSpPr>
        <p:spPr>
          <a:xfrm>
            <a:off x="7630160" y="100540"/>
            <a:ext cx="4007104" cy="123111"/>
          </a:xfrm>
        </p:spPr>
        <p:txBody>
          <a:bodyPr/>
          <a:lstStyle/>
          <a:p>
            <a:r>
              <a:rPr lang="en-US" dirty="0"/>
              <a:t>Solution: Operations and processes</a:t>
            </a:r>
          </a:p>
        </p:txBody>
      </p:sp>
      <p:sp>
        <p:nvSpPr>
          <p:cNvPr id="5" name="Rectangle 4">
            <a:extLst>
              <a:ext uri="{FF2B5EF4-FFF2-40B4-BE49-F238E27FC236}">
                <a16:creationId xmlns:a16="http://schemas.microsoft.com/office/drawing/2014/main" id="{96F7C534-D2BE-449B-7B14-0E7749369F4C}"/>
              </a:ext>
            </a:extLst>
          </p:cNvPr>
          <p:cNvSpPr/>
          <p:nvPr/>
        </p:nvSpPr>
        <p:spPr>
          <a:xfrm rot="5400000">
            <a:off x="1100599" y="1812593"/>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 name="Rectangle 5">
            <a:extLst>
              <a:ext uri="{FF2B5EF4-FFF2-40B4-BE49-F238E27FC236}">
                <a16:creationId xmlns:a16="http://schemas.microsoft.com/office/drawing/2014/main" id="{4AD86833-F161-7BF5-0064-9D1E99ECDFB3}"/>
              </a:ext>
            </a:extLst>
          </p:cNvPr>
          <p:cNvSpPr/>
          <p:nvPr/>
        </p:nvSpPr>
        <p:spPr>
          <a:xfrm rot="5400000">
            <a:off x="1100599" y="1307637"/>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7" name="Rectangle 6">
            <a:extLst>
              <a:ext uri="{FF2B5EF4-FFF2-40B4-BE49-F238E27FC236}">
                <a16:creationId xmlns:a16="http://schemas.microsoft.com/office/drawing/2014/main" id="{74AEEAC7-D8A7-1AE9-4F05-F976FEE4AF53}"/>
              </a:ext>
            </a:extLst>
          </p:cNvPr>
          <p:cNvSpPr/>
          <p:nvPr/>
        </p:nvSpPr>
        <p:spPr>
          <a:xfrm rot="5400000">
            <a:off x="1100599" y="2317549"/>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8" name="Rectangle 7">
            <a:extLst>
              <a:ext uri="{FF2B5EF4-FFF2-40B4-BE49-F238E27FC236}">
                <a16:creationId xmlns:a16="http://schemas.microsoft.com/office/drawing/2014/main" id="{CECACF74-49C0-BE0E-DAE4-A9DA7CD3DFF8}"/>
              </a:ext>
            </a:extLst>
          </p:cNvPr>
          <p:cNvSpPr/>
          <p:nvPr/>
        </p:nvSpPr>
        <p:spPr>
          <a:xfrm rot="5400000">
            <a:off x="1100599" y="2822505"/>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0" tIns="45720" rIns="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9" name="Rectangle 8">
            <a:extLst>
              <a:ext uri="{FF2B5EF4-FFF2-40B4-BE49-F238E27FC236}">
                <a16:creationId xmlns:a16="http://schemas.microsoft.com/office/drawing/2014/main" id="{61CAE35A-3019-1BB0-2E34-8189331F45BE}"/>
              </a:ext>
            </a:extLst>
          </p:cNvPr>
          <p:cNvSpPr/>
          <p:nvPr/>
        </p:nvSpPr>
        <p:spPr>
          <a:xfrm rot="5400000">
            <a:off x="1100599" y="4337373"/>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Rectangle 9">
            <a:extLst>
              <a:ext uri="{FF2B5EF4-FFF2-40B4-BE49-F238E27FC236}">
                <a16:creationId xmlns:a16="http://schemas.microsoft.com/office/drawing/2014/main" id="{CD69734E-8637-449B-DC91-CD1FE1443418}"/>
              </a:ext>
            </a:extLst>
          </p:cNvPr>
          <p:cNvSpPr/>
          <p:nvPr/>
        </p:nvSpPr>
        <p:spPr>
          <a:xfrm rot="5400000">
            <a:off x="1100599" y="3327461"/>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1" name="Rectangle 10">
            <a:extLst>
              <a:ext uri="{FF2B5EF4-FFF2-40B4-BE49-F238E27FC236}">
                <a16:creationId xmlns:a16="http://schemas.microsoft.com/office/drawing/2014/main" id="{DC91956D-A5EF-08C4-8D70-0CCDA64CC702}"/>
              </a:ext>
            </a:extLst>
          </p:cNvPr>
          <p:cNvSpPr/>
          <p:nvPr/>
        </p:nvSpPr>
        <p:spPr>
          <a:xfrm rot="5400000">
            <a:off x="1100599" y="5347281"/>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 name="TextBox 11">
            <a:extLst>
              <a:ext uri="{FF2B5EF4-FFF2-40B4-BE49-F238E27FC236}">
                <a16:creationId xmlns:a16="http://schemas.microsoft.com/office/drawing/2014/main" id="{F1F755E7-AB33-4C67-D972-0AEC729DB0DA}"/>
              </a:ext>
            </a:extLst>
          </p:cNvPr>
          <p:cNvSpPr txBox="1"/>
          <p:nvPr/>
        </p:nvSpPr>
        <p:spPr>
          <a:xfrm>
            <a:off x="540762" y="1486751"/>
            <a:ext cx="7393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Activity</a:t>
            </a:r>
          </a:p>
        </p:txBody>
      </p:sp>
      <p:sp>
        <p:nvSpPr>
          <p:cNvPr id="13" name="TextBox 12">
            <a:extLst>
              <a:ext uri="{FF2B5EF4-FFF2-40B4-BE49-F238E27FC236}">
                <a16:creationId xmlns:a16="http://schemas.microsoft.com/office/drawing/2014/main" id="{B681BE37-C052-56EA-7478-39D42513309A}"/>
              </a:ext>
            </a:extLst>
          </p:cNvPr>
          <p:cNvSpPr txBox="1"/>
          <p:nvPr/>
        </p:nvSpPr>
        <p:spPr>
          <a:xfrm>
            <a:off x="2085446" y="1486751"/>
            <a:ext cx="103105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Description</a:t>
            </a:r>
          </a:p>
        </p:txBody>
      </p:sp>
      <p:sp>
        <p:nvSpPr>
          <p:cNvPr id="14" name="TextBox 13">
            <a:extLst>
              <a:ext uri="{FF2B5EF4-FFF2-40B4-BE49-F238E27FC236}">
                <a16:creationId xmlns:a16="http://schemas.microsoft.com/office/drawing/2014/main" id="{03B6E3A7-763A-1ABE-89AE-240723A8D93C}"/>
              </a:ext>
            </a:extLst>
          </p:cNvPr>
          <p:cNvSpPr txBox="1"/>
          <p:nvPr/>
        </p:nvSpPr>
        <p:spPr>
          <a:xfrm>
            <a:off x="4331096" y="1486751"/>
            <a:ext cx="6639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Owner</a:t>
            </a:r>
          </a:p>
        </p:txBody>
      </p:sp>
      <p:sp>
        <p:nvSpPr>
          <p:cNvPr id="15" name="TextBox 14">
            <a:extLst>
              <a:ext uri="{FF2B5EF4-FFF2-40B4-BE49-F238E27FC236}">
                <a16:creationId xmlns:a16="http://schemas.microsoft.com/office/drawing/2014/main" id="{5D4A9004-0A25-64AB-568B-74CF0B2A8E88}"/>
              </a:ext>
            </a:extLst>
          </p:cNvPr>
          <p:cNvSpPr txBox="1"/>
          <p:nvPr/>
        </p:nvSpPr>
        <p:spPr>
          <a:xfrm>
            <a:off x="6134337" y="1302085"/>
            <a:ext cx="27366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Collaboration between [company] and [project x]</a:t>
            </a:r>
          </a:p>
        </p:txBody>
      </p:sp>
      <p:sp>
        <p:nvSpPr>
          <p:cNvPr id="16" name="TextBox 15">
            <a:extLst>
              <a:ext uri="{FF2B5EF4-FFF2-40B4-BE49-F238E27FC236}">
                <a16:creationId xmlns:a16="http://schemas.microsoft.com/office/drawing/2014/main" id="{CB381AEA-5CA6-2E4D-F769-FA3EAFA8EDC6}"/>
              </a:ext>
            </a:extLst>
          </p:cNvPr>
          <p:cNvSpPr txBox="1"/>
          <p:nvPr/>
        </p:nvSpPr>
        <p:spPr>
          <a:xfrm>
            <a:off x="2146818" y="1904526"/>
            <a:ext cx="2174898"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7" name="TextBox 16">
            <a:extLst>
              <a:ext uri="{FF2B5EF4-FFF2-40B4-BE49-F238E27FC236}">
                <a16:creationId xmlns:a16="http://schemas.microsoft.com/office/drawing/2014/main" id="{9843DE1F-C251-7A55-480A-1705BEE6A5D7}"/>
              </a:ext>
            </a:extLst>
          </p:cNvPr>
          <p:cNvSpPr txBox="1"/>
          <p:nvPr/>
        </p:nvSpPr>
        <p:spPr>
          <a:xfrm>
            <a:off x="2146818" y="4934262"/>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8" name="TextBox 17">
            <a:extLst>
              <a:ext uri="{FF2B5EF4-FFF2-40B4-BE49-F238E27FC236}">
                <a16:creationId xmlns:a16="http://schemas.microsoft.com/office/drawing/2014/main" id="{AA1239B8-469D-1D92-0AB1-580D45EDF1E1}"/>
              </a:ext>
            </a:extLst>
          </p:cNvPr>
          <p:cNvSpPr txBox="1"/>
          <p:nvPr/>
        </p:nvSpPr>
        <p:spPr>
          <a:xfrm>
            <a:off x="2146818" y="3419394"/>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19" name="TextBox 18">
            <a:extLst>
              <a:ext uri="{FF2B5EF4-FFF2-40B4-BE49-F238E27FC236}">
                <a16:creationId xmlns:a16="http://schemas.microsoft.com/office/drawing/2014/main" id="{7E6A6575-8DA1-78A9-2CE3-5A460A343D1D}"/>
              </a:ext>
            </a:extLst>
          </p:cNvPr>
          <p:cNvSpPr txBox="1"/>
          <p:nvPr/>
        </p:nvSpPr>
        <p:spPr>
          <a:xfrm>
            <a:off x="2146818" y="5982349"/>
            <a:ext cx="212810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0" name="TextBox 19">
            <a:extLst>
              <a:ext uri="{FF2B5EF4-FFF2-40B4-BE49-F238E27FC236}">
                <a16:creationId xmlns:a16="http://schemas.microsoft.com/office/drawing/2014/main" id="{52AA7CFF-F0D9-62AE-D43F-88A7549B9CEF}"/>
              </a:ext>
            </a:extLst>
          </p:cNvPr>
          <p:cNvSpPr txBox="1"/>
          <p:nvPr/>
        </p:nvSpPr>
        <p:spPr>
          <a:xfrm>
            <a:off x="4692046" y="1904526"/>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1" name="TextBox 20">
            <a:extLst>
              <a:ext uri="{FF2B5EF4-FFF2-40B4-BE49-F238E27FC236}">
                <a16:creationId xmlns:a16="http://schemas.microsoft.com/office/drawing/2014/main" id="{01F4A2AC-0960-D24B-0E84-6AC9D16E062C}"/>
              </a:ext>
            </a:extLst>
          </p:cNvPr>
          <p:cNvSpPr txBox="1"/>
          <p:nvPr/>
        </p:nvSpPr>
        <p:spPr>
          <a:xfrm>
            <a:off x="6198781" y="1904526"/>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2" name="TextBox 21">
            <a:extLst>
              <a:ext uri="{FF2B5EF4-FFF2-40B4-BE49-F238E27FC236}">
                <a16:creationId xmlns:a16="http://schemas.microsoft.com/office/drawing/2014/main" id="{A13034AB-A7CD-275A-158A-F7C83837D017}"/>
              </a:ext>
            </a:extLst>
          </p:cNvPr>
          <p:cNvSpPr txBox="1"/>
          <p:nvPr/>
        </p:nvSpPr>
        <p:spPr>
          <a:xfrm>
            <a:off x="6198781" y="5982349"/>
            <a:ext cx="262557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cxnSp>
        <p:nvCxnSpPr>
          <p:cNvPr id="23" name="Straight Connector 22">
            <a:extLst>
              <a:ext uri="{FF2B5EF4-FFF2-40B4-BE49-F238E27FC236}">
                <a16:creationId xmlns:a16="http://schemas.microsoft.com/office/drawing/2014/main" id="{81793B56-A9AF-A05A-A8CE-34592109ECDC}"/>
              </a:ext>
            </a:extLst>
          </p:cNvPr>
          <p:cNvCxnSpPr>
            <a:cxnSpLocks/>
          </p:cNvCxnSpPr>
          <p:nvPr/>
        </p:nvCxnSpPr>
        <p:spPr>
          <a:xfrm>
            <a:off x="2161716" y="1802674"/>
            <a:ext cx="216000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5C2F9F6-8843-B984-918A-0785C9E359E3}"/>
              </a:ext>
            </a:extLst>
          </p:cNvPr>
          <p:cNvSpPr txBox="1"/>
          <p:nvPr/>
        </p:nvSpPr>
        <p:spPr>
          <a:xfrm>
            <a:off x="2146818" y="2914438"/>
            <a:ext cx="2397556"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cxnSp>
        <p:nvCxnSpPr>
          <p:cNvPr id="25" name="Straight Connector 24">
            <a:extLst>
              <a:ext uri="{FF2B5EF4-FFF2-40B4-BE49-F238E27FC236}">
                <a16:creationId xmlns:a16="http://schemas.microsoft.com/office/drawing/2014/main" id="{B65A8E46-2704-134B-1846-2E007DD02FD4}"/>
              </a:ext>
            </a:extLst>
          </p:cNvPr>
          <p:cNvCxnSpPr>
            <a:cxnSpLocks/>
          </p:cNvCxnSpPr>
          <p:nvPr/>
        </p:nvCxnSpPr>
        <p:spPr>
          <a:xfrm>
            <a:off x="4391202" y="1802674"/>
            <a:ext cx="1704798" cy="518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22BA53-26F2-580A-9C39-5DDBF99021FC}"/>
              </a:ext>
            </a:extLst>
          </p:cNvPr>
          <p:cNvSpPr txBox="1"/>
          <p:nvPr/>
        </p:nvSpPr>
        <p:spPr>
          <a:xfrm>
            <a:off x="2146818" y="5439217"/>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cxnSp>
        <p:nvCxnSpPr>
          <p:cNvPr id="27" name="Straight Connector 26">
            <a:extLst>
              <a:ext uri="{FF2B5EF4-FFF2-40B4-BE49-F238E27FC236}">
                <a16:creationId xmlns:a16="http://schemas.microsoft.com/office/drawing/2014/main" id="{F58A5D46-B516-E3D7-F7A2-0EBC319617E4}"/>
              </a:ext>
            </a:extLst>
          </p:cNvPr>
          <p:cNvCxnSpPr>
            <a:cxnSpLocks/>
          </p:cNvCxnSpPr>
          <p:nvPr/>
        </p:nvCxnSpPr>
        <p:spPr>
          <a:xfrm>
            <a:off x="2161716" y="2785071"/>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6B80EC-7C96-3C19-2BD8-F190CC11E241}"/>
              </a:ext>
            </a:extLst>
          </p:cNvPr>
          <p:cNvCxnSpPr>
            <a:cxnSpLocks/>
          </p:cNvCxnSpPr>
          <p:nvPr/>
        </p:nvCxnSpPr>
        <p:spPr>
          <a:xfrm>
            <a:off x="2161716" y="3290027"/>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BB45D7-D457-7B08-61F2-A44CCCC61A62}"/>
              </a:ext>
            </a:extLst>
          </p:cNvPr>
          <p:cNvCxnSpPr>
            <a:cxnSpLocks/>
          </p:cNvCxnSpPr>
          <p:nvPr/>
        </p:nvCxnSpPr>
        <p:spPr>
          <a:xfrm>
            <a:off x="2161716" y="3794983"/>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645420-AE4B-1FE6-5C20-A7A71AE53A7D}"/>
              </a:ext>
            </a:extLst>
          </p:cNvPr>
          <p:cNvCxnSpPr>
            <a:cxnSpLocks/>
          </p:cNvCxnSpPr>
          <p:nvPr/>
        </p:nvCxnSpPr>
        <p:spPr>
          <a:xfrm>
            <a:off x="2161716" y="4299939"/>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00A3D61-3B68-D5E9-164E-9AC337A7DA62}"/>
              </a:ext>
            </a:extLst>
          </p:cNvPr>
          <p:cNvCxnSpPr>
            <a:cxnSpLocks/>
          </p:cNvCxnSpPr>
          <p:nvPr/>
        </p:nvCxnSpPr>
        <p:spPr>
          <a:xfrm>
            <a:off x="6198781" y="1802674"/>
            <a:ext cx="2672176"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BC89D06-0E35-466F-0D83-55B51D0F0D35}"/>
              </a:ext>
            </a:extLst>
          </p:cNvPr>
          <p:cNvSpPr txBox="1"/>
          <p:nvPr/>
        </p:nvSpPr>
        <p:spPr>
          <a:xfrm>
            <a:off x="6198781" y="2914439"/>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35" name="TextBox 34">
            <a:extLst>
              <a:ext uri="{FF2B5EF4-FFF2-40B4-BE49-F238E27FC236}">
                <a16:creationId xmlns:a16="http://schemas.microsoft.com/office/drawing/2014/main" id="{A909AC65-2455-CC5B-3714-97A6D83EFE85}"/>
              </a:ext>
            </a:extLst>
          </p:cNvPr>
          <p:cNvSpPr txBox="1"/>
          <p:nvPr/>
        </p:nvSpPr>
        <p:spPr>
          <a:xfrm>
            <a:off x="6198781" y="3419394"/>
            <a:ext cx="262557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36" name="Rectangle 35">
            <a:extLst>
              <a:ext uri="{FF2B5EF4-FFF2-40B4-BE49-F238E27FC236}">
                <a16:creationId xmlns:a16="http://schemas.microsoft.com/office/drawing/2014/main" id="{7D3E3D3F-7F68-851E-2D83-15FC5C55037C}"/>
              </a:ext>
            </a:extLst>
          </p:cNvPr>
          <p:cNvSpPr/>
          <p:nvPr/>
        </p:nvSpPr>
        <p:spPr>
          <a:xfrm rot="5400000">
            <a:off x="1100599" y="3832417"/>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7" name="Rectangle 36">
            <a:extLst>
              <a:ext uri="{FF2B5EF4-FFF2-40B4-BE49-F238E27FC236}">
                <a16:creationId xmlns:a16="http://schemas.microsoft.com/office/drawing/2014/main" id="{074E35A5-0785-0AEF-B3C7-E9C3C6B661A0}"/>
              </a:ext>
            </a:extLst>
          </p:cNvPr>
          <p:cNvSpPr/>
          <p:nvPr/>
        </p:nvSpPr>
        <p:spPr>
          <a:xfrm rot="5400000">
            <a:off x="1100599" y="4842329"/>
            <a:ext cx="432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activity]</a:t>
            </a:r>
            <a:endParaRPr kumimoji="0" lang="en-US" sz="12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38" name="Straight Connector 37">
            <a:extLst>
              <a:ext uri="{FF2B5EF4-FFF2-40B4-BE49-F238E27FC236}">
                <a16:creationId xmlns:a16="http://schemas.microsoft.com/office/drawing/2014/main" id="{EAFE758C-4837-B319-A2F7-EB849FE16443}"/>
              </a:ext>
            </a:extLst>
          </p:cNvPr>
          <p:cNvCxnSpPr>
            <a:cxnSpLocks/>
          </p:cNvCxnSpPr>
          <p:nvPr/>
        </p:nvCxnSpPr>
        <p:spPr>
          <a:xfrm>
            <a:off x="2161716" y="581480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F54B8EC-0FBD-734A-FDFF-DD780EF9E5C0}"/>
              </a:ext>
            </a:extLst>
          </p:cNvPr>
          <p:cNvSpPr txBox="1"/>
          <p:nvPr/>
        </p:nvSpPr>
        <p:spPr>
          <a:xfrm>
            <a:off x="2146818" y="3924351"/>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40" name="TextBox 39">
            <a:extLst>
              <a:ext uri="{FF2B5EF4-FFF2-40B4-BE49-F238E27FC236}">
                <a16:creationId xmlns:a16="http://schemas.microsoft.com/office/drawing/2014/main" id="{F02FF223-94DA-7958-61B4-1E3DBD28765E}"/>
              </a:ext>
            </a:extLst>
          </p:cNvPr>
          <p:cNvSpPr txBox="1"/>
          <p:nvPr/>
        </p:nvSpPr>
        <p:spPr>
          <a:xfrm>
            <a:off x="2146818" y="4406821"/>
            <a:ext cx="2389239"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44" name="Rectangle 43">
            <a:extLst>
              <a:ext uri="{FF2B5EF4-FFF2-40B4-BE49-F238E27FC236}">
                <a16:creationId xmlns:a16="http://schemas.microsoft.com/office/drawing/2014/main" id="{2E8BADAA-FC44-F528-393F-A0C7D2EC350C}"/>
              </a:ext>
            </a:extLst>
          </p:cNvPr>
          <p:cNvSpPr/>
          <p:nvPr/>
        </p:nvSpPr>
        <p:spPr>
          <a:xfrm>
            <a:off x="9030585" y="1486752"/>
            <a:ext cx="2556533" cy="4701420"/>
          </a:xfrm>
          <a:prstGeom prst="rect">
            <a:avLst/>
          </a:prstGeom>
          <a:solidFill>
            <a:srgbClr val="E5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5" name="TextBox 44">
            <a:extLst>
              <a:ext uri="{FF2B5EF4-FFF2-40B4-BE49-F238E27FC236}">
                <a16:creationId xmlns:a16="http://schemas.microsoft.com/office/drawing/2014/main" id="{25B8048B-B04C-0763-9C05-7EA81A0FFDC4}"/>
              </a:ext>
            </a:extLst>
          </p:cNvPr>
          <p:cNvSpPr txBox="1"/>
          <p:nvPr/>
        </p:nvSpPr>
        <p:spPr>
          <a:xfrm>
            <a:off x="9041731" y="1486751"/>
            <a:ext cx="265171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Rationale for split of activities</a:t>
            </a:r>
          </a:p>
        </p:txBody>
      </p:sp>
      <p:sp>
        <p:nvSpPr>
          <p:cNvPr id="46" name="TextBox 45">
            <a:extLst>
              <a:ext uri="{FF2B5EF4-FFF2-40B4-BE49-F238E27FC236}">
                <a16:creationId xmlns:a16="http://schemas.microsoft.com/office/drawing/2014/main" id="{0C0E0245-83C5-49B5-B0D7-395DFE6EEEA2}"/>
              </a:ext>
            </a:extLst>
          </p:cNvPr>
          <p:cNvSpPr txBox="1"/>
          <p:nvPr/>
        </p:nvSpPr>
        <p:spPr>
          <a:xfrm>
            <a:off x="9080828" y="1935381"/>
            <a:ext cx="2389239" cy="93871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arguments for setting it up like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arguments]</a:t>
            </a:r>
          </a:p>
          <a:p>
            <a:pPr marL="171450" indent="-171450">
              <a:buFont typeface="Arial" panose="020B0604020202020204" pitchFamily="34" charset="0"/>
              <a:buChar char="•"/>
              <a:defRPr/>
            </a:pPr>
            <a:r>
              <a:rPr lang="en-US" sz="11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key arguments]</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47" name="Straight Connector 46">
            <a:extLst>
              <a:ext uri="{FF2B5EF4-FFF2-40B4-BE49-F238E27FC236}">
                <a16:creationId xmlns:a16="http://schemas.microsoft.com/office/drawing/2014/main" id="{905D2285-D70E-0A5C-65F5-AA3D98EB6337}"/>
              </a:ext>
            </a:extLst>
          </p:cNvPr>
          <p:cNvCxnSpPr>
            <a:cxnSpLocks/>
          </p:cNvCxnSpPr>
          <p:nvPr/>
        </p:nvCxnSpPr>
        <p:spPr>
          <a:xfrm>
            <a:off x="9030585" y="1802674"/>
            <a:ext cx="2537527"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6930B5A-A14F-09CA-85E7-FA1BFF75EF3E}"/>
              </a:ext>
            </a:extLst>
          </p:cNvPr>
          <p:cNvSpPr txBox="1"/>
          <p:nvPr/>
        </p:nvSpPr>
        <p:spPr>
          <a:xfrm>
            <a:off x="6198781" y="3924350"/>
            <a:ext cx="2556533"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52" name="TextBox 51">
            <a:extLst>
              <a:ext uri="{FF2B5EF4-FFF2-40B4-BE49-F238E27FC236}">
                <a16:creationId xmlns:a16="http://schemas.microsoft.com/office/drawing/2014/main" id="{6D13FF02-660C-309B-C756-B0D053991626}"/>
              </a:ext>
            </a:extLst>
          </p:cNvPr>
          <p:cNvSpPr txBox="1"/>
          <p:nvPr/>
        </p:nvSpPr>
        <p:spPr>
          <a:xfrm>
            <a:off x="6198779" y="4406822"/>
            <a:ext cx="2725473"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53" name="TextBox 52">
            <a:extLst>
              <a:ext uri="{FF2B5EF4-FFF2-40B4-BE49-F238E27FC236}">
                <a16:creationId xmlns:a16="http://schemas.microsoft.com/office/drawing/2014/main" id="{1064A412-2BB6-175F-5EF1-C6275E72D05F}"/>
              </a:ext>
            </a:extLst>
          </p:cNvPr>
          <p:cNvSpPr txBox="1"/>
          <p:nvPr/>
        </p:nvSpPr>
        <p:spPr>
          <a:xfrm>
            <a:off x="6198781" y="4934262"/>
            <a:ext cx="2931704"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54" name="TextBox 53">
            <a:extLst>
              <a:ext uri="{FF2B5EF4-FFF2-40B4-BE49-F238E27FC236}">
                <a16:creationId xmlns:a16="http://schemas.microsoft.com/office/drawing/2014/main" id="{EABCC17A-B732-C64D-E014-E5A827F59292}"/>
              </a:ext>
            </a:extLst>
          </p:cNvPr>
          <p:cNvSpPr txBox="1"/>
          <p:nvPr/>
        </p:nvSpPr>
        <p:spPr>
          <a:xfrm>
            <a:off x="6198781" y="5439218"/>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56" name="Rectangle 55">
            <a:extLst>
              <a:ext uri="{FF2B5EF4-FFF2-40B4-BE49-F238E27FC236}">
                <a16:creationId xmlns:a16="http://schemas.microsoft.com/office/drawing/2014/main" id="{0D8D36DF-B739-E202-DD5B-3B44CC587FB6}"/>
              </a:ext>
            </a:extLst>
          </p:cNvPr>
          <p:cNvSpPr/>
          <p:nvPr/>
        </p:nvSpPr>
        <p:spPr>
          <a:xfrm>
            <a:off x="2146679" y="2409482"/>
            <a:ext cx="2191721" cy="246221"/>
          </a:xfrm>
          <a:prstGeom prst="rect">
            <a:avLst/>
          </a:prstGeom>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60" name="TextBox 59">
            <a:extLst>
              <a:ext uri="{FF2B5EF4-FFF2-40B4-BE49-F238E27FC236}">
                <a16:creationId xmlns:a16="http://schemas.microsoft.com/office/drawing/2014/main" id="{EFACF5E3-E679-BB44-2679-DF096699020A}"/>
              </a:ext>
            </a:extLst>
          </p:cNvPr>
          <p:cNvSpPr txBox="1"/>
          <p:nvPr/>
        </p:nvSpPr>
        <p:spPr>
          <a:xfrm>
            <a:off x="6198781" y="2386653"/>
            <a:ext cx="2191721" cy="246221"/>
          </a:xfrm>
          <a:prstGeom prst="rect">
            <a:avLst/>
          </a:prstGeom>
          <a:noFill/>
        </p:spPr>
        <p:txBody>
          <a:bodyPr wrap="square"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63" name="TextBox 62">
            <a:extLst>
              <a:ext uri="{FF2B5EF4-FFF2-40B4-BE49-F238E27FC236}">
                <a16:creationId xmlns:a16="http://schemas.microsoft.com/office/drawing/2014/main" id="{BED2ECE1-6E17-77FA-A74F-95F17C855EAC}"/>
              </a:ext>
            </a:extLst>
          </p:cNvPr>
          <p:cNvSpPr txBox="1"/>
          <p:nvPr/>
        </p:nvSpPr>
        <p:spPr>
          <a:xfrm>
            <a:off x="1652954" y="174966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b="1" dirty="0">
              <a:solidFill>
                <a:schemeClr val="bg1"/>
              </a:solidFill>
              <a:latin typeface="Arial" panose="020B0604020202020204"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5E29A64F-3E52-765F-68A4-55B7E974B425}"/>
              </a:ext>
            </a:extLst>
          </p:cNvPr>
          <p:cNvCxnSpPr>
            <a:cxnSpLocks/>
          </p:cNvCxnSpPr>
          <p:nvPr/>
        </p:nvCxnSpPr>
        <p:spPr>
          <a:xfrm>
            <a:off x="2161716" y="228011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A4C0F91-C6BA-1C62-29BF-644799675170}"/>
              </a:ext>
            </a:extLst>
          </p:cNvPr>
          <p:cNvCxnSpPr>
            <a:cxnSpLocks/>
          </p:cNvCxnSpPr>
          <p:nvPr/>
        </p:nvCxnSpPr>
        <p:spPr>
          <a:xfrm>
            <a:off x="2161716" y="4804895"/>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523B9A-98A4-04A1-FE3E-3FE3860AC1B7}"/>
              </a:ext>
            </a:extLst>
          </p:cNvPr>
          <p:cNvCxnSpPr>
            <a:cxnSpLocks/>
          </p:cNvCxnSpPr>
          <p:nvPr/>
        </p:nvCxnSpPr>
        <p:spPr>
          <a:xfrm>
            <a:off x="2161716" y="5309851"/>
            <a:ext cx="66960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1578C2-0030-F63C-3B90-3D5EF9AF1573}"/>
              </a:ext>
            </a:extLst>
          </p:cNvPr>
          <p:cNvSpPr txBox="1"/>
          <p:nvPr/>
        </p:nvSpPr>
        <p:spPr>
          <a:xfrm>
            <a:off x="4692046" y="2414254"/>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8" name="TextBox 47">
            <a:extLst>
              <a:ext uri="{FF2B5EF4-FFF2-40B4-BE49-F238E27FC236}">
                <a16:creationId xmlns:a16="http://schemas.microsoft.com/office/drawing/2014/main" id="{2569E62E-3D9D-49EA-FB01-B1550F232894}"/>
              </a:ext>
            </a:extLst>
          </p:cNvPr>
          <p:cNvSpPr txBox="1"/>
          <p:nvPr/>
        </p:nvSpPr>
        <p:spPr>
          <a:xfrm>
            <a:off x="4692046" y="2923982"/>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9" name="TextBox 48">
            <a:extLst>
              <a:ext uri="{FF2B5EF4-FFF2-40B4-BE49-F238E27FC236}">
                <a16:creationId xmlns:a16="http://schemas.microsoft.com/office/drawing/2014/main" id="{CF839D2E-A5C4-0F69-7D50-02DB54274915}"/>
              </a:ext>
            </a:extLst>
          </p:cNvPr>
          <p:cNvSpPr txBox="1"/>
          <p:nvPr/>
        </p:nvSpPr>
        <p:spPr>
          <a:xfrm>
            <a:off x="4692046" y="3433710"/>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0" name="TextBox 49">
            <a:extLst>
              <a:ext uri="{FF2B5EF4-FFF2-40B4-BE49-F238E27FC236}">
                <a16:creationId xmlns:a16="http://schemas.microsoft.com/office/drawing/2014/main" id="{4BA33039-9908-F5D8-051C-62A5DDAF2017}"/>
              </a:ext>
            </a:extLst>
          </p:cNvPr>
          <p:cNvSpPr txBox="1"/>
          <p:nvPr/>
        </p:nvSpPr>
        <p:spPr>
          <a:xfrm>
            <a:off x="4692046" y="3943438"/>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5" name="TextBox 54">
            <a:extLst>
              <a:ext uri="{FF2B5EF4-FFF2-40B4-BE49-F238E27FC236}">
                <a16:creationId xmlns:a16="http://schemas.microsoft.com/office/drawing/2014/main" id="{24A5FE64-1928-A49B-D380-B76A15C75EF4}"/>
              </a:ext>
            </a:extLst>
          </p:cNvPr>
          <p:cNvSpPr txBox="1"/>
          <p:nvPr/>
        </p:nvSpPr>
        <p:spPr>
          <a:xfrm>
            <a:off x="4692046" y="4453166"/>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1" name="TextBox 60">
            <a:extLst>
              <a:ext uri="{FF2B5EF4-FFF2-40B4-BE49-F238E27FC236}">
                <a16:creationId xmlns:a16="http://schemas.microsoft.com/office/drawing/2014/main" id="{59697019-B496-A637-B673-13091489598E}"/>
              </a:ext>
            </a:extLst>
          </p:cNvPr>
          <p:cNvSpPr txBox="1"/>
          <p:nvPr/>
        </p:nvSpPr>
        <p:spPr>
          <a:xfrm>
            <a:off x="4692046" y="4962894"/>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2" name="TextBox 61">
            <a:extLst>
              <a:ext uri="{FF2B5EF4-FFF2-40B4-BE49-F238E27FC236}">
                <a16:creationId xmlns:a16="http://schemas.microsoft.com/office/drawing/2014/main" id="{571A4BD7-897C-068D-0F8C-FCA2F701ADA2}"/>
              </a:ext>
            </a:extLst>
          </p:cNvPr>
          <p:cNvSpPr txBox="1"/>
          <p:nvPr/>
        </p:nvSpPr>
        <p:spPr>
          <a:xfrm>
            <a:off x="4692046" y="5472622"/>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71" name="TextBox 70">
            <a:extLst>
              <a:ext uri="{FF2B5EF4-FFF2-40B4-BE49-F238E27FC236}">
                <a16:creationId xmlns:a16="http://schemas.microsoft.com/office/drawing/2014/main" id="{D0D2D1B4-BC3E-5C9E-2FB2-B50D932BED54}"/>
              </a:ext>
            </a:extLst>
          </p:cNvPr>
          <p:cNvSpPr txBox="1"/>
          <p:nvPr/>
        </p:nvSpPr>
        <p:spPr>
          <a:xfrm>
            <a:off x="4692046" y="5982349"/>
            <a:ext cx="11031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rPr>
              <a:t>[Insert owner]</a:t>
            </a: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72" name="Footer Placeholder 2">
            <a:extLst>
              <a:ext uri="{FF2B5EF4-FFF2-40B4-BE49-F238E27FC236}">
                <a16:creationId xmlns:a16="http://schemas.microsoft.com/office/drawing/2014/main" id="{C3BCD994-EDC8-FFBD-3546-CA3D1218BA2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87600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3799655-47B5-D189-D6B8-660D2FE4340F}"/>
              </a:ext>
            </a:extLst>
          </p:cNvPr>
          <p:cNvSpPr/>
          <p:nvPr/>
        </p:nvSpPr>
        <p:spPr>
          <a:xfrm>
            <a:off x="835127" y="1754279"/>
            <a:ext cx="4659086" cy="4455885"/>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We recommend a [insert description] pricing based on [insert pricing strategy]</a:t>
            </a:r>
          </a:p>
        </p:txBody>
      </p:sp>
      <p:sp>
        <p:nvSpPr>
          <p:cNvPr id="7" name="Rectangle 6">
            <a:extLst>
              <a:ext uri="{FF2B5EF4-FFF2-40B4-BE49-F238E27FC236}">
                <a16:creationId xmlns:a16="http://schemas.microsoft.com/office/drawing/2014/main" id="{232DD9BC-54EA-DDCB-E113-DD989F6A3973}"/>
              </a:ext>
            </a:extLst>
          </p:cNvPr>
          <p:cNvSpPr/>
          <p:nvPr/>
        </p:nvSpPr>
        <p:spPr>
          <a:xfrm>
            <a:off x="1182029" y="2083917"/>
            <a:ext cx="3698448"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[Insert main price point, if relevant]</a:t>
            </a:r>
          </a:p>
        </p:txBody>
      </p:sp>
      <p:sp>
        <p:nvSpPr>
          <p:cNvPr id="26" name="TextBox 25">
            <a:extLst>
              <a:ext uri="{FF2B5EF4-FFF2-40B4-BE49-F238E27FC236}">
                <a16:creationId xmlns:a16="http://schemas.microsoft.com/office/drawing/2014/main" id="{12483252-A3DF-3834-C7FE-AA9847B6BEF4}"/>
              </a:ext>
            </a:extLst>
          </p:cNvPr>
          <p:cNvSpPr txBox="1"/>
          <p:nvPr/>
        </p:nvSpPr>
        <p:spPr>
          <a:xfrm>
            <a:off x="1182029" y="2373932"/>
            <a:ext cx="1326004" cy="1323439"/>
          </a:xfrm>
          <a:prstGeom prst="rect">
            <a:avLst/>
          </a:prstGeom>
          <a:noFill/>
        </p:spPr>
        <p:txBody>
          <a:bodyPr wrap="none" rtlCol="0">
            <a:spAutoFit/>
          </a:bodyPr>
          <a:lstStyle/>
          <a:p>
            <a:r>
              <a:rPr lang="en-US" sz="8000" b="1" dirty="0">
                <a:solidFill>
                  <a:schemeClr val="accent1"/>
                </a:solidFill>
                <a:latin typeface="Arial" panose="020B0604020202020204" pitchFamily="34" charset="0"/>
                <a:cs typeface="Arial" panose="020B0604020202020204" pitchFamily="34" charset="0"/>
              </a:rPr>
              <a:t>xx</a:t>
            </a:r>
          </a:p>
        </p:txBody>
      </p:sp>
      <p:sp>
        <p:nvSpPr>
          <p:cNvPr id="36" name="Rectangle 35">
            <a:extLst>
              <a:ext uri="{FF2B5EF4-FFF2-40B4-BE49-F238E27FC236}">
                <a16:creationId xmlns:a16="http://schemas.microsoft.com/office/drawing/2014/main" id="{EEB631A2-3D61-306F-5308-FB41E055530D}"/>
              </a:ext>
            </a:extLst>
          </p:cNvPr>
          <p:cNvSpPr/>
          <p:nvPr/>
        </p:nvSpPr>
        <p:spPr>
          <a:xfrm>
            <a:off x="1204760" y="4120899"/>
            <a:ext cx="4275529" cy="369332"/>
          </a:xfrm>
          <a:prstGeom prst="rect">
            <a:avLst/>
          </a:prstGeom>
        </p:spPr>
        <p:txBody>
          <a:bodyPr wrap="none">
            <a:spAutoFit/>
          </a:bodyPr>
          <a:lstStyle/>
          <a:p>
            <a:r>
              <a:rPr lang="en-US" dirty="0">
                <a:solidFill>
                  <a:schemeClr val="bg1"/>
                </a:solidFill>
                <a:latin typeface="Arial" panose="020B0604020202020204" pitchFamily="34" charset="0"/>
                <a:cs typeface="Arial" panose="020B0604020202020204" pitchFamily="34" charset="0"/>
              </a:rPr>
              <a:t>[Insert secondary price point, if relevant]</a:t>
            </a:r>
          </a:p>
        </p:txBody>
      </p:sp>
      <p:sp>
        <p:nvSpPr>
          <p:cNvPr id="39" name="TextBox 38">
            <a:extLst>
              <a:ext uri="{FF2B5EF4-FFF2-40B4-BE49-F238E27FC236}">
                <a16:creationId xmlns:a16="http://schemas.microsoft.com/office/drawing/2014/main" id="{9E5BCAE9-62AD-B1E0-592A-929DFD9E28CA}"/>
              </a:ext>
            </a:extLst>
          </p:cNvPr>
          <p:cNvSpPr txBox="1"/>
          <p:nvPr/>
        </p:nvSpPr>
        <p:spPr>
          <a:xfrm>
            <a:off x="1204760" y="4382691"/>
            <a:ext cx="1326004" cy="1323439"/>
          </a:xfrm>
          <a:prstGeom prst="rect">
            <a:avLst/>
          </a:prstGeom>
          <a:noFill/>
        </p:spPr>
        <p:txBody>
          <a:bodyPr wrap="none" rtlCol="0">
            <a:spAutoFit/>
          </a:bodyPr>
          <a:lstStyle/>
          <a:p>
            <a:r>
              <a:rPr lang="en-US" sz="8000" b="1" dirty="0">
                <a:solidFill>
                  <a:schemeClr val="bg1"/>
                </a:solidFill>
                <a:latin typeface="Arial" panose="020B0604020202020204" pitchFamily="34" charset="0"/>
                <a:cs typeface="Arial" panose="020B0604020202020204" pitchFamily="34" charset="0"/>
              </a:rPr>
              <a:t>xx</a:t>
            </a:r>
          </a:p>
        </p:txBody>
      </p:sp>
      <p:sp>
        <p:nvSpPr>
          <p:cNvPr id="40" name="TextBox 39">
            <a:extLst>
              <a:ext uri="{FF2B5EF4-FFF2-40B4-BE49-F238E27FC236}">
                <a16:creationId xmlns:a16="http://schemas.microsoft.com/office/drawing/2014/main" id="{9B33FCE0-5206-5157-D2B1-E2546F466C2C}"/>
              </a:ext>
            </a:extLst>
          </p:cNvPr>
          <p:cNvSpPr txBox="1"/>
          <p:nvPr/>
        </p:nvSpPr>
        <p:spPr>
          <a:xfrm>
            <a:off x="2461366" y="2654085"/>
            <a:ext cx="2204450" cy="400110"/>
          </a:xfrm>
          <a:prstGeom prst="rect">
            <a:avLst/>
          </a:prstGeom>
          <a:noFill/>
        </p:spPr>
        <p:txBody>
          <a:bodyPr wrap="none" rtlCol="0">
            <a:spAutoFit/>
          </a:bodyPr>
          <a:lstStyle/>
          <a:p>
            <a:r>
              <a:rPr lang="en-US" sz="2000" b="1" dirty="0">
                <a:solidFill>
                  <a:schemeClr val="accent1"/>
                </a:solidFill>
                <a:latin typeface="Arial" panose="020B0604020202020204" pitchFamily="34" charset="0"/>
                <a:cs typeface="Arial" panose="020B0604020202020204" pitchFamily="34" charset="0"/>
              </a:rPr>
              <a:t>[currency]/[time]</a:t>
            </a:r>
            <a:endParaRPr lang="en-US" sz="2000" dirty="0">
              <a:solidFill>
                <a:schemeClr val="accent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0C260302-35C7-6A94-20D0-E043B2FEE316}"/>
              </a:ext>
            </a:extLst>
          </p:cNvPr>
          <p:cNvSpPr/>
          <p:nvPr/>
        </p:nvSpPr>
        <p:spPr>
          <a:xfrm>
            <a:off x="2461366" y="4611002"/>
            <a:ext cx="2005677" cy="369332"/>
          </a:xfrm>
          <a:prstGeom prst="rect">
            <a:avLst/>
          </a:prstGeom>
        </p:spPr>
        <p:txBody>
          <a:bodyPr wrap="none">
            <a:spAutoFit/>
          </a:bodyPr>
          <a:lstStyle/>
          <a:p>
            <a:r>
              <a:rPr lang="en-US" b="1" dirty="0">
                <a:solidFill>
                  <a:schemeClr val="bg1"/>
                </a:solidFill>
                <a:latin typeface="Arial" panose="020B0604020202020204" pitchFamily="34" charset="0"/>
                <a:cs typeface="Arial" panose="020B0604020202020204" pitchFamily="34" charset="0"/>
              </a:rPr>
              <a:t>[currency]/[time]</a:t>
            </a:r>
            <a:endParaRPr lang="en-US" dirty="0">
              <a:solidFill>
                <a:schemeClr val="bg1"/>
              </a:solidFill>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DBBAB05B-9844-B796-ED6D-88EA73036BC4}"/>
              </a:ext>
            </a:extLst>
          </p:cNvPr>
          <p:cNvSpPr/>
          <p:nvPr/>
        </p:nvSpPr>
        <p:spPr>
          <a:xfrm>
            <a:off x="6095253" y="2771420"/>
            <a:ext cx="3218688" cy="338328"/>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53" name="Rectangle 52">
            <a:extLst>
              <a:ext uri="{FF2B5EF4-FFF2-40B4-BE49-F238E27FC236}">
                <a16:creationId xmlns:a16="http://schemas.microsoft.com/office/drawing/2014/main" id="{B4DA900E-0323-BD1B-DC1D-612BE02B859C}"/>
              </a:ext>
            </a:extLst>
          </p:cNvPr>
          <p:cNvSpPr/>
          <p:nvPr/>
        </p:nvSpPr>
        <p:spPr>
          <a:xfrm>
            <a:off x="6095253" y="2083917"/>
            <a:ext cx="3219228"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54" name="Rectangle 53">
            <a:extLst>
              <a:ext uri="{FF2B5EF4-FFF2-40B4-BE49-F238E27FC236}">
                <a16:creationId xmlns:a16="http://schemas.microsoft.com/office/drawing/2014/main" id="{08236DB1-E9FA-FCFF-2AE0-FCF41B2DB03E}"/>
              </a:ext>
            </a:extLst>
          </p:cNvPr>
          <p:cNvSpPr/>
          <p:nvPr/>
        </p:nvSpPr>
        <p:spPr>
          <a:xfrm>
            <a:off x="6095253" y="3458697"/>
            <a:ext cx="3218688" cy="338328"/>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56" name="TextBox 55">
            <a:extLst>
              <a:ext uri="{FF2B5EF4-FFF2-40B4-BE49-F238E27FC236}">
                <a16:creationId xmlns:a16="http://schemas.microsoft.com/office/drawing/2014/main" id="{910D01DB-0057-226F-7585-DE3ACDAB7F23}"/>
              </a:ext>
            </a:extLst>
          </p:cNvPr>
          <p:cNvSpPr txBox="1"/>
          <p:nvPr/>
        </p:nvSpPr>
        <p:spPr>
          <a:xfrm>
            <a:off x="9800229" y="1928677"/>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57" name="TextBox 56">
            <a:extLst>
              <a:ext uri="{FF2B5EF4-FFF2-40B4-BE49-F238E27FC236}">
                <a16:creationId xmlns:a16="http://schemas.microsoft.com/office/drawing/2014/main" id="{0D91BB82-1683-68E7-7636-86867527C200}"/>
              </a:ext>
            </a:extLst>
          </p:cNvPr>
          <p:cNvSpPr txBox="1"/>
          <p:nvPr/>
        </p:nvSpPr>
        <p:spPr>
          <a:xfrm>
            <a:off x="10555564" y="2037148"/>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16487C11-36B3-5396-1589-AA8F07059C0B}"/>
              </a:ext>
            </a:extLst>
          </p:cNvPr>
          <p:cNvSpPr/>
          <p:nvPr/>
        </p:nvSpPr>
        <p:spPr>
          <a:xfrm>
            <a:off x="6095252" y="4145974"/>
            <a:ext cx="3218688" cy="338328"/>
          </a:xfrm>
          <a:prstGeom prst="rect">
            <a:avLst/>
          </a:prstGeom>
        </p:spPr>
        <p:txBody>
          <a:bodyPr wrap="non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59" name="Rectangle 58">
            <a:extLst>
              <a:ext uri="{FF2B5EF4-FFF2-40B4-BE49-F238E27FC236}">
                <a16:creationId xmlns:a16="http://schemas.microsoft.com/office/drawing/2014/main" id="{DD1131C5-A81A-ED18-E45A-F0D5D45A31E5}"/>
              </a:ext>
            </a:extLst>
          </p:cNvPr>
          <p:cNvSpPr/>
          <p:nvPr/>
        </p:nvSpPr>
        <p:spPr>
          <a:xfrm>
            <a:off x="6095252" y="5520528"/>
            <a:ext cx="3218688" cy="338328"/>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61" name="Rectangle 60">
            <a:extLst>
              <a:ext uri="{FF2B5EF4-FFF2-40B4-BE49-F238E27FC236}">
                <a16:creationId xmlns:a16="http://schemas.microsoft.com/office/drawing/2014/main" id="{75D3F1A8-C8E5-F7C8-0BD5-33DBE5C42234}"/>
              </a:ext>
            </a:extLst>
          </p:cNvPr>
          <p:cNvSpPr/>
          <p:nvPr/>
        </p:nvSpPr>
        <p:spPr>
          <a:xfrm>
            <a:off x="6093587" y="4833251"/>
            <a:ext cx="3218688" cy="338328"/>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[Insert additional fee, if relevant]</a:t>
            </a:r>
          </a:p>
        </p:txBody>
      </p:sp>
      <p:sp>
        <p:nvSpPr>
          <p:cNvPr id="63" name="TextBox 62">
            <a:extLst>
              <a:ext uri="{FF2B5EF4-FFF2-40B4-BE49-F238E27FC236}">
                <a16:creationId xmlns:a16="http://schemas.microsoft.com/office/drawing/2014/main" id="{5EB9DC53-CCFA-0B00-1B64-9C86F0640A73}"/>
              </a:ext>
            </a:extLst>
          </p:cNvPr>
          <p:cNvSpPr txBox="1"/>
          <p:nvPr/>
        </p:nvSpPr>
        <p:spPr>
          <a:xfrm>
            <a:off x="9800229" y="2613192"/>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64" name="TextBox 63">
            <a:extLst>
              <a:ext uri="{FF2B5EF4-FFF2-40B4-BE49-F238E27FC236}">
                <a16:creationId xmlns:a16="http://schemas.microsoft.com/office/drawing/2014/main" id="{18E940EF-870A-BCFF-159B-C829FF139E3E}"/>
              </a:ext>
            </a:extLst>
          </p:cNvPr>
          <p:cNvSpPr txBox="1"/>
          <p:nvPr/>
        </p:nvSpPr>
        <p:spPr>
          <a:xfrm>
            <a:off x="10555564" y="2721663"/>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94C8C8C-ED59-06C7-DAA0-801B5739D39D}"/>
              </a:ext>
            </a:extLst>
          </p:cNvPr>
          <p:cNvSpPr txBox="1"/>
          <p:nvPr/>
        </p:nvSpPr>
        <p:spPr>
          <a:xfrm>
            <a:off x="9800229" y="3982222"/>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67" name="TextBox 66">
            <a:extLst>
              <a:ext uri="{FF2B5EF4-FFF2-40B4-BE49-F238E27FC236}">
                <a16:creationId xmlns:a16="http://schemas.microsoft.com/office/drawing/2014/main" id="{ACA9919E-A367-D3F4-3DA2-2741249AB905}"/>
              </a:ext>
            </a:extLst>
          </p:cNvPr>
          <p:cNvSpPr txBox="1"/>
          <p:nvPr/>
        </p:nvSpPr>
        <p:spPr>
          <a:xfrm>
            <a:off x="10555564" y="4090693"/>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6DD85610-8B50-985F-E721-96E18DA0EA11}"/>
              </a:ext>
            </a:extLst>
          </p:cNvPr>
          <p:cNvSpPr txBox="1"/>
          <p:nvPr/>
        </p:nvSpPr>
        <p:spPr>
          <a:xfrm>
            <a:off x="9800229" y="3297707"/>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70" name="TextBox 69">
            <a:extLst>
              <a:ext uri="{FF2B5EF4-FFF2-40B4-BE49-F238E27FC236}">
                <a16:creationId xmlns:a16="http://schemas.microsoft.com/office/drawing/2014/main" id="{CE45435B-CB50-A473-CF0B-0ECE3F5B816B}"/>
              </a:ext>
            </a:extLst>
          </p:cNvPr>
          <p:cNvSpPr txBox="1"/>
          <p:nvPr/>
        </p:nvSpPr>
        <p:spPr>
          <a:xfrm>
            <a:off x="10555564" y="3406178"/>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81A3929E-17A3-0261-7B89-E8A0310DDDFF}"/>
              </a:ext>
            </a:extLst>
          </p:cNvPr>
          <p:cNvSpPr txBox="1"/>
          <p:nvPr/>
        </p:nvSpPr>
        <p:spPr>
          <a:xfrm>
            <a:off x="9800229" y="4666737"/>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73" name="TextBox 72">
            <a:extLst>
              <a:ext uri="{FF2B5EF4-FFF2-40B4-BE49-F238E27FC236}">
                <a16:creationId xmlns:a16="http://schemas.microsoft.com/office/drawing/2014/main" id="{2985F861-C4AB-5E46-62E2-E1382207AE01}"/>
              </a:ext>
            </a:extLst>
          </p:cNvPr>
          <p:cNvSpPr txBox="1"/>
          <p:nvPr/>
        </p:nvSpPr>
        <p:spPr>
          <a:xfrm>
            <a:off x="10555564" y="4775208"/>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9C166729-10B2-F25C-A319-08ECFCF9E302}"/>
              </a:ext>
            </a:extLst>
          </p:cNvPr>
          <p:cNvSpPr txBox="1"/>
          <p:nvPr/>
        </p:nvSpPr>
        <p:spPr>
          <a:xfrm>
            <a:off x="9800229" y="5351251"/>
            <a:ext cx="755335" cy="707886"/>
          </a:xfrm>
          <a:prstGeom prst="rect">
            <a:avLst/>
          </a:prstGeom>
          <a:noFill/>
        </p:spPr>
        <p:txBody>
          <a:bodyPr wrap="none" rtlCol="0">
            <a:spAutoFit/>
          </a:bodyPr>
          <a:lstStyle/>
          <a:p>
            <a:r>
              <a:rPr lang="en-US" sz="4000" b="1" dirty="0">
                <a:solidFill>
                  <a:schemeClr val="bg1"/>
                </a:solidFill>
                <a:latin typeface="Arial" panose="020B0604020202020204" pitchFamily="34" charset="0"/>
                <a:cs typeface="Arial" panose="020B0604020202020204" pitchFamily="34" charset="0"/>
              </a:rPr>
              <a:t>xx</a:t>
            </a:r>
          </a:p>
        </p:txBody>
      </p:sp>
      <p:sp>
        <p:nvSpPr>
          <p:cNvPr id="76" name="TextBox 75">
            <a:extLst>
              <a:ext uri="{FF2B5EF4-FFF2-40B4-BE49-F238E27FC236}">
                <a16:creationId xmlns:a16="http://schemas.microsoft.com/office/drawing/2014/main" id="{AD4261E3-BC19-81E4-CDCE-19AC9262AC85}"/>
              </a:ext>
            </a:extLst>
          </p:cNvPr>
          <p:cNvSpPr txBox="1"/>
          <p:nvPr/>
        </p:nvSpPr>
        <p:spPr>
          <a:xfrm>
            <a:off x="10555564" y="5459722"/>
            <a:ext cx="108170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t>
            </a:r>
            <a:r>
              <a:rPr lang="en-US" sz="2000" b="1" dirty="0" err="1">
                <a:solidFill>
                  <a:schemeClr val="bg1"/>
                </a:solidFill>
                <a:latin typeface="Arial" panose="020B0604020202020204" pitchFamily="34" charset="0"/>
                <a:cs typeface="Arial" panose="020B0604020202020204" pitchFamily="34" charset="0"/>
              </a:rPr>
              <a:t>curr</a:t>
            </a:r>
            <a:r>
              <a:rPr lang="en-US" sz="2000" b="1" dirty="0">
                <a:solidFill>
                  <a:schemeClr val="bg1"/>
                </a:solidFill>
                <a:latin typeface="Arial" panose="020B0604020202020204" pitchFamily="34" charset="0"/>
                <a:cs typeface="Arial" panose="020B0604020202020204" pitchFamily="34" charset="0"/>
              </a:rPr>
              <a:t>.]</a:t>
            </a:r>
            <a:endParaRPr lang="en-US" sz="2000" dirty="0">
              <a:solidFill>
                <a:schemeClr val="bg1"/>
              </a:solidFill>
              <a:latin typeface="Arial" panose="020B0604020202020204" pitchFamily="34" charset="0"/>
              <a:cs typeface="Arial" panose="020B0604020202020204" pitchFamily="34" charset="0"/>
            </a:endParaRPr>
          </a:p>
        </p:txBody>
      </p:sp>
      <p:sp>
        <p:nvSpPr>
          <p:cNvPr id="8" name="1. On-page tracker">
            <a:extLst>
              <a:ext uri="{FF2B5EF4-FFF2-40B4-BE49-F238E27FC236}">
                <a16:creationId xmlns:a16="http://schemas.microsoft.com/office/drawing/2014/main" id="{3AF7DEE0-B5AC-8B46-A0CB-E2987000D721}"/>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Solution: Pricing and competitive position</a:t>
            </a:r>
          </a:p>
        </p:txBody>
      </p:sp>
      <p:sp>
        <p:nvSpPr>
          <p:cNvPr id="3" name="Footer Placeholder 2">
            <a:extLst>
              <a:ext uri="{FF2B5EF4-FFF2-40B4-BE49-F238E27FC236}">
                <a16:creationId xmlns:a16="http://schemas.microsoft.com/office/drawing/2014/main" id="{084C54D4-ABBF-9DD7-64EB-062F7900AF6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19549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7E1628-5B4F-CE5A-2797-F2ED48A55821}"/>
              </a:ext>
            </a:extLst>
          </p:cNvPr>
          <p:cNvSpPr>
            <a:spLocks noGrp="1"/>
          </p:cNvSpPr>
          <p:nvPr>
            <p:ph type="title"/>
          </p:nvPr>
        </p:nvSpPr>
        <p:spPr/>
        <p:txBody>
          <a:bodyPr/>
          <a:lstStyle/>
          <a:p>
            <a:r>
              <a:rPr lang="en-US" dirty="0"/>
              <a:t>[Project x] will take a unique position in the competitive landscape</a:t>
            </a:r>
          </a:p>
        </p:txBody>
      </p:sp>
      <p:sp>
        <p:nvSpPr>
          <p:cNvPr id="4" name="Subtitle 3">
            <a:extLst>
              <a:ext uri="{FF2B5EF4-FFF2-40B4-BE49-F238E27FC236}">
                <a16:creationId xmlns:a16="http://schemas.microsoft.com/office/drawing/2014/main" id="{2415FF39-76F3-989B-ECBC-98E1F5D459EC}"/>
              </a:ext>
            </a:extLst>
          </p:cNvPr>
          <p:cNvSpPr>
            <a:spLocks noGrp="1"/>
          </p:cNvSpPr>
          <p:nvPr>
            <p:ph type="subTitle" idx="1"/>
          </p:nvPr>
        </p:nvSpPr>
        <p:spPr/>
        <p:txBody>
          <a:bodyPr/>
          <a:lstStyle/>
          <a:p>
            <a:r>
              <a:rPr lang="en-US" dirty="0"/>
              <a:t>Current players [insert description]:</a:t>
            </a:r>
          </a:p>
        </p:txBody>
      </p:sp>
      <p:sp>
        <p:nvSpPr>
          <p:cNvPr id="6" name="Rectangle 5">
            <a:extLst>
              <a:ext uri="{FF2B5EF4-FFF2-40B4-BE49-F238E27FC236}">
                <a16:creationId xmlns:a16="http://schemas.microsoft.com/office/drawing/2014/main" id="{466C56F0-F683-54CF-49EA-65FD1EBBEC94}"/>
              </a:ext>
            </a:extLst>
          </p:cNvPr>
          <p:cNvSpPr/>
          <p:nvPr/>
        </p:nvSpPr>
        <p:spPr>
          <a:xfrm>
            <a:off x="492734" y="1774634"/>
            <a:ext cx="11206532" cy="45733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D7B4C2D-0CB3-B7B9-761F-84E0C2AE55CD}"/>
              </a:ext>
            </a:extLst>
          </p:cNvPr>
          <p:cNvCxnSpPr>
            <a:cxnSpLocks/>
          </p:cNvCxnSpPr>
          <p:nvPr/>
        </p:nvCxnSpPr>
        <p:spPr>
          <a:xfrm flipV="1">
            <a:off x="6094880" y="2081326"/>
            <a:ext cx="0" cy="3960000"/>
          </a:xfrm>
          <a:prstGeom prst="straightConnector1">
            <a:avLst/>
          </a:prstGeom>
          <a:ln w="158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7DF205A-18AB-2A02-7207-D01744A2B2C5}"/>
              </a:ext>
            </a:extLst>
          </p:cNvPr>
          <p:cNvCxnSpPr>
            <a:cxnSpLocks/>
          </p:cNvCxnSpPr>
          <p:nvPr/>
        </p:nvCxnSpPr>
        <p:spPr>
          <a:xfrm>
            <a:off x="1709156" y="4061326"/>
            <a:ext cx="8771448" cy="0"/>
          </a:xfrm>
          <a:prstGeom prst="straightConnector1">
            <a:avLst/>
          </a:prstGeom>
          <a:ln w="15875">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523EB21-66CF-B6D0-1978-D48EA4CF0694}"/>
              </a:ext>
            </a:extLst>
          </p:cNvPr>
          <p:cNvSpPr txBox="1"/>
          <p:nvPr/>
        </p:nvSpPr>
        <p:spPr>
          <a:xfrm>
            <a:off x="5089748" y="1774634"/>
            <a:ext cx="201026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[Insert dimension]</a:t>
            </a:r>
          </a:p>
        </p:txBody>
      </p:sp>
      <p:sp>
        <p:nvSpPr>
          <p:cNvPr id="12" name="TextBox 11">
            <a:extLst>
              <a:ext uri="{FF2B5EF4-FFF2-40B4-BE49-F238E27FC236}">
                <a16:creationId xmlns:a16="http://schemas.microsoft.com/office/drawing/2014/main" id="{D19A7FA7-A778-5675-765B-4F409CED91B1}"/>
              </a:ext>
            </a:extLst>
          </p:cNvPr>
          <p:cNvSpPr txBox="1"/>
          <p:nvPr/>
        </p:nvSpPr>
        <p:spPr>
          <a:xfrm>
            <a:off x="151290" y="3768939"/>
            <a:ext cx="1557866" cy="584775"/>
          </a:xfrm>
          <a:prstGeom prst="rect">
            <a:avLst/>
          </a:prstGeom>
          <a:noFill/>
        </p:spPr>
        <p:txBody>
          <a:bodyPr wrap="square" rtlCol="0">
            <a:spAutoFit/>
          </a:bodyPr>
          <a:lstStyle/>
          <a:p>
            <a:pPr algn="r"/>
            <a:r>
              <a:rPr lang="en-US" sz="1600" b="1" dirty="0">
                <a:solidFill>
                  <a:schemeClr val="bg1"/>
                </a:solidFill>
                <a:latin typeface="Arial" panose="020B0604020202020204" pitchFamily="34" charset="0"/>
                <a:cs typeface="Arial" panose="020B0604020202020204" pitchFamily="34" charset="0"/>
              </a:rPr>
              <a:t>[Insert dimension]</a:t>
            </a:r>
          </a:p>
        </p:txBody>
      </p:sp>
      <p:sp>
        <p:nvSpPr>
          <p:cNvPr id="13" name="TextBox 12">
            <a:extLst>
              <a:ext uri="{FF2B5EF4-FFF2-40B4-BE49-F238E27FC236}">
                <a16:creationId xmlns:a16="http://schemas.microsoft.com/office/drawing/2014/main" id="{37C5A0CF-1E93-85EC-903D-5CFC2BE9A9C3}"/>
              </a:ext>
            </a:extLst>
          </p:cNvPr>
          <p:cNvSpPr txBox="1"/>
          <p:nvPr/>
        </p:nvSpPr>
        <p:spPr>
          <a:xfrm>
            <a:off x="10482845" y="3768939"/>
            <a:ext cx="1557866" cy="584775"/>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[Insert dimension]</a:t>
            </a:r>
          </a:p>
        </p:txBody>
      </p:sp>
      <p:sp>
        <p:nvSpPr>
          <p:cNvPr id="26" name="Oval 25">
            <a:extLst>
              <a:ext uri="{FF2B5EF4-FFF2-40B4-BE49-F238E27FC236}">
                <a16:creationId xmlns:a16="http://schemas.microsoft.com/office/drawing/2014/main" id="{3ACDFE7D-802D-143F-1F85-D17CC1E327C8}"/>
              </a:ext>
            </a:extLst>
          </p:cNvPr>
          <p:cNvSpPr/>
          <p:nvPr/>
        </p:nvSpPr>
        <p:spPr>
          <a:xfrm>
            <a:off x="7990250" y="2598926"/>
            <a:ext cx="1643457" cy="8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[Insert project x]</a:t>
            </a:r>
          </a:p>
        </p:txBody>
      </p:sp>
      <p:sp>
        <p:nvSpPr>
          <p:cNvPr id="29" name="Rectangle 28">
            <a:extLst>
              <a:ext uri="{FF2B5EF4-FFF2-40B4-BE49-F238E27FC236}">
                <a16:creationId xmlns:a16="http://schemas.microsoft.com/office/drawing/2014/main" id="{8E701785-BBE7-199B-0915-3E257D718648}"/>
              </a:ext>
            </a:extLst>
          </p:cNvPr>
          <p:cNvSpPr/>
          <p:nvPr/>
        </p:nvSpPr>
        <p:spPr>
          <a:xfrm>
            <a:off x="1257301" y="2066091"/>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competitor logo]</a:t>
            </a:r>
          </a:p>
        </p:txBody>
      </p:sp>
      <p:sp>
        <p:nvSpPr>
          <p:cNvPr id="32" name="Rectangle 31">
            <a:extLst>
              <a:ext uri="{FF2B5EF4-FFF2-40B4-BE49-F238E27FC236}">
                <a16:creationId xmlns:a16="http://schemas.microsoft.com/office/drawing/2014/main" id="{DC282833-B0A1-C85E-C6A6-4D0827180C1F}"/>
              </a:ext>
            </a:extLst>
          </p:cNvPr>
          <p:cNvSpPr/>
          <p:nvPr/>
        </p:nvSpPr>
        <p:spPr>
          <a:xfrm>
            <a:off x="3431295" y="3050345"/>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competitor logo]</a:t>
            </a:r>
          </a:p>
        </p:txBody>
      </p:sp>
      <p:sp>
        <p:nvSpPr>
          <p:cNvPr id="33" name="Rectangle 32">
            <a:extLst>
              <a:ext uri="{FF2B5EF4-FFF2-40B4-BE49-F238E27FC236}">
                <a16:creationId xmlns:a16="http://schemas.microsoft.com/office/drawing/2014/main" id="{F86A083E-A2F9-5C5B-A913-24C451F3FF8D}"/>
              </a:ext>
            </a:extLst>
          </p:cNvPr>
          <p:cNvSpPr/>
          <p:nvPr/>
        </p:nvSpPr>
        <p:spPr>
          <a:xfrm>
            <a:off x="6628224" y="4719980"/>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competitor logo]</a:t>
            </a:r>
          </a:p>
        </p:txBody>
      </p:sp>
      <p:sp>
        <p:nvSpPr>
          <p:cNvPr id="35" name="Rectangle 34">
            <a:extLst>
              <a:ext uri="{FF2B5EF4-FFF2-40B4-BE49-F238E27FC236}">
                <a16:creationId xmlns:a16="http://schemas.microsoft.com/office/drawing/2014/main" id="{D8D8B04C-9139-08D0-F5D6-D7DB118C506A}"/>
              </a:ext>
            </a:extLst>
          </p:cNvPr>
          <p:cNvSpPr/>
          <p:nvPr/>
        </p:nvSpPr>
        <p:spPr>
          <a:xfrm>
            <a:off x="2365967" y="4614163"/>
            <a:ext cx="1659518" cy="80010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competitor logo]</a:t>
            </a:r>
          </a:p>
        </p:txBody>
      </p:sp>
      <p:sp>
        <p:nvSpPr>
          <p:cNvPr id="2" name="1. On-page tracker">
            <a:extLst>
              <a:ext uri="{FF2B5EF4-FFF2-40B4-BE49-F238E27FC236}">
                <a16:creationId xmlns:a16="http://schemas.microsoft.com/office/drawing/2014/main" id="{3D01F149-7239-BD85-5CD3-E69E51B0143A}"/>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Solution: Pricing and competitive position</a:t>
            </a:r>
          </a:p>
        </p:txBody>
      </p:sp>
      <p:sp>
        <p:nvSpPr>
          <p:cNvPr id="5" name="TextBox 4">
            <a:extLst>
              <a:ext uri="{FF2B5EF4-FFF2-40B4-BE49-F238E27FC236}">
                <a16:creationId xmlns:a16="http://schemas.microsoft.com/office/drawing/2014/main" id="{A3944E67-6A3E-75D6-FE4F-A1E13E72F14B}"/>
              </a:ext>
            </a:extLst>
          </p:cNvPr>
          <p:cNvSpPr txBox="1"/>
          <p:nvPr/>
        </p:nvSpPr>
        <p:spPr>
          <a:xfrm>
            <a:off x="5089748" y="6009464"/>
            <a:ext cx="2010265"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[Insert dimension]</a:t>
            </a:r>
          </a:p>
        </p:txBody>
      </p:sp>
      <p:sp>
        <p:nvSpPr>
          <p:cNvPr id="7" name="Footer Placeholder 2">
            <a:extLst>
              <a:ext uri="{FF2B5EF4-FFF2-40B4-BE49-F238E27FC236}">
                <a16:creationId xmlns:a16="http://schemas.microsoft.com/office/drawing/2014/main" id="{C64EFA6D-0EFD-5DDD-1E78-7F607B05A83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56111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41BF-7F21-D9E4-42F1-8EA94080D8E0}"/>
              </a:ext>
            </a:extLst>
          </p:cNvPr>
          <p:cNvSpPr>
            <a:spLocks noGrp="1"/>
          </p:cNvSpPr>
          <p:nvPr>
            <p:ph type="title"/>
          </p:nvPr>
        </p:nvSpPr>
        <p:spPr/>
        <p:txBody>
          <a:bodyPr/>
          <a:lstStyle/>
          <a:p>
            <a:r>
              <a:rPr lang="en-US" dirty="0"/>
              <a:t>Our [distribution/marketing/growth] strategy follows three key steps</a:t>
            </a:r>
          </a:p>
        </p:txBody>
      </p:sp>
      <p:sp>
        <p:nvSpPr>
          <p:cNvPr id="31" name="Subtitle 30">
            <a:extLst>
              <a:ext uri="{FF2B5EF4-FFF2-40B4-BE49-F238E27FC236}">
                <a16:creationId xmlns:a16="http://schemas.microsoft.com/office/drawing/2014/main" id="{ABCB4C60-8C19-5755-8603-0579FE1B7D78}"/>
              </a:ext>
            </a:extLst>
          </p:cNvPr>
          <p:cNvSpPr>
            <a:spLocks noGrp="1"/>
          </p:cNvSpPr>
          <p:nvPr>
            <p:ph type="subTitle" idx="1"/>
          </p:nvPr>
        </p:nvSpPr>
        <p:spPr/>
        <p:txBody>
          <a:bodyPr/>
          <a:lstStyle/>
          <a:p>
            <a:endParaRPr lang="en-US"/>
          </a:p>
        </p:txBody>
      </p:sp>
      <p:sp>
        <p:nvSpPr>
          <p:cNvPr id="32" name="Text Placeholder 31">
            <a:extLst>
              <a:ext uri="{FF2B5EF4-FFF2-40B4-BE49-F238E27FC236}">
                <a16:creationId xmlns:a16="http://schemas.microsoft.com/office/drawing/2014/main" id="{6699F555-BAB9-62FA-8616-01F06316AB6C}"/>
              </a:ext>
            </a:extLst>
          </p:cNvPr>
          <p:cNvSpPr>
            <a:spLocks noGrp="1"/>
          </p:cNvSpPr>
          <p:nvPr>
            <p:ph type="body" sz="quarter" idx="17"/>
          </p:nvPr>
        </p:nvSpPr>
        <p:spPr/>
        <p:txBody>
          <a:bodyPr/>
          <a:lstStyle/>
          <a:p>
            <a:r>
              <a:rPr lang="en-US" dirty="0"/>
              <a:t>Solution: Distribution and marketing</a:t>
            </a:r>
          </a:p>
        </p:txBody>
      </p:sp>
      <p:sp>
        <p:nvSpPr>
          <p:cNvPr id="6" name="Rectangle 5">
            <a:extLst>
              <a:ext uri="{FF2B5EF4-FFF2-40B4-BE49-F238E27FC236}">
                <a16:creationId xmlns:a16="http://schemas.microsoft.com/office/drawing/2014/main" id="{103FFD97-5381-6086-211A-3833014491D6}"/>
              </a:ext>
            </a:extLst>
          </p:cNvPr>
          <p:cNvSpPr/>
          <p:nvPr/>
        </p:nvSpPr>
        <p:spPr>
          <a:xfrm>
            <a:off x="595313" y="3112016"/>
            <a:ext cx="3423911"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a:t>
            </a:r>
          </a:p>
        </p:txBody>
      </p:sp>
      <p:cxnSp>
        <p:nvCxnSpPr>
          <p:cNvPr id="7" name="Straight Arrow Connector 6">
            <a:extLst>
              <a:ext uri="{FF2B5EF4-FFF2-40B4-BE49-F238E27FC236}">
                <a16:creationId xmlns:a16="http://schemas.microsoft.com/office/drawing/2014/main" id="{BA44A6C7-BCF7-F618-456C-EB1CB1813D01}"/>
              </a:ext>
            </a:extLst>
          </p:cNvPr>
          <p:cNvCxnSpPr/>
          <p:nvPr/>
        </p:nvCxnSpPr>
        <p:spPr>
          <a:xfrm>
            <a:off x="595313" y="3732376"/>
            <a:ext cx="3450594" cy="0"/>
          </a:xfrm>
          <a:prstGeom prst="straightConnector1">
            <a:avLst/>
          </a:prstGeom>
          <a:ln w="15875">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7030110-0A23-E631-B602-3002937C97E0}"/>
              </a:ext>
            </a:extLst>
          </p:cNvPr>
          <p:cNvCxnSpPr/>
          <p:nvPr/>
        </p:nvCxnSpPr>
        <p:spPr>
          <a:xfrm>
            <a:off x="4370703" y="3732376"/>
            <a:ext cx="3450594" cy="0"/>
          </a:xfrm>
          <a:prstGeom prst="straightConnector1">
            <a:avLst/>
          </a:prstGeom>
          <a:ln w="15875">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B134414-2F8E-6B49-11BC-54BBE2EE4014}"/>
              </a:ext>
            </a:extLst>
          </p:cNvPr>
          <p:cNvCxnSpPr/>
          <p:nvPr/>
        </p:nvCxnSpPr>
        <p:spPr>
          <a:xfrm>
            <a:off x="8153564" y="3732376"/>
            <a:ext cx="3450594" cy="0"/>
          </a:xfrm>
          <a:prstGeom prst="straightConnector1">
            <a:avLst/>
          </a:prstGeom>
          <a:ln w="15875">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87A9C00-2B0D-CB8D-5D0C-FFD86E45C27C}"/>
              </a:ext>
            </a:extLst>
          </p:cNvPr>
          <p:cNvSpPr/>
          <p:nvPr/>
        </p:nvSpPr>
        <p:spPr>
          <a:xfrm>
            <a:off x="4650046" y="2391203"/>
            <a:ext cx="2861170"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step 2]</a:t>
            </a:r>
          </a:p>
        </p:txBody>
      </p:sp>
      <p:sp>
        <p:nvSpPr>
          <p:cNvPr id="11" name="Rectangle 10">
            <a:extLst>
              <a:ext uri="{FF2B5EF4-FFF2-40B4-BE49-F238E27FC236}">
                <a16:creationId xmlns:a16="http://schemas.microsoft.com/office/drawing/2014/main" id="{1DE1EA2C-EB62-7C82-2C34-5255BD91A11B}"/>
              </a:ext>
            </a:extLst>
          </p:cNvPr>
          <p:cNvSpPr/>
          <p:nvPr/>
        </p:nvSpPr>
        <p:spPr>
          <a:xfrm>
            <a:off x="8153564" y="3133458"/>
            <a:ext cx="3419856"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a:t>
            </a:r>
          </a:p>
        </p:txBody>
      </p:sp>
      <p:sp>
        <p:nvSpPr>
          <p:cNvPr id="12" name="Rectangle 11">
            <a:extLst>
              <a:ext uri="{FF2B5EF4-FFF2-40B4-BE49-F238E27FC236}">
                <a16:creationId xmlns:a16="http://schemas.microsoft.com/office/drawing/2014/main" id="{F6CE1EBD-FC16-823B-CCD4-E6D5E870CA85}"/>
              </a:ext>
            </a:extLst>
          </p:cNvPr>
          <p:cNvSpPr/>
          <p:nvPr/>
        </p:nvSpPr>
        <p:spPr>
          <a:xfrm>
            <a:off x="4370703" y="3115535"/>
            <a:ext cx="3419856" cy="307777"/>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a:t>
            </a:r>
          </a:p>
        </p:txBody>
      </p:sp>
      <p:sp>
        <p:nvSpPr>
          <p:cNvPr id="13" name="Rectangle 12">
            <a:extLst>
              <a:ext uri="{FF2B5EF4-FFF2-40B4-BE49-F238E27FC236}">
                <a16:creationId xmlns:a16="http://schemas.microsoft.com/office/drawing/2014/main" id="{289B098F-C32F-B249-E701-991367F5357C}"/>
              </a:ext>
            </a:extLst>
          </p:cNvPr>
          <p:cNvSpPr/>
          <p:nvPr/>
        </p:nvSpPr>
        <p:spPr>
          <a:xfrm>
            <a:off x="8642797" y="2391642"/>
            <a:ext cx="2441391"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step 3]</a:t>
            </a:r>
          </a:p>
        </p:txBody>
      </p:sp>
      <p:sp>
        <p:nvSpPr>
          <p:cNvPr id="14" name="Rectangle 13">
            <a:extLst>
              <a:ext uri="{FF2B5EF4-FFF2-40B4-BE49-F238E27FC236}">
                <a16:creationId xmlns:a16="http://schemas.microsoft.com/office/drawing/2014/main" id="{8A5BF095-06B4-CD59-ED4F-078C388CD302}"/>
              </a:ext>
            </a:extLst>
          </p:cNvPr>
          <p:cNvSpPr/>
          <p:nvPr/>
        </p:nvSpPr>
        <p:spPr>
          <a:xfrm>
            <a:off x="876683" y="2391203"/>
            <a:ext cx="2861170"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step 1]</a:t>
            </a:r>
          </a:p>
        </p:txBody>
      </p:sp>
      <p:sp>
        <p:nvSpPr>
          <p:cNvPr id="15" name="Oval 14">
            <a:extLst>
              <a:ext uri="{FF2B5EF4-FFF2-40B4-BE49-F238E27FC236}">
                <a16:creationId xmlns:a16="http://schemas.microsoft.com/office/drawing/2014/main" id="{4884C709-0DBB-C48D-9503-B92AD724E40D}"/>
              </a:ext>
            </a:extLst>
          </p:cNvPr>
          <p:cNvSpPr/>
          <p:nvPr/>
        </p:nvSpPr>
        <p:spPr>
          <a:xfrm>
            <a:off x="2061264"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1</a:t>
            </a:r>
          </a:p>
        </p:txBody>
      </p:sp>
      <p:sp>
        <p:nvSpPr>
          <p:cNvPr id="16" name="Oval 15">
            <a:extLst>
              <a:ext uri="{FF2B5EF4-FFF2-40B4-BE49-F238E27FC236}">
                <a16:creationId xmlns:a16="http://schemas.microsoft.com/office/drawing/2014/main" id="{8EB8C6D7-7DA5-0673-E38E-F01995F3EBF4}"/>
              </a:ext>
            </a:extLst>
          </p:cNvPr>
          <p:cNvSpPr/>
          <p:nvPr/>
        </p:nvSpPr>
        <p:spPr>
          <a:xfrm>
            <a:off x="5834627"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2</a:t>
            </a:r>
          </a:p>
        </p:txBody>
      </p:sp>
      <p:sp>
        <p:nvSpPr>
          <p:cNvPr id="17" name="Oval 16">
            <a:extLst>
              <a:ext uri="{FF2B5EF4-FFF2-40B4-BE49-F238E27FC236}">
                <a16:creationId xmlns:a16="http://schemas.microsoft.com/office/drawing/2014/main" id="{B143DE6F-279F-6DE3-5154-DEC3F755A712}"/>
              </a:ext>
            </a:extLst>
          </p:cNvPr>
          <p:cNvSpPr/>
          <p:nvPr/>
        </p:nvSpPr>
        <p:spPr>
          <a:xfrm>
            <a:off x="9617488" y="1763868"/>
            <a:ext cx="492008" cy="492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1"/>
                </a:solidFill>
                <a:effectLst/>
                <a:uLnTx/>
                <a:uFillTx/>
                <a:latin typeface="Arial" panose="020B0604020202020204" pitchFamily="34" charset="0"/>
                <a:cs typeface="Arial" panose="020B0604020202020204" pitchFamily="34" charset="0"/>
              </a:rPr>
              <a:t>3</a:t>
            </a:r>
          </a:p>
        </p:txBody>
      </p:sp>
      <p:sp>
        <p:nvSpPr>
          <p:cNvPr id="36" name="Rectangle 35">
            <a:extLst>
              <a:ext uri="{FF2B5EF4-FFF2-40B4-BE49-F238E27FC236}">
                <a16:creationId xmlns:a16="http://schemas.microsoft.com/office/drawing/2014/main" id="{205B5DA1-B0BC-49C7-64C4-E851727D51F4}"/>
              </a:ext>
            </a:extLst>
          </p:cNvPr>
          <p:cNvSpPr/>
          <p:nvPr/>
        </p:nvSpPr>
        <p:spPr>
          <a:xfrm>
            <a:off x="1095695" y="3936801"/>
            <a:ext cx="2417053" cy="2129162"/>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visuals or examples or a more in-depth description, if relevant]</a:t>
            </a:r>
          </a:p>
        </p:txBody>
      </p:sp>
      <p:sp>
        <p:nvSpPr>
          <p:cNvPr id="4" name="TextBox 3">
            <a:extLst>
              <a:ext uri="{FF2B5EF4-FFF2-40B4-BE49-F238E27FC236}">
                <a16:creationId xmlns:a16="http://schemas.microsoft.com/office/drawing/2014/main" id="{CD5396A6-A757-97B9-6FF7-CB159EB25A90}"/>
              </a:ext>
            </a:extLst>
          </p:cNvPr>
          <p:cNvSpPr txBox="1"/>
          <p:nvPr/>
        </p:nvSpPr>
        <p:spPr>
          <a:xfrm>
            <a:off x="3033132" y="258708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Rectangle 4">
            <a:extLst>
              <a:ext uri="{FF2B5EF4-FFF2-40B4-BE49-F238E27FC236}">
                <a16:creationId xmlns:a16="http://schemas.microsoft.com/office/drawing/2014/main" id="{CEC06B8B-3D87-D0D4-DE36-B5F002CEC434}"/>
              </a:ext>
            </a:extLst>
          </p:cNvPr>
          <p:cNvSpPr/>
          <p:nvPr/>
        </p:nvSpPr>
        <p:spPr>
          <a:xfrm>
            <a:off x="4875331" y="3936801"/>
            <a:ext cx="2417053" cy="2129162"/>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visuals or examples or a more in-depth description, if relevant]</a:t>
            </a:r>
          </a:p>
        </p:txBody>
      </p:sp>
      <p:sp>
        <p:nvSpPr>
          <p:cNvPr id="30" name="Rectangle 29">
            <a:extLst>
              <a:ext uri="{FF2B5EF4-FFF2-40B4-BE49-F238E27FC236}">
                <a16:creationId xmlns:a16="http://schemas.microsoft.com/office/drawing/2014/main" id="{5932DCA9-667B-9533-3BF3-90CA14D1BAC9}"/>
              </a:ext>
            </a:extLst>
          </p:cNvPr>
          <p:cNvSpPr/>
          <p:nvPr/>
        </p:nvSpPr>
        <p:spPr>
          <a:xfrm>
            <a:off x="8654966" y="3936801"/>
            <a:ext cx="2417053" cy="2129162"/>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visuals or examples or a more in-depth description, if relevant]</a:t>
            </a:r>
          </a:p>
        </p:txBody>
      </p:sp>
      <p:sp>
        <p:nvSpPr>
          <p:cNvPr id="33" name="Footer Placeholder 2">
            <a:extLst>
              <a:ext uri="{FF2B5EF4-FFF2-40B4-BE49-F238E27FC236}">
                <a16:creationId xmlns:a16="http://schemas.microsoft.com/office/drawing/2014/main" id="{A5637BB8-4C56-B963-822E-1244F15979B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7370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US" dirty="0"/>
              <a:t>How we recommend using the template (III/III)</a:t>
            </a:r>
          </a:p>
        </p:txBody>
      </p:sp>
      <p:sp>
        <p:nvSpPr>
          <p:cNvPr id="6" name="Text Placeholder 5">
            <a:extLst>
              <a:ext uri="{FF2B5EF4-FFF2-40B4-BE49-F238E27FC236}">
                <a16:creationId xmlns:a16="http://schemas.microsoft.com/office/drawing/2014/main" id="{40B1B3AD-5EF2-D015-582A-637FB43DDEBB}"/>
              </a:ext>
            </a:extLst>
          </p:cNvPr>
          <p:cNvSpPr>
            <a:spLocks noGrp="1"/>
          </p:cNvSpPr>
          <p:nvPr>
            <p:ph type="body" sz="quarter" idx="17"/>
          </p:nvPr>
        </p:nvSpPr>
        <p:spPr/>
        <p:txBody>
          <a:bodyPr/>
          <a:lstStyle/>
          <a:p>
            <a:r>
              <a:rPr lang="en-US" dirty="0"/>
              <a:t>Template overview</a:t>
            </a:r>
          </a:p>
        </p:txBody>
      </p:sp>
      <p:sp>
        <p:nvSpPr>
          <p:cNvPr id="2" name="Google Shape;194;p2">
            <a:extLst>
              <a:ext uri="{FF2B5EF4-FFF2-40B4-BE49-F238E27FC236}">
                <a16:creationId xmlns:a16="http://schemas.microsoft.com/office/drawing/2014/main" id="{DC32BD36-17D2-D797-6AA2-DFE2AF5F8D08}"/>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342900" indent="-342900">
              <a:lnSpc>
                <a:spcPct val="250000"/>
              </a:lnSpc>
              <a:spcBef>
                <a:spcPts val="0"/>
              </a:spcBef>
              <a:spcAft>
                <a:spcPts val="0"/>
              </a:spcAft>
              <a:buClr>
                <a:schemeClr val="accent1"/>
              </a:buClr>
              <a:buSzPts val="1500"/>
              <a:buFont typeface="Arial"/>
              <a:buAutoNum type="arabicPeriod"/>
            </a:pPr>
            <a:r>
              <a:rPr lang="en-US" sz="1400" dirty="0">
                <a:solidFill>
                  <a:schemeClr val="tx2">
                    <a:lumMod val="10000"/>
                  </a:schemeClr>
                </a:solidFill>
              </a:rPr>
              <a:t>Business Case PowerPoint template</a:t>
            </a:r>
          </a:p>
        </p:txBody>
      </p:sp>
      <p:sp>
        <p:nvSpPr>
          <p:cNvPr id="3" name="Google Shape;195;p2">
            <a:extLst>
              <a:ext uri="{FF2B5EF4-FFF2-40B4-BE49-F238E27FC236}">
                <a16:creationId xmlns:a16="http://schemas.microsoft.com/office/drawing/2014/main" id="{5C9D3AA5-27D2-DA49-25C7-5AEA4FC60EAF}"/>
              </a:ext>
            </a:extLst>
          </p:cNvPr>
          <p:cNvSpPr/>
          <p:nvPr/>
        </p:nvSpPr>
        <p:spPr>
          <a:xfrm>
            <a:off x="4991582" y="1871218"/>
            <a:ext cx="324000" cy="324000"/>
          </a:xfrm>
          <a:prstGeom prst="ellipse">
            <a:avLst/>
          </a:prstGeom>
          <a:solidFill>
            <a:schemeClr val="bg1"/>
          </a:solidFill>
          <a:ln w="12700" cap="flat" cmpd="sng">
            <a:no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dirty="0" err="1">
                <a:latin typeface="Arial"/>
                <a:ea typeface="Arial"/>
                <a:cs typeface="Arial"/>
                <a:sym typeface="Arial"/>
              </a:rPr>
              <a:t>i</a:t>
            </a:r>
            <a:endParaRPr dirty="0"/>
          </a:p>
        </p:txBody>
      </p:sp>
      <p:sp>
        <p:nvSpPr>
          <p:cNvPr id="7" name="TextBox 6">
            <a:extLst>
              <a:ext uri="{FF2B5EF4-FFF2-40B4-BE49-F238E27FC236}">
                <a16:creationId xmlns:a16="http://schemas.microsoft.com/office/drawing/2014/main" id="{0D0A7881-C45E-9156-93AA-2C0A2161E6C7}"/>
              </a:ext>
            </a:extLst>
          </p:cNvPr>
          <p:cNvSpPr txBox="1"/>
          <p:nvPr/>
        </p:nvSpPr>
        <p:spPr>
          <a:xfrm>
            <a:off x="467806" y="1661489"/>
            <a:ext cx="3676177" cy="2893100"/>
          </a:xfrm>
          <a:prstGeom prst="rect">
            <a:avLst/>
          </a:prstGeom>
          <a:noFill/>
        </p:spPr>
        <p:txBody>
          <a:bodyPr wrap="square" rtlCol="0">
            <a:spAutoFit/>
          </a:bodyPr>
          <a:lstStyle/>
          <a:p>
            <a:r>
              <a:rPr lang="en-US" sz="1400" dirty="0">
                <a:solidFill>
                  <a:schemeClr val="bg1"/>
                </a:solidFill>
              </a:rPr>
              <a:t>The template slides themselves have been arranged into </a:t>
            </a:r>
            <a:r>
              <a:rPr lang="en-US" sz="1400" b="1" dirty="0">
                <a:solidFill>
                  <a:schemeClr val="bg1"/>
                </a:solidFill>
              </a:rPr>
              <a:t>sections</a:t>
            </a:r>
            <a:r>
              <a:rPr lang="en-US" sz="1400" dirty="0">
                <a:solidFill>
                  <a:schemeClr val="bg1"/>
                </a:solidFill>
              </a:rPr>
              <a:t>.</a:t>
            </a:r>
          </a:p>
          <a:p>
            <a:endParaRPr lang="en-US" sz="1400" dirty="0">
              <a:solidFill>
                <a:schemeClr val="bg1"/>
              </a:solidFill>
            </a:endParaRPr>
          </a:p>
          <a:p>
            <a:r>
              <a:rPr lang="en-US" sz="1400" dirty="0">
                <a:solidFill>
                  <a:schemeClr val="bg1"/>
                </a:solidFill>
              </a:rPr>
              <a:t>We recommend using the section headers to get an overview and choose the sections for e.g. initiative deep-dives that make sense for your needs.</a:t>
            </a:r>
          </a:p>
          <a:p>
            <a:endParaRPr lang="en-US" sz="1400" dirty="0">
              <a:solidFill>
                <a:schemeClr val="bg1"/>
              </a:solidFill>
            </a:endParaRPr>
          </a:p>
          <a:p>
            <a:endParaRPr lang="en-US" sz="1400" dirty="0">
              <a:solidFill>
                <a:schemeClr val="bg1"/>
              </a:solidFill>
            </a:endParaRPr>
          </a:p>
          <a:p>
            <a:endParaRPr lang="en-US" sz="1400" dirty="0">
              <a:solidFill>
                <a:schemeClr val="bg1"/>
              </a:solidFill>
            </a:endParaRPr>
          </a:p>
          <a:p>
            <a:r>
              <a:rPr lang="en-US" sz="1400" dirty="0">
                <a:solidFill>
                  <a:schemeClr val="bg1"/>
                </a:solidFill>
              </a:rPr>
              <a:t>Note: You can view a PowerPoint’s sections by clicking the ”slide sorter” icon at the bottom of the screen:</a:t>
            </a:r>
          </a:p>
        </p:txBody>
      </p:sp>
      <p:pic>
        <p:nvPicPr>
          <p:cNvPr id="12" name="Picture 11" descr="A picture containing text, screenshot&#10;&#10;Description automatically generated">
            <a:extLst>
              <a:ext uri="{FF2B5EF4-FFF2-40B4-BE49-F238E27FC236}">
                <a16:creationId xmlns:a16="http://schemas.microsoft.com/office/drawing/2014/main" id="{400FEA8D-A20B-FB0D-323F-FFC954BF0DCF}"/>
              </a:ext>
            </a:extLst>
          </p:cNvPr>
          <p:cNvPicPr>
            <a:picLocks noChangeAspect="1"/>
          </p:cNvPicPr>
          <p:nvPr/>
        </p:nvPicPr>
        <p:blipFill>
          <a:blip r:embed="rId2"/>
          <a:stretch>
            <a:fillRect/>
          </a:stretch>
        </p:blipFill>
        <p:spPr>
          <a:xfrm>
            <a:off x="1337043" y="4718724"/>
            <a:ext cx="1511300" cy="546100"/>
          </a:xfrm>
          <a:prstGeom prst="rect">
            <a:avLst/>
          </a:prstGeom>
        </p:spPr>
      </p:pic>
      <p:sp>
        <p:nvSpPr>
          <p:cNvPr id="13" name="Oval 12">
            <a:extLst>
              <a:ext uri="{FF2B5EF4-FFF2-40B4-BE49-F238E27FC236}">
                <a16:creationId xmlns:a16="http://schemas.microsoft.com/office/drawing/2014/main" id="{2CB1AD75-67A5-994A-9115-64BECC337E8F}"/>
              </a:ext>
            </a:extLst>
          </p:cNvPr>
          <p:cNvSpPr/>
          <p:nvPr/>
        </p:nvSpPr>
        <p:spPr>
          <a:xfrm>
            <a:off x="1890107" y="4891774"/>
            <a:ext cx="452063" cy="410244"/>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 Word&#10;&#10;Description automatically generated">
            <a:extLst>
              <a:ext uri="{FF2B5EF4-FFF2-40B4-BE49-F238E27FC236}">
                <a16:creationId xmlns:a16="http://schemas.microsoft.com/office/drawing/2014/main" id="{C6A4DCD6-AEAB-8A62-4084-DF0846C09F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1582" y="2404947"/>
            <a:ext cx="4622224" cy="3853074"/>
          </a:xfrm>
          <a:prstGeom prst="rect">
            <a:avLst/>
          </a:prstGeom>
        </p:spPr>
      </p:pic>
      <p:sp>
        <p:nvSpPr>
          <p:cNvPr id="15" name="Oval 14">
            <a:extLst>
              <a:ext uri="{FF2B5EF4-FFF2-40B4-BE49-F238E27FC236}">
                <a16:creationId xmlns:a16="http://schemas.microsoft.com/office/drawing/2014/main" id="{93DC7D60-99EA-5C8B-BFDE-5B6643E6AA33}"/>
              </a:ext>
            </a:extLst>
          </p:cNvPr>
          <p:cNvSpPr/>
          <p:nvPr/>
        </p:nvSpPr>
        <p:spPr>
          <a:xfrm>
            <a:off x="4927549" y="2401285"/>
            <a:ext cx="1199099" cy="22970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E61B5C4-B7A6-B75E-B1ED-B800A59722AE}"/>
              </a:ext>
            </a:extLst>
          </p:cNvPr>
          <p:cNvSpPr/>
          <p:nvPr/>
        </p:nvSpPr>
        <p:spPr>
          <a:xfrm>
            <a:off x="4927549" y="4329653"/>
            <a:ext cx="759574" cy="22970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DD4693-DF32-FB8E-16B6-33010CC94FEF}"/>
              </a:ext>
            </a:extLst>
          </p:cNvPr>
          <p:cNvSpPr/>
          <p:nvPr/>
        </p:nvSpPr>
        <p:spPr>
          <a:xfrm>
            <a:off x="4927547" y="5302018"/>
            <a:ext cx="1711146" cy="22970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C8F4D7F-4A31-9F5D-6B19-995959914549}"/>
              </a:ext>
            </a:extLst>
          </p:cNvPr>
          <p:cNvSpPr/>
          <p:nvPr/>
        </p:nvSpPr>
        <p:spPr>
          <a:xfrm>
            <a:off x="4927547" y="3365469"/>
            <a:ext cx="2702613" cy="229701"/>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714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601FB33E-A51A-8BA8-6FA0-E11F9D3675B7}"/>
              </a:ext>
            </a:extLst>
          </p:cNvPr>
          <p:cNvGraphicFramePr>
            <a:graphicFrameLocks noChangeAspect="1"/>
          </p:cNvGraphicFramePr>
          <p:nvPr>
            <p:custDataLst>
              <p:tags r:id="rId1"/>
            </p:custDataLst>
            <p:extLst>
              <p:ext uri="{D42A27DB-BD31-4B8C-83A1-F6EECF244321}">
                <p14:modId xmlns:p14="http://schemas.microsoft.com/office/powerpoint/2010/main" val="17516754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3" name="Object 22" hidden="1">
                        <a:extLst>
                          <a:ext uri="{FF2B5EF4-FFF2-40B4-BE49-F238E27FC236}">
                            <a16:creationId xmlns:a16="http://schemas.microsoft.com/office/drawing/2014/main" id="{601FB33E-A51A-8BA8-6FA0-E11F9D3675B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49A5C3-8A99-EF6F-5F3B-E3614169B052}"/>
              </a:ext>
            </a:extLst>
          </p:cNvPr>
          <p:cNvSpPr>
            <a:spLocks noGrp="1"/>
          </p:cNvSpPr>
          <p:nvPr>
            <p:ph type="title"/>
          </p:nvPr>
        </p:nvSpPr>
        <p:spPr/>
        <p:txBody>
          <a:bodyPr vert="horz"/>
          <a:lstStyle/>
          <a:p>
            <a:r>
              <a:rPr lang="en-US" dirty="0">
                <a:solidFill>
                  <a:schemeClr val="accent1"/>
                </a:solidFill>
              </a:rPr>
              <a:t>[Marketing/sales category or approach]: </a:t>
            </a:r>
            <a:r>
              <a:rPr lang="en-US" dirty="0"/>
              <a:t>[Description of strategy]</a:t>
            </a:r>
          </a:p>
        </p:txBody>
      </p:sp>
      <p:sp>
        <p:nvSpPr>
          <p:cNvPr id="3" name="Subtitle 2">
            <a:extLst>
              <a:ext uri="{FF2B5EF4-FFF2-40B4-BE49-F238E27FC236}">
                <a16:creationId xmlns:a16="http://schemas.microsoft.com/office/drawing/2014/main" id="{3AAF1FB6-A995-D339-86BE-B902149F7C1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1B01A99-A013-13E6-BE0A-184BB2F46DBD}"/>
              </a:ext>
            </a:extLst>
          </p:cNvPr>
          <p:cNvSpPr>
            <a:spLocks noGrp="1"/>
          </p:cNvSpPr>
          <p:nvPr>
            <p:ph type="body" sz="quarter" idx="17"/>
          </p:nvPr>
        </p:nvSpPr>
        <p:spPr>
          <a:xfrm>
            <a:off x="7630160" y="100540"/>
            <a:ext cx="4007104" cy="123111"/>
          </a:xfrm>
        </p:spPr>
        <p:txBody>
          <a:bodyPr/>
          <a:lstStyle/>
          <a:p>
            <a:r>
              <a:rPr lang="en-US" dirty="0"/>
              <a:t>Solution: Distribution and marketing</a:t>
            </a:r>
          </a:p>
        </p:txBody>
      </p:sp>
      <p:sp>
        <p:nvSpPr>
          <p:cNvPr id="5" name="Rectangle 4">
            <a:extLst>
              <a:ext uri="{FF2B5EF4-FFF2-40B4-BE49-F238E27FC236}">
                <a16:creationId xmlns:a16="http://schemas.microsoft.com/office/drawing/2014/main" id="{CB60BB51-5DAA-D0C2-CE54-3DE0A6282D22}"/>
              </a:ext>
            </a:extLst>
          </p:cNvPr>
          <p:cNvSpPr/>
          <p:nvPr/>
        </p:nvSpPr>
        <p:spPr>
          <a:xfrm>
            <a:off x="1495458" y="1701118"/>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 initiative]</a:t>
            </a:r>
          </a:p>
        </p:txBody>
      </p:sp>
      <p:sp>
        <p:nvSpPr>
          <p:cNvPr id="6" name="Rectangle 5">
            <a:extLst>
              <a:ext uri="{FF2B5EF4-FFF2-40B4-BE49-F238E27FC236}">
                <a16:creationId xmlns:a16="http://schemas.microsoft.com/office/drawing/2014/main" id="{EC9747C6-66C9-B8F7-D429-AA2A867B2651}"/>
              </a:ext>
            </a:extLst>
          </p:cNvPr>
          <p:cNvSpPr/>
          <p:nvPr/>
        </p:nvSpPr>
        <p:spPr>
          <a:xfrm>
            <a:off x="1495458" y="3287853"/>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 initiative]</a:t>
            </a:r>
          </a:p>
        </p:txBody>
      </p:sp>
      <p:sp>
        <p:nvSpPr>
          <p:cNvPr id="7" name="Rectangle 6">
            <a:extLst>
              <a:ext uri="{FF2B5EF4-FFF2-40B4-BE49-F238E27FC236}">
                <a16:creationId xmlns:a16="http://schemas.microsoft.com/office/drawing/2014/main" id="{C157F7E6-624C-DD26-34B7-4D64C721B2DB}"/>
              </a:ext>
            </a:extLst>
          </p:cNvPr>
          <p:cNvSpPr/>
          <p:nvPr/>
        </p:nvSpPr>
        <p:spPr>
          <a:xfrm>
            <a:off x="6206859" y="1697157"/>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 initiative]</a:t>
            </a:r>
          </a:p>
        </p:txBody>
      </p:sp>
      <p:sp>
        <p:nvSpPr>
          <p:cNvPr id="8" name="Rectangle 7">
            <a:extLst>
              <a:ext uri="{FF2B5EF4-FFF2-40B4-BE49-F238E27FC236}">
                <a16:creationId xmlns:a16="http://schemas.microsoft.com/office/drawing/2014/main" id="{6E586108-24DA-BEA4-8696-F34F310D43E2}"/>
              </a:ext>
            </a:extLst>
          </p:cNvPr>
          <p:cNvSpPr/>
          <p:nvPr/>
        </p:nvSpPr>
        <p:spPr>
          <a:xfrm>
            <a:off x="6206859" y="3287853"/>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 initiative]</a:t>
            </a:r>
          </a:p>
        </p:txBody>
      </p:sp>
      <p:sp>
        <p:nvSpPr>
          <p:cNvPr id="9" name="Rectangle 8">
            <a:extLst>
              <a:ext uri="{FF2B5EF4-FFF2-40B4-BE49-F238E27FC236}">
                <a16:creationId xmlns:a16="http://schemas.microsoft.com/office/drawing/2014/main" id="{8B0CCA46-D65E-643F-A378-AE805ABC6BEF}"/>
              </a:ext>
            </a:extLst>
          </p:cNvPr>
          <p:cNvSpPr/>
          <p:nvPr/>
        </p:nvSpPr>
        <p:spPr>
          <a:xfrm>
            <a:off x="3356660" y="1701118"/>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 of marketing initiative]</a:t>
            </a:r>
          </a:p>
        </p:txBody>
      </p:sp>
      <p:sp>
        <p:nvSpPr>
          <p:cNvPr id="10" name="Rectangle 9">
            <a:extLst>
              <a:ext uri="{FF2B5EF4-FFF2-40B4-BE49-F238E27FC236}">
                <a16:creationId xmlns:a16="http://schemas.microsoft.com/office/drawing/2014/main" id="{3B9D66C9-4D03-6944-F29C-B8BC1CE73D4D}"/>
              </a:ext>
            </a:extLst>
          </p:cNvPr>
          <p:cNvSpPr/>
          <p:nvPr/>
        </p:nvSpPr>
        <p:spPr>
          <a:xfrm>
            <a:off x="3356660" y="3287853"/>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 of marketing initiative]</a:t>
            </a:r>
          </a:p>
        </p:txBody>
      </p:sp>
      <p:sp>
        <p:nvSpPr>
          <p:cNvPr id="11" name="Rectangle 10">
            <a:extLst>
              <a:ext uri="{FF2B5EF4-FFF2-40B4-BE49-F238E27FC236}">
                <a16:creationId xmlns:a16="http://schemas.microsoft.com/office/drawing/2014/main" id="{E84A6256-9C68-E10D-1C93-5E220B5B2717}"/>
              </a:ext>
            </a:extLst>
          </p:cNvPr>
          <p:cNvSpPr/>
          <p:nvPr/>
        </p:nvSpPr>
        <p:spPr>
          <a:xfrm>
            <a:off x="8068061" y="1697157"/>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 of marketing initiative]</a:t>
            </a:r>
          </a:p>
        </p:txBody>
      </p:sp>
      <p:sp>
        <p:nvSpPr>
          <p:cNvPr id="12" name="Rectangle 11">
            <a:extLst>
              <a:ext uri="{FF2B5EF4-FFF2-40B4-BE49-F238E27FC236}">
                <a16:creationId xmlns:a16="http://schemas.microsoft.com/office/drawing/2014/main" id="{396C049C-F407-E0CF-4EEA-47EFC8E2F2FD}"/>
              </a:ext>
            </a:extLst>
          </p:cNvPr>
          <p:cNvSpPr/>
          <p:nvPr/>
        </p:nvSpPr>
        <p:spPr>
          <a:xfrm>
            <a:off x="8068061" y="3287853"/>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 of marketing initiative]</a:t>
            </a:r>
          </a:p>
        </p:txBody>
      </p:sp>
      <p:cxnSp>
        <p:nvCxnSpPr>
          <p:cNvPr id="13" name="Straight Connector 12">
            <a:extLst>
              <a:ext uri="{FF2B5EF4-FFF2-40B4-BE49-F238E27FC236}">
                <a16:creationId xmlns:a16="http://schemas.microsoft.com/office/drawing/2014/main" id="{27132D96-78B8-025A-90C4-9343155CFC19}"/>
              </a:ext>
            </a:extLst>
          </p:cNvPr>
          <p:cNvCxnSpPr>
            <a:cxnSpLocks/>
          </p:cNvCxnSpPr>
          <p:nvPr/>
        </p:nvCxnSpPr>
        <p:spPr>
          <a:xfrm>
            <a:off x="1495458" y="1709057"/>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935BB5-85AE-9C2C-C7A5-5D06ACE58B6F}"/>
              </a:ext>
            </a:extLst>
          </p:cNvPr>
          <p:cNvCxnSpPr>
            <a:cxnSpLocks/>
          </p:cNvCxnSpPr>
          <p:nvPr/>
        </p:nvCxnSpPr>
        <p:spPr>
          <a:xfrm>
            <a:off x="1495458" y="3302502"/>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F8AB856-F2BA-28E1-F5D9-64A1F39F0A97}"/>
              </a:ext>
            </a:extLst>
          </p:cNvPr>
          <p:cNvCxnSpPr>
            <a:cxnSpLocks/>
          </p:cNvCxnSpPr>
          <p:nvPr/>
        </p:nvCxnSpPr>
        <p:spPr>
          <a:xfrm>
            <a:off x="6206859" y="1709057"/>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9428F4E-C48D-AE8A-80C2-ACEC253AA9ED}"/>
              </a:ext>
            </a:extLst>
          </p:cNvPr>
          <p:cNvCxnSpPr>
            <a:cxnSpLocks/>
          </p:cNvCxnSpPr>
          <p:nvPr/>
        </p:nvCxnSpPr>
        <p:spPr>
          <a:xfrm>
            <a:off x="6206859" y="3302370"/>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D6E39289-6494-091E-B52E-D27FA7BBAAB3}"/>
              </a:ext>
            </a:extLst>
          </p:cNvPr>
          <p:cNvSpPr/>
          <p:nvPr/>
        </p:nvSpPr>
        <p:spPr>
          <a:xfrm>
            <a:off x="3356660" y="4881166"/>
            <a:ext cx="2559540" cy="132688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description of marketing initiative]</a:t>
            </a:r>
          </a:p>
        </p:txBody>
      </p:sp>
      <p:sp>
        <p:nvSpPr>
          <p:cNvPr id="19" name="Rectangle 18">
            <a:extLst>
              <a:ext uri="{FF2B5EF4-FFF2-40B4-BE49-F238E27FC236}">
                <a16:creationId xmlns:a16="http://schemas.microsoft.com/office/drawing/2014/main" id="{4B5F8DBC-C67D-867E-C616-5CD8FD054655}"/>
              </a:ext>
            </a:extLst>
          </p:cNvPr>
          <p:cNvSpPr/>
          <p:nvPr/>
        </p:nvSpPr>
        <p:spPr>
          <a:xfrm>
            <a:off x="1495458" y="4881166"/>
            <a:ext cx="1814902" cy="132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tx1"/>
                </a:solidFill>
                <a:effectLst/>
                <a:uLnTx/>
                <a:uFillTx/>
                <a:latin typeface="Arial" panose="020B0604020202020204" pitchFamily="34" charset="0"/>
                <a:cs typeface="Arial" panose="020B0604020202020204" pitchFamily="34" charset="0"/>
              </a:rPr>
              <a:t>[Marketing initiative]</a:t>
            </a:r>
          </a:p>
        </p:txBody>
      </p:sp>
      <p:cxnSp>
        <p:nvCxnSpPr>
          <p:cNvPr id="20" name="Straight Connector 19">
            <a:extLst>
              <a:ext uri="{FF2B5EF4-FFF2-40B4-BE49-F238E27FC236}">
                <a16:creationId xmlns:a16="http://schemas.microsoft.com/office/drawing/2014/main" id="{2C0C50C0-EA7C-19A4-921A-2F60533C53D8}"/>
              </a:ext>
            </a:extLst>
          </p:cNvPr>
          <p:cNvCxnSpPr>
            <a:cxnSpLocks/>
          </p:cNvCxnSpPr>
          <p:nvPr/>
        </p:nvCxnSpPr>
        <p:spPr>
          <a:xfrm>
            <a:off x="1495458" y="4895815"/>
            <a:ext cx="4414802" cy="0"/>
          </a:xfrm>
          <a:prstGeom prst="line">
            <a:avLst/>
          </a:prstGeom>
          <a:ln w="15875">
            <a:solidFill>
              <a:schemeClr val="bg1"/>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599A4E84-10F6-5B12-A5B1-99076DF8FE75}"/>
              </a:ext>
            </a:extLst>
          </p:cNvPr>
          <p:cNvSpPr txBox="1"/>
          <p:nvPr/>
        </p:nvSpPr>
        <p:spPr>
          <a:xfrm>
            <a:off x="6553200" y="5359942"/>
            <a:ext cx="957943" cy="36933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a:t>
            </a:r>
          </a:p>
        </p:txBody>
      </p:sp>
      <p:sp>
        <p:nvSpPr>
          <p:cNvPr id="17" name="Footer Placeholder 2">
            <a:extLst>
              <a:ext uri="{FF2B5EF4-FFF2-40B4-BE49-F238E27FC236}">
                <a16:creationId xmlns:a16="http://schemas.microsoft.com/office/drawing/2014/main" id="{BA58C39C-EA68-5529-1946-E50FF922EF1C}"/>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18882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The [growth/distribution/marketing] process requires cross-functional skills</a:t>
            </a:r>
            <a:endParaRPr lang="en-US" dirty="0"/>
          </a:p>
        </p:txBody>
      </p:sp>
      <p:sp>
        <p:nvSpPr>
          <p:cNvPr id="4" name="Text Placeholder 3">
            <a:extLst>
              <a:ext uri="{FF2B5EF4-FFF2-40B4-BE49-F238E27FC236}">
                <a16:creationId xmlns:a16="http://schemas.microsoft.com/office/drawing/2014/main" id="{FA5346B9-EA8B-2CDF-7F54-61EBAFF27BCD}"/>
              </a:ext>
            </a:extLst>
          </p:cNvPr>
          <p:cNvSpPr>
            <a:spLocks noGrp="1"/>
          </p:cNvSpPr>
          <p:nvPr>
            <p:ph type="body" sz="quarter" idx="17"/>
          </p:nvPr>
        </p:nvSpPr>
        <p:spPr>
          <a:xfrm>
            <a:off x="7630160" y="100540"/>
            <a:ext cx="4007104" cy="123111"/>
          </a:xfrm>
        </p:spPr>
        <p:txBody>
          <a:bodyPr/>
          <a:lstStyle/>
          <a:p>
            <a:r>
              <a:rPr lang="en-US" dirty="0"/>
              <a:t>Solution: Distribution and marketing</a:t>
            </a:r>
          </a:p>
        </p:txBody>
      </p:sp>
      <p:grpSp>
        <p:nvGrpSpPr>
          <p:cNvPr id="39" name="Group 38">
            <a:extLst>
              <a:ext uri="{FF2B5EF4-FFF2-40B4-BE49-F238E27FC236}">
                <a16:creationId xmlns:a16="http://schemas.microsoft.com/office/drawing/2014/main" id="{A89B4929-5C1A-E7BC-0C3D-5661967D55C6}"/>
              </a:ext>
            </a:extLst>
          </p:cNvPr>
          <p:cNvGrpSpPr/>
          <p:nvPr/>
        </p:nvGrpSpPr>
        <p:grpSpPr>
          <a:xfrm>
            <a:off x="719191" y="2326343"/>
            <a:ext cx="3453873" cy="3467527"/>
            <a:chOff x="719191" y="2142392"/>
            <a:chExt cx="3453873" cy="3467527"/>
          </a:xfrm>
        </p:grpSpPr>
        <p:sp>
          <p:nvSpPr>
            <p:cNvPr id="14" name="Oval 13">
              <a:extLst>
                <a:ext uri="{FF2B5EF4-FFF2-40B4-BE49-F238E27FC236}">
                  <a16:creationId xmlns:a16="http://schemas.microsoft.com/office/drawing/2014/main" id="{3E19BE29-E5B6-E11A-4F3F-D00C6A1E037F}"/>
                </a:ext>
              </a:extLst>
            </p:cNvPr>
            <p:cNvSpPr/>
            <p:nvPr/>
          </p:nvSpPr>
          <p:spPr>
            <a:xfrm>
              <a:off x="1861379" y="2148902"/>
              <a:ext cx="2311685" cy="23116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90FBD3A0-E351-5F53-2DE1-7C36863AF446}"/>
                </a:ext>
              </a:extLst>
            </p:cNvPr>
            <p:cNvSpPr/>
            <p:nvPr/>
          </p:nvSpPr>
          <p:spPr>
            <a:xfrm>
              <a:off x="719191" y="2142392"/>
              <a:ext cx="2311685" cy="2311685"/>
            </a:xfrm>
            <a:prstGeom prst="ellipse">
              <a:avLst/>
            </a:prstGeom>
            <a:solidFill>
              <a:schemeClr val="accent2">
                <a:alpha val="7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69EC41F5-7E3A-BDAE-5EF3-829EE9C05331}"/>
                </a:ext>
              </a:extLst>
            </p:cNvPr>
            <p:cNvSpPr/>
            <p:nvPr/>
          </p:nvSpPr>
          <p:spPr>
            <a:xfrm>
              <a:off x="719191" y="3291724"/>
              <a:ext cx="2311685" cy="2311685"/>
            </a:xfrm>
            <a:prstGeom prst="ellipse">
              <a:avLst/>
            </a:prstGeom>
            <a:solidFill>
              <a:schemeClr val="accent3">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70B93E6-94C0-1B97-5281-C1C9D376DABB}"/>
                </a:ext>
              </a:extLst>
            </p:cNvPr>
            <p:cNvSpPr/>
            <p:nvPr/>
          </p:nvSpPr>
          <p:spPr>
            <a:xfrm>
              <a:off x="1861379" y="3298234"/>
              <a:ext cx="2311685" cy="2311685"/>
            </a:xfrm>
            <a:prstGeom prst="ellipse">
              <a:avLst/>
            </a:prstGeom>
            <a:solidFill>
              <a:schemeClr val="tx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2462EBB-2CF6-850E-7939-67EF9EABB740}"/>
                </a:ext>
              </a:extLst>
            </p:cNvPr>
            <p:cNvSpPr txBox="1"/>
            <p:nvPr/>
          </p:nvSpPr>
          <p:spPr>
            <a:xfrm>
              <a:off x="901344" y="2699454"/>
              <a:ext cx="80182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Product</a:t>
              </a:r>
            </a:p>
          </p:txBody>
        </p:sp>
        <p:sp>
          <p:nvSpPr>
            <p:cNvPr id="19" name="TextBox 18">
              <a:extLst>
                <a:ext uri="{FF2B5EF4-FFF2-40B4-BE49-F238E27FC236}">
                  <a16:creationId xmlns:a16="http://schemas.microsoft.com/office/drawing/2014/main" id="{D2CACCBB-133D-ADC1-9F45-9149F92EFEB7}"/>
                </a:ext>
              </a:extLst>
            </p:cNvPr>
            <p:cNvSpPr txBox="1"/>
            <p:nvPr/>
          </p:nvSpPr>
          <p:spPr>
            <a:xfrm>
              <a:off x="2904665" y="2699454"/>
              <a:ext cx="9701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Marketing</a:t>
              </a:r>
            </a:p>
          </p:txBody>
        </p:sp>
        <p:sp>
          <p:nvSpPr>
            <p:cNvPr id="20" name="TextBox 19">
              <a:extLst>
                <a:ext uri="{FF2B5EF4-FFF2-40B4-BE49-F238E27FC236}">
                  <a16:creationId xmlns:a16="http://schemas.microsoft.com/office/drawing/2014/main" id="{BFE4A224-5503-E631-9953-EF93C46A7428}"/>
                </a:ext>
              </a:extLst>
            </p:cNvPr>
            <p:cNvSpPr txBox="1"/>
            <p:nvPr/>
          </p:nvSpPr>
          <p:spPr>
            <a:xfrm>
              <a:off x="3369536" y="4773860"/>
              <a:ext cx="5629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a:t>
              </a:r>
            </a:p>
          </p:txBody>
        </p:sp>
        <p:sp>
          <p:nvSpPr>
            <p:cNvPr id="21" name="TextBox 20">
              <a:extLst>
                <a:ext uri="{FF2B5EF4-FFF2-40B4-BE49-F238E27FC236}">
                  <a16:creationId xmlns:a16="http://schemas.microsoft.com/office/drawing/2014/main" id="{BE058E2F-4D70-80E8-0E98-1BB276935F3E}"/>
                </a:ext>
              </a:extLst>
            </p:cNvPr>
            <p:cNvSpPr txBox="1"/>
            <p:nvPr/>
          </p:nvSpPr>
          <p:spPr>
            <a:xfrm>
              <a:off x="937302" y="4773860"/>
              <a:ext cx="11400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Engineering</a:t>
              </a:r>
            </a:p>
          </p:txBody>
        </p:sp>
        <p:sp>
          <p:nvSpPr>
            <p:cNvPr id="22" name="TextBox 21">
              <a:extLst>
                <a:ext uri="{FF2B5EF4-FFF2-40B4-BE49-F238E27FC236}">
                  <a16:creationId xmlns:a16="http://schemas.microsoft.com/office/drawing/2014/main" id="{6F96992D-4119-BC13-FA88-A95B7BCC7442}"/>
                </a:ext>
              </a:extLst>
            </p:cNvPr>
            <p:cNvSpPr txBox="1"/>
            <p:nvPr/>
          </p:nvSpPr>
          <p:spPr>
            <a:xfrm>
              <a:off x="1945029" y="3725522"/>
              <a:ext cx="10021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GROWTH</a:t>
              </a:r>
            </a:p>
          </p:txBody>
        </p:sp>
      </p:grpSp>
      <p:sp>
        <p:nvSpPr>
          <p:cNvPr id="23" name="TextBox 22">
            <a:extLst>
              <a:ext uri="{FF2B5EF4-FFF2-40B4-BE49-F238E27FC236}">
                <a16:creationId xmlns:a16="http://schemas.microsoft.com/office/drawing/2014/main" id="{2A0EE9F6-BB80-CD2C-D6A1-4D05774044EE}"/>
              </a:ext>
            </a:extLst>
          </p:cNvPr>
          <p:cNvSpPr txBox="1"/>
          <p:nvPr/>
        </p:nvSpPr>
        <p:spPr>
          <a:xfrm>
            <a:off x="5582755" y="1821043"/>
            <a:ext cx="33778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Five roles in the growth team</a:t>
            </a:r>
          </a:p>
        </p:txBody>
      </p:sp>
      <p:sp>
        <p:nvSpPr>
          <p:cNvPr id="24" name="TextBox 23">
            <a:extLst>
              <a:ext uri="{FF2B5EF4-FFF2-40B4-BE49-F238E27FC236}">
                <a16:creationId xmlns:a16="http://schemas.microsoft.com/office/drawing/2014/main" id="{8AD3CBC5-0C9C-EF13-CD0A-4E32D3057F25}"/>
              </a:ext>
            </a:extLst>
          </p:cNvPr>
          <p:cNvSpPr txBox="1"/>
          <p:nvPr/>
        </p:nvSpPr>
        <p:spPr>
          <a:xfrm>
            <a:off x="5715276" y="2664371"/>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role]</a:t>
            </a:r>
          </a:p>
        </p:txBody>
      </p:sp>
      <p:sp>
        <p:nvSpPr>
          <p:cNvPr id="25" name="TextBox 24">
            <a:extLst>
              <a:ext uri="{FF2B5EF4-FFF2-40B4-BE49-F238E27FC236}">
                <a16:creationId xmlns:a16="http://schemas.microsoft.com/office/drawing/2014/main" id="{E967D09A-DD91-A7E9-50AE-416045B62F43}"/>
              </a:ext>
            </a:extLst>
          </p:cNvPr>
          <p:cNvSpPr txBox="1"/>
          <p:nvPr/>
        </p:nvSpPr>
        <p:spPr>
          <a:xfrm>
            <a:off x="7043408" y="2679760"/>
            <a:ext cx="46310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6" name="TextBox 25">
            <a:extLst>
              <a:ext uri="{FF2B5EF4-FFF2-40B4-BE49-F238E27FC236}">
                <a16:creationId xmlns:a16="http://schemas.microsoft.com/office/drawing/2014/main" id="{64CBDE66-6C57-9592-FBFE-E42CD3BD66A1}"/>
              </a:ext>
            </a:extLst>
          </p:cNvPr>
          <p:cNvSpPr txBox="1"/>
          <p:nvPr/>
        </p:nvSpPr>
        <p:spPr>
          <a:xfrm>
            <a:off x="7043408" y="3426589"/>
            <a:ext cx="463107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7" name="TextBox 26">
            <a:extLst>
              <a:ext uri="{FF2B5EF4-FFF2-40B4-BE49-F238E27FC236}">
                <a16:creationId xmlns:a16="http://schemas.microsoft.com/office/drawing/2014/main" id="{3580BBB5-B277-000D-0D22-1F8D0C3260FD}"/>
              </a:ext>
            </a:extLst>
          </p:cNvPr>
          <p:cNvSpPr txBox="1"/>
          <p:nvPr/>
        </p:nvSpPr>
        <p:spPr>
          <a:xfrm>
            <a:off x="7043408" y="4173418"/>
            <a:ext cx="4631074" cy="276999"/>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[Insert description]</a:t>
            </a:r>
          </a:p>
        </p:txBody>
      </p:sp>
      <p:sp>
        <p:nvSpPr>
          <p:cNvPr id="28" name="TextBox 27">
            <a:extLst>
              <a:ext uri="{FF2B5EF4-FFF2-40B4-BE49-F238E27FC236}">
                <a16:creationId xmlns:a16="http://schemas.microsoft.com/office/drawing/2014/main" id="{75AE8CB9-3C9D-AB70-9BBF-23EFBEF97A66}"/>
              </a:ext>
            </a:extLst>
          </p:cNvPr>
          <p:cNvSpPr txBox="1"/>
          <p:nvPr/>
        </p:nvSpPr>
        <p:spPr>
          <a:xfrm>
            <a:off x="7043409" y="4920247"/>
            <a:ext cx="4593856" cy="276999"/>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[Insert description]</a:t>
            </a:r>
          </a:p>
        </p:txBody>
      </p:sp>
      <p:sp>
        <p:nvSpPr>
          <p:cNvPr id="29" name="TextBox 28">
            <a:extLst>
              <a:ext uri="{FF2B5EF4-FFF2-40B4-BE49-F238E27FC236}">
                <a16:creationId xmlns:a16="http://schemas.microsoft.com/office/drawing/2014/main" id="{7A1DA9E7-E6DF-4302-2919-2B1E3EC865C0}"/>
              </a:ext>
            </a:extLst>
          </p:cNvPr>
          <p:cNvSpPr txBox="1"/>
          <p:nvPr/>
        </p:nvSpPr>
        <p:spPr>
          <a:xfrm>
            <a:off x="7043408" y="5667074"/>
            <a:ext cx="4631074" cy="276999"/>
          </a:xfrm>
          <a:prstGeom prst="rect">
            <a:avLst/>
          </a:prstGeom>
          <a:noFill/>
        </p:spPr>
        <p:txBody>
          <a:bodyPr wrap="square" rtlCol="0">
            <a:spAutoFit/>
          </a:bodyPr>
          <a:lstStyle>
            <a:defPPr>
              <a:defRPr lang="da-DK"/>
            </a:defPPr>
            <a:lvl1pPr>
              <a:defRPr sz="140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Now Display" panose="020B0504030202020204" pitchFamily="34" charset="77"/>
              </a:rPr>
              <a:t>[Insert description]</a:t>
            </a:r>
          </a:p>
        </p:txBody>
      </p:sp>
      <p:cxnSp>
        <p:nvCxnSpPr>
          <p:cNvPr id="30" name="Straight Connector 29">
            <a:extLst>
              <a:ext uri="{FF2B5EF4-FFF2-40B4-BE49-F238E27FC236}">
                <a16:creationId xmlns:a16="http://schemas.microsoft.com/office/drawing/2014/main" id="{0B94E3E5-35CF-AC77-118A-F05EAAA2CACB}"/>
              </a:ext>
            </a:extLst>
          </p:cNvPr>
          <p:cNvCxnSpPr>
            <a:cxnSpLocks/>
          </p:cNvCxnSpPr>
          <p:nvPr/>
        </p:nvCxnSpPr>
        <p:spPr>
          <a:xfrm flipV="1">
            <a:off x="5685183" y="3174230"/>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0A3AAE-C443-EB83-B112-CB42DFA26797}"/>
              </a:ext>
            </a:extLst>
          </p:cNvPr>
          <p:cNvCxnSpPr>
            <a:cxnSpLocks/>
          </p:cNvCxnSpPr>
          <p:nvPr/>
        </p:nvCxnSpPr>
        <p:spPr>
          <a:xfrm flipV="1">
            <a:off x="5685182" y="3921059"/>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C94F2FA-E1FF-BD43-3AAB-834636DB6456}"/>
              </a:ext>
            </a:extLst>
          </p:cNvPr>
          <p:cNvCxnSpPr>
            <a:cxnSpLocks/>
          </p:cNvCxnSpPr>
          <p:nvPr/>
        </p:nvCxnSpPr>
        <p:spPr>
          <a:xfrm flipV="1">
            <a:off x="5715275" y="4667888"/>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DBED5A5-9FE0-BD6D-3900-CF924C844EB6}"/>
              </a:ext>
            </a:extLst>
          </p:cNvPr>
          <p:cNvCxnSpPr>
            <a:cxnSpLocks/>
          </p:cNvCxnSpPr>
          <p:nvPr/>
        </p:nvCxnSpPr>
        <p:spPr>
          <a:xfrm flipV="1">
            <a:off x="5685181" y="5414717"/>
            <a:ext cx="5882929" cy="34888"/>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4" name="Triangle 33">
            <a:extLst>
              <a:ext uri="{FF2B5EF4-FFF2-40B4-BE49-F238E27FC236}">
                <a16:creationId xmlns:a16="http://schemas.microsoft.com/office/drawing/2014/main" id="{E4AB8BAC-23BB-6851-AC02-8BF04AFC88B8}"/>
              </a:ext>
            </a:extLst>
          </p:cNvPr>
          <p:cNvSpPr/>
          <p:nvPr/>
        </p:nvSpPr>
        <p:spPr>
          <a:xfrm rot="5400000">
            <a:off x="3100328" y="3915599"/>
            <a:ext cx="3561642" cy="2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8F328C30-942D-DDDB-FA97-A66ECC158085}"/>
              </a:ext>
            </a:extLst>
          </p:cNvPr>
          <p:cNvSpPr txBox="1"/>
          <p:nvPr/>
        </p:nvSpPr>
        <p:spPr>
          <a:xfrm>
            <a:off x="5715276" y="5651685"/>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role]</a:t>
            </a:r>
          </a:p>
        </p:txBody>
      </p:sp>
      <p:sp>
        <p:nvSpPr>
          <p:cNvPr id="36" name="TextBox 35">
            <a:extLst>
              <a:ext uri="{FF2B5EF4-FFF2-40B4-BE49-F238E27FC236}">
                <a16:creationId xmlns:a16="http://schemas.microsoft.com/office/drawing/2014/main" id="{D593FA0C-F094-A137-9823-0ABFCBDF5FE9}"/>
              </a:ext>
            </a:extLst>
          </p:cNvPr>
          <p:cNvSpPr txBox="1"/>
          <p:nvPr/>
        </p:nvSpPr>
        <p:spPr>
          <a:xfrm>
            <a:off x="5715276" y="4904858"/>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role]</a:t>
            </a:r>
          </a:p>
        </p:txBody>
      </p:sp>
      <p:sp>
        <p:nvSpPr>
          <p:cNvPr id="37" name="TextBox 36">
            <a:extLst>
              <a:ext uri="{FF2B5EF4-FFF2-40B4-BE49-F238E27FC236}">
                <a16:creationId xmlns:a16="http://schemas.microsoft.com/office/drawing/2014/main" id="{63B7F07F-702C-D4E0-E033-3E818EB8E419}"/>
              </a:ext>
            </a:extLst>
          </p:cNvPr>
          <p:cNvSpPr txBox="1"/>
          <p:nvPr/>
        </p:nvSpPr>
        <p:spPr>
          <a:xfrm>
            <a:off x="5715276" y="4158029"/>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role]</a:t>
            </a:r>
          </a:p>
        </p:txBody>
      </p:sp>
      <p:sp>
        <p:nvSpPr>
          <p:cNvPr id="38" name="TextBox 37">
            <a:extLst>
              <a:ext uri="{FF2B5EF4-FFF2-40B4-BE49-F238E27FC236}">
                <a16:creationId xmlns:a16="http://schemas.microsoft.com/office/drawing/2014/main" id="{BBEA76A3-7414-BC2B-2421-65C410838F43}"/>
              </a:ext>
            </a:extLst>
          </p:cNvPr>
          <p:cNvSpPr txBox="1"/>
          <p:nvPr/>
        </p:nvSpPr>
        <p:spPr>
          <a:xfrm>
            <a:off x="5715276" y="3411200"/>
            <a:ext cx="1205478" cy="307777"/>
          </a:xfrm>
          <a:prstGeom prst="rect">
            <a:avLst/>
          </a:prstGeom>
          <a:noFill/>
        </p:spPr>
        <p:txBody>
          <a:bodyPr wrap="square" rtlCol="0">
            <a:spAutoFit/>
          </a:bodyPr>
          <a:lstStyle/>
          <a:p>
            <a:pPr marL="0" marR="0" lvl="0" indent="0" algn="l" defTabSz="914400" rtl="0" eaLnBrk="1" fontAlgn="auto" latinLnBrk="0" hangingPunct="1">
              <a:spcBef>
                <a:spcPts val="0"/>
              </a:spcBef>
              <a:spcAft>
                <a:spcPts val="30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[Insert role]</a:t>
            </a:r>
          </a:p>
        </p:txBody>
      </p:sp>
      <p:sp>
        <p:nvSpPr>
          <p:cNvPr id="3" name="Footer Placeholder 2">
            <a:extLst>
              <a:ext uri="{FF2B5EF4-FFF2-40B4-BE49-F238E27FC236}">
                <a16:creationId xmlns:a16="http://schemas.microsoft.com/office/drawing/2014/main" id="{045FC5F2-D0F7-1841-4412-40B07DD4A4B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0814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DA45-D881-2D26-C5CA-684D9692ED0F}"/>
              </a:ext>
            </a:extLst>
          </p:cNvPr>
          <p:cNvSpPr>
            <a:spLocks noGrp="1"/>
          </p:cNvSpPr>
          <p:nvPr>
            <p:ph type="title"/>
          </p:nvPr>
        </p:nvSpPr>
        <p:spPr>
          <a:xfrm>
            <a:off x="554736" y="355092"/>
            <a:ext cx="11082528" cy="731520"/>
          </a:xfrm>
        </p:spPr>
        <p:txBody>
          <a:bodyPr/>
          <a:lstStyle/>
          <a:p>
            <a:r>
              <a:rPr lang="en-GB" dirty="0"/>
              <a:t>[Insert IT setup] is identified as the preferred option for [project x]</a:t>
            </a:r>
            <a:endParaRPr lang="en-US" dirty="0"/>
          </a:p>
        </p:txBody>
      </p:sp>
      <p:sp>
        <p:nvSpPr>
          <p:cNvPr id="4" name="Text Placeholder 3">
            <a:extLst>
              <a:ext uri="{FF2B5EF4-FFF2-40B4-BE49-F238E27FC236}">
                <a16:creationId xmlns:a16="http://schemas.microsoft.com/office/drawing/2014/main" id="{FA5346B9-EA8B-2CDF-7F54-61EBAFF27BCD}"/>
              </a:ext>
            </a:extLst>
          </p:cNvPr>
          <p:cNvSpPr>
            <a:spLocks noGrp="1"/>
          </p:cNvSpPr>
          <p:nvPr>
            <p:ph type="body" sz="quarter" idx="17"/>
          </p:nvPr>
        </p:nvSpPr>
        <p:spPr/>
        <p:txBody>
          <a:bodyPr/>
          <a:lstStyle/>
          <a:p>
            <a:r>
              <a:rPr lang="en-US" dirty="0"/>
              <a:t>Solution: IT</a:t>
            </a:r>
          </a:p>
        </p:txBody>
      </p:sp>
      <p:sp>
        <p:nvSpPr>
          <p:cNvPr id="5" name="Rectangle 4">
            <a:extLst>
              <a:ext uri="{FF2B5EF4-FFF2-40B4-BE49-F238E27FC236}">
                <a16:creationId xmlns:a16="http://schemas.microsoft.com/office/drawing/2014/main" id="{E91F4F73-94C8-0E8E-6F17-A738CF53141A}"/>
              </a:ext>
            </a:extLst>
          </p:cNvPr>
          <p:cNvSpPr/>
          <p:nvPr/>
        </p:nvSpPr>
        <p:spPr>
          <a:xfrm>
            <a:off x="554736" y="1569854"/>
            <a:ext cx="1586298" cy="5428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Option for IT system</a:t>
            </a:r>
          </a:p>
        </p:txBody>
      </p:sp>
      <p:sp>
        <p:nvSpPr>
          <p:cNvPr id="6" name="Rectangle 5">
            <a:extLst>
              <a:ext uri="{FF2B5EF4-FFF2-40B4-BE49-F238E27FC236}">
                <a16:creationId xmlns:a16="http://schemas.microsoft.com/office/drawing/2014/main" id="{B3B0AD50-CFCC-002F-2007-296FFDDE9912}"/>
              </a:ext>
            </a:extLst>
          </p:cNvPr>
          <p:cNvSpPr/>
          <p:nvPr/>
        </p:nvSpPr>
        <p:spPr>
          <a:xfrm>
            <a:off x="554736" y="2184017"/>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Pros</a:t>
            </a:r>
          </a:p>
        </p:txBody>
      </p:sp>
      <p:sp>
        <p:nvSpPr>
          <p:cNvPr id="7" name="Rectangle 6">
            <a:extLst>
              <a:ext uri="{FF2B5EF4-FFF2-40B4-BE49-F238E27FC236}">
                <a16:creationId xmlns:a16="http://schemas.microsoft.com/office/drawing/2014/main" id="{5720E0FF-94C5-8FC6-E2DD-97632D930AA8}"/>
              </a:ext>
            </a:extLst>
          </p:cNvPr>
          <p:cNvSpPr/>
          <p:nvPr/>
        </p:nvSpPr>
        <p:spPr>
          <a:xfrm>
            <a:off x="554736" y="3281714"/>
            <a:ext cx="1586298" cy="102634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Cons</a:t>
            </a:r>
          </a:p>
        </p:txBody>
      </p:sp>
      <p:sp>
        <p:nvSpPr>
          <p:cNvPr id="8" name="Rectangle 7">
            <a:extLst>
              <a:ext uri="{FF2B5EF4-FFF2-40B4-BE49-F238E27FC236}">
                <a16:creationId xmlns:a16="http://schemas.microsoft.com/office/drawing/2014/main" id="{B37230F1-57DC-00BF-F301-AC2925D551B2}"/>
              </a:ext>
            </a:extLst>
          </p:cNvPr>
          <p:cNvSpPr/>
          <p:nvPr/>
        </p:nvSpPr>
        <p:spPr>
          <a:xfrm>
            <a:off x="554736" y="4379411"/>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Risk profile</a:t>
            </a:r>
          </a:p>
        </p:txBody>
      </p:sp>
      <p:sp>
        <p:nvSpPr>
          <p:cNvPr id="9" name="Rectangle 8">
            <a:extLst>
              <a:ext uri="{FF2B5EF4-FFF2-40B4-BE49-F238E27FC236}">
                <a16:creationId xmlns:a16="http://schemas.microsoft.com/office/drawing/2014/main" id="{DB051DEA-8883-9A7F-F953-AE88A0CA0F30}"/>
              </a:ext>
            </a:extLst>
          </p:cNvPr>
          <p:cNvSpPr/>
          <p:nvPr/>
        </p:nvSpPr>
        <p:spPr>
          <a:xfrm>
            <a:off x="554736" y="4888774"/>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Implementation speed</a:t>
            </a:r>
          </a:p>
        </p:txBody>
      </p:sp>
      <p:sp>
        <p:nvSpPr>
          <p:cNvPr id="10" name="Rectangle 9">
            <a:extLst>
              <a:ext uri="{FF2B5EF4-FFF2-40B4-BE49-F238E27FC236}">
                <a16:creationId xmlns:a16="http://schemas.microsoft.com/office/drawing/2014/main" id="{4B9891D7-7155-CF5B-2DDA-DCB9BFC9C57E}"/>
              </a:ext>
            </a:extLst>
          </p:cNvPr>
          <p:cNvSpPr/>
          <p:nvPr/>
        </p:nvSpPr>
        <p:spPr>
          <a:xfrm>
            <a:off x="554736" y="5400717"/>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Investment</a:t>
            </a:r>
          </a:p>
        </p:txBody>
      </p:sp>
      <p:sp>
        <p:nvSpPr>
          <p:cNvPr id="11" name="Rectangle 10">
            <a:extLst>
              <a:ext uri="{FF2B5EF4-FFF2-40B4-BE49-F238E27FC236}">
                <a16:creationId xmlns:a16="http://schemas.microsoft.com/office/drawing/2014/main" id="{A3343C23-02B9-2E3F-4488-721FB5F9571C}"/>
              </a:ext>
            </a:extLst>
          </p:cNvPr>
          <p:cNvSpPr/>
          <p:nvPr/>
        </p:nvSpPr>
        <p:spPr>
          <a:xfrm>
            <a:off x="554736" y="5907496"/>
            <a:ext cx="1586298" cy="438007"/>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b="1" dirty="0">
                <a:solidFill>
                  <a:schemeClr val="tx1"/>
                </a:solidFill>
              </a:rPr>
              <a:t>Competitors</a:t>
            </a:r>
          </a:p>
        </p:txBody>
      </p:sp>
      <p:cxnSp>
        <p:nvCxnSpPr>
          <p:cNvPr id="13" name="Straight Connector 12">
            <a:extLst>
              <a:ext uri="{FF2B5EF4-FFF2-40B4-BE49-F238E27FC236}">
                <a16:creationId xmlns:a16="http://schemas.microsoft.com/office/drawing/2014/main" id="{341E6E7F-0938-F998-CABD-6B5E59C7F5E5}"/>
              </a:ext>
            </a:extLst>
          </p:cNvPr>
          <p:cNvCxnSpPr>
            <a:cxnSpLocks/>
          </p:cNvCxnSpPr>
          <p:nvPr/>
        </p:nvCxnSpPr>
        <p:spPr>
          <a:xfrm>
            <a:off x="554736" y="214833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A2B576-A241-B845-9D39-01D866A36D60}"/>
              </a:ext>
            </a:extLst>
          </p:cNvPr>
          <p:cNvCxnSpPr>
            <a:cxnSpLocks/>
          </p:cNvCxnSpPr>
          <p:nvPr/>
        </p:nvCxnSpPr>
        <p:spPr>
          <a:xfrm>
            <a:off x="554736" y="324603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31BA9-0FBA-2EEE-3B3C-BF8235BCF734}"/>
              </a:ext>
            </a:extLst>
          </p:cNvPr>
          <p:cNvCxnSpPr>
            <a:cxnSpLocks/>
          </p:cNvCxnSpPr>
          <p:nvPr/>
        </p:nvCxnSpPr>
        <p:spPr>
          <a:xfrm>
            <a:off x="554736" y="4343733"/>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8F4142-E695-A525-2922-9C62990C6FB7}"/>
              </a:ext>
            </a:extLst>
          </p:cNvPr>
          <p:cNvCxnSpPr>
            <a:cxnSpLocks/>
          </p:cNvCxnSpPr>
          <p:nvPr/>
        </p:nvCxnSpPr>
        <p:spPr>
          <a:xfrm>
            <a:off x="554736" y="4853096"/>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A2F3DBF-7616-4E28-6D31-27F39EA739A3}"/>
              </a:ext>
            </a:extLst>
          </p:cNvPr>
          <p:cNvCxnSpPr>
            <a:cxnSpLocks/>
          </p:cNvCxnSpPr>
          <p:nvPr/>
        </p:nvCxnSpPr>
        <p:spPr>
          <a:xfrm>
            <a:off x="554736" y="5362459"/>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5B3CAA-FA2A-67FE-B901-B95EF99F63E6}"/>
              </a:ext>
            </a:extLst>
          </p:cNvPr>
          <p:cNvCxnSpPr>
            <a:cxnSpLocks/>
          </p:cNvCxnSpPr>
          <p:nvPr/>
        </p:nvCxnSpPr>
        <p:spPr>
          <a:xfrm>
            <a:off x="554736" y="5871822"/>
            <a:ext cx="1108252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27C92CC-C6B8-F523-1D6F-D74335C02643}"/>
              </a:ext>
            </a:extLst>
          </p:cNvPr>
          <p:cNvSpPr>
            <a:spLocks noChangeAspect="1"/>
          </p:cNvSpPr>
          <p:nvPr/>
        </p:nvSpPr>
        <p:spPr>
          <a:xfrm>
            <a:off x="294623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Pie 19">
            <a:extLst>
              <a:ext uri="{FF2B5EF4-FFF2-40B4-BE49-F238E27FC236}">
                <a16:creationId xmlns:a16="http://schemas.microsoft.com/office/drawing/2014/main" id="{80FB6D99-AE98-50A6-C6F3-05C0931A6C25}"/>
              </a:ext>
            </a:extLst>
          </p:cNvPr>
          <p:cNvSpPr>
            <a:spLocks noChangeAspect="1"/>
          </p:cNvSpPr>
          <p:nvPr/>
        </p:nvSpPr>
        <p:spPr>
          <a:xfrm>
            <a:off x="2946230" y="5436840"/>
            <a:ext cx="365760" cy="365760"/>
          </a:xfrm>
          <a:prstGeom prst="pie">
            <a:avLst>
              <a:gd name="adj1" fmla="val 544909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Oval 20">
            <a:extLst>
              <a:ext uri="{FF2B5EF4-FFF2-40B4-BE49-F238E27FC236}">
                <a16:creationId xmlns:a16="http://schemas.microsoft.com/office/drawing/2014/main" id="{E8C0C3A9-29FF-834F-2459-B265CD1D3521}"/>
              </a:ext>
            </a:extLst>
          </p:cNvPr>
          <p:cNvSpPr>
            <a:spLocks noChangeAspect="1"/>
          </p:cNvSpPr>
          <p:nvPr/>
        </p:nvSpPr>
        <p:spPr>
          <a:xfrm>
            <a:off x="484139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D6A2BC3-C871-F706-6087-BDCBA7160A79}"/>
              </a:ext>
            </a:extLst>
          </p:cNvPr>
          <p:cNvSpPr>
            <a:spLocks noChangeAspect="1"/>
          </p:cNvSpPr>
          <p:nvPr/>
        </p:nvSpPr>
        <p:spPr>
          <a:xfrm>
            <a:off x="673655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0FCDC98-E2A7-FA1E-AF70-E6DCD3A9EC61}"/>
              </a:ext>
            </a:extLst>
          </p:cNvPr>
          <p:cNvSpPr>
            <a:spLocks noChangeAspect="1"/>
          </p:cNvSpPr>
          <p:nvPr/>
        </p:nvSpPr>
        <p:spPr>
          <a:xfrm>
            <a:off x="8631710" y="5436840"/>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87339401-E021-EA10-19DC-95F8CD41A7FF}"/>
              </a:ext>
            </a:extLst>
          </p:cNvPr>
          <p:cNvSpPr>
            <a:spLocks noChangeAspect="1"/>
          </p:cNvSpPr>
          <p:nvPr/>
        </p:nvSpPr>
        <p:spPr>
          <a:xfrm>
            <a:off x="10526870" y="5436840"/>
            <a:ext cx="369083" cy="3657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Pie 25">
            <a:extLst>
              <a:ext uri="{FF2B5EF4-FFF2-40B4-BE49-F238E27FC236}">
                <a16:creationId xmlns:a16="http://schemas.microsoft.com/office/drawing/2014/main" id="{11609BCF-56E7-DBC2-E3B8-A4697EF31D3B}"/>
              </a:ext>
            </a:extLst>
          </p:cNvPr>
          <p:cNvSpPr>
            <a:spLocks noChangeAspect="1"/>
          </p:cNvSpPr>
          <p:nvPr/>
        </p:nvSpPr>
        <p:spPr>
          <a:xfrm>
            <a:off x="484139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Pie 27">
            <a:extLst>
              <a:ext uri="{FF2B5EF4-FFF2-40B4-BE49-F238E27FC236}">
                <a16:creationId xmlns:a16="http://schemas.microsoft.com/office/drawing/2014/main" id="{66A5499D-7CF1-D69D-4761-BD2E7988C7A6}"/>
              </a:ext>
            </a:extLst>
          </p:cNvPr>
          <p:cNvSpPr>
            <a:spLocks noChangeAspect="1"/>
          </p:cNvSpPr>
          <p:nvPr/>
        </p:nvSpPr>
        <p:spPr>
          <a:xfrm>
            <a:off x="8631710"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64BAC4CF-FB07-FCA2-1BBE-3B173EC58B7A}"/>
              </a:ext>
            </a:extLst>
          </p:cNvPr>
          <p:cNvSpPr/>
          <p:nvPr/>
        </p:nvSpPr>
        <p:spPr>
          <a:xfrm>
            <a:off x="220491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1]</a:t>
            </a:r>
          </a:p>
        </p:txBody>
      </p:sp>
      <p:cxnSp>
        <p:nvCxnSpPr>
          <p:cNvPr id="31" name="Straight Connector 30">
            <a:extLst>
              <a:ext uri="{FF2B5EF4-FFF2-40B4-BE49-F238E27FC236}">
                <a16:creationId xmlns:a16="http://schemas.microsoft.com/office/drawing/2014/main" id="{5D70273D-5F3D-0471-50C5-16E172C0959B}"/>
              </a:ext>
            </a:extLst>
          </p:cNvPr>
          <p:cNvCxnSpPr>
            <a:cxnSpLocks/>
          </p:cNvCxnSpPr>
          <p:nvPr/>
        </p:nvCxnSpPr>
        <p:spPr>
          <a:xfrm>
            <a:off x="2204918"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BBD86D4-896E-F46F-23E0-747C96A74E20}"/>
              </a:ext>
            </a:extLst>
          </p:cNvPr>
          <p:cNvSpPr/>
          <p:nvPr/>
        </p:nvSpPr>
        <p:spPr>
          <a:xfrm>
            <a:off x="978555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5]</a:t>
            </a:r>
          </a:p>
        </p:txBody>
      </p:sp>
      <p:cxnSp>
        <p:nvCxnSpPr>
          <p:cNvPr id="39" name="Straight Connector 38">
            <a:extLst>
              <a:ext uri="{FF2B5EF4-FFF2-40B4-BE49-F238E27FC236}">
                <a16:creationId xmlns:a16="http://schemas.microsoft.com/office/drawing/2014/main" id="{3D159250-7842-F634-6C81-D5A7E9A20D12}"/>
              </a:ext>
            </a:extLst>
          </p:cNvPr>
          <p:cNvCxnSpPr>
            <a:cxnSpLocks/>
          </p:cNvCxnSpPr>
          <p:nvPr/>
        </p:nvCxnSpPr>
        <p:spPr>
          <a:xfrm>
            <a:off x="9781033"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D8FAE1A-DBE2-28C6-5BF0-F84D31372855}"/>
              </a:ext>
            </a:extLst>
          </p:cNvPr>
          <p:cNvSpPr>
            <a:spLocks noChangeAspect="1"/>
          </p:cNvSpPr>
          <p:nvPr/>
        </p:nvSpPr>
        <p:spPr>
          <a:xfrm>
            <a:off x="294623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Pie 40">
            <a:extLst>
              <a:ext uri="{FF2B5EF4-FFF2-40B4-BE49-F238E27FC236}">
                <a16:creationId xmlns:a16="http://schemas.microsoft.com/office/drawing/2014/main" id="{8D78767C-C4EC-2BDE-9869-D2694B46223A}"/>
              </a:ext>
            </a:extLst>
          </p:cNvPr>
          <p:cNvSpPr>
            <a:spLocks noChangeAspect="1"/>
          </p:cNvSpPr>
          <p:nvPr/>
        </p:nvSpPr>
        <p:spPr>
          <a:xfrm>
            <a:off x="2946230" y="4924897"/>
            <a:ext cx="365760" cy="365760"/>
          </a:xfrm>
          <a:prstGeom prst="pie">
            <a:avLst>
              <a:gd name="adj1" fmla="val 1075320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2" name="Oval 41">
            <a:extLst>
              <a:ext uri="{FF2B5EF4-FFF2-40B4-BE49-F238E27FC236}">
                <a16:creationId xmlns:a16="http://schemas.microsoft.com/office/drawing/2014/main" id="{C45C343B-3CF4-6E7F-7B6E-E7EEA9FEC055}"/>
              </a:ext>
            </a:extLst>
          </p:cNvPr>
          <p:cNvSpPr>
            <a:spLocks noChangeAspect="1"/>
          </p:cNvSpPr>
          <p:nvPr/>
        </p:nvSpPr>
        <p:spPr>
          <a:xfrm>
            <a:off x="484139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BBABFDA5-10CF-034A-38B9-59612DFACECE}"/>
              </a:ext>
            </a:extLst>
          </p:cNvPr>
          <p:cNvSpPr>
            <a:spLocks noChangeAspect="1"/>
          </p:cNvSpPr>
          <p:nvPr/>
        </p:nvSpPr>
        <p:spPr>
          <a:xfrm>
            <a:off x="673655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B857EEA-468E-56C9-E2E9-E9420E46DE89}"/>
              </a:ext>
            </a:extLst>
          </p:cNvPr>
          <p:cNvSpPr>
            <a:spLocks noChangeAspect="1"/>
          </p:cNvSpPr>
          <p:nvPr/>
        </p:nvSpPr>
        <p:spPr>
          <a:xfrm>
            <a:off x="863171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FD53D546-F2E1-93AB-BF82-88FE607D88F3}"/>
              </a:ext>
            </a:extLst>
          </p:cNvPr>
          <p:cNvSpPr>
            <a:spLocks noChangeAspect="1"/>
          </p:cNvSpPr>
          <p:nvPr/>
        </p:nvSpPr>
        <p:spPr>
          <a:xfrm>
            <a:off x="10526870" y="4924897"/>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Pie 45">
            <a:extLst>
              <a:ext uri="{FF2B5EF4-FFF2-40B4-BE49-F238E27FC236}">
                <a16:creationId xmlns:a16="http://schemas.microsoft.com/office/drawing/2014/main" id="{C1750B5D-0488-DE44-A791-054C4BFE99F7}"/>
              </a:ext>
            </a:extLst>
          </p:cNvPr>
          <p:cNvSpPr>
            <a:spLocks noChangeAspect="1"/>
          </p:cNvSpPr>
          <p:nvPr/>
        </p:nvSpPr>
        <p:spPr>
          <a:xfrm>
            <a:off x="4841390" y="4924897"/>
            <a:ext cx="365760" cy="365760"/>
          </a:xfrm>
          <a:prstGeom prst="pie">
            <a:avLst>
              <a:gd name="adj1" fmla="val 5337496"/>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Pie 47">
            <a:extLst>
              <a:ext uri="{FF2B5EF4-FFF2-40B4-BE49-F238E27FC236}">
                <a16:creationId xmlns:a16="http://schemas.microsoft.com/office/drawing/2014/main" id="{057C126B-AD4E-A763-E810-187D85BE52B9}"/>
              </a:ext>
            </a:extLst>
          </p:cNvPr>
          <p:cNvSpPr>
            <a:spLocks noChangeAspect="1"/>
          </p:cNvSpPr>
          <p:nvPr/>
        </p:nvSpPr>
        <p:spPr>
          <a:xfrm>
            <a:off x="863171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Pie 48">
            <a:extLst>
              <a:ext uri="{FF2B5EF4-FFF2-40B4-BE49-F238E27FC236}">
                <a16:creationId xmlns:a16="http://schemas.microsoft.com/office/drawing/2014/main" id="{93B2F786-104B-A90C-019F-7CE1E6CE1B10}"/>
              </a:ext>
            </a:extLst>
          </p:cNvPr>
          <p:cNvSpPr>
            <a:spLocks noChangeAspect="1"/>
          </p:cNvSpPr>
          <p:nvPr/>
        </p:nvSpPr>
        <p:spPr>
          <a:xfrm>
            <a:off x="10526870" y="4924897"/>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Oval 49">
            <a:extLst>
              <a:ext uri="{FF2B5EF4-FFF2-40B4-BE49-F238E27FC236}">
                <a16:creationId xmlns:a16="http://schemas.microsoft.com/office/drawing/2014/main" id="{2976AAFD-14D4-1BD4-F71F-49C443FDF400}"/>
              </a:ext>
            </a:extLst>
          </p:cNvPr>
          <p:cNvSpPr>
            <a:spLocks noChangeAspect="1"/>
          </p:cNvSpPr>
          <p:nvPr/>
        </p:nvSpPr>
        <p:spPr>
          <a:xfrm>
            <a:off x="294623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Pie 50">
            <a:extLst>
              <a:ext uri="{FF2B5EF4-FFF2-40B4-BE49-F238E27FC236}">
                <a16:creationId xmlns:a16="http://schemas.microsoft.com/office/drawing/2014/main" id="{F1A2E315-4983-FEDC-5E13-AB9DF99590DA}"/>
              </a:ext>
            </a:extLst>
          </p:cNvPr>
          <p:cNvSpPr>
            <a:spLocks noChangeAspect="1"/>
          </p:cNvSpPr>
          <p:nvPr/>
        </p:nvSpPr>
        <p:spPr>
          <a:xfrm>
            <a:off x="2946230" y="4415534"/>
            <a:ext cx="365760" cy="365760"/>
          </a:xfrm>
          <a:prstGeom prst="pie">
            <a:avLst>
              <a:gd name="adj1" fmla="val 10818979"/>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Oval 51">
            <a:extLst>
              <a:ext uri="{FF2B5EF4-FFF2-40B4-BE49-F238E27FC236}">
                <a16:creationId xmlns:a16="http://schemas.microsoft.com/office/drawing/2014/main" id="{CAA89181-1AB1-D0F5-47C3-B3EB845B877D}"/>
              </a:ext>
            </a:extLst>
          </p:cNvPr>
          <p:cNvSpPr>
            <a:spLocks noChangeAspect="1"/>
          </p:cNvSpPr>
          <p:nvPr/>
        </p:nvSpPr>
        <p:spPr>
          <a:xfrm>
            <a:off x="484139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51D42F2-AE84-B863-07A2-F057EBF3CFE4}"/>
              </a:ext>
            </a:extLst>
          </p:cNvPr>
          <p:cNvSpPr>
            <a:spLocks noChangeAspect="1"/>
          </p:cNvSpPr>
          <p:nvPr/>
        </p:nvSpPr>
        <p:spPr>
          <a:xfrm>
            <a:off x="673655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0B7C3B-5E86-2D5F-F138-C4722300A411}"/>
              </a:ext>
            </a:extLst>
          </p:cNvPr>
          <p:cNvSpPr>
            <a:spLocks noChangeAspect="1"/>
          </p:cNvSpPr>
          <p:nvPr/>
        </p:nvSpPr>
        <p:spPr>
          <a:xfrm>
            <a:off x="863171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BF1D72B-E195-C2AD-D98A-36A5C8E61A8D}"/>
              </a:ext>
            </a:extLst>
          </p:cNvPr>
          <p:cNvSpPr>
            <a:spLocks noChangeAspect="1"/>
          </p:cNvSpPr>
          <p:nvPr/>
        </p:nvSpPr>
        <p:spPr>
          <a:xfrm>
            <a:off x="10526870" y="4415534"/>
            <a:ext cx="369083" cy="36576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Pie 55">
            <a:extLst>
              <a:ext uri="{FF2B5EF4-FFF2-40B4-BE49-F238E27FC236}">
                <a16:creationId xmlns:a16="http://schemas.microsoft.com/office/drawing/2014/main" id="{23AA99F5-DEDC-83DF-5A00-FE0E4F5BC129}"/>
              </a:ext>
            </a:extLst>
          </p:cNvPr>
          <p:cNvSpPr>
            <a:spLocks noChangeAspect="1"/>
          </p:cNvSpPr>
          <p:nvPr/>
        </p:nvSpPr>
        <p:spPr>
          <a:xfrm>
            <a:off x="4841390" y="4415534"/>
            <a:ext cx="365760" cy="365760"/>
          </a:xfrm>
          <a:prstGeom prst="pie">
            <a:avLst>
              <a:gd name="adj1" fmla="val 5354182"/>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0" name="Pie 59">
            <a:extLst>
              <a:ext uri="{FF2B5EF4-FFF2-40B4-BE49-F238E27FC236}">
                <a16:creationId xmlns:a16="http://schemas.microsoft.com/office/drawing/2014/main" id="{198E1608-34CB-FE6F-17B0-1951EA427B72}"/>
              </a:ext>
            </a:extLst>
          </p:cNvPr>
          <p:cNvSpPr>
            <a:spLocks noChangeAspect="1"/>
          </p:cNvSpPr>
          <p:nvPr/>
        </p:nvSpPr>
        <p:spPr>
          <a:xfrm>
            <a:off x="863171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1" name="Pie 60">
            <a:extLst>
              <a:ext uri="{FF2B5EF4-FFF2-40B4-BE49-F238E27FC236}">
                <a16:creationId xmlns:a16="http://schemas.microsoft.com/office/drawing/2014/main" id="{44F1A020-623D-DD5E-070E-7BCD549AC22F}"/>
              </a:ext>
            </a:extLst>
          </p:cNvPr>
          <p:cNvSpPr>
            <a:spLocks noChangeAspect="1"/>
          </p:cNvSpPr>
          <p:nvPr/>
        </p:nvSpPr>
        <p:spPr>
          <a:xfrm>
            <a:off x="10526870" y="4415534"/>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2" name="Rectangle 61">
            <a:extLst>
              <a:ext uri="{FF2B5EF4-FFF2-40B4-BE49-F238E27FC236}">
                <a16:creationId xmlns:a16="http://schemas.microsoft.com/office/drawing/2014/main" id="{3469C2DB-DC83-6AE4-36AA-7607139BA286}"/>
              </a:ext>
            </a:extLst>
          </p:cNvPr>
          <p:cNvSpPr/>
          <p:nvPr/>
        </p:nvSpPr>
        <p:spPr>
          <a:xfrm>
            <a:off x="220491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3" name="Rectangle 62">
            <a:extLst>
              <a:ext uri="{FF2B5EF4-FFF2-40B4-BE49-F238E27FC236}">
                <a16:creationId xmlns:a16="http://schemas.microsoft.com/office/drawing/2014/main" id="{F5FAA315-4F53-6466-15DF-B3D7B8952227}"/>
              </a:ext>
            </a:extLst>
          </p:cNvPr>
          <p:cNvSpPr/>
          <p:nvPr/>
        </p:nvSpPr>
        <p:spPr>
          <a:xfrm>
            <a:off x="220491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64" name="Rectangle 63">
            <a:extLst>
              <a:ext uri="{FF2B5EF4-FFF2-40B4-BE49-F238E27FC236}">
                <a16:creationId xmlns:a16="http://schemas.microsoft.com/office/drawing/2014/main" id="{E1412653-D174-85F5-0EB7-92FFEE9EBF83}"/>
              </a:ext>
            </a:extLst>
          </p:cNvPr>
          <p:cNvSpPr/>
          <p:nvPr/>
        </p:nvSpPr>
        <p:spPr>
          <a:xfrm>
            <a:off x="220491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65" name="Rectangle 64">
            <a:extLst>
              <a:ext uri="{FF2B5EF4-FFF2-40B4-BE49-F238E27FC236}">
                <a16:creationId xmlns:a16="http://schemas.microsoft.com/office/drawing/2014/main" id="{4614C6BA-7646-6725-527F-1F6448D33593}"/>
              </a:ext>
            </a:extLst>
          </p:cNvPr>
          <p:cNvSpPr/>
          <p:nvPr/>
        </p:nvSpPr>
        <p:spPr>
          <a:xfrm>
            <a:off x="410007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6" name="Rectangle 65">
            <a:extLst>
              <a:ext uri="{FF2B5EF4-FFF2-40B4-BE49-F238E27FC236}">
                <a16:creationId xmlns:a16="http://schemas.microsoft.com/office/drawing/2014/main" id="{F3FC8479-CEBF-7C3F-2D63-53BAF00A96DC}"/>
              </a:ext>
            </a:extLst>
          </p:cNvPr>
          <p:cNvSpPr/>
          <p:nvPr/>
        </p:nvSpPr>
        <p:spPr>
          <a:xfrm>
            <a:off x="410007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67" name="Rectangle 66">
            <a:extLst>
              <a:ext uri="{FF2B5EF4-FFF2-40B4-BE49-F238E27FC236}">
                <a16:creationId xmlns:a16="http://schemas.microsoft.com/office/drawing/2014/main" id="{CCB83501-F5B5-B6B8-2E61-076F3DCA21FE}"/>
              </a:ext>
            </a:extLst>
          </p:cNvPr>
          <p:cNvSpPr/>
          <p:nvPr/>
        </p:nvSpPr>
        <p:spPr>
          <a:xfrm>
            <a:off x="410007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68" name="Rectangle 67">
            <a:extLst>
              <a:ext uri="{FF2B5EF4-FFF2-40B4-BE49-F238E27FC236}">
                <a16:creationId xmlns:a16="http://schemas.microsoft.com/office/drawing/2014/main" id="{F8D2FCA7-236F-89BD-85BC-DBD036B13BC3}"/>
              </a:ext>
            </a:extLst>
          </p:cNvPr>
          <p:cNvSpPr/>
          <p:nvPr/>
        </p:nvSpPr>
        <p:spPr>
          <a:xfrm>
            <a:off x="599523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69" name="Rectangle 68">
            <a:extLst>
              <a:ext uri="{FF2B5EF4-FFF2-40B4-BE49-F238E27FC236}">
                <a16:creationId xmlns:a16="http://schemas.microsoft.com/office/drawing/2014/main" id="{B829DBF3-AC37-5BB4-6418-BE467C99835C}"/>
              </a:ext>
            </a:extLst>
          </p:cNvPr>
          <p:cNvSpPr/>
          <p:nvPr/>
        </p:nvSpPr>
        <p:spPr>
          <a:xfrm>
            <a:off x="599523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0" name="Rectangle 69">
            <a:extLst>
              <a:ext uri="{FF2B5EF4-FFF2-40B4-BE49-F238E27FC236}">
                <a16:creationId xmlns:a16="http://schemas.microsoft.com/office/drawing/2014/main" id="{98DBD7D8-CC61-FAA7-5792-443F2A605B75}"/>
              </a:ext>
            </a:extLst>
          </p:cNvPr>
          <p:cNvSpPr/>
          <p:nvPr/>
        </p:nvSpPr>
        <p:spPr>
          <a:xfrm>
            <a:off x="599523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1" name="Rectangle 70">
            <a:extLst>
              <a:ext uri="{FF2B5EF4-FFF2-40B4-BE49-F238E27FC236}">
                <a16:creationId xmlns:a16="http://schemas.microsoft.com/office/drawing/2014/main" id="{E333E00E-6718-E587-DB0C-DCA5FE72DC00}"/>
              </a:ext>
            </a:extLst>
          </p:cNvPr>
          <p:cNvSpPr/>
          <p:nvPr/>
        </p:nvSpPr>
        <p:spPr>
          <a:xfrm>
            <a:off x="789039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72" name="Rectangle 71">
            <a:extLst>
              <a:ext uri="{FF2B5EF4-FFF2-40B4-BE49-F238E27FC236}">
                <a16:creationId xmlns:a16="http://schemas.microsoft.com/office/drawing/2014/main" id="{939A89B6-278E-12DB-1C69-FEA5F87F7E63}"/>
              </a:ext>
            </a:extLst>
          </p:cNvPr>
          <p:cNvSpPr/>
          <p:nvPr/>
        </p:nvSpPr>
        <p:spPr>
          <a:xfrm>
            <a:off x="789039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3" name="Rectangle 72">
            <a:extLst>
              <a:ext uri="{FF2B5EF4-FFF2-40B4-BE49-F238E27FC236}">
                <a16:creationId xmlns:a16="http://schemas.microsoft.com/office/drawing/2014/main" id="{4731BEB1-B55B-2FFA-EC43-3C73B909C0F0}"/>
              </a:ext>
            </a:extLst>
          </p:cNvPr>
          <p:cNvSpPr/>
          <p:nvPr/>
        </p:nvSpPr>
        <p:spPr>
          <a:xfrm>
            <a:off x="789039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4" name="Rectangle 73">
            <a:extLst>
              <a:ext uri="{FF2B5EF4-FFF2-40B4-BE49-F238E27FC236}">
                <a16:creationId xmlns:a16="http://schemas.microsoft.com/office/drawing/2014/main" id="{CE3A0D0B-9614-3052-2987-B6FDE5963A85}"/>
              </a:ext>
            </a:extLst>
          </p:cNvPr>
          <p:cNvSpPr/>
          <p:nvPr/>
        </p:nvSpPr>
        <p:spPr>
          <a:xfrm>
            <a:off x="9785558" y="2184017"/>
            <a:ext cx="1851706" cy="102331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a:p>
            <a:pPr marL="171450" indent="-171450">
              <a:spcBef>
                <a:spcPts val="300"/>
              </a:spcBef>
              <a:spcAft>
                <a:spcPts val="300"/>
              </a:spcAft>
              <a:buFont typeface="Arial" panose="020B0604020202020204" pitchFamily="34" charset="0"/>
              <a:buChar char="•"/>
            </a:pPr>
            <a:r>
              <a:rPr lang="en-US" sz="1200" dirty="0">
                <a:solidFill>
                  <a:schemeClr val="bg1"/>
                </a:solidFill>
              </a:rPr>
              <a:t>[Insert pros]</a:t>
            </a:r>
          </a:p>
        </p:txBody>
      </p:sp>
      <p:sp>
        <p:nvSpPr>
          <p:cNvPr id="75" name="Rectangle 74">
            <a:extLst>
              <a:ext uri="{FF2B5EF4-FFF2-40B4-BE49-F238E27FC236}">
                <a16:creationId xmlns:a16="http://schemas.microsoft.com/office/drawing/2014/main" id="{F2074360-34FE-2778-0081-F0D88A6DFB66}"/>
              </a:ext>
            </a:extLst>
          </p:cNvPr>
          <p:cNvSpPr/>
          <p:nvPr/>
        </p:nvSpPr>
        <p:spPr>
          <a:xfrm>
            <a:off x="9785558" y="3281714"/>
            <a:ext cx="1851706" cy="1023310"/>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a:p>
            <a:pPr marL="171450" indent="-171450">
              <a:spcBef>
                <a:spcPts val="300"/>
              </a:spcBef>
              <a:spcAft>
                <a:spcPts val="300"/>
              </a:spcAft>
              <a:buFont typeface="Arial" panose="020B0604020202020204" pitchFamily="34" charset="0"/>
              <a:buChar char="•"/>
            </a:pPr>
            <a:r>
              <a:rPr lang="en-US" sz="1200" dirty="0">
                <a:solidFill>
                  <a:schemeClr val="bg1"/>
                </a:solidFill>
              </a:rPr>
              <a:t>[Insert cons]</a:t>
            </a:r>
          </a:p>
        </p:txBody>
      </p:sp>
      <p:sp>
        <p:nvSpPr>
          <p:cNvPr id="76" name="Rectangle 75">
            <a:extLst>
              <a:ext uri="{FF2B5EF4-FFF2-40B4-BE49-F238E27FC236}">
                <a16:creationId xmlns:a16="http://schemas.microsoft.com/office/drawing/2014/main" id="{EC3266C4-D0D2-8626-C5D2-2335D8BB1833}"/>
              </a:ext>
            </a:extLst>
          </p:cNvPr>
          <p:cNvSpPr/>
          <p:nvPr/>
        </p:nvSpPr>
        <p:spPr>
          <a:xfrm>
            <a:off x="9785558" y="1569854"/>
            <a:ext cx="1851706" cy="53978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77" name="Pie 76">
            <a:extLst>
              <a:ext uri="{FF2B5EF4-FFF2-40B4-BE49-F238E27FC236}">
                <a16:creationId xmlns:a16="http://schemas.microsoft.com/office/drawing/2014/main" id="{0C0FB095-4DDF-4B75-CAE2-3747BB27D652}"/>
              </a:ext>
            </a:extLst>
          </p:cNvPr>
          <p:cNvSpPr>
            <a:spLocks noChangeAspect="1"/>
          </p:cNvSpPr>
          <p:nvPr/>
        </p:nvSpPr>
        <p:spPr>
          <a:xfrm>
            <a:off x="6739873" y="5436840"/>
            <a:ext cx="365760" cy="365760"/>
          </a:xfrm>
          <a:prstGeom prst="pie">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8" name="Pie 77">
            <a:extLst>
              <a:ext uri="{FF2B5EF4-FFF2-40B4-BE49-F238E27FC236}">
                <a16:creationId xmlns:a16="http://schemas.microsoft.com/office/drawing/2014/main" id="{EC620853-F13B-EB60-0095-656D2DF02415}"/>
              </a:ext>
            </a:extLst>
          </p:cNvPr>
          <p:cNvSpPr>
            <a:spLocks noChangeAspect="1"/>
          </p:cNvSpPr>
          <p:nvPr/>
        </p:nvSpPr>
        <p:spPr>
          <a:xfrm>
            <a:off x="6739873" y="4924897"/>
            <a:ext cx="365760" cy="365760"/>
          </a:xfrm>
          <a:prstGeom prst="pie">
            <a:avLst>
              <a:gd name="adj1" fmla="val 10810053"/>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9" name="Pie 78">
            <a:extLst>
              <a:ext uri="{FF2B5EF4-FFF2-40B4-BE49-F238E27FC236}">
                <a16:creationId xmlns:a16="http://schemas.microsoft.com/office/drawing/2014/main" id="{71348C13-A5D6-5D46-CAD0-F3E573D775CE}"/>
              </a:ext>
            </a:extLst>
          </p:cNvPr>
          <p:cNvSpPr>
            <a:spLocks noChangeAspect="1"/>
          </p:cNvSpPr>
          <p:nvPr/>
        </p:nvSpPr>
        <p:spPr>
          <a:xfrm>
            <a:off x="6739873" y="4415534"/>
            <a:ext cx="365760" cy="365760"/>
          </a:xfrm>
          <a:prstGeom prst="pie">
            <a:avLst>
              <a:gd name="adj1" fmla="val 5421441"/>
              <a:gd name="adj2" fmla="val 16200000"/>
            </a:avLst>
          </a:prstGeom>
          <a:solidFill>
            <a:schemeClr val="accent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0" name="Rectangle 79">
            <a:extLst>
              <a:ext uri="{FF2B5EF4-FFF2-40B4-BE49-F238E27FC236}">
                <a16:creationId xmlns:a16="http://schemas.microsoft.com/office/drawing/2014/main" id="{C861B4FC-19CE-F4AE-EC82-0248F7E07F17}"/>
              </a:ext>
            </a:extLst>
          </p:cNvPr>
          <p:cNvSpPr/>
          <p:nvPr/>
        </p:nvSpPr>
        <p:spPr>
          <a:xfrm>
            <a:off x="220325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3" name="Rectangle 2">
            <a:extLst>
              <a:ext uri="{FF2B5EF4-FFF2-40B4-BE49-F238E27FC236}">
                <a16:creationId xmlns:a16="http://schemas.microsoft.com/office/drawing/2014/main" id="{4C977324-431E-027D-68D8-D0EE9AF29E87}"/>
              </a:ext>
            </a:extLst>
          </p:cNvPr>
          <p:cNvSpPr/>
          <p:nvPr/>
        </p:nvSpPr>
        <p:spPr>
          <a:xfrm>
            <a:off x="5994407"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12" name="Rectangle 11">
            <a:extLst>
              <a:ext uri="{FF2B5EF4-FFF2-40B4-BE49-F238E27FC236}">
                <a16:creationId xmlns:a16="http://schemas.microsoft.com/office/drawing/2014/main" id="{2A25D2A8-C734-4BA6-BDBB-357B1E81C65F}"/>
              </a:ext>
            </a:extLst>
          </p:cNvPr>
          <p:cNvSpPr/>
          <p:nvPr/>
        </p:nvSpPr>
        <p:spPr>
          <a:xfrm>
            <a:off x="788998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5" name="Rectangle 24">
            <a:extLst>
              <a:ext uri="{FF2B5EF4-FFF2-40B4-BE49-F238E27FC236}">
                <a16:creationId xmlns:a16="http://schemas.microsoft.com/office/drawing/2014/main" id="{FAB84B9B-B4C1-FDE4-C568-CA11C50CF602}"/>
              </a:ext>
            </a:extLst>
          </p:cNvPr>
          <p:cNvSpPr/>
          <p:nvPr/>
        </p:nvSpPr>
        <p:spPr>
          <a:xfrm>
            <a:off x="4098832"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7" name="Rectangle 26">
            <a:extLst>
              <a:ext uri="{FF2B5EF4-FFF2-40B4-BE49-F238E27FC236}">
                <a16:creationId xmlns:a16="http://schemas.microsoft.com/office/drawing/2014/main" id="{B7BBAA3B-00F9-5D7F-4660-CA436CAEAD04}"/>
              </a:ext>
            </a:extLst>
          </p:cNvPr>
          <p:cNvSpPr/>
          <p:nvPr/>
        </p:nvSpPr>
        <p:spPr>
          <a:xfrm>
            <a:off x="9785558" y="5904921"/>
            <a:ext cx="1851706" cy="438006"/>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spcAft>
                <a:spcPts val="300"/>
              </a:spcAft>
            </a:pPr>
            <a:r>
              <a:rPr lang="en-US" sz="1200" dirty="0">
                <a:solidFill>
                  <a:schemeClr val="bg1"/>
                </a:solidFill>
              </a:rPr>
              <a:t>[Insert description]</a:t>
            </a:r>
          </a:p>
        </p:txBody>
      </p:sp>
      <p:sp>
        <p:nvSpPr>
          <p:cNvPr id="29" name="Rectangle 28">
            <a:extLst>
              <a:ext uri="{FF2B5EF4-FFF2-40B4-BE49-F238E27FC236}">
                <a16:creationId xmlns:a16="http://schemas.microsoft.com/office/drawing/2014/main" id="{A2A88AA0-C52D-F8BA-9C68-30C76F521E6A}"/>
              </a:ext>
            </a:extLst>
          </p:cNvPr>
          <p:cNvSpPr/>
          <p:nvPr/>
        </p:nvSpPr>
        <p:spPr>
          <a:xfrm>
            <a:off x="599523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3]</a:t>
            </a:r>
          </a:p>
        </p:txBody>
      </p:sp>
      <p:sp>
        <p:nvSpPr>
          <p:cNvPr id="33" name="Rectangle 32">
            <a:extLst>
              <a:ext uri="{FF2B5EF4-FFF2-40B4-BE49-F238E27FC236}">
                <a16:creationId xmlns:a16="http://schemas.microsoft.com/office/drawing/2014/main" id="{7E9C168A-FFC5-7EDA-F3A1-D5C36A8422A3}"/>
              </a:ext>
            </a:extLst>
          </p:cNvPr>
          <p:cNvSpPr/>
          <p:nvPr/>
        </p:nvSpPr>
        <p:spPr>
          <a:xfrm>
            <a:off x="789039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4]</a:t>
            </a:r>
          </a:p>
        </p:txBody>
      </p:sp>
      <p:sp>
        <p:nvSpPr>
          <p:cNvPr id="34" name="Rectangle 33">
            <a:extLst>
              <a:ext uri="{FF2B5EF4-FFF2-40B4-BE49-F238E27FC236}">
                <a16:creationId xmlns:a16="http://schemas.microsoft.com/office/drawing/2014/main" id="{741C7472-DBF3-C42B-74C9-8FC4F2B20940}"/>
              </a:ext>
            </a:extLst>
          </p:cNvPr>
          <p:cNvSpPr/>
          <p:nvPr/>
        </p:nvSpPr>
        <p:spPr>
          <a:xfrm>
            <a:off x="4100078" y="1302020"/>
            <a:ext cx="1851706" cy="25746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b="1" dirty="0">
                <a:solidFill>
                  <a:schemeClr val="bg1"/>
                </a:solidFill>
              </a:rPr>
              <a:t>[Option 2]</a:t>
            </a:r>
          </a:p>
        </p:txBody>
      </p:sp>
      <p:cxnSp>
        <p:nvCxnSpPr>
          <p:cNvPr id="37" name="Straight Connector 36">
            <a:extLst>
              <a:ext uri="{FF2B5EF4-FFF2-40B4-BE49-F238E27FC236}">
                <a16:creationId xmlns:a16="http://schemas.microsoft.com/office/drawing/2014/main" id="{A97C2055-8A71-480F-BC34-15956B338646}"/>
              </a:ext>
            </a:extLst>
          </p:cNvPr>
          <p:cNvCxnSpPr>
            <a:cxnSpLocks/>
          </p:cNvCxnSpPr>
          <p:nvPr/>
        </p:nvCxnSpPr>
        <p:spPr>
          <a:xfrm>
            <a:off x="4098947"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9A2A47-5B6B-0369-352A-0C4D7F959E01}"/>
              </a:ext>
            </a:extLst>
          </p:cNvPr>
          <p:cNvCxnSpPr>
            <a:cxnSpLocks/>
          </p:cNvCxnSpPr>
          <p:nvPr/>
        </p:nvCxnSpPr>
        <p:spPr>
          <a:xfrm>
            <a:off x="5992976"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83E167-3CFF-6EC1-6BC5-381C4A822E75}"/>
              </a:ext>
            </a:extLst>
          </p:cNvPr>
          <p:cNvCxnSpPr>
            <a:cxnSpLocks/>
          </p:cNvCxnSpPr>
          <p:nvPr/>
        </p:nvCxnSpPr>
        <p:spPr>
          <a:xfrm>
            <a:off x="7887005" y="1559483"/>
            <a:ext cx="185623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Footer Placeholder 2">
            <a:extLst>
              <a:ext uri="{FF2B5EF4-FFF2-40B4-BE49-F238E27FC236}">
                <a16:creationId xmlns:a16="http://schemas.microsoft.com/office/drawing/2014/main" id="{5FBDFCB3-6410-7ABB-83D1-D213E0741A7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38755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BFE4-F2F9-C37A-1B41-53A9D5831079}"/>
              </a:ext>
            </a:extLst>
          </p:cNvPr>
          <p:cNvSpPr>
            <a:spLocks noGrp="1"/>
          </p:cNvSpPr>
          <p:nvPr>
            <p:ph type="title"/>
          </p:nvPr>
        </p:nvSpPr>
        <p:spPr/>
        <p:txBody>
          <a:bodyPr/>
          <a:lstStyle/>
          <a:p>
            <a:r>
              <a:rPr lang="en-US" dirty="0"/>
              <a:t>We have three basic options for [project x]’s IT infrastructure</a:t>
            </a:r>
          </a:p>
        </p:txBody>
      </p:sp>
      <p:sp>
        <p:nvSpPr>
          <p:cNvPr id="3" name="Subtitle 2">
            <a:extLst>
              <a:ext uri="{FF2B5EF4-FFF2-40B4-BE49-F238E27FC236}">
                <a16:creationId xmlns:a16="http://schemas.microsoft.com/office/drawing/2014/main" id="{942624DD-C6FD-9C0C-F918-99FE7BE4736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A15F3EF-5A69-D39A-1F15-CDE4C22D9C5F}"/>
              </a:ext>
            </a:extLst>
          </p:cNvPr>
          <p:cNvSpPr>
            <a:spLocks noGrp="1"/>
          </p:cNvSpPr>
          <p:nvPr>
            <p:ph type="body" sz="quarter" idx="17"/>
          </p:nvPr>
        </p:nvSpPr>
        <p:spPr/>
        <p:txBody>
          <a:bodyPr/>
          <a:lstStyle/>
          <a:p>
            <a:r>
              <a:rPr lang="en-US" dirty="0"/>
              <a:t>Solution: IT</a:t>
            </a:r>
          </a:p>
        </p:txBody>
      </p:sp>
      <p:sp>
        <p:nvSpPr>
          <p:cNvPr id="5" name="Rectangle 4">
            <a:extLst>
              <a:ext uri="{FF2B5EF4-FFF2-40B4-BE49-F238E27FC236}">
                <a16:creationId xmlns:a16="http://schemas.microsoft.com/office/drawing/2014/main" id="{A5DF2235-250F-8864-F424-8A24DE3DE44B}"/>
              </a:ext>
            </a:extLst>
          </p:cNvPr>
          <p:cNvSpPr/>
          <p:nvPr/>
        </p:nvSpPr>
        <p:spPr>
          <a:xfrm>
            <a:off x="1248573"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 name="Tekstfelt 26">
            <a:extLst>
              <a:ext uri="{FF2B5EF4-FFF2-40B4-BE49-F238E27FC236}">
                <a16:creationId xmlns:a16="http://schemas.microsoft.com/office/drawing/2014/main" id="{540B5970-A6D4-490E-18D6-F1DCF644E6E8}"/>
              </a:ext>
            </a:extLst>
          </p:cNvPr>
          <p:cNvSpPr txBox="1"/>
          <p:nvPr/>
        </p:nvSpPr>
        <p:spPr>
          <a:xfrm>
            <a:off x="1250187" y="2531971"/>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on top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of [company]’s core</a:t>
            </a:r>
          </a:p>
        </p:txBody>
      </p:sp>
      <p:sp>
        <p:nvSpPr>
          <p:cNvPr id="8" name="Oval 7">
            <a:extLst>
              <a:ext uri="{FF2B5EF4-FFF2-40B4-BE49-F238E27FC236}">
                <a16:creationId xmlns:a16="http://schemas.microsoft.com/office/drawing/2014/main" id="{00E4A08F-0CA7-9FDA-6E7E-14E0F321622D}"/>
              </a:ext>
            </a:extLst>
          </p:cNvPr>
          <p:cNvSpPr/>
          <p:nvPr/>
        </p:nvSpPr>
        <p:spPr>
          <a:xfrm>
            <a:off x="2119795" y="4552777"/>
            <a:ext cx="769958" cy="7699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Oval 9">
            <a:extLst>
              <a:ext uri="{FF2B5EF4-FFF2-40B4-BE49-F238E27FC236}">
                <a16:creationId xmlns:a16="http://schemas.microsoft.com/office/drawing/2014/main" id="{9A3F813C-C064-4E0F-7D25-F025296EF83D}"/>
              </a:ext>
            </a:extLst>
          </p:cNvPr>
          <p:cNvSpPr/>
          <p:nvPr/>
        </p:nvSpPr>
        <p:spPr>
          <a:xfrm>
            <a:off x="2907860"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1" name="Oval 10">
            <a:extLst>
              <a:ext uri="{FF2B5EF4-FFF2-40B4-BE49-F238E27FC236}">
                <a16:creationId xmlns:a16="http://schemas.microsoft.com/office/drawing/2014/main" id="{5E2D9B6F-3156-7F48-4960-75DE90DD1728}"/>
              </a:ext>
            </a:extLst>
          </p:cNvPr>
          <p:cNvSpPr/>
          <p:nvPr/>
        </p:nvSpPr>
        <p:spPr>
          <a:xfrm>
            <a:off x="3127716"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 name="Oval 11">
            <a:extLst>
              <a:ext uri="{FF2B5EF4-FFF2-40B4-BE49-F238E27FC236}">
                <a16:creationId xmlns:a16="http://schemas.microsoft.com/office/drawing/2014/main" id="{198684A4-89C6-DAD9-F6BC-0724170C8F17}"/>
              </a:ext>
            </a:extLst>
          </p:cNvPr>
          <p:cNvSpPr/>
          <p:nvPr/>
        </p:nvSpPr>
        <p:spPr>
          <a:xfrm>
            <a:off x="1621458"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Oval 12">
            <a:extLst>
              <a:ext uri="{FF2B5EF4-FFF2-40B4-BE49-F238E27FC236}">
                <a16:creationId xmlns:a16="http://schemas.microsoft.com/office/drawing/2014/main" id="{B91B3C54-E850-9B69-36FA-DBDB379943E7}"/>
              </a:ext>
            </a:extLst>
          </p:cNvPr>
          <p:cNvSpPr/>
          <p:nvPr/>
        </p:nvSpPr>
        <p:spPr>
          <a:xfrm>
            <a:off x="1409200"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2" name="Oval 21">
            <a:extLst>
              <a:ext uri="{FF2B5EF4-FFF2-40B4-BE49-F238E27FC236}">
                <a16:creationId xmlns:a16="http://schemas.microsoft.com/office/drawing/2014/main" id="{9F02CDAC-37B0-999B-B296-7E83F58F9CBA}"/>
              </a:ext>
            </a:extLst>
          </p:cNvPr>
          <p:cNvSpPr/>
          <p:nvPr/>
        </p:nvSpPr>
        <p:spPr>
          <a:xfrm>
            <a:off x="1780800"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3" name="Oval 22">
            <a:extLst>
              <a:ext uri="{FF2B5EF4-FFF2-40B4-BE49-F238E27FC236}">
                <a16:creationId xmlns:a16="http://schemas.microsoft.com/office/drawing/2014/main" id="{D24A9614-0AB3-9715-2C22-6061515EC07B}"/>
              </a:ext>
            </a:extLst>
          </p:cNvPr>
          <p:cNvSpPr/>
          <p:nvPr/>
        </p:nvSpPr>
        <p:spPr>
          <a:xfrm>
            <a:off x="2748518"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3C815FBA-0A4C-C1F8-BC22-C5C7B0BAFA38}"/>
              </a:ext>
            </a:extLst>
          </p:cNvPr>
          <p:cNvSpPr/>
          <p:nvPr/>
        </p:nvSpPr>
        <p:spPr>
          <a:xfrm>
            <a:off x="2244765"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6" name="Straight Connector 15">
            <a:extLst>
              <a:ext uri="{FF2B5EF4-FFF2-40B4-BE49-F238E27FC236}">
                <a16:creationId xmlns:a16="http://schemas.microsoft.com/office/drawing/2014/main" id="{2788509D-38D6-0288-9F2D-1BFAFDDEF101}"/>
              </a:ext>
            </a:extLst>
          </p:cNvPr>
          <p:cNvCxnSpPr>
            <a:cxnSpLocks/>
          </p:cNvCxnSpPr>
          <p:nvPr/>
        </p:nvCxnSpPr>
        <p:spPr>
          <a:xfrm>
            <a:off x="1409200"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56E5F-04AC-7440-2B86-9DAD97BB8EA2}"/>
              </a:ext>
            </a:extLst>
          </p:cNvPr>
          <p:cNvCxnSpPr/>
          <p:nvPr/>
        </p:nvCxnSpPr>
        <p:spPr>
          <a:xfrm>
            <a:off x="186111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A01506-A498-1E7E-1760-E66CB680DAD4}"/>
              </a:ext>
            </a:extLst>
          </p:cNvPr>
          <p:cNvCxnSpPr>
            <a:cxnSpLocks/>
          </p:cNvCxnSpPr>
          <p:nvPr/>
        </p:nvCxnSpPr>
        <p:spPr>
          <a:xfrm>
            <a:off x="2778628" y="5209977"/>
            <a:ext cx="201193" cy="13638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9C8C85-CA52-C9BC-24BD-825B8A612C20}"/>
              </a:ext>
            </a:extLst>
          </p:cNvPr>
          <p:cNvCxnSpPr>
            <a:cxnSpLocks/>
          </p:cNvCxnSpPr>
          <p:nvPr/>
        </p:nvCxnSpPr>
        <p:spPr>
          <a:xfrm flipH="1">
            <a:off x="2032993" y="5209977"/>
            <a:ext cx="201193" cy="123134"/>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07EF81-B588-ED60-97EA-640DC95ABF64}"/>
              </a:ext>
            </a:extLst>
          </p:cNvPr>
          <p:cNvCxnSpPr>
            <a:cxnSpLocks/>
          </p:cNvCxnSpPr>
          <p:nvPr/>
        </p:nvCxnSpPr>
        <p:spPr>
          <a:xfrm>
            <a:off x="2506407" y="5322735"/>
            <a:ext cx="0" cy="21636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A64992-3735-18DF-E57E-7340084FBCEB}"/>
              </a:ext>
            </a:extLst>
          </p:cNvPr>
          <p:cNvCxnSpPr/>
          <p:nvPr/>
        </p:nvCxnSpPr>
        <p:spPr>
          <a:xfrm>
            <a:off x="288160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826E32B-7EEE-FC4F-1AE4-13FD9F8A987C}"/>
              </a:ext>
            </a:extLst>
          </p:cNvPr>
          <p:cNvSpPr/>
          <p:nvPr/>
        </p:nvSpPr>
        <p:spPr>
          <a:xfrm>
            <a:off x="2274573"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p:txBody>
      </p:sp>
      <p:sp>
        <p:nvSpPr>
          <p:cNvPr id="25" name="Rectangle 24">
            <a:extLst>
              <a:ext uri="{FF2B5EF4-FFF2-40B4-BE49-F238E27FC236}">
                <a16:creationId xmlns:a16="http://schemas.microsoft.com/office/drawing/2014/main" id="{769E63EE-66EA-2468-E780-7AEF118FA709}"/>
              </a:ext>
            </a:extLst>
          </p:cNvPr>
          <p:cNvSpPr/>
          <p:nvPr/>
        </p:nvSpPr>
        <p:spPr>
          <a:xfrm>
            <a:off x="1331962" y="3010196"/>
            <a:ext cx="2345623" cy="75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6" name="Rectangle 25">
            <a:extLst>
              <a:ext uri="{FF2B5EF4-FFF2-40B4-BE49-F238E27FC236}">
                <a16:creationId xmlns:a16="http://schemas.microsoft.com/office/drawing/2014/main" id="{F108D59B-F48A-F314-4E0D-13DCE776502C}"/>
              </a:ext>
            </a:extLst>
          </p:cNvPr>
          <p:cNvSpPr/>
          <p:nvPr/>
        </p:nvSpPr>
        <p:spPr>
          <a:xfrm>
            <a:off x="4921808"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Tekstfelt 26">
            <a:extLst>
              <a:ext uri="{FF2B5EF4-FFF2-40B4-BE49-F238E27FC236}">
                <a16:creationId xmlns:a16="http://schemas.microsoft.com/office/drawing/2014/main" id="{42B69356-6BD0-9CAB-97CC-9A162AA869C7}"/>
              </a:ext>
            </a:extLst>
          </p:cNvPr>
          <p:cNvSpPr txBox="1"/>
          <p:nvPr/>
        </p:nvSpPr>
        <p:spPr>
          <a:xfrm>
            <a:off x="4923422" y="2531971"/>
            <a:ext cx="2516773" cy="30777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Buy core from vendor</a:t>
            </a:r>
            <a:endParaRPr kumimoji="0" lang="en-US" sz="11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Oval 28">
            <a:extLst>
              <a:ext uri="{FF2B5EF4-FFF2-40B4-BE49-F238E27FC236}">
                <a16:creationId xmlns:a16="http://schemas.microsoft.com/office/drawing/2014/main" id="{2C38B166-AF80-9EA0-CC21-1603DFC4BFEB}"/>
              </a:ext>
            </a:extLst>
          </p:cNvPr>
          <p:cNvSpPr/>
          <p:nvPr/>
        </p:nvSpPr>
        <p:spPr>
          <a:xfrm>
            <a:off x="5793030" y="4552777"/>
            <a:ext cx="769958" cy="7699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r>
              <a:rPr kumimoji="0" lang="en-US" sz="1000" u="none" strike="noStrike" kern="1200" cap="none" spc="0" normalizeH="0" baseline="3000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rd</a:t>
            </a: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party</a:t>
            </a: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core</a:t>
            </a:r>
          </a:p>
        </p:txBody>
      </p:sp>
      <p:sp>
        <p:nvSpPr>
          <p:cNvPr id="30" name="Oval 29">
            <a:extLst>
              <a:ext uri="{FF2B5EF4-FFF2-40B4-BE49-F238E27FC236}">
                <a16:creationId xmlns:a16="http://schemas.microsoft.com/office/drawing/2014/main" id="{923A2684-7D25-05EE-C009-051C71024614}"/>
              </a:ext>
            </a:extLst>
          </p:cNvPr>
          <p:cNvSpPr/>
          <p:nvPr/>
        </p:nvSpPr>
        <p:spPr>
          <a:xfrm>
            <a:off x="6581095"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1" name="Oval 30">
            <a:extLst>
              <a:ext uri="{FF2B5EF4-FFF2-40B4-BE49-F238E27FC236}">
                <a16:creationId xmlns:a16="http://schemas.microsoft.com/office/drawing/2014/main" id="{9827520C-F38C-04DD-8C60-81F7E89CDDBF}"/>
              </a:ext>
            </a:extLst>
          </p:cNvPr>
          <p:cNvSpPr/>
          <p:nvPr/>
        </p:nvSpPr>
        <p:spPr>
          <a:xfrm>
            <a:off x="6800951"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2" name="Oval 31">
            <a:extLst>
              <a:ext uri="{FF2B5EF4-FFF2-40B4-BE49-F238E27FC236}">
                <a16:creationId xmlns:a16="http://schemas.microsoft.com/office/drawing/2014/main" id="{25D16934-E5B7-0697-F113-59B74A0315C3}"/>
              </a:ext>
            </a:extLst>
          </p:cNvPr>
          <p:cNvSpPr/>
          <p:nvPr/>
        </p:nvSpPr>
        <p:spPr>
          <a:xfrm>
            <a:off x="5294693"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3" name="Oval 32">
            <a:extLst>
              <a:ext uri="{FF2B5EF4-FFF2-40B4-BE49-F238E27FC236}">
                <a16:creationId xmlns:a16="http://schemas.microsoft.com/office/drawing/2014/main" id="{16C41527-E68D-18D9-D4C3-781DB37F10B8}"/>
              </a:ext>
            </a:extLst>
          </p:cNvPr>
          <p:cNvSpPr/>
          <p:nvPr/>
        </p:nvSpPr>
        <p:spPr>
          <a:xfrm>
            <a:off x="5082435"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2" name="Oval 41">
            <a:extLst>
              <a:ext uri="{FF2B5EF4-FFF2-40B4-BE49-F238E27FC236}">
                <a16:creationId xmlns:a16="http://schemas.microsoft.com/office/drawing/2014/main" id="{ECC64EC7-7231-6518-C878-2EB4E68A0E8E}"/>
              </a:ext>
            </a:extLst>
          </p:cNvPr>
          <p:cNvSpPr/>
          <p:nvPr/>
        </p:nvSpPr>
        <p:spPr>
          <a:xfrm>
            <a:off x="5443019"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3" name="Oval 42">
            <a:extLst>
              <a:ext uri="{FF2B5EF4-FFF2-40B4-BE49-F238E27FC236}">
                <a16:creationId xmlns:a16="http://schemas.microsoft.com/office/drawing/2014/main" id="{6761EEDE-1A0A-3F38-6957-DA1EAB09269C}"/>
              </a:ext>
            </a:extLst>
          </p:cNvPr>
          <p:cNvSpPr/>
          <p:nvPr/>
        </p:nvSpPr>
        <p:spPr>
          <a:xfrm>
            <a:off x="6410737"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5" name="Oval 34">
            <a:extLst>
              <a:ext uri="{FF2B5EF4-FFF2-40B4-BE49-F238E27FC236}">
                <a16:creationId xmlns:a16="http://schemas.microsoft.com/office/drawing/2014/main" id="{142E2C92-8245-3B60-8EAB-0D7EE5C5B471}"/>
              </a:ext>
            </a:extLst>
          </p:cNvPr>
          <p:cNvSpPr/>
          <p:nvPr/>
        </p:nvSpPr>
        <p:spPr>
          <a:xfrm>
            <a:off x="5937894"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36" name="Straight Connector 35">
            <a:extLst>
              <a:ext uri="{FF2B5EF4-FFF2-40B4-BE49-F238E27FC236}">
                <a16:creationId xmlns:a16="http://schemas.microsoft.com/office/drawing/2014/main" id="{33F5B787-21B7-3EB1-12B2-3E0DB35B7D6D}"/>
              </a:ext>
            </a:extLst>
          </p:cNvPr>
          <p:cNvCxnSpPr>
            <a:cxnSpLocks/>
          </p:cNvCxnSpPr>
          <p:nvPr/>
        </p:nvCxnSpPr>
        <p:spPr>
          <a:xfrm>
            <a:off x="5082435"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67932A-0D03-9419-8DC4-FF8C5B5650CE}"/>
              </a:ext>
            </a:extLst>
          </p:cNvPr>
          <p:cNvCxnSpPr>
            <a:cxnSpLocks/>
            <a:endCxn id="29" idx="2"/>
          </p:cNvCxnSpPr>
          <p:nvPr/>
        </p:nvCxnSpPr>
        <p:spPr>
          <a:xfrm>
            <a:off x="5532713"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13F580-3CB1-B4FC-FDA3-013FE3E641ED}"/>
              </a:ext>
            </a:extLst>
          </p:cNvPr>
          <p:cNvCxnSpPr>
            <a:cxnSpLocks/>
            <a:stCxn id="29" idx="5"/>
            <a:endCxn id="30" idx="1"/>
          </p:cNvCxnSpPr>
          <p:nvPr/>
        </p:nvCxnSpPr>
        <p:spPr>
          <a:xfrm>
            <a:off x="6450230" y="5209977"/>
            <a:ext cx="201193" cy="13638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83926-D66B-8A84-62E8-174C34DA4A1B}"/>
              </a:ext>
            </a:extLst>
          </p:cNvPr>
          <p:cNvCxnSpPr>
            <a:cxnSpLocks/>
            <a:stCxn id="29" idx="3"/>
            <a:endCxn id="32" idx="7"/>
          </p:cNvCxnSpPr>
          <p:nvPr/>
        </p:nvCxnSpPr>
        <p:spPr>
          <a:xfrm flipH="1">
            <a:off x="5704595" y="5209977"/>
            <a:ext cx="201193" cy="123134"/>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FC02F3-3FBA-4CB8-6E95-92805BC9F843}"/>
              </a:ext>
            </a:extLst>
          </p:cNvPr>
          <p:cNvCxnSpPr>
            <a:cxnSpLocks/>
            <a:stCxn id="29" idx="4"/>
            <a:endCxn id="35" idx="0"/>
          </p:cNvCxnSpPr>
          <p:nvPr/>
        </p:nvCxnSpPr>
        <p:spPr>
          <a:xfrm>
            <a:off x="6178009" y="5322735"/>
            <a:ext cx="0" cy="21636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0E4459-180B-6C2D-8035-BE2214B2B5C2}"/>
              </a:ext>
            </a:extLst>
          </p:cNvPr>
          <p:cNvCxnSpPr/>
          <p:nvPr/>
        </p:nvCxnSpPr>
        <p:spPr>
          <a:xfrm>
            <a:off x="6553203"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8163EF9-FEE6-6BEA-C07C-F5A34325E09F}"/>
              </a:ext>
            </a:extLst>
          </p:cNvPr>
          <p:cNvSpPr/>
          <p:nvPr/>
        </p:nvSpPr>
        <p:spPr>
          <a:xfrm>
            <a:off x="5947808"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45" name="Rectangle 44">
            <a:extLst>
              <a:ext uri="{FF2B5EF4-FFF2-40B4-BE49-F238E27FC236}">
                <a16:creationId xmlns:a16="http://schemas.microsoft.com/office/drawing/2014/main" id="{E569F966-1ED1-7BF5-F04E-D8C064336E13}"/>
              </a:ext>
            </a:extLst>
          </p:cNvPr>
          <p:cNvSpPr/>
          <p:nvPr/>
        </p:nvSpPr>
        <p:spPr>
          <a:xfrm>
            <a:off x="5008997" y="3010196"/>
            <a:ext cx="2345623" cy="68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46" name="Rectangle 45">
            <a:extLst>
              <a:ext uri="{FF2B5EF4-FFF2-40B4-BE49-F238E27FC236}">
                <a16:creationId xmlns:a16="http://schemas.microsoft.com/office/drawing/2014/main" id="{3F080910-4145-5A42-3CF8-A64D09B5EC50}"/>
              </a:ext>
            </a:extLst>
          </p:cNvPr>
          <p:cNvSpPr/>
          <p:nvPr/>
        </p:nvSpPr>
        <p:spPr>
          <a:xfrm>
            <a:off x="8595043"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7" name="Tekstfelt 26">
            <a:extLst>
              <a:ext uri="{FF2B5EF4-FFF2-40B4-BE49-F238E27FC236}">
                <a16:creationId xmlns:a16="http://schemas.microsoft.com/office/drawing/2014/main" id="{072313D8-4033-8BB7-52EB-38000A71966D}"/>
              </a:ext>
            </a:extLst>
          </p:cNvPr>
          <p:cNvSpPr txBox="1"/>
          <p:nvPr/>
        </p:nvSpPr>
        <p:spPr>
          <a:xfrm>
            <a:off x="8596657" y="2531971"/>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own core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 [project x]</a:t>
            </a:r>
          </a:p>
        </p:txBody>
      </p:sp>
      <p:sp>
        <p:nvSpPr>
          <p:cNvPr id="49" name="Oval 48">
            <a:extLst>
              <a:ext uri="{FF2B5EF4-FFF2-40B4-BE49-F238E27FC236}">
                <a16:creationId xmlns:a16="http://schemas.microsoft.com/office/drawing/2014/main" id="{F63C8086-6157-A8C4-E1A9-708C46B2D87E}"/>
              </a:ext>
            </a:extLst>
          </p:cNvPr>
          <p:cNvSpPr/>
          <p:nvPr/>
        </p:nvSpPr>
        <p:spPr>
          <a:xfrm>
            <a:off x="9466265" y="4552777"/>
            <a:ext cx="769958" cy="769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[Project]</a:t>
            </a:r>
            <a:b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core</a:t>
            </a:r>
          </a:p>
        </p:txBody>
      </p:sp>
      <p:sp>
        <p:nvSpPr>
          <p:cNvPr id="50" name="Oval 49">
            <a:extLst>
              <a:ext uri="{FF2B5EF4-FFF2-40B4-BE49-F238E27FC236}">
                <a16:creationId xmlns:a16="http://schemas.microsoft.com/office/drawing/2014/main" id="{599A57B2-213D-935F-64BF-1BEA6647D06E}"/>
              </a:ext>
            </a:extLst>
          </p:cNvPr>
          <p:cNvSpPr/>
          <p:nvPr/>
        </p:nvSpPr>
        <p:spPr>
          <a:xfrm>
            <a:off x="10254330"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1" name="Oval 50">
            <a:extLst>
              <a:ext uri="{FF2B5EF4-FFF2-40B4-BE49-F238E27FC236}">
                <a16:creationId xmlns:a16="http://schemas.microsoft.com/office/drawing/2014/main" id="{CA9032EA-1C21-2557-1F4D-6C395FA1A5EE}"/>
              </a:ext>
            </a:extLst>
          </p:cNvPr>
          <p:cNvSpPr/>
          <p:nvPr/>
        </p:nvSpPr>
        <p:spPr>
          <a:xfrm>
            <a:off x="10474186"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2" name="Oval 51">
            <a:extLst>
              <a:ext uri="{FF2B5EF4-FFF2-40B4-BE49-F238E27FC236}">
                <a16:creationId xmlns:a16="http://schemas.microsoft.com/office/drawing/2014/main" id="{933BA743-8766-5B71-5807-AB17621C7465}"/>
              </a:ext>
            </a:extLst>
          </p:cNvPr>
          <p:cNvSpPr/>
          <p:nvPr/>
        </p:nvSpPr>
        <p:spPr>
          <a:xfrm>
            <a:off x="8967928"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3" name="Oval 52">
            <a:extLst>
              <a:ext uri="{FF2B5EF4-FFF2-40B4-BE49-F238E27FC236}">
                <a16:creationId xmlns:a16="http://schemas.microsoft.com/office/drawing/2014/main" id="{9DEAEDF5-D189-3997-7872-0A79E8CBBC9F}"/>
              </a:ext>
            </a:extLst>
          </p:cNvPr>
          <p:cNvSpPr/>
          <p:nvPr/>
        </p:nvSpPr>
        <p:spPr>
          <a:xfrm>
            <a:off x="8755670"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2" name="Oval 61">
            <a:extLst>
              <a:ext uri="{FF2B5EF4-FFF2-40B4-BE49-F238E27FC236}">
                <a16:creationId xmlns:a16="http://schemas.microsoft.com/office/drawing/2014/main" id="{7062E5C7-D5AA-277B-1712-DFA23F2522FC}"/>
              </a:ext>
            </a:extLst>
          </p:cNvPr>
          <p:cNvSpPr/>
          <p:nvPr/>
        </p:nvSpPr>
        <p:spPr>
          <a:xfrm>
            <a:off x="9130851"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3" name="Oval 62">
            <a:extLst>
              <a:ext uri="{FF2B5EF4-FFF2-40B4-BE49-F238E27FC236}">
                <a16:creationId xmlns:a16="http://schemas.microsoft.com/office/drawing/2014/main" id="{B83CB38E-9772-EF80-F99D-4725A4B4DE8F}"/>
              </a:ext>
            </a:extLst>
          </p:cNvPr>
          <p:cNvSpPr/>
          <p:nvPr/>
        </p:nvSpPr>
        <p:spPr>
          <a:xfrm>
            <a:off x="10098569"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5" name="Oval 54">
            <a:extLst>
              <a:ext uri="{FF2B5EF4-FFF2-40B4-BE49-F238E27FC236}">
                <a16:creationId xmlns:a16="http://schemas.microsoft.com/office/drawing/2014/main" id="{6E8EC7A0-C448-80B9-EC07-892967BFEF8A}"/>
              </a:ext>
            </a:extLst>
          </p:cNvPr>
          <p:cNvSpPr/>
          <p:nvPr/>
        </p:nvSpPr>
        <p:spPr>
          <a:xfrm>
            <a:off x="9611129"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56" name="Straight Connector 55">
            <a:extLst>
              <a:ext uri="{FF2B5EF4-FFF2-40B4-BE49-F238E27FC236}">
                <a16:creationId xmlns:a16="http://schemas.microsoft.com/office/drawing/2014/main" id="{C126F647-67FE-1AD2-349B-180ABEB84F32}"/>
              </a:ext>
            </a:extLst>
          </p:cNvPr>
          <p:cNvCxnSpPr>
            <a:cxnSpLocks/>
          </p:cNvCxnSpPr>
          <p:nvPr/>
        </p:nvCxnSpPr>
        <p:spPr>
          <a:xfrm>
            <a:off x="8755670"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54258DB-DC5C-8285-1F75-473322BC3EDF}"/>
              </a:ext>
            </a:extLst>
          </p:cNvPr>
          <p:cNvCxnSpPr>
            <a:cxnSpLocks/>
            <a:endCxn id="49" idx="2"/>
          </p:cNvCxnSpPr>
          <p:nvPr/>
        </p:nvCxnSpPr>
        <p:spPr>
          <a:xfrm>
            <a:off x="9205948" y="4928467"/>
            <a:ext cx="260317" cy="928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D1623B-76F5-FFA1-6539-CF252DE43A78}"/>
              </a:ext>
            </a:extLst>
          </p:cNvPr>
          <p:cNvCxnSpPr>
            <a:cxnSpLocks/>
            <a:stCxn id="49" idx="5"/>
            <a:endCxn id="50" idx="1"/>
          </p:cNvCxnSpPr>
          <p:nvPr/>
        </p:nvCxnSpPr>
        <p:spPr>
          <a:xfrm>
            <a:off x="10123465" y="5209977"/>
            <a:ext cx="201193" cy="136385"/>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CC9FDD-48E5-628C-C044-FC26F1F35330}"/>
              </a:ext>
            </a:extLst>
          </p:cNvPr>
          <p:cNvCxnSpPr>
            <a:cxnSpLocks/>
            <a:stCxn id="49" idx="3"/>
            <a:endCxn id="52" idx="7"/>
          </p:cNvCxnSpPr>
          <p:nvPr/>
        </p:nvCxnSpPr>
        <p:spPr>
          <a:xfrm flipH="1">
            <a:off x="9377830" y="5209977"/>
            <a:ext cx="201193" cy="123134"/>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B7D7CE-4984-1212-23C9-0FCC7E1EEB01}"/>
              </a:ext>
            </a:extLst>
          </p:cNvPr>
          <p:cNvCxnSpPr>
            <a:cxnSpLocks/>
            <a:stCxn id="49" idx="4"/>
            <a:endCxn id="55" idx="0"/>
          </p:cNvCxnSpPr>
          <p:nvPr/>
        </p:nvCxnSpPr>
        <p:spPr>
          <a:xfrm>
            <a:off x="9851244" y="5322735"/>
            <a:ext cx="0" cy="21636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4064BF-2F4D-2CF7-CDFA-472D84649406}"/>
              </a:ext>
            </a:extLst>
          </p:cNvPr>
          <p:cNvCxnSpPr/>
          <p:nvPr/>
        </p:nvCxnSpPr>
        <p:spPr>
          <a:xfrm>
            <a:off x="10226438" y="4928467"/>
            <a:ext cx="260317" cy="928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2E88D65-285D-B56A-50DA-0AE3611A3B03}"/>
              </a:ext>
            </a:extLst>
          </p:cNvPr>
          <p:cNvSpPr/>
          <p:nvPr/>
        </p:nvSpPr>
        <p:spPr>
          <a:xfrm>
            <a:off x="9621043"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sp>
        <p:nvSpPr>
          <p:cNvPr id="65" name="Rectangle 64">
            <a:extLst>
              <a:ext uri="{FF2B5EF4-FFF2-40B4-BE49-F238E27FC236}">
                <a16:creationId xmlns:a16="http://schemas.microsoft.com/office/drawing/2014/main" id="{8888911D-B08A-EFAA-80D4-8416C48B6D9B}"/>
              </a:ext>
            </a:extLst>
          </p:cNvPr>
          <p:cNvSpPr/>
          <p:nvPr/>
        </p:nvSpPr>
        <p:spPr>
          <a:xfrm>
            <a:off x="8682232" y="3010196"/>
            <a:ext cx="2345623" cy="68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66" name="Rectangle 65">
            <a:extLst>
              <a:ext uri="{FF2B5EF4-FFF2-40B4-BE49-F238E27FC236}">
                <a16:creationId xmlns:a16="http://schemas.microsoft.com/office/drawing/2014/main" id="{943AB36F-6511-F925-9767-793227772244}"/>
              </a:ext>
            </a:extLst>
          </p:cNvPr>
          <p:cNvSpPr/>
          <p:nvPr/>
        </p:nvSpPr>
        <p:spPr>
          <a:xfrm>
            <a:off x="2223651" y="4761252"/>
            <a:ext cx="562246" cy="35300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[Insert logo]</a:t>
            </a:r>
          </a:p>
        </p:txBody>
      </p:sp>
      <p:sp>
        <p:nvSpPr>
          <p:cNvPr id="67" name="Footer Placeholder 2">
            <a:extLst>
              <a:ext uri="{FF2B5EF4-FFF2-40B4-BE49-F238E27FC236}">
                <a16:creationId xmlns:a16="http://schemas.microsoft.com/office/drawing/2014/main" id="{13A31B33-571D-4338-B36D-C0697CB4D4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82487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8CCA4-02AE-D91E-F76A-6B0ABB269EDC}"/>
              </a:ext>
            </a:extLst>
          </p:cNvPr>
          <p:cNvSpPr>
            <a:spLocks noGrp="1"/>
          </p:cNvSpPr>
          <p:nvPr>
            <p:ph type="title"/>
          </p:nvPr>
        </p:nvSpPr>
        <p:spPr/>
        <p:txBody>
          <a:bodyPr/>
          <a:lstStyle/>
          <a:p>
            <a:r>
              <a:rPr lang="en-US" dirty="0"/>
              <a:t>[Insert option] is not a viable option due to lack of [insert]</a:t>
            </a:r>
          </a:p>
        </p:txBody>
      </p:sp>
      <p:sp>
        <p:nvSpPr>
          <p:cNvPr id="3" name="Subtitle 2">
            <a:extLst>
              <a:ext uri="{FF2B5EF4-FFF2-40B4-BE49-F238E27FC236}">
                <a16:creationId xmlns:a16="http://schemas.microsoft.com/office/drawing/2014/main" id="{B0AF8273-3969-1751-C9CB-E5147C26C736}"/>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EF3EB0B-136A-5A01-60C0-5E90CF720B6A}"/>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5" name="Triangle 4">
            <a:extLst>
              <a:ext uri="{FF2B5EF4-FFF2-40B4-BE49-F238E27FC236}">
                <a16:creationId xmlns:a16="http://schemas.microsoft.com/office/drawing/2014/main" id="{0260CE14-2218-DB34-8F1D-85DA79F2B168}"/>
              </a:ext>
            </a:extLst>
          </p:cNvPr>
          <p:cNvSpPr/>
          <p:nvPr/>
        </p:nvSpPr>
        <p:spPr>
          <a:xfrm rot="5400000">
            <a:off x="4129408" y="2843001"/>
            <a:ext cx="253959" cy="144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 name="Triangle 5">
            <a:extLst>
              <a:ext uri="{FF2B5EF4-FFF2-40B4-BE49-F238E27FC236}">
                <a16:creationId xmlns:a16="http://schemas.microsoft.com/office/drawing/2014/main" id="{D2BD4587-FDC7-D2E0-193C-CF3B9FB0CB89}"/>
              </a:ext>
            </a:extLst>
          </p:cNvPr>
          <p:cNvSpPr/>
          <p:nvPr/>
        </p:nvSpPr>
        <p:spPr>
          <a:xfrm rot="5400000">
            <a:off x="4129407" y="4038386"/>
            <a:ext cx="253959" cy="144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7" name="TextBox 6">
            <a:extLst>
              <a:ext uri="{FF2B5EF4-FFF2-40B4-BE49-F238E27FC236}">
                <a16:creationId xmlns:a16="http://schemas.microsoft.com/office/drawing/2014/main" id="{EB602A45-96DF-1510-CFFD-18049245E189}"/>
              </a:ext>
            </a:extLst>
          </p:cNvPr>
          <p:cNvSpPr txBox="1"/>
          <p:nvPr/>
        </p:nvSpPr>
        <p:spPr>
          <a:xfrm>
            <a:off x="4548210" y="2668780"/>
            <a:ext cx="6063277" cy="49244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reason e.g. l</a:t>
            </a: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ess</a:t>
            </a: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agile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why this will not work]</a:t>
            </a:r>
          </a:p>
        </p:txBody>
      </p:sp>
      <p:sp>
        <p:nvSpPr>
          <p:cNvPr id="8" name="TextBox 7">
            <a:extLst>
              <a:ext uri="{FF2B5EF4-FFF2-40B4-BE49-F238E27FC236}">
                <a16:creationId xmlns:a16="http://schemas.microsoft.com/office/drawing/2014/main" id="{9151BD46-0ACF-BC9F-D9F3-B610596D7673}"/>
              </a:ext>
            </a:extLst>
          </p:cNvPr>
          <p:cNvSpPr txBox="1"/>
          <p:nvPr/>
        </p:nvSpPr>
        <p:spPr>
          <a:xfrm>
            <a:off x="4548210" y="3864165"/>
            <a:ext cx="6063277" cy="49244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reason</a:t>
            </a: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why this will not work]</a:t>
            </a:r>
          </a:p>
        </p:txBody>
      </p:sp>
      <p:sp>
        <p:nvSpPr>
          <p:cNvPr id="9" name="TextBox 8">
            <a:extLst>
              <a:ext uri="{FF2B5EF4-FFF2-40B4-BE49-F238E27FC236}">
                <a16:creationId xmlns:a16="http://schemas.microsoft.com/office/drawing/2014/main" id="{56FB9024-9F78-4C92-A5F1-454F309A5E32}"/>
              </a:ext>
            </a:extLst>
          </p:cNvPr>
          <p:cNvSpPr txBox="1"/>
          <p:nvPr/>
        </p:nvSpPr>
        <p:spPr>
          <a:xfrm>
            <a:off x="4548210" y="5059549"/>
            <a:ext cx="6063277" cy="49244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reason</a:t>
            </a: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why this will not work]</a:t>
            </a:r>
          </a:p>
        </p:txBody>
      </p:sp>
      <p:sp>
        <p:nvSpPr>
          <p:cNvPr id="10" name="Triangle 9">
            <a:extLst>
              <a:ext uri="{FF2B5EF4-FFF2-40B4-BE49-F238E27FC236}">
                <a16:creationId xmlns:a16="http://schemas.microsoft.com/office/drawing/2014/main" id="{23528296-ED7C-CCC5-B3D1-99B3B2D32215}"/>
              </a:ext>
            </a:extLst>
          </p:cNvPr>
          <p:cNvSpPr/>
          <p:nvPr/>
        </p:nvSpPr>
        <p:spPr>
          <a:xfrm rot="5400000">
            <a:off x="4129406" y="5233770"/>
            <a:ext cx="253959" cy="144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1" name="Rectangle 10">
            <a:extLst>
              <a:ext uri="{FF2B5EF4-FFF2-40B4-BE49-F238E27FC236}">
                <a16:creationId xmlns:a16="http://schemas.microsoft.com/office/drawing/2014/main" id="{A34ACC73-7D70-CE86-49BA-48A7902EDF4F}"/>
              </a:ext>
            </a:extLst>
          </p:cNvPr>
          <p:cNvSpPr/>
          <p:nvPr/>
        </p:nvSpPr>
        <p:spPr>
          <a:xfrm>
            <a:off x="1248573"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 name="Tekstfelt 26">
            <a:extLst>
              <a:ext uri="{FF2B5EF4-FFF2-40B4-BE49-F238E27FC236}">
                <a16:creationId xmlns:a16="http://schemas.microsoft.com/office/drawing/2014/main" id="{B2385B6B-D493-311E-099F-794D0C559374}"/>
              </a:ext>
            </a:extLst>
          </p:cNvPr>
          <p:cNvSpPr txBox="1"/>
          <p:nvPr/>
        </p:nvSpPr>
        <p:spPr>
          <a:xfrm>
            <a:off x="1250187" y="2531971"/>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on top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of [company]’s core</a:t>
            </a:r>
          </a:p>
        </p:txBody>
      </p:sp>
      <p:sp>
        <p:nvSpPr>
          <p:cNvPr id="13" name="Oval 12">
            <a:extLst>
              <a:ext uri="{FF2B5EF4-FFF2-40B4-BE49-F238E27FC236}">
                <a16:creationId xmlns:a16="http://schemas.microsoft.com/office/drawing/2014/main" id="{ACB0CF6F-8FF8-E1D4-DB3D-E9198508A5ED}"/>
              </a:ext>
            </a:extLst>
          </p:cNvPr>
          <p:cNvSpPr/>
          <p:nvPr/>
        </p:nvSpPr>
        <p:spPr>
          <a:xfrm>
            <a:off x="2119795" y="4552777"/>
            <a:ext cx="769958" cy="7699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 name="Oval 13">
            <a:extLst>
              <a:ext uri="{FF2B5EF4-FFF2-40B4-BE49-F238E27FC236}">
                <a16:creationId xmlns:a16="http://schemas.microsoft.com/office/drawing/2014/main" id="{4D1EEF2E-A3AB-42C1-6298-9A91698AEF45}"/>
              </a:ext>
            </a:extLst>
          </p:cNvPr>
          <p:cNvSpPr/>
          <p:nvPr/>
        </p:nvSpPr>
        <p:spPr>
          <a:xfrm>
            <a:off x="2907860"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31489B41-A3C3-6242-BF2C-0E5BD1E01E4F}"/>
              </a:ext>
            </a:extLst>
          </p:cNvPr>
          <p:cNvSpPr/>
          <p:nvPr/>
        </p:nvSpPr>
        <p:spPr>
          <a:xfrm>
            <a:off x="3127716"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84FF7547-F9EA-2690-0923-5DA4AA96A795}"/>
              </a:ext>
            </a:extLst>
          </p:cNvPr>
          <p:cNvSpPr/>
          <p:nvPr/>
        </p:nvSpPr>
        <p:spPr>
          <a:xfrm>
            <a:off x="1621458"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Oval 16">
            <a:extLst>
              <a:ext uri="{FF2B5EF4-FFF2-40B4-BE49-F238E27FC236}">
                <a16:creationId xmlns:a16="http://schemas.microsoft.com/office/drawing/2014/main" id="{96878847-0818-6762-377D-D71017FA38BA}"/>
              </a:ext>
            </a:extLst>
          </p:cNvPr>
          <p:cNvSpPr/>
          <p:nvPr/>
        </p:nvSpPr>
        <p:spPr>
          <a:xfrm>
            <a:off x="1409200"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 name="Oval 17">
            <a:extLst>
              <a:ext uri="{FF2B5EF4-FFF2-40B4-BE49-F238E27FC236}">
                <a16:creationId xmlns:a16="http://schemas.microsoft.com/office/drawing/2014/main" id="{65337522-B193-306A-F17F-74F50CDD44B8}"/>
              </a:ext>
            </a:extLst>
          </p:cNvPr>
          <p:cNvSpPr/>
          <p:nvPr/>
        </p:nvSpPr>
        <p:spPr>
          <a:xfrm>
            <a:off x="1780800"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 name="Oval 18">
            <a:extLst>
              <a:ext uri="{FF2B5EF4-FFF2-40B4-BE49-F238E27FC236}">
                <a16:creationId xmlns:a16="http://schemas.microsoft.com/office/drawing/2014/main" id="{67894D85-2A73-C8CB-3861-00BEF18E30F5}"/>
              </a:ext>
            </a:extLst>
          </p:cNvPr>
          <p:cNvSpPr/>
          <p:nvPr/>
        </p:nvSpPr>
        <p:spPr>
          <a:xfrm>
            <a:off x="2748518"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0" name="Oval 19">
            <a:extLst>
              <a:ext uri="{FF2B5EF4-FFF2-40B4-BE49-F238E27FC236}">
                <a16:creationId xmlns:a16="http://schemas.microsoft.com/office/drawing/2014/main" id="{F6C1C7ED-5084-787C-81F7-EE5120097074}"/>
              </a:ext>
            </a:extLst>
          </p:cNvPr>
          <p:cNvSpPr/>
          <p:nvPr/>
        </p:nvSpPr>
        <p:spPr>
          <a:xfrm>
            <a:off x="2244765"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21" name="Straight Connector 20">
            <a:extLst>
              <a:ext uri="{FF2B5EF4-FFF2-40B4-BE49-F238E27FC236}">
                <a16:creationId xmlns:a16="http://schemas.microsoft.com/office/drawing/2014/main" id="{957BAECD-FBD8-5DCC-9A42-CBC6EAB3AB60}"/>
              </a:ext>
            </a:extLst>
          </p:cNvPr>
          <p:cNvCxnSpPr>
            <a:cxnSpLocks/>
          </p:cNvCxnSpPr>
          <p:nvPr/>
        </p:nvCxnSpPr>
        <p:spPr>
          <a:xfrm>
            <a:off x="1409200"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0759427-C01A-F699-70B8-BE59D6F3C07C}"/>
              </a:ext>
            </a:extLst>
          </p:cNvPr>
          <p:cNvCxnSpPr/>
          <p:nvPr/>
        </p:nvCxnSpPr>
        <p:spPr>
          <a:xfrm>
            <a:off x="186111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79E39E-B73A-179F-E669-29BDC062CA7E}"/>
              </a:ext>
            </a:extLst>
          </p:cNvPr>
          <p:cNvCxnSpPr>
            <a:cxnSpLocks/>
          </p:cNvCxnSpPr>
          <p:nvPr/>
        </p:nvCxnSpPr>
        <p:spPr>
          <a:xfrm>
            <a:off x="2778628" y="5209977"/>
            <a:ext cx="201193" cy="13638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4C7A7D-76E9-E5E4-D00A-333B036DAE45}"/>
              </a:ext>
            </a:extLst>
          </p:cNvPr>
          <p:cNvCxnSpPr>
            <a:cxnSpLocks/>
          </p:cNvCxnSpPr>
          <p:nvPr/>
        </p:nvCxnSpPr>
        <p:spPr>
          <a:xfrm flipH="1">
            <a:off x="2032993" y="5209977"/>
            <a:ext cx="201193" cy="123134"/>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627FF74-2A13-23DD-C9AE-EAFCA3BAC6D1}"/>
              </a:ext>
            </a:extLst>
          </p:cNvPr>
          <p:cNvCxnSpPr>
            <a:cxnSpLocks/>
          </p:cNvCxnSpPr>
          <p:nvPr/>
        </p:nvCxnSpPr>
        <p:spPr>
          <a:xfrm>
            <a:off x="2506407" y="5322735"/>
            <a:ext cx="0" cy="21636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50B103-3373-3981-7E5F-0F9A4CECC76A}"/>
              </a:ext>
            </a:extLst>
          </p:cNvPr>
          <p:cNvCxnSpPr/>
          <p:nvPr/>
        </p:nvCxnSpPr>
        <p:spPr>
          <a:xfrm>
            <a:off x="288160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BEE5A2AB-C011-1F26-E121-3D5C564B9C05}"/>
              </a:ext>
            </a:extLst>
          </p:cNvPr>
          <p:cNvSpPr/>
          <p:nvPr/>
        </p:nvSpPr>
        <p:spPr>
          <a:xfrm>
            <a:off x="2274573"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p:txBody>
      </p:sp>
      <p:sp>
        <p:nvSpPr>
          <p:cNvPr id="28" name="Rectangle 27">
            <a:extLst>
              <a:ext uri="{FF2B5EF4-FFF2-40B4-BE49-F238E27FC236}">
                <a16:creationId xmlns:a16="http://schemas.microsoft.com/office/drawing/2014/main" id="{BE0BAE11-99BA-C7B5-5E97-37C77E79E905}"/>
              </a:ext>
            </a:extLst>
          </p:cNvPr>
          <p:cNvSpPr/>
          <p:nvPr/>
        </p:nvSpPr>
        <p:spPr>
          <a:xfrm>
            <a:off x="1331962" y="3010196"/>
            <a:ext cx="2345623" cy="75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9" name="Rectangle 28">
            <a:extLst>
              <a:ext uri="{FF2B5EF4-FFF2-40B4-BE49-F238E27FC236}">
                <a16:creationId xmlns:a16="http://schemas.microsoft.com/office/drawing/2014/main" id="{0F785FDC-F6F8-EFB1-4398-071FDFEB2B26}"/>
              </a:ext>
            </a:extLst>
          </p:cNvPr>
          <p:cNvSpPr/>
          <p:nvPr/>
        </p:nvSpPr>
        <p:spPr>
          <a:xfrm>
            <a:off x="2223651" y="4761252"/>
            <a:ext cx="562246" cy="35300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[Insert logo]</a:t>
            </a:r>
          </a:p>
        </p:txBody>
      </p:sp>
      <p:sp>
        <p:nvSpPr>
          <p:cNvPr id="31" name="Footer Placeholder 2">
            <a:extLst>
              <a:ext uri="{FF2B5EF4-FFF2-40B4-BE49-F238E27FC236}">
                <a16:creationId xmlns:a16="http://schemas.microsoft.com/office/drawing/2014/main" id="{F5BC99C2-3EC2-BAB4-4C96-AD9D4C2AB85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41244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9EA7-1C4D-E4E5-31B4-6855DD898FDA}"/>
              </a:ext>
            </a:extLst>
          </p:cNvPr>
          <p:cNvSpPr>
            <a:spLocks noGrp="1"/>
          </p:cNvSpPr>
          <p:nvPr>
            <p:ph type="title"/>
          </p:nvPr>
        </p:nvSpPr>
        <p:spPr/>
        <p:txBody>
          <a:bodyPr/>
          <a:lstStyle/>
          <a:p>
            <a:r>
              <a:rPr lang="en-US" dirty="0"/>
              <a:t>We have outlined some key questions to answer to be able to decide between the two remaining options</a:t>
            </a:r>
          </a:p>
        </p:txBody>
      </p:sp>
      <p:sp>
        <p:nvSpPr>
          <p:cNvPr id="3" name="Subtitle 2">
            <a:extLst>
              <a:ext uri="{FF2B5EF4-FFF2-40B4-BE49-F238E27FC236}">
                <a16:creationId xmlns:a16="http://schemas.microsoft.com/office/drawing/2014/main" id="{CEB69FDC-A7AE-CAE2-30AD-6E9A6FDAC91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4B781F9-6900-DA65-504A-47CD13FB4BF8}"/>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6" name="Tekstfelt 26">
            <a:extLst>
              <a:ext uri="{FF2B5EF4-FFF2-40B4-BE49-F238E27FC236}">
                <a16:creationId xmlns:a16="http://schemas.microsoft.com/office/drawing/2014/main" id="{CAF8FAC5-8064-ADE4-F497-6B59F4D15978}"/>
              </a:ext>
            </a:extLst>
          </p:cNvPr>
          <p:cNvSpPr txBox="1"/>
          <p:nvPr/>
        </p:nvSpPr>
        <p:spPr>
          <a:xfrm>
            <a:off x="587374" y="2166066"/>
            <a:ext cx="3736080" cy="30777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option e.g. Buy core from vendor]</a:t>
            </a:r>
          </a:p>
        </p:txBody>
      </p:sp>
      <p:sp>
        <p:nvSpPr>
          <p:cNvPr id="7" name="Tekstfelt 26">
            <a:extLst>
              <a:ext uri="{FF2B5EF4-FFF2-40B4-BE49-F238E27FC236}">
                <a16:creationId xmlns:a16="http://schemas.microsoft.com/office/drawing/2014/main" id="{A9B74258-E965-41C7-D8D3-98EAD9643AA7}"/>
              </a:ext>
            </a:extLst>
          </p:cNvPr>
          <p:cNvSpPr txBox="1"/>
          <p:nvPr/>
        </p:nvSpPr>
        <p:spPr>
          <a:xfrm>
            <a:off x="8711453" y="2166066"/>
            <a:ext cx="2952000" cy="30777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option]</a:t>
            </a:r>
          </a:p>
        </p:txBody>
      </p:sp>
      <p:sp>
        <p:nvSpPr>
          <p:cNvPr id="8" name="Tekstfelt 26">
            <a:extLst>
              <a:ext uri="{FF2B5EF4-FFF2-40B4-BE49-F238E27FC236}">
                <a16:creationId xmlns:a16="http://schemas.microsoft.com/office/drawing/2014/main" id="{2B5D98B0-8E80-FB9C-F762-621178BABE17}"/>
              </a:ext>
            </a:extLst>
          </p:cNvPr>
          <p:cNvSpPr txBox="1"/>
          <p:nvPr/>
        </p:nvSpPr>
        <p:spPr>
          <a:xfrm>
            <a:off x="587374" y="2579655"/>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questions:</a:t>
            </a:r>
          </a:p>
        </p:txBody>
      </p:sp>
      <p:sp>
        <p:nvSpPr>
          <p:cNvPr id="9" name="Tekstfelt 26">
            <a:extLst>
              <a:ext uri="{FF2B5EF4-FFF2-40B4-BE49-F238E27FC236}">
                <a16:creationId xmlns:a16="http://schemas.microsoft.com/office/drawing/2014/main" id="{BB52E269-9DDA-BBD1-AC6A-7CFE0417879E}"/>
              </a:ext>
            </a:extLst>
          </p:cNvPr>
          <p:cNvSpPr txBox="1"/>
          <p:nvPr/>
        </p:nvSpPr>
        <p:spPr>
          <a:xfrm>
            <a:off x="8711453" y="2900020"/>
            <a:ext cx="2921403" cy="269783"/>
          </a:xfrm>
          <a:prstGeom prst="rect">
            <a:avLst/>
          </a:prstGeom>
          <a:noFill/>
        </p:spPr>
        <p:txBody>
          <a:bodyPr wrap="square" lIns="324000" tIns="45720" rIns="91440" bIns="45720" rtlCol="0">
            <a:noAutofit/>
          </a:bodyPr>
          <a:lstStyle/>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 e.g. What is the 3</a:t>
            </a:r>
            <a:r>
              <a:rPr kumimoji="0" lang="en-US" sz="1000" u="none" strike="noStrike" kern="1200" cap="none" spc="0" normalizeH="0" baseline="3000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rd</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party direction for [company]?]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b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a:t>
            </a:r>
            <a:r>
              <a:rPr lang="en-US" sz="10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 topic</a:t>
            </a: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Tekstfelt 26">
            <a:extLst>
              <a:ext uri="{FF2B5EF4-FFF2-40B4-BE49-F238E27FC236}">
                <a16:creationId xmlns:a16="http://schemas.microsoft.com/office/drawing/2014/main" id="{62F3EF3E-D527-C0FB-CEA6-82AA04B171BC}"/>
              </a:ext>
            </a:extLst>
          </p:cNvPr>
          <p:cNvSpPr txBox="1"/>
          <p:nvPr/>
        </p:nvSpPr>
        <p:spPr>
          <a:xfrm>
            <a:off x="8711453" y="2579655"/>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Key questions:</a:t>
            </a:r>
          </a:p>
        </p:txBody>
      </p:sp>
      <p:sp>
        <p:nvSpPr>
          <p:cNvPr id="11" name="Tekstfelt 26">
            <a:extLst>
              <a:ext uri="{FF2B5EF4-FFF2-40B4-BE49-F238E27FC236}">
                <a16:creationId xmlns:a16="http://schemas.microsoft.com/office/drawing/2014/main" id="{E2A30055-47D1-4700-91CD-821EFBEA8623}"/>
              </a:ext>
            </a:extLst>
          </p:cNvPr>
          <p:cNvSpPr txBox="1"/>
          <p:nvPr/>
        </p:nvSpPr>
        <p:spPr>
          <a:xfrm>
            <a:off x="587374" y="2900020"/>
            <a:ext cx="2921403" cy="269784"/>
          </a:xfrm>
          <a:prstGeom prst="rect">
            <a:avLst/>
          </a:prstGeom>
          <a:noFill/>
        </p:spPr>
        <p:txBody>
          <a:bodyPr wrap="square" lIns="324000" tIns="45720" rIns="91440" bIns="45720" rtlCol="0">
            <a:noAutofit/>
          </a:bodyPr>
          <a:lstStyle/>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 e.g. Right vendor]</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 e.g. What is the 3</a:t>
            </a:r>
            <a:r>
              <a:rPr kumimoji="0" lang="en-US" sz="1000" u="none" strike="noStrike" kern="1200" cap="none" spc="0" normalizeH="0" baseline="3000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rd</a:t>
            </a: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party direction for [company]?]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 e.g. Speed]</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 e.g. Complexity]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 e.g. Flexibility]</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endPar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0" marR="0" lvl="0" indent="0" algn="l" defTabSz="914400" rtl="0" eaLnBrk="1" fontAlgn="auto" latinLnBrk="0" hangingPunct="1">
              <a:lnSpc>
                <a:spcPct val="100000"/>
              </a:lnSpc>
              <a:spcBef>
                <a:spcPts val="0"/>
              </a:spcBef>
              <a:spcAft>
                <a:spcPts val="0"/>
              </a:spcAft>
              <a:buClr>
                <a:srgbClr val="3AFB3F"/>
              </a:buClr>
              <a:buSzPct val="200000"/>
              <a:buFontTx/>
              <a:buNone/>
              <a:tabLst/>
              <a:defRPr/>
            </a:pP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a:t>
            </a:r>
            <a:r>
              <a:rPr lang="en-US" sz="1000" b="1"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 topic e.g. </a:t>
            </a:r>
            <a:r>
              <a:rPr kumimoji="0" lang="en-US" sz="10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Price]</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questions]</a:t>
            </a:r>
            <a:b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2" name="Straight Connector 11">
            <a:extLst>
              <a:ext uri="{FF2B5EF4-FFF2-40B4-BE49-F238E27FC236}">
                <a16:creationId xmlns:a16="http://schemas.microsoft.com/office/drawing/2014/main" id="{75B11651-305F-4270-5724-C9DF2C1E3198}"/>
              </a:ext>
            </a:extLst>
          </p:cNvPr>
          <p:cNvCxnSpPr>
            <a:cxnSpLocks/>
          </p:cNvCxnSpPr>
          <p:nvPr/>
        </p:nvCxnSpPr>
        <p:spPr>
          <a:xfrm>
            <a:off x="6078470" y="2047496"/>
            <a:ext cx="0" cy="4206240"/>
          </a:xfrm>
          <a:prstGeom prst="line">
            <a:avLst/>
          </a:prstGeom>
          <a:ln w="952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366A14E6-4319-438A-8EE6-16BD2B78EE3C}"/>
              </a:ext>
            </a:extLst>
          </p:cNvPr>
          <p:cNvSpPr/>
          <p:nvPr/>
        </p:nvSpPr>
        <p:spPr>
          <a:xfrm>
            <a:off x="3913468" y="3403948"/>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5CFC58F4-2037-0B41-0BF4-96FE3CD64D50}"/>
              </a:ext>
            </a:extLst>
          </p:cNvPr>
          <p:cNvSpPr/>
          <p:nvPr/>
        </p:nvSpPr>
        <p:spPr>
          <a:xfrm>
            <a:off x="4579109" y="4142757"/>
            <a:ext cx="562390" cy="57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9F7E7445-8040-216A-D93D-339B88F6C202}"/>
              </a:ext>
            </a:extLst>
          </p:cNvPr>
          <p:cNvSpPr/>
          <p:nvPr/>
        </p:nvSpPr>
        <p:spPr>
          <a:xfrm>
            <a:off x="5154725" y="4681642"/>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Oval 16">
            <a:extLst>
              <a:ext uri="{FF2B5EF4-FFF2-40B4-BE49-F238E27FC236}">
                <a16:creationId xmlns:a16="http://schemas.microsoft.com/office/drawing/2014/main" id="{C2136EDD-F3FA-4C9E-6F5D-D23B161FD3E1}"/>
              </a:ext>
            </a:extLst>
          </p:cNvPr>
          <p:cNvSpPr/>
          <p:nvPr/>
        </p:nvSpPr>
        <p:spPr>
          <a:xfrm>
            <a:off x="5315311" y="4250693"/>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 name="Oval 17">
            <a:extLst>
              <a:ext uri="{FF2B5EF4-FFF2-40B4-BE49-F238E27FC236}">
                <a16:creationId xmlns:a16="http://schemas.microsoft.com/office/drawing/2014/main" id="{8B9DDC5B-4DA1-1E3B-72DB-0BA2FDA5F80B}"/>
              </a:ext>
            </a:extLst>
          </p:cNvPr>
          <p:cNvSpPr/>
          <p:nvPr/>
        </p:nvSpPr>
        <p:spPr>
          <a:xfrm>
            <a:off x="4215116" y="4671769"/>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 name="Oval 18">
            <a:extLst>
              <a:ext uri="{FF2B5EF4-FFF2-40B4-BE49-F238E27FC236}">
                <a16:creationId xmlns:a16="http://schemas.microsoft.com/office/drawing/2014/main" id="{F68226EE-C177-D709-C57B-E226501D8B4A}"/>
              </a:ext>
            </a:extLst>
          </p:cNvPr>
          <p:cNvSpPr/>
          <p:nvPr/>
        </p:nvSpPr>
        <p:spPr>
          <a:xfrm>
            <a:off x="4060079" y="4243771"/>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20" name="Group 19">
            <a:extLst>
              <a:ext uri="{FF2B5EF4-FFF2-40B4-BE49-F238E27FC236}">
                <a16:creationId xmlns:a16="http://schemas.microsoft.com/office/drawing/2014/main" id="{D18B7EC6-8642-F659-8E7F-AC07A41F5B34}"/>
              </a:ext>
            </a:extLst>
          </p:cNvPr>
          <p:cNvGrpSpPr/>
          <p:nvPr/>
        </p:nvGrpSpPr>
        <p:grpSpPr>
          <a:xfrm>
            <a:off x="4323455" y="3601653"/>
            <a:ext cx="1057605" cy="357810"/>
            <a:chOff x="5359300" y="2644363"/>
            <a:chExt cx="1447948" cy="480230"/>
          </a:xfrm>
        </p:grpSpPr>
        <p:sp>
          <p:nvSpPr>
            <p:cNvPr id="28" name="Oval 27">
              <a:extLst>
                <a:ext uri="{FF2B5EF4-FFF2-40B4-BE49-F238E27FC236}">
                  <a16:creationId xmlns:a16="http://schemas.microsoft.com/office/drawing/2014/main" id="{79405DD0-387E-225A-E192-39C75D32DE46}"/>
                </a:ext>
              </a:extLst>
            </p:cNvPr>
            <p:cNvSpPr/>
            <p:nvPr/>
          </p:nvSpPr>
          <p:spPr>
            <a:xfrm>
              <a:off x="5359300"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Oval 28">
              <a:extLst>
                <a:ext uri="{FF2B5EF4-FFF2-40B4-BE49-F238E27FC236}">
                  <a16:creationId xmlns:a16="http://schemas.microsoft.com/office/drawing/2014/main" id="{88B54A4E-F7F7-11F5-4732-B265240DFA77}"/>
                </a:ext>
              </a:extLst>
            </p:cNvPr>
            <p:cNvSpPr/>
            <p:nvPr/>
          </p:nvSpPr>
          <p:spPr>
            <a:xfrm>
              <a:off x="6327018"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21" name="Oval 20">
            <a:extLst>
              <a:ext uri="{FF2B5EF4-FFF2-40B4-BE49-F238E27FC236}">
                <a16:creationId xmlns:a16="http://schemas.microsoft.com/office/drawing/2014/main" id="{ADDBFC0E-E77E-43A8-B329-00BCD6AD3C7E}"/>
              </a:ext>
            </a:extLst>
          </p:cNvPr>
          <p:cNvSpPr/>
          <p:nvPr/>
        </p:nvSpPr>
        <p:spPr>
          <a:xfrm>
            <a:off x="4684920" y="4877650"/>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22" name="Straight Connector 21">
            <a:extLst>
              <a:ext uri="{FF2B5EF4-FFF2-40B4-BE49-F238E27FC236}">
                <a16:creationId xmlns:a16="http://schemas.microsoft.com/office/drawing/2014/main" id="{B5BFEC9C-2529-6DA2-0305-72B9891848FB}"/>
              </a:ext>
            </a:extLst>
          </p:cNvPr>
          <p:cNvCxnSpPr>
            <a:cxnSpLocks/>
          </p:cNvCxnSpPr>
          <p:nvPr/>
        </p:nvCxnSpPr>
        <p:spPr>
          <a:xfrm>
            <a:off x="4060079" y="4060876"/>
            <a:ext cx="1606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DA1253-E528-BA2A-DC9F-DB51C701BC0F}"/>
              </a:ext>
            </a:extLst>
          </p:cNvPr>
          <p:cNvCxnSpPr>
            <a:cxnSpLocks/>
            <a:endCxn id="15" idx="2"/>
          </p:cNvCxnSpPr>
          <p:nvPr/>
        </p:nvCxnSpPr>
        <p:spPr>
          <a:xfrm>
            <a:off x="4388969" y="4422676"/>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7D3175-92B6-5032-C2BD-B82DDC399B23}"/>
              </a:ext>
            </a:extLst>
          </p:cNvPr>
          <p:cNvCxnSpPr>
            <a:cxnSpLocks/>
            <a:stCxn id="15" idx="5"/>
            <a:endCxn id="16" idx="1"/>
          </p:cNvCxnSpPr>
          <p:nvPr/>
        </p:nvCxnSpPr>
        <p:spPr>
          <a:xfrm>
            <a:off x="5059139" y="4632424"/>
            <a:ext cx="146955" cy="101618"/>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5263FC-77AA-DF78-D67D-55BDFD6E1085}"/>
              </a:ext>
            </a:extLst>
          </p:cNvPr>
          <p:cNvCxnSpPr>
            <a:cxnSpLocks/>
            <a:stCxn id="15" idx="3"/>
            <a:endCxn id="18" idx="7"/>
          </p:cNvCxnSpPr>
          <p:nvPr/>
        </p:nvCxnSpPr>
        <p:spPr>
          <a:xfrm flipH="1">
            <a:off x="4514515" y="4632424"/>
            <a:ext cx="146955" cy="9174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382065E-36D0-5BE6-A1D4-6209588EB5EC}"/>
              </a:ext>
            </a:extLst>
          </p:cNvPr>
          <p:cNvCxnSpPr>
            <a:cxnSpLocks/>
            <a:stCxn id="15" idx="4"/>
            <a:endCxn id="21" idx="0"/>
          </p:cNvCxnSpPr>
          <p:nvPr/>
        </p:nvCxnSpPr>
        <p:spPr>
          <a:xfrm>
            <a:off x="4860304" y="4716438"/>
            <a:ext cx="0" cy="161212"/>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686AF6-27DE-D03A-CB9B-DC8CD7B11AB2}"/>
              </a:ext>
            </a:extLst>
          </p:cNvPr>
          <p:cNvCxnSpPr/>
          <p:nvPr/>
        </p:nvCxnSpPr>
        <p:spPr>
          <a:xfrm>
            <a:off x="5134352" y="4422676"/>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E54890B-2306-101A-11ED-CD598F264178}"/>
              </a:ext>
            </a:extLst>
          </p:cNvPr>
          <p:cNvSpPr/>
          <p:nvPr/>
        </p:nvSpPr>
        <p:spPr>
          <a:xfrm>
            <a:off x="4628141" y="2791755"/>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31" name="Rectangle 30">
            <a:extLst>
              <a:ext uri="{FF2B5EF4-FFF2-40B4-BE49-F238E27FC236}">
                <a16:creationId xmlns:a16="http://schemas.microsoft.com/office/drawing/2014/main" id="{E80F42BE-5E0A-58B1-118E-10F7747B57EB}"/>
              </a:ext>
            </a:extLst>
          </p:cNvPr>
          <p:cNvSpPr/>
          <p:nvPr/>
        </p:nvSpPr>
        <p:spPr>
          <a:xfrm>
            <a:off x="6379310" y="3403948"/>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3" name="Oval 32">
            <a:extLst>
              <a:ext uri="{FF2B5EF4-FFF2-40B4-BE49-F238E27FC236}">
                <a16:creationId xmlns:a16="http://schemas.microsoft.com/office/drawing/2014/main" id="{2CD77663-6640-0F86-8EDC-8CFC5FC16AED}"/>
              </a:ext>
            </a:extLst>
          </p:cNvPr>
          <p:cNvSpPr/>
          <p:nvPr/>
        </p:nvSpPr>
        <p:spPr>
          <a:xfrm>
            <a:off x="7044951" y="4142757"/>
            <a:ext cx="562390" cy="5736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4" name="Oval 33">
            <a:extLst>
              <a:ext uri="{FF2B5EF4-FFF2-40B4-BE49-F238E27FC236}">
                <a16:creationId xmlns:a16="http://schemas.microsoft.com/office/drawing/2014/main" id="{725B80FA-832A-B42F-473E-7381D48B5C82}"/>
              </a:ext>
            </a:extLst>
          </p:cNvPr>
          <p:cNvSpPr/>
          <p:nvPr/>
        </p:nvSpPr>
        <p:spPr>
          <a:xfrm>
            <a:off x="7620567" y="4681642"/>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5" name="Oval 34">
            <a:extLst>
              <a:ext uri="{FF2B5EF4-FFF2-40B4-BE49-F238E27FC236}">
                <a16:creationId xmlns:a16="http://schemas.microsoft.com/office/drawing/2014/main" id="{5FCF236B-5AF3-5078-84A2-EE346968935B}"/>
              </a:ext>
            </a:extLst>
          </p:cNvPr>
          <p:cNvSpPr/>
          <p:nvPr/>
        </p:nvSpPr>
        <p:spPr>
          <a:xfrm>
            <a:off x="7781153" y="4250693"/>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6" name="Oval 35">
            <a:extLst>
              <a:ext uri="{FF2B5EF4-FFF2-40B4-BE49-F238E27FC236}">
                <a16:creationId xmlns:a16="http://schemas.microsoft.com/office/drawing/2014/main" id="{C0AAFEA1-4895-F556-E30A-D9C5E77784AC}"/>
              </a:ext>
            </a:extLst>
          </p:cNvPr>
          <p:cNvSpPr/>
          <p:nvPr/>
        </p:nvSpPr>
        <p:spPr>
          <a:xfrm>
            <a:off x="6680958" y="4671769"/>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7" name="Oval 36">
            <a:extLst>
              <a:ext uri="{FF2B5EF4-FFF2-40B4-BE49-F238E27FC236}">
                <a16:creationId xmlns:a16="http://schemas.microsoft.com/office/drawing/2014/main" id="{7303A280-EC80-D59C-9F08-3D3AE773C5CE}"/>
              </a:ext>
            </a:extLst>
          </p:cNvPr>
          <p:cNvSpPr/>
          <p:nvPr/>
        </p:nvSpPr>
        <p:spPr>
          <a:xfrm>
            <a:off x="6525921" y="4243771"/>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38" name="Group 37">
            <a:extLst>
              <a:ext uri="{FF2B5EF4-FFF2-40B4-BE49-F238E27FC236}">
                <a16:creationId xmlns:a16="http://schemas.microsoft.com/office/drawing/2014/main" id="{FA9B520F-A624-70D3-889C-31D00677D2F1}"/>
              </a:ext>
            </a:extLst>
          </p:cNvPr>
          <p:cNvGrpSpPr/>
          <p:nvPr/>
        </p:nvGrpSpPr>
        <p:grpSpPr>
          <a:xfrm>
            <a:off x="6799959" y="3601653"/>
            <a:ext cx="1057605" cy="357810"/>
            <a:chOff x="8475295" y="2644363"/>
            <a:chExt cx="1447948" cy="480230"/>
          </a:xfrm>
        </p:grpSpPr>
        <p:sp>
          <p:nvSpPr>
            <p:cNvPr id="46" name="Oval 45">
              <a:extLst>
                <a:ext uri="{FF2B5EF4-FFF2-40B4-BE49-F238E27FC236}">
                  <a16:creationId xmlns:a16="http://schemas.microsoft.com/office/drawing/2014/main" id="{8C9D2B9E-6BAB-E96B-D626-EB5BCCDB3E5D}"/>
                </a:ext>
              </a:extLst>
            </p:cNvPr>
            <p:cNvSpPr/>
            <p:nvPr/>
          </p:nvSpPr>
          <p:spPr>
            <a:xfrm>
              <a:off x="8475295"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7" name="Oval 46">
              <a:extLst>
                <a:ext uri="{FF2B5EF4-FFF2-40B4-BE49-F238E27FC236}">
                  <a16:creationId xmlns:a16="http://schemas.microsoft.com/office/drawing/2014/main" id="{A56317E1-E001-A776-9674-E5A94C21275D}"/>
                </a:ext>
              </a:extLst>
            </p:cNvPr>
            <p:cNvSpPr/>
            <p:nvPr/>
          </p:nvSpPr>
          <p:spPr>
            <a:xfrm>
              <a:off x="9443013"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39" name="Oval 38">
            <a:extLst>
              <a:ext uri="{FF2B5EF4-FFF2-40B4-BE49-F238E27FC236}">
                <a16:creationId xmlns:a16="http://schemas.microsoft.com/office/drawing/2014/main" id="{6668CA10-9EA4-B0E2-54EC-F9BA4F573395}"/>
              </a:ext>
            </a:extLst>
          </p:cNvPr>
          <p:cNvSpPr/>
          <p:nvPr/>
        </p:nvSpPr>
        <p:spPr>
          <a:xfrm>
            <a:off x="7150762" y="4877650"/>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40" name="Straight Connector 39">
            <a:extLst>
              <a:ext uri="{FF2B5EF4-FFF2-40B4-BE49-F238E27FC236}">
                <a16:creationId xmlns:a16="http://schemas.microsoft.com/office/drawing/2014/main" id="{0B28BEDD-8DBE-CF64-D698-A08B733593F1}"/>
              </a:ext>
            </a:extLst>
          </p:cNvPr>
          <p:cNvCxnSpPr>
            <a:cxnSpLocks/>
          </p:cNvCxnSpPr>
          <p:nvPr/>
        </p:nvCxnSpPr>
        <p:spPr>
          <a:xfrm>
            <a:off x="6525921" y="4060876"/>
            <a:ext cx="1606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2840DF-14C5-46C7-9A4D-A0C7807FA14C}"/>
              </a:ext>
            </a:extLst>
          </p:cNvPr>
          <p:cNvCxnSpPr>
            <a:cxnSpLocks/>
            <a:endCxn id="33" idx="2"/>
          </p:cNvCxnSpPr>
          <p:nvPr/>
        </p:nvCxnSpPr>
        <p:spPr>
          <a:xfrm>
            <a:off x="6854811" y="4422676"/>
            <a:ext cx="190140" cy="692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D87DADA-F236-5489-A6F2-DBF3F8BA3C9D}"/>
              </a:ext>
            </a:extLst>
          </p:cNvPr>
          <p:cNvCxnSpPr>
            <a:cxnSpLocks/>
            <a:stCxn id="33" idx="5"/>
            <a:endCxn id="34" idx="1"/>
          </p:cNvCxnSpPr>
          <p:nvPr/>
        </p:nvCxnSpPr>
        <p:spPr>
          <a:xfrm>
            <a:off x="7524981" y="4632424"/>
            <a:ext cx="146955" cy="101618"/>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C0F94B-2A55-EC74-8986-E1CCDA69D2D7}"/>
              </a:ext>
            </a:extLst>
          </p:cNvPr>
          <p:cNvCxnSpPr>
            <a:cxnSpLocks/>
            <a:stCxn id="33" idx="3"/>
            <a:endCxn id="36" idx="7"/>
          </p:cNvCxnSpPr>
          <p:nvPr/>
        </p:nvCxnSpPr>
        <p:spPr>
          <a:xfrm flipH="1">
            <a:off x="6980357" y="4632424"/>
            <a:ext cx="146955" cy="91745"/>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9A3195-9474-8CEF-78AF-71210AE96477}"/>
              </a:ext>
            </a:extLst>
          </p:cNvPr>
          <p:cNvCxnSpPr>
            <a:cxnSpLocks/>
            <a:stCxn id="33" idx="4"/>
            <a:endCxn id="39" idx="0"/>
          </p:cNvCxnSpPr>
          <p:nvPr/>
        </p:nvCxnSpPr>
        <p:spPr>
          <a:xfrm>
            <a:off x="7326146" y="4716438"/>
            <a:ext cx="0" cy="161212"/>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98EDF7-61CE-BCD5-9750-4D7369FD6C65}"/>
              </a:ext>
            </a:extLst>
          </p:cNvPr>
          <p:cNvCxnSpPr/>
          <p:nvPr/>
        </p:nvCxnSpPr>
        <p:spPr>
          <a:xfrm>
            <a:off x="7600194" y="4422676"/>
            <a:ext cx="190140" cy="692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AAF50E0-C693-4C2A-330F-A267B9EF3E40}"/>
              </a:ext>
            </a:extLst>
          </p:cNvPr>
          <p:cNvSpPr/>
          <p:nvPr/>
        </p:nvSpPr>
        <p:spPr>
          <a:xfrm>
            <a:off x="7092146" y="2791755"/>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sp>
        <p:nvSpPr>
          <p:cNvPr id="49" name="Oval 48">
            <a:extLst>
              <a:ext uri="{FF2B5EF4-FFF2-40B4-BE49-F238E27FC236}">
                <a16:creationId xmlns:a16="http://schemas.microsoft.com/office/drawing/2014/main" id="{009A6A4F-BE9D-FD00-607F-16A21A970645}"/>
              </a:ext>
            </a:extLst>
          </p:cNvPr>
          <p:cNvSpPr/>
          <p:nvPr/>
        </p:nvSpPr>
        <p:spPr>
          <a:xfrm>
            <a:off x="714363" y="2971755"/>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0" name="Oval 49">
            <a:extLst>
              <a:ext uri="{FF2B5EF4-FFF2-40B4-BE49-F238E27FC236}">
                <a16:creationId xmlns:a16="http://schemas.microsoft.com/office/drawing/2014/main" id="{851FCFE7-7F1D-C4DD-E4F4-B26652579280}"/>
              </a:ext>
            </a:extLst>
          </p:cNvPr>
          <p:cNvSpPr/>
          <p:nvPr/>
        </p:nvSpPr>
        <p:spPr>
          <a:xfrm>
            <a:off x="714363" y="3584240"/>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1" name="Oval 50">
            <a:extLst>
              <a:ext uri="{FF2B5EF4-FFF2-40B4-BE49-F238E27FC236}">
                <a16:creationId xmlns:a16="http://schemas.microsoft.com/office/drawing/2014/main" id="{ABC7127F-C86C-A9D0-3D6E-860E18D6FAD2}"/>
              </a:ext>
            </a:extLst>
          </p:cNvPr>
          <p:cNvSpPr/>
          <p:nvPr/>
        </p:nvSpPr>
        <p:spPr>
          <a:xfrm>
            <a:off x="714363" y="4196725"/>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2" name="Oval 51">
            <a:extLst>
              <a:ext uri="{FF2B5EF4-FFF2-40B4-BE49-F238E27FC236}">
                <a16:creationId xmlns:a16="http://schemas.microsoft.com/office/drawing/2014/main" id="{84F144CF-6381-C9C5-D54A-6C8AA98AFBD7}"/>
              </a:ext>
            </a:extLst>
          </p:cNvPr>
          <p:cNvSpPr/>
          <p:nvPr/>
        </p:nvSpPr>
        <p:spPr>
          <a:xfrm>
            <a:off x="714363" y="4809209"/>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3" name="Oval 52">
            <a:extLst>
              <a:ext uri="{FF2B5EF4-FFF2-40B4-BE49-F238E27FC236}">
                <a16:creationId xmlns:a16="http://schemas.microsoft.com/office/drawing/2014/main" id="{1E8A84E4-C8DB-7D8A-32E1-086D81803B41}"/>
              </a:ext>
            </a:extLst>
          </p:cNvPr>
          <p:cNvSpPr/>
          <p:nvPr/>
        </p:nvSpPr>
        <p:spPr>
          <a:xfrm>
            <a:off x="714363" y="5421693"/>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4" name="Oval 53">
            <a:extLst>
              <a:ext uri="{FF2B5EF4-FFF2-40B4-BE49-F238E27FC236}">
                <a16:creationId xmlns:a16="http://schemas.microsoft.com/office/drawing/2014/main" id="{54E135AD-F9FD-3231-A215-E8D2D2007888}"/>
              </a:ext>
            </a:extLst>
          </p:cNvPr>
          <p:cNvSpPr/>
          <p:nvPr/>
        </p:nvSpPr>
        <p:spPr>
          <a:xfrm>
            <a:off x="8838446" y="2971755"/>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5" name="Oval 54">
            <a:extLst>
              <a:ext uri="{FF2B5EF4-FFF2-40B4-BE49-F238E27FC236}">
                <a16:creationId xmlns:a16="http://schemas.microsoft.com/office/drawing/2014/main" id="{E01C50D2-EF5E-C663-C48B-B0F015EF93B5}"/>
              </a:ext>
            </a:extLst>
          </p:cNvPr>
          <p:cNvSpPr/>
          <p:nvPr/>
        </p:nvSpPr>
        <p:spPr>
          <a:xfrm>
            <a:off x="8838446" y="3584240"/>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6" name="Oval 55">
            <a:extLst>
              <a:ext uri="{FF2B5EF4-FFF2-40B4-BE49-F238E27FC236}">
                <a16:creationId xmlns:a16="http://schemas.microsoft.com/office/drawing/2014/main" id="{319852F3-24CA-4479-8C05-8A9E49938C94}"/>
              </a:ext>
            </a:extLst>
          </p:cNvPr>
          <p:cNvSpPr/>
          <p:nvPr/>
        </p:nvSpPr>
        <p:spPr>
          <a:xfrm>
            <a:off x="8838446" y="4196724"/>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7" name="Oval 56">
            <a:extLst>
              <a:ext uri="{FF2B5EF4-FFF2-40B4-BE49-F238E27FC236}">
                <a16:creationId xmlns:a16="http://schemas.microsoft.com/office/drawing/2014/main" id="{0887E026-F619-64E8-680A-59E3B4D26054}"/>
              </a:ext>
            </a:extLst>
          </p:cNvPr>
          <p:cNvSpPr/>
          <p:nvPr/>
        </p:nvSpPr>
        <p:spPr>
          <a:xfrm>
            <a:off x="8838446" y="4809208"/>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8" name="Oval 57">
            <a:extLst>
              <a:ext uri="{FF2B5EF4-FFF2-40B4-BE49-F238E27FC236}">
                <a16:creationId xmlns:a16="http://schemas.microsoft.com/office/drawing/2014/main" id="{D822CEBB-123C-CD1E-41C7-62673BDDD561}"/>
              </a:ext>
            </a:extLst>
          </p:cNvPr>
          <p:cNvSpPr/>
          <p:nvPr/>
        </p:nvSpPr>
        <p:spPr>
          <a:xfrm>
            <a:off x="8838446" y="5421693"/>
            <a:ext cx="108000" cy="10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9" name="Footer Placeholder 2">
            <a:extLst>
              <a:ext uri="{FF2B5EF4-FFF2-40B4-BE49-F238E27FC236}">
                <a16:creationId xmlns:a16="http://schemas.microsoft.com/office/drawing/2014/main" id="{3152B8E0-345C-DA85-AE8B-F6714B99EAF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74561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8E149C-5BB9-B42D-79DF-BA34E0A08008}"/>
              </a:ext>
            </a:extLst>
          </p:cNvPr>
          <p:cNvSpPr/>
          <p:nvPr/>
        </p:nvSpPr>
        <p:spPr>
          <a:xfrm>
            <a:off x="6440261" y="863600"/>
            <a:ext cx="5599339" cy="563880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4" name="Tekstfelt 26">
            <a:extLst>
              <a:ext uri="{FF2B5EF4-FFF2-40B4-BE49-F238E27FC236}">
                <a16:creationId xmlns:a16="http://schemas.microsoft.com/office/drawing/2014/main" id="{D3009EB6-2684-AD47-9777-5801051396D8}"/>
              </a:ext>
            </a:extLst>
          </p:cNvPr>
          <p:cNvSpPr txBox="1"/>
          <p:nvPr/>
        </p:nvSpPr>
        <p:spPr>
          <a:xfrm>
            <a:off x="6451662" y="1087921"/>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5" name="Tekstfelt 26">
            <a:extLst>
              <a:ext uri="{FF2B5EF4-FFF2-40B4-BE49-F238E27FC236}">
                <a16:creationId xmlns:a16="http://schemas.microsoft.com/office/drawing/2014/main" id="{CEFA8E89-CAF2-6345-9D70-9C5CBE72F295}"/>
              </a:ext>
            </a:extLst>
          </p:cNvPr>
          <p:cNvSpPr txBox="1"/>
          <p:nvPr/>
        </p:nvSpPr>
        <p:spPr>
          <a:xfrm>
            <a:off x="6451662" y="2216957"/>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6" name="Tekstfelt 26">
            <a:extLst>
              <a:ext uri="{FF2B5EF4-FFF2-40B4-BE49-F238E27FC236}">
                <a16:creationId xmlns:a16="http://schemas.microsoft.com/office/drawing/2014/main" id="{313321CB-9B7E-D54E-AE86-7E89D80FF621}"/>
              </a:ext>
            </a:extLst>
          </p:cNvPr>
          <p:cNvSpPr txBox="1"/>
          <p:nvPr/>
        </p:nvSpPr>
        <p:spPr>
          <a:xfrm>
            <a:off x="6451662" y="3345993"/>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7" name="Tekstfelt 26">
            <a:extLst>
              <a:ext uri="{FF2B5EF4-FFF2-40B4-BE49-F238E27FC236}">
                <a16:creationId xmlns:a16="http://schemas.microsoft.com/office/drawing/2014/main" id="{32269FBB-33FE-F947-91AA-51B791316FBD}"/>
              </a:ext>
            </a:extLst>
          </p:cNvPr>
          <p:cNvSpPr txBox="1"/>
          <p:nvPr/>
        </p:nvSpPr>
        <p:spPr>
          <a:xfrm>
            <a:off x="6451662" y="4475029"/>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8" name="Tekstfelt 26">
            <a:extLst>
              <a:ext uri="{FF2B5EF4-FFF2-40B4-BE49-F238E27FC236}">
                <a16:creationId xmlns:a16="http://schemas.microsoft.com/office/drawing/2014/main" id="{CB67C934-81E9-0C47-A224-48D8F4810927}"/>
              </a:ext>
            </a:extLst>
          </p:cNvPr>
          <p:cNvSpPr txBox="1"/>
          <p:nvPr/>
        </p:nvSpPr>
        <p:spPr>
          <a:xfrm>
            <a:off x="6451662" y="5604065"/>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cxnSp>
        <p:nvCxnSpPr>
          <p:cNvPr id="79" name="Straight Connector 78">
            <a:extLst>
              <a:ext uri="{FF2B5EF4-FFF2-40B4-BE49-F238E27FC236}">
                <a16:creationId xmlns:a16="http://schemas.microsoft.com/office/drawing/2014/main" id="{BD1AD579-AB1A-574E-9B9E-1685F4013E6C}"/>
              </a:ext>
            </a:extLst>
          </p:cNvPr>
          <p:cNvCxnSpPr/>
          <p:nvPr/>
        </p:nvCxnSpPr>
        <p:spPr>
          <a:xfrm>
            <a:off x="6440261" y="628616"/>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7F8C61C-4AEF-2C4E-9EF8-1ED2466FFC3C}"/>
              </a:ext>
            </a:extLst>
          </p:cNvPr>
          <p:cNvCxnSpPr/>
          <p:nvPr/>
        </p:nvCxnSpPr>
        <p:spPr>
          <a:xfrm>
            <a:off x="6440261" y="1757652"/>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9E29982-A1A6-C049-8E6F-239F597CDF22}"/>
              </a:ext>
            </a:extLst>
          </p:cNvPr>
          <p:cNvCxnSpPr/>
          <p:nvPr/>
        </p:nvCxnSpPr>
        <p:spPr>
          <a:xfrm>
            <a:off x="6440261" y="2886688"/>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0D4377E-853F-9E4B-ACD5-81DF6F260719}"/>
              </a:ext>
            </a:extLst>
          </p:cNvPr>
          <p:cNvCxnSpPr/>
          <p:nvPr/>
        </p:nvCxnSpPr>
        <p:spPr>
          <a:xfrm>
            <a:off x="6440261" y="4015724"/>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8DF4D19-9A90-8641-8D04-6FBDCD93B361}"/>
              </a:ext>
            </a:extLst>
          </p:cNvPr>
          <p:cNvCxnSpPr/>
          <p:nvPr/>
        </p:nvCxnSpPr>
        <p:spPr>
          <a:xfrm>
            <a:off x="6440261" y="5144760"/>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CDDCCFCC-5B77-6F4F-96C4-C94E4B606C49}"/>
              </a:ext>
            </a:extLst>
          </p:cNvPr>
          <p:cNvCxnSpPr/>
          <p:nvPr/>
        </p:nvCxnSpPr>
        <p:spPr>
          <a:xfrm>
            <a:off x="6440261" y="6273800"/>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6" name="Tekstfelt 26">
            <a:extLst>
              <a:ext uri="{FF2B5EF4-FFF2-40B4-BE49-F238E27FC236}">
                <a16:creationId xmlns:a16="http://schemas.microsoft.com/office/drawing/2014/main" id="{8347ED91-FFA3-6C41-8536-C63BE3B63B7E}"/>
              </a:ext>
            </a:extLst>
          </p:cNvPr>
          <p:cNvSpPr txBox="1"/>
          <p:nvPr/>
        </p:nvSpPr>
        <p:spPr>
          <a:xfrm>
            <a:off x="7581901" y="649176"/>
            <a:ext cx="4165600"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7" name="Tekstfelt 26">
            <a:extLst>
              <a:ext uri="{FF2B5EF4-FFF2-40B4-BE49-F238E27FC236}">
                <a16:creationId xmlns:a16="http://schemas.microsoft.com/office/drawing/2014/main" id="{4612083B-794E-004B-AAB1-C188AA58C7EF}"/>
              </a:ext>
            </a:extLst>
          </p:cNvPr>
          <p:cNvSpPr txBox="1"/>
          <p:nvPr/>
        </p:nvSpPr>
        <p:spPr>
          <a:xfrm>
            <a:off x="7581901" y="1786498"/>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8" name="Tekstfelt 26">
            <a:extLst>
              <a:ext uri="{FF2B5EF4-FFF2-40B4-BE49-F238E27FC236}">
                <a16:creationId xmlns:a16="http://schemas.microsoft.com/office/drawing/2014/main" id="{AACF9658-4463-854E-9E6B-73DB2EBAAE72}"/>
              </a:ext>
            </a:extLst>
          </p:cNvPr>
          <p:cNvSpPr txBox="1"/>
          <p:nvPr/>
        </p:nvSpPr>
        <p:spPr>
          <a:xfrm>
            <a:off x="7581901" y="2915534"/>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9" name="Tekstfelt 26">
            <a:extLst>
              <a:ext uri="{FF2B5EF4-FFF2-40B4-BE49-F238E27FC236}">
                <a16:creationId xmlns:a16="http://schemas.microsoft.com/office/drawing/2014/main" id="{F15509C3-CA24-6C46-896D-2D17209F65F1}"/>
              </a:ext>
            </a:extLst>
          </p:cNvPr>
          <p:cNvSpPr txBox="1"/>
          <p:nvPr/>
        </p:nvSpPr>
        <p:spPr>
          <a:xfrm>
            <a:off x="7581901" y="4044570"/>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90" name="Tekstfelt 26">
            <a:extLst>
              <a:ext uri="{FF2B5EF4-FFF2-40B4-BE49-F238E27FC236}">
                <a16:creationId xmlns:a16="http://schemas.microsoft.com/office/drawing/2014/main" id="{75C1B021-15A1-5544-8F9A-4E8B1F7D1E90}"/>
              </a:ext>
            </a:extLst>
          </p:cNvPr>
          <p:cNvSpPr txBox="1"/>
          <p:nvPr/>
        </p:nvSpPr>
        <p:spPr>
          <a:xfrm>
            <a:off x="7581901" y="5173608"/>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tx2"/>
                </a:solidFill>
                <a:latin typeface="Georgia" panose="02040502050405020303" pitchFamily="18" charset="0"/>
                <a:sym typeface="Helvetica Now Display" panose="020B0504030202020204" pitchFamily="34" charset="77"/>
              </a:rPr>
              <a:t>[Insert option]</a:t>
            </a:r>
            <a:endParaRPr lang="da-DK" dirty="0">
              <a:solidFill>
                <a:schemeClr val="tx2"/>
              </a:solidFill>
              <a:latin typeface="Georgia" panose="02040502050405020303" pitchFamily="18" charset="0"/>
              <a:sym typeface="Helvetica Now Display" panose="020B0504030202020204" pitchFamily="34" charset="77"/>
            </a:endParaRPr>
          </a:p>
        </p:txBody>
      </p:sp>
      <p:sp>
        <p:nvSpPr>
          <p:cNvPr id="2" name="Subtitle 1">
            <a:extLst>
              <a:ext uri="{FF2B5EF4-FFF2-40B4-BE49-F238E27FC236}">
                <a16:creationId xmlns:a16="http://schemas.microsoft.com/office/drawing/2014/main" id="{4FCD54EE-4DC3-C973-9872-ADC9A3459EFC}"/>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4D81D3A8-65A6-8913-D573-2140FA1BDF4B}"/>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126" name="Rectangle 125">
            <a:extLst>
              <a:ext uri="{FF2B5EF4-FFF2-40B4-BE49-F238E27FC236}">
                <a16:creationId xmlns:a16="http://schemas.microsoft.com/office/drawing/2014/main" id="{1BDB486A-E81A-AF45-8397-88D70C9BFEE5}"/>
              </a:ext>
            </a:extLst>
          </p:cNvPr>
          <p:cNvSpPr/>
          <p:nvPr/>
        </p:nvSpPr>
        <p:spPr>
          <a:xfrm>
            <a:off x="2102636" y="3182989"/>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9" name="Oval 128">
            <a:extLst>
              <a:ext uri="{FF2B5EF4-FFF2-40B4-BE49-F238E27FC236}">
                <a16:creationId xmlns:a16="http://schemas.microsoft.com/office/drawing/2014/main" id="{62DA78AF-3892-A741-B7C4-448E3758D0A0}"/>
              </a:ext>
            </a:extLst>
          </p:cNvPr>
          <p:cNvSpPr/>
          <p:nvPr/>
        </p:nvSpPr>
        <p:spPr>
          <a:xfrm>
            <a:off x="2768277" y="3921798"/>
            <a:ext cx="562390" cy="57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rgbClr val="252525"/>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1" name="Oval 130">
            <a:extLst>
              <a:ext uri="{FF2B5EF4-FFF2-40B4-BE49-F238E27FC236}">
                <a16:creationId xmlns:a16="http://schemas.microsoft.com/office/drawing/2014/main" id="{D9365BE4-714E-AB4B-8CEA-5BBD686B80FA}"/>
              </a:ext>
            </a:extLst>
          </p:cNvPr>
          <p:cNvSpPr/>
          <p:nvPr/>
        </p:nvSpPr>
        <p:spPr>
          <a:xfrm>
            <a:off x="3343893" y="4460683"/>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4" name="Oval 133">
            <a:extLst>
              <a:ext uri="{FF2B5EF4-FFF2-40B4-BE49-F238E27FC236}">
                <a16:creationId xmlns:a16="http://schemas.microsoft.com/office/drawing/2014/main" id="{78B80197-3C88-8C45-B83F-9C399B509898}"/>
              </a:ext>
            </a:extLst>
          </p:cNvPr>
          <p:cNvSpPr/>
          <p:nvPr/>
        </p:nvSpPr>
        <p:spPr>
          <a:xfrm>
            <a:off x="3504479" y="4029734"/>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6" name="Oval 135">
            <a:extLst>
              <a:ext uri="{FF2B5EF4-FFF2-40B4-BE49-F238E27FC236}">
                <a16:creationId xmlns:a16="http://schemas.microsoft.com/office/drawing/2014/main" id="{7F634B27-3390-BF46-BCD5-50BFF5F61815}"/>
              </a:ext>
            </a:extLst>
          </p:cNvPr>
          <p:cNvSpPr/>
          <p:nvPr/>
        </p:nvSpPr>
        <p:spPr>
          <a:xfrm>
            <a:off x="2404284" y="4450810"/>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7" name="Oval 136">
            <a:extLst>
              <a:ext uri="{FF2B5EF4-FFF2-40B4-BE49-F238E27FC236}">
                <a16:creationId xmlns:a16="http://schemas.microsoft.com/office/drawing/2014/main" id="{6A0A2930-6CE5-CA46-B002-CD65D31A98ED}"/>
              </a:ext>
            </a:extLst>
          </p:cNvPr>
          <p:cNvSpPr/>
          <p:nvPr/>
        </p:nvSpPr>
        <p:spPr>
          <a:xfrm>
            <a:off x="2249247" y="4022812"/>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138" name="Group 137">
            <a:extLst>
              <a:ext uri="{FF2B5EF4-FFF2-40B4-BE49-F238E27FC236}">
                <a16:creationId xmlns:a16="http://schemas.microsoft.com/office/drawing/2014/main" id="{E910B59F-02CF-814C-8A40-79D889A656F9}"/>
              </a:ext>
            </a:extLst>
          </p:cNvPr>
          <p:cNvGrpSpPr/>
          <p:nvPr/>
        </p:nvGrpSpPr>
        <p:grpSpPr>
          <a:xfrm>
            <a:off x="2512623" y="3380694"/>
            <a:ext cx="1057605" cy="357810"/>
            <a:chOff x="5359300" y="2644363"/>
            <a:chExt cx="1447948" cy="480230"/>
          </a:xfrm>
        </p:grpSpPr>
        <p:sp>
          <p:nvSpPr>
            <p:cNvPr id="159" name="Oval 158">
              <a:extLst>
                <a:ext uri="{FF2B5EF4-FFF2-40B4-BE49-F238E27FC236}">
                  <a16:creationId xmlns:a16="http://schemas.microsoft.com/office/drawing/2014/main" id="{3EDA22CA-608F-904D-843A-706FB36DCDCC}"/>
                </a:ext>
              </a:extLst>
            </p:cNvPr>
            <p:cNvSpPr/>
            <p:nvPr/>
          </p:nvSpPr>
          <p:spPr>
            <a:xfrm>
              <a:off x="5359300"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1" name="Oval 160">
              <a:extLst>
                <a:ext uri="{FF2B5EF4-FFF2-40B4-BE49-F238E27FC236}">
                  <a16:creationId xmlns:a16="http://schemas.microsoft.com/office/drawing/2014/main" id="{74049265-E5B0-0B40-A808-686D89E2CDE1}"/>
                </a:ext>
              </a:extLst>
            </p:cNvPr>
            <p:cNvSpPr/>
            <p:nvPr/>
          </p:nvSpPr>
          <p:spPr>
            <a:xfrm>
              <a:off x="6327018"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139" name="Oval 138">
            <a:extLst>
              <a:ext uri="{FF2B5EF4-FFF2-40B4-BE49-F238E27FC236}">
                <a16:creationId xmlns:a16="http://schemas.microsoft.com/office/drawing/2014/main" id="{E79154EA-9FE2-0A49-92F5-C3B8B0A8E9AF}"/>
              </a:ext>
            </a:extLst>
          </p:cNvPr>
          <p:cNvSpPr/>
          <p:nvPr/>
        </p:nvSpPr>
        <p:spPr>
          <a:xfrm>
            <a:off x="2874088" y="4656691"/>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41" name="Straight Connector 140">
            <a:extLst>
              <a:ext uri="{FF2B5EF4-FFF2-40B4-BE49-F238E27FC236}">
                <a16:creationId xmlns:a16="http://schemas.microsoft.com/office/drawing/2014/main" id="{422A27AA-AA03-3B4B-87C9-FB0E0175F1B3}"/>
              </a:ext>
            </a:extLst>
          </p:cNvPr>
          <p:cNvCxnSpPr>
            <a:cxnSpLocks/>
          </p:cNvCxnSpPr>
          <p:nvPr/>
        </p:nvCxnSpPr>
        <p:spPr>
          <a:xfrm>
            <a:off x="2249247" y="3839917"/>
            <a:ext cx="1606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5B5BA04-6B8A-5E46-962B-50D94EF99D51}"/>
              </a:ext>
            </a:extLst>
          </p:cNvPr>
          <p:cNvCxnSpPr>
            <a:cxnSpLocks/>
            <a:endCxn id="129" idx="2"/>
          </p:cNvCxnSpPr>
          <p:nvPr/>
        </p:nvCxnSpPr>
        <p:spPr>
          <a:xfrm>
            <a:off x="2578137" y="4201717"/>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57A9C41-6B2C-654F-A936-F1C9A5966F65}"/>
              </a:ext>
            </a:extLst>
          </p:cNvPr>
          <p:cNvCxnSpPr>
            <a:cxnSpLocks/>
            <a:stCxn id="129" idx="5"/>
            <a:endCxn id="131" idx="1"/>
          </p:cNvCxnSpPr>
          <p:nvPr/>
        </p:nvCxnSpPr>
        <p:spPr>
          <a:xfrm>
            <a:off x="3248307" y="4411465"/>
            <a:ext cx="146955" cy="101618"/>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C917427-547F-3041-A44F-7EEF792054EB}"/>
              </a:ext>
            </a:extLst>
          </p:cNvPr>
          <p:cNvCxnSpPr>
            <a:cxnSpLocks/>
            <a:stCxn id="129" idx="3"/>
            <a:endCxn id="136" idx="7"/>
          </p:cNvCxnSpPr>
          <p:nvPr/>
        </p:nvCxnSpPr>
        <p:spPr>
          <a:xfrm flipH="1">
            <a:off x="2703683" y="4411465"/>
            <a:ext cx="146955" cy="9174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2D5EB0D-5198-E548-8E3A-4A94C72EAA26}"/>
              </a:ext>
            </a:extLst>
          </p:cNvPr>
          <p:cNvCxnSpPr>
            <a:cxnSpLocks/>
            <a:stCxn id="129" idx="4"/>
            <a:endCxn id="139" idx="0"/>
          </p:cNvCxnSpPr>
          <p:nvPr/>
        </p:nvCxnSpPr>
        <p:spPr>
          <a:xfrm>
            <a:off x="3049472" y="4495479"/>
            <a:ext cx="0" cy="161212"/>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FE42F6A-5140-8D49-9D7A-4496AD134273}"/>
              </a:ext>
            </a:extLst>
          </p:cNvPr>
          <p:cNvCxnSpPr/>
          <p:nvPr/>
        </p:nvCxnSpPr>
        <p:spPr>
          <a:xfrm>
            <a:off x="3323520" y="4201717"/>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B52FC086-775E-D646-9F5F-BE7A9DE8E0C1}"/>
              </a:ext>
            </a:extLst>
          </p:cNvPr>
          <p:cNvSpPr/>
          <p:nvPr/>
        </p:nvSpPr>
        <p:spPr>
          <a:xfrm>
            <a:off x="2818247" y="2570796"/>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6" name="Footer Placeholder 2">
            <a:extLst>
              <a:ext uri="{FF2B5EF4-FFF2-40B4-BE49-F238E27FC236}">
                <a16:creationId xmlns:a16="http://schemas.microsoft.com/office/drawing/2014/main" id="{96AA8A5B-B7C9-16AD-F1C2-997B6BC9A8D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38862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8E149C-5BB9-B42D-79DF-BA34E0A08008}"/>
              </a:ext>
            </a:extLst>
          </p:cNvPr>
          <p:cNvSpPr/>
          <p:nvPr/>
        </p:nvSpPr>
        <p:spPr>
          <a:xfrm>
            <a:off x="333556" y="962487"/>
            <a:ext cx="5599339" cy="5638800"/>
          </a:xfrm>
          <a:prstGeom prst="rect">
            <a:avLst/>
          </a:prstGeom>
          <a:solidFill>
            <a:srgbClr val="E6E6E6"/>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4" name="Tekstfelt 26">
            <a:extLst>
              <a:ext uri="{FF2B5EF4-FFF2-40B4-BE49-F238E27FC236}">
                <a16:creationId xmlns:a16="http://schemas.microsoft.com/office/drawing/2014/main" id="{D3009EB6-2684-AD47-9777-5801051396D8}"/>
              </a:ext>
            </a:extLst>
          </p:cNvPr>
          <p:cNvSpPr txBox="1"/>
          <p:nvPr/>
        </p:nvSpPr>
        <p:spPr>
          <a:xfrm>
            <a:off x="386888" y="1087921"/>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5" name="Tekstfelt 26">
            <a:extLst>
              <a:ext uri="{FF2B5EF4-FFF2-40B4-BE49-F238E27FC236}">
                <a16:creationId xmlns:a16="http://schemas.microsoft.com/office/drawing/2014/main" id="{CEFA8E89-CAF2-6345-9D70-9C5CBE72F295}"/>
              </a:ext>
            </a:extLst>
          </p:cNvPr>
          <p:cNvSpPr txBox="1"/>
          <p:nvPr/>
        </p:nvSpPr>
        <p:spPr>
          <a:xfrm>
            <a:off x="386888" y="2216957"/>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6" name="Tekstfelt 26">
            <a:extLst>
              <a:ext uri="{FF2B5EF4-FFF2-40B4-BE49-F238E27FC236}">
                <a16:creationId xmlns:a16="http://schemas.microsoft.com/office/drawing/2014/main" id="{313321CB-9B7E-D54E-AE86-7E89D80FF621}"/>
              </a:ext>
            </a:extLst>
          </p:cNvPr>
          <p:cNvSpPr txBox="1"/>
          <p:nvPr/>
        </p:nvSpPr>
        <p:spPr>
          <a:xfrm>
            <a:off x="386888" y="3345993"/>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7" name="Tekstfelt 26">
            <a:extLst>
              <a:ext uri="{FF2B5EF4-FFF2-40B4-BE49-F238E27FC236}">
                <a16:creationId xmlns:a16="http://schemas.microsoft.com/office/drawing/2014/main" id="{32269FBB-33FE-F947-91AA-51B791316FBD}"/>
              </a:ext>
            </a:extLst>
          </p:cNvPr>
          <p:cNvSpPr txBox="1"/>
          <p:nvPr/>
        </p:nvSpPr>
        <p:spPr>
          <a:xfrm>
            <a:off x="386888" y="4475029"/>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sp>
        <p:nvSpPr>
          <p:cNvPr id="78" name="Tekstfelt 26">
            <a:extLst>
              <a:ext uri="{FF2B5EF4-FFF2-40B4-BE49-F238E27FC236}">
                <a16:creationId xmlns:a16="http://schemas.microsoft.com/office/drawing/2014/main" id="{CB67C934-81E9-0C47-A224-48D8F4810927}"/>
              </a:ext>
            </a:extLst>
          </p:cNvPr>
          <p:cNvSpPr txBox="1"/>
          <p:nvPr/>
        </p:nvSpPr>
        <p:spPr>
          <a:xfrm>
            <a:off x="386888" y="5604065"/>
            <a:ext cx="1130239" cy="210426"/>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topic]</a:t>
            </a:r>
          </a:p>
        </p:txBody>
      </p:sp>
      <p:cxnSp>
        <p:nvCxnSpPr>
          <p:cNvPr id="79" name="Straight Connector 78">
            <a:extLst>
              <a:ext uri="{FF2B5EF4-FFF2-40B4-BE49-F238E27FC236}">
                <a16:creationId xmlns:a16="http://schemas.microsoft.com/office/drawing/2014/main" id="{BD1AD579-AB1A-574E-9B9E-1685F4013E6C}"/>
              </a:ext>
            </a:extLst>
          </p:cNvPr>
          <p:cNvCxnSpPr/>
          <p:nvPr/>
        </p:nvCxnSpPr>
        <p:spPr>
          <a:xfrm>
            <a:off x="375487" y="628616"/>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7F8C61C-4AEF-2C4E-9EF8-1ED2466FFC3C}"/>
              </a:ext>
            </a:extLst>
          </p:cNvPr>
          <p:cNvCxnSpPr/>
          <p:nvPr/>
        </p:nvCxnSpPr>
        <p:spPr>
          <a:xfrm>
            <a:off x="375487" y="1757652"/>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F9E29982-A1A6-C049-8E6F-239F597CDF22}"/>
              </a:ext>
            </a:extLst>
          </p:cNvPr>
          <p:cNvCxnSpPr/>
          <p:nvPr/>
        </p:nvCxnSpPr>
        <p:spPr>
          <a:xfrm>
            <a:off x="375487" y="2886688"/>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A0D4377E-853F-9E4B-ACD5-81DF6F260719}"/>
              </a:ext>
            </a:extLst>
          </p:cNvPr>
          <p:cNvCxnSpPr/>
          <p:nvPr/>
        </p:nvCxnSpPr>
        <p:spPr>
          <a:xfrm>
            <a:off x="375487" y="4015724"/>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18DF4D19-9A90-8641-8D04-6FBDCD93B361}"/>
              </a:ext>
            </a:extLst>
          </p:cNvPr>
          <p:cNvCxnSpPr/>
          <p:nvPr/>
        </p:nvCxnSpPr>
        <p:spPr>
          <a:xfrm>
            <a:off x="375487" y="5144760"/>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CDDCCFCC-5B77-6F4F-96C4-C94E4B606C49}"/>
              </a:ext>
            </a:extLst>
          </p:cNvPr>
          <p:cNvCxnSpPr/>
          <p:nvPr/>
        </p:nvCxnSpPr>
        <p:spPr>
          <a:xfrm>
            <a:off x="375487" y="6273800"/>
            <a:ext cx="5398159"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86" name="Tekstfelt 26">
            <a:extLst>
              <a:ext uri="{FF2B5EF4-FFF2-40B4-BE49-F238E27FC236}">
                <a16:creationId xmlns:a16="http://schemas.microsoft.com/office/drawing/2014/main" id="{8347ED91-FFA3-6C41-8536-C63BE3B63B7E}"/>
              </a:ext>
            </a:extLst>
          </p:cNvPr>
          <p:cNvSpPr txBox="1"/>
          <p:nvPr/>
        </p:nvSpPr>
        <p:spPr>
          <a:xfrm>
            <a:off x="1517127" y="649176"/>
            <a:ext cx="4165600"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7" name="Tekstfelt 26">
            <a:extLst>
              <a:ext uri="{FF2B5EF4-FFF2-40B4-BE49-F238E27FC236}">
                <a16:creationId xmlns:a16="http://schemas.microsoft.com/office/drawing/2014/main" id="{4612083B-794E-004B-AAB1-C188AA58C7EF}"/>
              </a:ext>
            </a:extLst>
          </p:cNvPr>
          <p:cNvSpPr txBox="1"/>
          <p:nvPr/>
        </p:nvSpPr>
        <p:spPr>
          <a:xfrm>
            <a:off x="1517127" y="1786498"/>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8" name="Tekstfelt 26">
            <a:extLst>
              <a:ext uri="{FF2B5EF4-FFF2-40B4-BE49-F238E27FC236}">
                <a16:creationId xmlns:a16="http://schemas.microsoft.com/office/drawing/2014/main" id="{AACF9658-4463-854E-9E6B-73DB2EBAAE72}"/>
              </a:ext>
            </a:extLst>
          </p:cNvPr>
          <p:cNvSpPr txBox="1"/>
          <p:nvPr/>
        </p:nvSpPr>
        <p:spPr>
          <a:xfrm>
            <a:off x="1517127" y="2915534"/>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89" name="Tekstfelt 26">
            <a:extLst>
              <a:ext uri="{FF2B5EF4-FFF2-40B4-BE49-F238E27FC236}">
                <a16:creationId xmlns:a16="http://schemas.microsoft.com/office/drawing/2014/main" id="{F15509C3-CA24-6C46-896D-2D17209F65F1}"/>
              </a:ext>
            </a:extLst>
          </p:cNvPr>
          <p:cNvSpPr txBox="1"/>
          <p:nvPr/>
        </p:nvSpPr>
        <p:spPr>
          <a:xfrm>
            <a:off x="1517127" y="4044570"/>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90" name="Tekstfelt 26">
            <a:extLst>
              <a:ext uri="{FF2B5EF4-FFF2-40B4-BE49-F238E27FC236}">
                <a16:creationId xmlns:a16="http://schemas.microsoft.com/office/drawing/2014/main" id="{75C1B021-15A1-5544-8F9A-4E8B1F7D1E90}"/>
              </a:ext>
            </a:extLst>
          </p:cNvPr>
          <p:cNvSpPr txBox="1"/>
          <p:nvPr/>
        </p:nvSpPr>
        <p:spPr>
          <a:xfrm>
            <a:off x="1517127" y="5173608"/>
            <a:ext cx="4165599" cy="1071343"/>
          </a:xfrm>
          <a:prstGeom prst="rect">
            <a:avLst/>
          </a:prstGeom>
          <a:noFill/>
          <a:ln>
            <a:noFill/>
          </a:ln>
        </p:spPr>
        <p:txBody>
          <a:bodyPr wrap="square" lIns="0" tIns="0" rIns="0" bIns="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answers to key questions from previous slide]</a:t>
            </a:r>
          </a:p>
        </p:txBody>
      </p:sp>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tx2"/>
                </a:solidFill>
                <a:latin typeface="Georgia" panose="02040502050405020303" pitchFamily="18" charset="0"/>
                <a:sym typeface="Helvetica Now Display" panose="020B0504030202020204" pitchFamily="34" charset="77"/>
              </a:rPr>
              <a:t>[Insert option]</a:t>
            </a:r>
            <a:endParaRPr lang="da-DK" dirty="0">
              <a:solidFill>
                <a:schemeClr val="tx2"/>
              </a:solidFill>
              <a:latin typeface="Georgia" panose="02040502050405020303" pitchFamily="18" charset="0"/>
              <a:sym typeface="Helvetica Now Display" panose="020B0504030202020204" pitchFamily="34" charset="77"/>
            </a:endParaRPr>
          </a:p>
        </p:txBody>
      </p:sp>
      <p:sp>
        <p:nvSpPr>
          <p:cNvPr id="4" name="Subtitle 3">
            <a:extLst>
              <a:ext uri="{FF2B5EF4-FFF2-40B4-BE49-F238E27FC236}">
                <a16:creationId xmlns:a16="http://schemas.microsoft.com/office/drawing/2014/main" id="{335B2761-40C9-48D9-05E6-31B423C1DB44}"/>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5E208B89-F60A-9690-2872-0D6A56DBBB01}"/>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9" name="Rectangle 8">
            <a:extLst>
              <a:ext uri="{FF2B5EF4-FFF2-40B4-BE49-F238E27FC236}">
                <a16:creationId xmlns:a16="http://schemas.microsoft.com/office/drawing/2014/main" id="{3B9A7784-98D1-F664-D81F-9C21EBFCB0CB}"/>
              </a:ext>
            </a:extLst>
          </p:cNvPr>
          <p:cNvSpPr/>
          <p:nvPr/>
        </p:nvSpPr>
        <p:spPr>
          <a:xfrm>
            <a:off x="8190142" y="3182989"/>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Oval 9">
            <a:extLst>
              <a:ext uri="{FF2B5EF4-FFF2-40B4-BE49-F238E27FC236}">
                <a16:creationId xmlns:a16="http://schemas.microsoft.com/office/drawing/2014/main" id="{787873A9-0AC2-97CD-BC5B-EE982636C555}"/>
              </a:ext>
            </a:extLst>
          </p:cNvPr>
          <p:cNvSpPr/>
          <p:nvPr/>
        </p:nvSpPr>
        <p:spPr>
          <a:xfrm>
            <a:off x="8905753" y="2570796"/>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grpSp>
        <p:nvGrpSpPr>
          <p:cNvPr id="13" name="Group 12">
            <a:extLst>
              <a:ext uri="{FF2B5EF4-FFF2-40B4-BE49-F238E27FC236}">
                <a16:creationId xmlns:a16="http://schemas.microsoft.com/office/drawing/2014/main" id="{C95DBFB5-0B23-735B-64E2-A43E080BB477}"/>
              </a:ext>
            </a:extLst>
          </p:cNvPr>
          <p:cNvGrpSpPr/>
          <p:nvPr/>
        </p:nvGrpSpPr>
        <p:grpSpPr>
          <a:xfrm>
            <a:off x="8336753" y="3380694"/>
            <a:ext cx="1606000" cy="1633807"/>
            <a:chOff x="8127218" y="3314405"/>
            <a:chExt cx="2198746" cy="2192793"/>
          </a:xfrm>
        </p:grpSpPr>
        <p:sp>
          <p:nvSpPr>
            <p:cNvPr id="14" name="Oval 13">
              <a:extLst>
                <a:ext uri="{FF2B5EF4-FFF2-40B4-BE49-F238E27FC236}">
                  <a16:creationId xmlns:a16="http://schemas.microsoft.com/office/drawing/2014/main" id="{9F2229A5-DBCD-D617-FD7D-E0A3FC1DB7D7}"/>
                </a:ext>
              </a:extLst>
            </p:cNvPr>
            <p:cNvSpPr/>
            <p:nvPr/>
          </p:nvSpPr>
          <p:spPr>
            <a:xfrm>
              <a:off x="8837813" y="4040641"/>
              <a:ext cx="769958" cy="769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FA053405-2FD1-3D9C-D20B-D5110277E938}"/>
                </a:ext>
              </a:extLst>
            </p:cNvPr>
            <p:cNvSpPr/>
            <p:nvPr/>
          </p:nvSpPr>
          <p:spPr>
            <a:xfrm>
              <a:off x="9625878" y="4763898"/>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AEE3D044-6455-5EA0-5BD9-9F0002C51232}"/>
                </a:ext>
              </a:extLst>
            </p:cNvPr>
            <p:cNvSpPr/>
            <p:nvPr/>
          </p:nvSpPr>
          <p:spPr>
            <a:xfrm>
              <a:off x="9845734" y="4185505"/>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Oval 16">
              <a:extLst>
                <a:ext uri="{FF2B5EF4-FFF2-40B4-BE49-F238E27FC236}">
                  <a16:creationId xmlns:a16="http://schemas.microsoft.com/office/drawing/2014/main" id="{0144107E-1411-EA01-D8DE-017F009A3486}"/>
                </a:ext>
              </a:extLst>
            </p:cNvPr>
            <p:cNvSpPr/>
            <p:nvPr/>
          </p:nvSpPr>
          <p:spPr>
            <a:xfrm>
              <a:off x="8339476" y="4750647"/>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 name="Oval 17">
              <a:extLst>
                <a:ext uri="{FF2B5EF4-FFF2-40B4-BE49-F238E27FC236}">
                  <a16:creationId xmlns:a16="http://schemas.microsoft.com/office/drawing/2014/main" id="{FF429E0B-5260-D820-0090-398AB952D652}"/>
                </a:ext>
              </a:extLst>
            </p:cNvPr>
            <p:cNvSpPr/>
            <p:nvPr/>
          </p:nvSpPr>
          <p:spPr>
            <a:xfrm>
              <a:off x="8127218" y="4176216"/>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19" name="Group 18">
              <a:extLst>
                <a:ext uri="{FF2B5EF4-FFF2-40B4-BE49-F238E27FC236}">
                  <a16:creationId xmlns:a16="http://schemas.microsoft.com/office/drawing/2014/main" id="{2230F233-215B-BFED-CE97-68D685582D2D}"/>
                </a:ext>
              </a:extLst>
            </p:cNvPr>
            <p:cNvGrpSpPr/>
            <p:nvPr/>
          </p:nvGrpSpPr>
          <p:grpSpPr>
            <a:xfrm>
              <a:off x="8502399" y="3314405"/>
              <a:ext cx="1447948" cy="480230"/>
              <a:chOff x="8475295" y="2644363"/>
              <a:chExt cx="1447948" cy="480230"/>
            </a:xfrm>
          </p:grpSpPr>
          <p:sp>
            <p:nvSpPr>
              <p:cNvPr id="27" name="Oval 26">
                <a:extLst>
                  <a:ext uri="{FF2B5EF4-FFF2-40B4-BE49-F238E27FC236}">
                    <a16:creationId xmlns:a16="http://schemas.microsoft.com/office/drawing/2014/main" id="{0E149AD2-3B88-6FB7-4C3A-6ABBCCDCED9F}"/>
                  </a:ext>
                </a:extLst>
              </p:cNvPr>
              <p:cNvSpPr/>
              <p:nvPr/>
            </p:nvSpPr>
            <p:spPr>
              <a:xfrm>
                <a:off x="8475295"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Oval 27">
                <a:extLst>
                  <a:ext uri="{FF2B5EF4-FFF2-40B4-BE49-F238E27FC236}">
                    <a16:creationId xmlns:a16="http://schemas.microsoft.com/office/drawing/2014/main" id="{4425CE4B-1A74-58D1-67ED-39869D4913C2}"/>
                  </a:ext>
                </a:extLst>
              </p:cNvPr>
              <p:cNvSpPr/>
              <p:nvPr/>
            </p:nvSpPr>
            <p:spPr>
              <a:xfrm>
                <a:off x="9443013"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20" name="Oval 19">
              <a:extLst>
                <a:ext uri="{FF2B5EF4-FFF2-40B4-BE49-F238E27FC236}">
                  <a16:creationId xmlns:a16="http://schemas.microsoft.com/office/drawing/2014/main" id="{888009B7-D52D-E37A-674C-922408A84C71}"/>
                </a:ext>
              </a:extLst>
            </p:cNvPr>
            <p:cNvSpPr/>
            <p:nvPr/>
          </p:nvSpPr>
          <p:spPr>
            <a:xfrm>
              <a:off x="8982677" y="5026968"/>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21" name="Straight Connector 20">
              <a:extLst>
                <a:ext uri="{FF2B5EF4-FFF2-40B4-BE49-F238E27FC236}">
                  <a16:creationId xmlns:a16="http://schemas.microsoft.com/office/drawing/2014/main" id="{55E8CD43-3529-964E-BAE1-8DC6F8B6C6A6}"/>
                </a:ext>
              </a:extLst>
            </p:cNvPr>
            <p:cNvCxnSpPr>
              <a:cxnSpLocks/>
            </p:cNvCxnSpPr>
            <p:nvPr/>
          </p:nvCxnSpPr>
          <p:spPr>
            <a:xfrm>
              <a:off x="8127218" y="3930745"/>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FF99F-ED85-FBBD-D107-11BDB2D6C1B5}"/>
                </a:ext>
              </a:extLst>
            </p:cNvPr>
            <p:cNvCxnSpPr>
              <a:cxnSpLocks/>
              <a:endCxn id="14" idx="2"/>
            </p:cNvCxnSpPr>
            <p:nvPr/>
          </p:nvCxnSpPr>
          <p:spPr>
            <a:xfrm>
              <a:off x="8577496" y="4416331"/>
              <a:ext cx="260317" cy="9289"/>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3792F2A-35DF-455C-DF3D-4AACECA1D209}"/>
                </a:ext>
              </a:extLst>
            </p:cNvPr>
            <p:cNvCxnSpPr>
              <a:cxnSpLocks/>
              <a:stCxn id="14" idx="5"/>
              <a:endCxn id="15" idx="1"/>
            </p:cNvCxnSpPr>
            <p:nvPr/>
          </p:nvCxnSpPr>
          <p:spPr>
            <a:xfrm>
              <a:off x="9495013" y="4697841"/>
              <a:ext cx="201193" cy="136385"/>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611EAB2-9757-D276-736C-D7AF60205D20}"/>
                </a:ext>
              </a:extLst>
            </p:cNvPr>
            <p:cNvCxnSpPr>
              <a:cxnSpLocks/>
              <a:stCxn id="14" idx="3"/>
              <a:endCxn id="17" idx="7"/>
            </p:cNvCxnSpPr>
            <p:nvPr/>
          </p:nvCxnSpPr>
          <p:spPr>
            <a:xfrm flipH="1">
              <a:off x="8749378" y="4697841"/>
              <a:ext cx="201193" cy="123134"/>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E3A2F1-2882-D484-89BB-AA77B2529551}"/>
                </a:ext>
              </a:extLst>
            </p:cNvPr>
            <p:cNvCxnSpPr>
              <a:cxnSpLocks/>
              <a:stCxn id="14" idx="4"/>
              <a:endCxn id="20" idx="0"/>
            </p:cNvCxnSpPr>
            <p:nvPr/>
          </p:nvCxnSpPr>
          <p:spPr>
            <a:xfrm>
              <a:off x="9222792" y="4810599"/>
              <a:ext cx="0" cy="216369"/>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AC0B61-037C-6CDA-E24C-43C74C64F094}"/>
                </a:ext>
              </a:extLst>
            </p:cNvPr>
            <p:cNvCxnSpPr/>
            <p:nvPr/>
          </p:nvCxnSpPr>
          <p:spPr>
            <a:xfrm>
              <a:off x="9597986" y="4416331"/>
              <a:ext cx="260317" cy="9289"/>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9" name="Footer Placeholder 2">
            <a:extLst>
              <a:ext uri="{FF2B5EF4-FFF2-40B4-BE49-F238E27FC236}">
                <a16:creationId xmlns:a16="http://schemas.microsoft.com/office/drawing/2014/main" id="{FFF095E1-72CE-864D-D24D-13C045B29F8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909443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99EA7-1C4D-E4E5-31B4-6855DD898FDA}"/>
              </a:ext>
            </a:extLst>
          </p:cNvPr>
          <p:cNvSpPr>
            <a:spLocks noGrp="1"/>
          </p:cNvSpPr>
          <p:nvPr>
            <p:ph type="title"/>
          </p:nvPr>
        </p:nvSpPr>
        <p:spPr/>
        <p:txBody>
          <a:bodyPr/>
          <a:lstStyle/>
          <a:p>
            <a:r>
              <a:rPr lang="en-US" dirty="0"/>
              <a:t>Options [insert] and [insert] both have significant pros and cons</a:t>
            </a:r>
          </a:p>
        </p:txBody>
      </p:sp>
      <p:sp>
        <p:nvSpPr>
          <p:cNvPr id="3" name="Subtitle 2">
            <a:extLst>
              <a:ext uri="{FF2B5EF4-FFF2-40B4-BE49-F238E27FC236}">
                <a16:creationId xmlns:a16="http://schemas.microsoft.com/office/drawing/2014/main" id="{CEB69FDC-A7AE-CAE2-30AD-6E9A6FDAC91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4B781F9-6900-DA65-504A-47CD13FB4BF8}"/>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6" name="Tekstfelt 26">
            <a:extLst>
              <a:ext uri="{FF2B5EF4-FFF2-40B4-BE49-F238E27FC236}">
                <a16:creationId xmlns:a16="http://schemas.microsoft.com/office/drawing/2014/main" id="{CAF8FAC5-8064-ADE4-F497-6B59F4D15978}"/>
              </a:ext>
            </a:extLst>
          </p:cNvPr>
          <p:cNvSpPr txBox="1"/>
          <p:nvPr/>
        </p:nvSpPr>
        <p:spPr>
          <a:xfrm>
            <a:off x="617972" y="2166066"/>
            <a:ext cx="3736080" cy="30777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option e.g. Buy core from vendor]</a:t>
            </a:r>
          </a:p>
        </p:txBody>
      </p:sp>
      <p:sp>
        <p:nvSpPr>
          <p:cNvPr id="7" name="Tekstfelt 26">
            <a:extLst>
              <a:ext uri="{FF2B5EF4-FFF2-40B4-BE49-F238E27FC236}">
                <a16:creationId xmlns:a16="http://schemas.microsoft.com/office/drawing/2014/main" id="{A9B74258-E965-41C7-D8D3-98EAD9643AA7}"/>
              </a:ext>
            </a:extLst>
          </p:cNvPr>
          <p:cNvSpPr txBox="1"/>
          <p:nvPr/>
        </p:nvSpPr>
        <p:spPr>
          <a:xfrm>
            <a:off x="8633963" y="2166066"/>
            <a:ext cx="2952000" cy="30777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option]</a:t>
            </a:r>
          </a:p>
        </p:txBody>
      </p:sp>
      <p:cxnSp>
        <p:nvCxnSpPr>
          <p:cNvPr id="12" name="Straight Connector 11">
            <a:extLst>
              <a:ext uri="{FF2B5EF4-FFF2-40B4-BE49-F238E27FC236}">
                <a16:creationId xmlns:a16="http://schemas.microsoft.com/office/drawing/2014/main" id="{75B11651-305F-4270-5724-C9DF2C1E3198}"/>
              </a:ext>
            </a:extLst>
          </p:cNvPr>
          <p:cNvCxnSpPr>
            <a:cxnSpLocks/>
          </p:cNvCxnSpPr>
          <p:nvPr/>
        </p:nvCxnSpPr>
        <p:spPr>
          <a:xfrm>
            <a:off x="6078470" y="2047496"/>
            <a:ext cx="0" cy="4206240"/>
          </a:xfrm>
          <a:prstGeom prst="line">
            <a:avLst/>
          </a:prstGeom>
          <a:ln w="9525">
            <a:solidFill>
              <a:schemeClr val="bg1"/>
            </a:solidFill>
            <a:prstDash val="dash"/>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366A14E6-4319-438A-8EE6-16BD2B78EE3C}"/>
              </a:ext>
            </a:extLst>
          </p:cNvPr>
          <p:cNvSpPr/>
          <p:nvPr/>
        </p:nvSpPr>
        <p:spPr>
          <a:xfrm>
            <a:off x="3913468" y="3403948"/>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5CFC58F4-2037-0B41-0BF4-96FE3CD64D50}"/>
              </a:ext>
            </a:extLst>
          </p:cNvPr>
          <p:cNvSpPr/>
          <p:nvPr/>
        </p:nvSpPr>
        <p:spPr>
          <a:xfrm>
            <a:off x="4579109" y="4142757"/>
            <a:ext cx="562390" cy="5736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6" name="Oval 15">
            <a:extLst>
              <a:ext uri="{FF2B5EF4-FFF2-40B4-BE49-F238E27FC236}">
                <a16:creationId xmlns:a16="http://schemas.microsoft.com/office/drawing/2014/main" id="{9F7E7445-8040-216A-D93D-339B88F6C202}"/>
              </a:ext>
            </a:extLst>
          </p:cNvPr>
          <p:cNvSpPr/>
          <p:nvPr/>
        </p:nvSpPr>
        <p:spPr>
          <a:xfrm>
            <a:off x="5154725" y="4681642"/>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7" name="Oval 16">
            <a:extLst>
              <a:ext uri="{FF2B5EF4-FFF2-40B4-BE49-F238E27FC236}">
                <a16:creationId xmlns:a16="http://schemas.microsoft.com/office/drawing/2014/main" id="{C2136EDD-F3FA-4C9E-6F5D-D23B161FD3E1}"/>
              </a:ext>
            </a:extLst>
          </p:cNvPr>
          <p:cNvSpPr/>
          <p:nvPr/>
        </p:nvSpPr>
        <p:spPr>
          <a:xfrm>
            <a:off x="5315311" y="4250693"/>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 name="Oval 17">
            <a:extLst>
              <a:ext uri="{FF2B5EF4-FFF2-40B4-BE49-F238E27FC236}">
                <a16:creationId xmlns:a16="http://schemas.microsoft.com/office/drawing/2014/main" id="{8B9DDC5B-4DA1-1E3B-72DB-0BA2FDA5F80B}"/>
              </a:ext>
            </a:extLst>
          </p:cNvPr>
          <p:cNvSpPr/>
          <p:nvPr/>
        </p:nvSpPr>
        <p:spPr>
          <a:xfrm>
            <a:off x="4215116" y="4671769"/>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 name="Oval 18">
            <a:extLst>
              <a:ext uri="{FF2B5EF4-FFF2-40B4-BE49-F238E27FC236}">
                <a16:creationId xmlns:a16="http://schemas.microsoft.com/office/drawing/2014/main" id="{F68226EE-C177-D709-C57B-E226501D8B4A}"/>
              </a:ext>
            </a:extLst>
          </p:cNvPr>
          <p:cNvSpPr/>
          <p:nvPr/>
        </p:nvSpPr>
        <p:spPr>
          <a:xfrm>
            <a:off x="4060079" y="4243771"/>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20" name="Group 19">
            <a:extLst>
              <a:ext uri="{FF2B5EF4-FFF2-40B4-BE49-F238E27FC236}">
                <a16:creationId xmlns:a16="http://schemas.microsoft.com/office/drawing/2014/main" id="{D18B7EC6-8642-F659-8E7F-AC07A41F5B34}"/>
              </a:ext>
            </a:extLst>
          </p:cNvPr>
          <p:cNvGrpSpPr/>
          <p:nvPr/>
        </p:nvGrpSpPr>
        <p:grpSpPr>
          <a:xfrm>
            <a:off x="4323455" y="3601653"/>
            <a:ext cx="1057605" cy="357810"/>
            <a:chOff x="5359300" y="2644363"/>
            <a:chExt cx="1447948" cy="480230"/>
          </a:xfrm>
        </p:grpSpPr>
        <p:sp>
          <p:nvSpPr>
            <p:cNvPr id="28" name="Oval 27">
              <a:extLst>
                <a:ext uri="{FF2B5EF4-FFF2-40B4-BE49-F238E27FC236}">
                  <a16:creationId xmlns:a16="http://schemas.microsoft.com/office/drawing/2014/main" id="{79405DD0-387E-225A-E192-39C75D32DE46}"/>
                </a:ext>
              </a:extLst>
            </p:cNvPr>
            <p:cNvSpPr/>
            <p:nvPr/>
          </p:nvSpPr>
          <p:spPr>
            <a:xfrm>
              <a:off x="5359300"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Oval 28">
              <a:extLst>
                <a:ext uri="{FF2B5EF4-FFF2-40B4-BE49-F238E27FC236}">
                  <a16:creationId xmlns:a16="http://schemas.microsoft.com/office/drawing/2014/main" id="{88B54A4E-F7F7-11F5-4732-B265240DFA77}"/>
                </a:ext>
              </a:extLst>
            </p:cNvPr>
            <p:cNvSpPr/>
            <p:nvPr/>
          </p:nvSpPr>
          <p:spPr>
            <a:xfrm>
              <a:off x="6327018"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21" name="Oval 20">
            <a:extLst>
              <a:ext uri="{FF2B5EF4-FFF2-40B4-BE49-F238E27FC236}">
                <a16:creationId xmlns:a16="http://schemas.microsoft.com/office/drawing/2014/main" id="{ADDBFC0E-E77E-43A8-B329-00BCD6AD3C7E}"/>
              </a:ext>
            </a:extLst>
          </p:cNvPr>
          <p:cNvSpPr/>
          <p:nvPr/>
        </p:nvSpPr>
        <p:spPr>
          <a:xfrm>
            <a:off x="4684920" y="4877650"/>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22" name="Straight Connector 21">
            <a:extLst>
              <a:ext uri="{FF2B5EF4-FFF2-40B4-BE49-F238E27FC236}">
                <a16:creationId xmlns:a16="http://schemas.microsoft.com/office/drawing/2014/main" id="{B5BFEC9C-2529-6DA2-0305-72B9891848FB}"/>
              </a:ext>
            </a:extLst>
          </p:cNvPr>
          <p:cNvCxnSpPr>
            <a:cxnSpLocks/>
          </p:cNvCxnSpPr>
          <p:nvPr/>
        </p:nvCxnSpPr>
        <p:spPr>
          <a:xfrm>
            <a:off x="4060079" y="4060876"/>
            <a:ext cx="1606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DA1253-E528-BA2A-DC9F-DB51C701BC0F}"/>
              </a:ext>
            </a:extLst>
          </p:cNvPr>
          <p:cNvCxnSpPr>
            <a:cxnSpLocks/>
            <a:endCxn id="15" idx="2"/>
          </p:cNvCxnSpPr>
          <p:nvPr/>
        </p:nvCxnSpPr>
        <p:spPr>
          <a:xfrm>
            <a:off x="4388969" y="4422676"/>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7D3175-92B6-5032-C2BD-B82DDC399B23}"/>
              </a:ext>
            </a:extLst>
          </p:cNvPr>
          <p:cNvCxnSpPr>
            <a:cxnSpLocks/>
            <a:stCxn id="15" idx="5"/>
            <a:endCxn id="16" idx="1"/>
          </p:cNvCxnSpPr>
          <p:nvPr/>
        </p:nvCxnSpPr>
        <p:spPr>
          <a:xfrm>
            <a:off x="5059139" y="4632424"/>
            <a:ext cx="146955" cy="101618"/>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5263FC-77AA-DF78-D67D-55BDFD6E1085}"/>
              </a:ext>
            </a:extLst>
          </p:cNvPr>
          <p:cNvCxnSpPr>
            <a:cxnSpLocks/>
            <a:stCxn id="15" idx="3"/>
            <a:endCxn id="18" idx="7"/>
          </p:cNvCxnSpPr>
          <p:nvPr/>
        </p:nvCxnSpPr>
        <p:spPr>
          <a:xfrm flipH="1">
            <a:off x="4514515" y="4632424"/>
            <a:ext cx="146955" cy="9174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382065E-36D0-5BE6-A1D4-6209588EB5EC}"/>
              </a:ext>
            </a:extLst>
          </p:cNvPr>
          <p:cNvCxnSpPr>
            <a:cxnSpLocks/>
            <a:stCxn id="15" idx="4"/>
            <a:endCxn id="21" idx="0"/>
          </p:cNvCxnSpPr>
          <p:nvPr/>
        </p:nvCxnSpPr>
        <p:spPr>
          <a:xfrm>
            <a:off x="4860304" y="4716438"/>
            <a:ext cx="0" cy="161212"/>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686AF6-27DE-D03A-CB9B-DC8CD7B11AB2}"/>
              </a:ext>
            </a:extLst>
          </p:cNvPr>
          <p:cNvCxnSpPr/>
          <p:nvPr/>
        </p:nvCxnSpPr>
        <p:spPr>
          <a:xfrm>
            <a:off x="5134352" y="4422676"/>
            <a:ext cx="190140" cy="6921"/>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E54890B-2306-101A-11ED-CD598F264178}"/>
              </a:ext>
            </a:extLst>
          </p:cNvPr>
          <p:cNvSpPr/>
          <p:nvPr/>
        </p:nvSpPr>
        <p:spPr>
          <a:xfrm>
            <a:off x="4628141" y="2791755"/>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31" name="Rectangle 30">
            <a:extLst>
              <a:ext uri="{FF2B5EF4-FFF2-40B4-BE49-F238E27FC236}">
                <a16:creationId xmlns:a16="http://schemas.microsoft.com/office/drawing/2014/main" id="{E80F42BE-5E0A-58B1-118E-10F7747B57EB}"/>
              </a:ext>
            </a:extLst>
          </p:cNvPr>
          <p:cNvSpPr/>
          <p:nvPr/>
        </p:nvSpPr>
        <p:spPr>
          <a:xfrm>
            <a:off x="6379310" y="3403948"/>
            <a:ext cx="1899222" cy="2029217"/>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3" name="Oval 32">
            <a:extLst>
              <a:ext uri="{FF2B5EF4-FFF2-40B4-BE49-F238E27FC236}">
                <a16:creationId xmlns:a16="http://schemas.microsoft.com/office/drawing/2014/main" id="{2CD77663-6640-0F86-8EDC-8CFC5FC16AED}"/>
              </a:ext>
            </a:extLst>
          </p:cNvPr>
          <p:cNvSpPr/>
          <p:nvPr/>
        </p:nvSpPr>
        <p:spPr>
          <a:xfrm>
            <a:off x="7044951" y="4142757"/>
            <a:ext cx="562390" cy="5736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4" name="Oval 33">
            <a:extLst>
              <a:ext uri="{FF2B5EF4-FFF2-40B4-BE49-F238E27FC236}">
                <a16:creationId xmlns:a16="http://schemas.microsoft.com/office/drawing/2014/main" id="{725B80FA-832A-B42F-473E-7381D48B5C82}"/>
              </a:ext>
            </a:extLst>
          </p:cNvPr>
          <p:cNvSpPr/>
          <p:nvPr/>
        </p:nvSpPr>
        <p:spPr>
          <a:xfrm>
            <a:off x="7620567" y="4681642"/>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5" name="Oval 34">
            <a:extLst>
              <a:ext uri="{FF2B5EF4-FFF2-40B4-BE49-F238E27FC236}">
                <a16:creationId xmlns:a16="http://schemas.microsoft.com/office/drawing/2014/main" id="{5FCF236B-5AF3-5078-84A2-EE346968935B}"/>
              </a:ext>
            </a:extLst>
          </p:cNvPr>
          <p:cNvSpPr/>
          <p:nvPr/>
        </p:nvSpPr>
        <p:spPr>
          <a:xfrm>
            <a:off x="7781153" y="4250693"/>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6" name="Oval 35">
            <a:extLst>
              <a:ext uri="{FF2B5EF4-FFF2-40B4-BE49-F238E27FC236}">
                <a16:creationId xmlns:a16="http://schemas.microsoft.com/office/drawing/2014/main" id="{C0AAFEA1-4895-F556-E30A-D9C5E77784AC}"/>
              </a:ext>
            </a:extLst>
          </p:cNvPr>
          <p:cNvSpPr/>
          <p:nvPr/>
        </p:nvSpPr>
        <p:spPr>
          <a:xfrm>
            <a:off x="6680958" y="4671769"/>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7" name="Oval 36">
            <a:extLst>
              <a:ext uri="{FF2B5EF4-FFF2-40B4-BE49-F238E27FC236}">
                <a16:creationId xmlns:a16="http://schemas.microsoft.com/office/drawing/2014/main" id="{7303A280-EC80-D59C-9F08-3D3AE773C5CE}"/>
              </a:ext>
            </a:extLst>
          </p:cNvPr>
          <p:cNvSpPr/>
          <p:nvPr/>
        </p:nvSpPr>
        <p:spPr>
          <a:xfrm>
            <a:off x="6525921" y="4243771"/>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nvGrpSpPr>
          <p:cNvPr id="38" name="Group 37">
            <a:extLst>
              <a:ext uri="{FF2B5EF4-FFF2-40B4-BE49-F238E27FC236}">
                <a16:creationId xmlns:a16="http://schemas.microsoft.com/office/drawing/2014/main" id="{FA9B520F-A624-70D3-889C-31D00677D2F1}"/>
              </a:ext>
            </a:extLst>
          </p:cNvPr>
          <p:cNvGrpSpPr/>
          <p:nvPr/>
        </p:nvGrpSpPr>
        <p:grpSpPr>
          <a:xfrm>
            <a:off x="6799959" y="3601653"/>
            <a:ext cx="1057605" cy="357810"/>
            <a:chOff x="8475295" y="2644363"/>
            <a:chExt cx="1447948" cy="480230"/>
          </a:xfrm>
        </p:grpSpPr>
        <p:sp>
          <p:nvSpPr>
            <p:cNvPr id="46" name="Oval 45">
              <a:extLst>
                <a:ext uri="{FF2B5EF4-FFF2-40B4-BE49-F238E27FC236}">
                  <a16:creationId xmlns:a16="http://schemas.microsoft.com/office/drawing/2014/main" id="{8C9D2B9E-6BAB-E96B-D626-EB5BCCDB3E5D}"/>
                </a:ext>
              </a:extLst>
            </p:cNvPr>
            <p:cNvSpPr/>
            <p:nvPr/>
          </p:nvSpPr>
          <p:spPr>
            <a:xfrm>
              <a:off x="8475295"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7" name="Oval 46">
              <a:extLst>
                <a:ext uri="{FF2B5EF4-FFF2-40B4-BE49-F238E27FC236}">
                  <a16:creationId xmlns:a16="http://schemas.microsoft.com/office/drawing/2014/main" id="{A56317E1-E001-A776-9674-E5A94C21275D}"/>
                </a:ext>
              </a:extLst>
            </p:cNvPr>
            <p:cNvSpPr/>
            <p:nvPr/>
          </p:nvSpPr>
          <p:spPr>
            <a:xfrm>
              <a:off x="9443013" y="2644363"/>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grpSp>
      <p:sp>
        <p:nvSpPr>
          <p:cNvPr id="39" name="Oval 38">
            <a:extLst>
              <a:ext uri="{FF2B5EF4-FFF2-40B4-BE49-F238E27FC236}">
                <a16:creationId xmlns:a16="http://schemas.microsoft.com/office/drawing/2014/main" id="{6668CA10-9EA4-B0E2-54EC-F9BA4F573395}"/>
              </a:ext>
            </a:extLst>
          </p:cNvPr>
          <p:cNvSpPr/>
          <p:nvPr/>
        </p:nvSpPr>
        <p:spPr>
          <a:xfrm>
            <a:off x="7150762" y="4877650"/>
            <a:ext cx="350768" cy="357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40" name="Straight Connector 39">
            <a:extLst>
              <a:ext uri="{FF2B5EF4-FFF2-40B4-BE49-F238E27FC236}">
                <a16:creationId xmlns:a16="http://schemas.microsoft.com/office/drawing/2014/main" id="{0B28BEDD-8DBE-CF64-D698-A08B733593F1}"/>
              </a:ext>
            </a:extLst>
          </p:cNvPr>
          <p:cNvCxnSpPr>
            <a:cxnSpLocks/>
          </p:cNvCxnSpPr>
          <p:nvPr/>
        </p:nvCxnSpPr>
        <p:spPr>
          <a:xfrm>
            <a:off x="6525921" y="4060876"/>
            <a:ext cx="1606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2840DF-14C5-46C7-9A4D-A0C7807FA14C}"/>
              </a:ext>
            </a:extLst>
          </p:cNvPr>
          <p:cNvCxnSpPr>
            <a:cxnSpLocks/>
            <a:endCxn id="33" idx="2"/>
          </p:cNvCxnSpPr>
          <p:nvPr/>
        </p:nvCxnSpPr>
        <p:spPr>
          <a:xfrm>
            <a:off x="6854811" y="4422676"/>
            <a:ext cx="190140" cy="692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D87DADA-F236-5489-A6F2-DBF3F8BA3C9D}"/>
              </a:ext>
            </a:extLst>
          </p:cNvPr>
          <p:cNvCxnSpPr>
            <a:cxnSpLocks/>
            <a:stCxn id="33" idx="5"/>
            <a:endCxn id="34" idx="1"/>
          </p:cNvCxnSpPr>
          <p:nvPr/>
        </p:nvCxnSpPr>
        <p:spPr>
          <a:xfrm>
            <a:off x="7524981" y="4632424"/>
            <a:ext cx="146955" cy="101618"/>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C0F94B-2A55-EC74-8986-E1CCDA69D2D7}"/>
              </a:ext>
            </a:extLst>
          </p:cNvPr>
          <p:cNvCxnSpPr>
            <a:cxnSpLocks/>
            <a:stCxn id="33" idx="3"/>
            <a:endCxn id="36" idx="7"/>
          </p:cNvCxnSpPr>
          <p:nvPr/>
        </p:nvCxnSpPr>
        <p:spPr>
          <a:xfrm flipH="1">
            <a:off x="6980357" y="4632424"/>
            <a:ext cx="146955" cy="91745"/>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D9A3195-9474-8CEF-78AF-71210AE96477}"/>
              </a:ext>
            </a:extLst>
          </p:cNvPr>
          <p:cNvCxnSpPr>
            <a:cxnSpLocks/>
            <a:stCxn id="33" idx="4"/>
            <a:endCxn id="39" idx="0"/>
          </p:cNvCxnSpPr>
          <p:nvPr/>
        </p:nvCxnSpPr>
        <p:spPr>
          <a:xfrm>
            <a:off x="7326146" y="4716438"/>
            <a:ext cx="0" cy="161212"/>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98EDF7-61CE-BCD5-9750-4D7369FD6C65}"/>
              </a:ext>
            </a:extLst>
          </p:cNvPr>
          <p:cNvCxnSpPr/>
          <p:nvPr/>
        </p:nvCxnSpPr>
        <p:spPr>
          <a:xfrm>
            <a:off x="7600194" y="4422676"/>
            <a:ext cx="190140" cy="6921"/>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AAF50E0-C693-4C2A-330F-A267B9EF3E40}"/>
              </a:ext>
            </a:extLst>
          </p:cNvPr>
          <p:cNvSpPr/>
          <p:nvPr/>
        </p:nvSpPr>
        <p:spPr>
          <a:xfrm>
            <a:off x="7092146" y="2791755"/>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sp>
        <p:nvSpPr>
          <p:cNvPr id="5" name="Tekstfelt 26">
            <a:extLst>
              <a:ext uri="{FF2B5EF4-FFF2-40B4-BE49-F238E27FC236}">
                <a16:creationId xmlns:a16="http://schemas.microsoft.com/office/drawing/2014/main" id="{03BFE1A1-A6C9-18E6-0BC0-ECF4286161BB}"/>
              </a:ext>
            </a:extLst>
          </p:cNvPr>
          <p:cNvSpPr txBox="1"/>
          <p:nvPr/>
        </p:nvSpPr>
        <p:spPr>
          <a:xfrm>
            <a:off x="617972" y="2911932"/>
            <a:ext cx="3127620" cy="269784"/>
          </a:xfrm>
          <a:prstGeom prst="rect">
            <a:avLst/>
          </a:prstGeom>
          <a:noFill/>
        </p:spPr>
        <p:txBody>
          <a:bodyPr wrap="square" lIns="91440" tIns="45720" rIns="91440" bIns="45720" rtlCol="0">
            <a:noAutofit/>
          </a:bodyPr>
          <a:lstStyle/>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 name="Tekstfelt 26">
            <a:extLst>
              <a:ext uri="{FF2B5EF4-FFF2-40B4-BE49-F238E27FC236}">
                <a16:creationId xmlns:a16="http://schemas.microsoft.com/office/drawing/2014/main" id="{03F206F7-1CD7-0421-6157-82841B3B85E2}"/>
              </a:ext>
            </a:extLst>
          </p:cNvPr>
          <p:cNvSpPr txBox="1"/>
          <p:nvPr/>
        </p:nvSpPr>
        <p:spPr>
          <a:xfrm>
            <a:off x="617972" y="2675820"/>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Pros</a:t>
            </a:r>
          </a:p>
        </p:txBody>
      </p:sp>
      <p:sp>
        <p:nvSpPr>
          <p:cNvPr id="32" name="Tekstfelt 26">
            <a:extLst>
              <a:ext uri="{FF2B5EF4-FFF2-40B4-BE49-F238E27FC236}">
                <a16:creationId xmlns:a16="http://schemas.microsoft.com/office/drawing/2014/main" id="{8A410C60-D19E-C5AA-798A-4C0D83B83E63}"/>
              </a:ext>
            </a:extLst>
          </p:cNvPr>
          <p:cNvSpPr txBox="1"/>
          <p:nvPr/>
        </p:nvSpPr>
        <p:spPr>
          <a:xfrm>
            <a:off x="617972" y="5024577"/>
            <a:ext cx="3127620" cy="269784"/>
          </a:xfrm>
          <a:prstGeom prst="rect">
            <a:avLst/>
          </a:prstGeom>
          <a:noFill/>
        </p:spPr>
        <p:txBody>
          <a:bodyPr wrap="square" lIns="91440" tIns="45720" rIns="91440" bIns="45720" rtlCol="0">
            <a:noAutofit/>
          </a:bodyPr>
          <a:lstStyle/>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p:txBody>
      </p:sp>
      <p:sp>
        <p:nvSpPr>
          <p:cNvPr id="59" name="Tekstfelt 26">
            <a:extLst>
              <a:ext uri="{FF2B5EF4-FFF2-40B4-BE49-F238E27FC236}">
                <a16:creationId xmlns:a16="http://schemas.microsoft.com/office/drawing/2014/main" id="{A0F74F45-88DB-AC39-314C-EBE06EC5C457}"/>
              </a:ext>
            </a:extLst>
          </p:cNvPr>
          <p:cNvSpPr txBox="1"/>
          <p:nvPr/>
        </p:nvSpPr>
        <p:spPr>
          <a:xfrm>
            <a:off x="617972" y="4771407"/>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Cons</a:t>
            </a:r>
          </a:p>
        </p:txBody>
      </p:sp>
      <p:sp>
        <p:nvSpPr>
          <p:cNvPr id="60" name="Tekstfelt 26">
            <a:extLst>
              <a:ext uri="{FF2B5EF4-FFF2-40B4-BE49-F238E27FC236}">
                <a16:creationId xmlns:a16="http://schemas.microsoft.com/office/drawing/2014/main" id="{BF7E8064-D5B6-0A6E-26CA-63B236CE2281}"/>
              </a:ext>
            </a:extLst>
          </p:cNvPr>
          <p:cNvSpPr txBox="1"/>
          <p:nvPr/>
        </p:nvSpPr>
        <p:spPr>
          <a:xfrm>
            <a:off x="8633963" y="2911932"/>
            <a:ext cx="3127620" cy="269784"/>
          </a:xfrm>
          <a:prstGeom prst="rect">
            <a:avLst/>
          </a:prstGeom>
          <a:noFill/>
        </p:spPr>
        <p:txBody>
          <a:bodyPr wrap="square" lIns="91440" tIns="45720" rIns="91440" bIns="45720" rtlCol="0">
            <a:noAutofit/>
          </a:bodyPr>
          <a:lstStyle/>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p>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pro]</a:t>
            </a: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1" name="Tekstfelt 26">
            <a:extLst>
              <a:ext uri="{FF2B5EF4-FFF2-40B4-BE49-F238E27FC236}">
                <a16:creationId xmlns:a16="http://schemas.microsoft.com/office/drawing/2014/main" id="{30EA58FC-8F45-2C46-15CD-D14E346E7E5B}"/>
              </a:ext>
            </a:extLst>
          </p:cNvPr>
          <p:cNvSpPr txBox="1"/>
          <p:nvPr/>
        </p:nvSpPr>
        <p:spPr>
          <a:xfrm>
            <a:off x="8633963" y="2675820"/>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Pros</a:t>
            </a:r>
          </a:p>
        </p:txBody>
      </p:sp>
      <p:sp>
        <p:nvSpPr>
          <p:cNvPr id="62" name="Tekstfelt 26">
            <a:extLst>
              <a:ext uri="{FF2B5EF4-FFF2-40B4-BE49-F238E27FC236}">
                <a16:creationId xmlns:a16="http://schemas.microsoft.com/office/drawing/2014/main" id="{843E9F1D-59E8-3414-618B-8AB680037F5E}"/>
              </a:ext>
            </a:extLst>
          </p:cNvPr>
          <p:cNvSpPr txBox="1"/>
          <p:nvPr/>
        </p:nvSpPr>
        <p:spPr>
          <a:xfrm>
            <a:off x="8633963" y="5024577"/>
            <a:ext cx="3127620" cy="269784"/>
          </a:xfrm>
          <a:prstGeom prst="rect">
            <a:avLst/>
          </a:prstGeom>
          <a:noFill/>
        </p:spPr>
        <p:txBody>
          <a:bodyPr wrap="square" lIns="91440" tIns="45720" rIns="91440" bIns="45720" rtlCol="0">
            <a:noAutofit/>
          </a:bodyPr>
          <a:lstStyle/>
          <a:p>
            <a:pPr marL="285750" marR="0" lvl="0" indent="-285750" algn="l" defTabSz="914400" rtl="0" eaLnBrk="1" fontAlgn="auto" latinLnBrk="0" hangingPunct="1">
              <a:lnSpc>
                <a:spcPct val="100000"/>
              </a:lnSpc>
              <a:spcBef>
                <a:spcPts val="0"/>
              </a:spcBef>
              <a:spcAft>
                <a:spcPts val="600"/>
              </a:spcAft>
              <a:buClr>
                <a:srgbClr val="3AFB3F"/>
              </a:buClr>
              <a:buSzTx/>
              <a:buFont typeface=".Apple Color Emoji UI"/>
              <a:buChar char="➖"/>
              <a:tabLst/>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a:p>
            <a:pPr marL="285750" indent="-285750">
              <a:spcAft>
                <a:spcPts val="600"/>
              </a:spcAft>
              <a:buClr>
                <a:srgbClr val="3AFB3F"/>
              </a:buClr>
              <a:buFont typeface=".Apple Color Emoji UI"/>
              <a:buChar char="➖"/>
              <a:defRPr/>
            </a:pPr>
            <a:r>
              <a:rPr kumimoji="0" lang="en-US" sz="1000"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con]</a:t>
            </a:r>
          </a:p>
        </p:txBody>
      </p:sp>
      <p:sp>
        <p:nvSpPr>
          <p:cNvPr id="63" name="Tekstfelt 26">
            <a:extLst>
              <a:ext uri="{FF2B5EF4-FFF2-40B4-BE49-F238E27FC236}">
                <a16:creationId xmlns:a16="http://schemas.microsoft.com/office/drawing/2014/main" id="{2B3915D5-9326-33B1-D7F8-1759F9450AB2}"/>
              </a:ext>
            </a:extLst>
          </p:cNvPr>
          <p:cNvSpPr txBox="1"/>
          <p:nvPr/>
        </p:nvSpPr>
        <p:spPr>
          <a:xfrm>
            <a:off x="8633963" y="4771407"/>
            <a:ext cx="1861068" cy="276999"/>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Cons</a:t>
            </a:r>
          </a:p>
        </p:txBody>
      </p:sp>
      <p:sp>
        <p:nvSpPr>
          <p:cNvPr id="64" name="Footer Placeholder 2">
            <a:extLst>
              <a:ext uri="{FF2B5EF4-FFF2-40B4-BE49-F238E27FC236}">
                <a16:creationId xmlns:a16="http://schemas.microsoft.com/office/drawing/2014/main" id="{02A9BEAE-FD25-0B87-ED28-9CDB5128DF3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643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BFE4-F2F9-C37A-1B41-53A9D5831079}"/>
              </a:ext>
            </a:extLst>
          </p:cNvPr>
          <p:cNvSpPr>
            <a:spLocks noGrp="1"/>
          </p:cNvSpPr>
          <p:nvPr>
            <p:ph type="title"/>
          </p:nvPr>
        </p:nvSpPr>
        <p:spPr/>
        <p:txBody>
          <a:bodyPr/>
          <a:lstStyle/>
          <a:p>
            <a:r>
              <a:rPr lang="en-US" dirty="0"/>
              <a:t>We recommend option [insert]: [Insert name]</a:t>
            </a:r>
          </a:p>
        </p:txBody>
      </p:sp>
      <p:sp>
        <p:nvSpPr>
          <p:cNvPr id="3" name="Subtitle 2">
            <a:extLst>
              <a:ext uri="{FF2B5EF4-FFF2-40B4-BE49-F238E27FC236}">
                <a16:creationId xmlns:a16="http://schemas.microsoft.com/office/drawing/2014/main" id="{942624DD-C6FD-9C0C-F918-99FE7BE4736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A15F3EF-5A69-D39A-1F15-CDE4C22D9C5F}"/>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5" name="Rectangle 4">
            <a:extLst>
              <a:ext uri="{FF2B5EF4-FFF2-40B4-BE49-F238E27FC236}">
                <a16:creationId xmlns:a16="http://schemas.microsoft.com/office/drawing/2014/main" id="{A5DF2235-250F-8864-F424-8A24DE3DE44B}"/>
              </a:ext>
            </a:extLst>
          </p:cNvPr>
          <p:cNvSpPr/>
          <p:nvPr/>
        </p:nvSpPr>
        <p:spPr>
          <a:xfrm>
            <a:off x="1248573"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 name="Tekstfelt 26">
            <a:extLst>
              <a:ext uri="{FF2B5EF4-FFF2-40B4-BE49-F238E27FC236}">
                <a16:creationId xmlns:a16="http://schemas.microsoft.com/office/drawing/2014/main" id="{540B5970-A6D4-490E-18D6-F1DCF644E6E8}"/>
              </a:ext>
            </a:extLst>
          </p:cNvPr>
          <p:cNvSpPr txBox="1"/>
          <p:nvPr/>
        </p:nvSpPr>
        <p:spPr>
          <a:xfrm>
            <a:off x="1250187" y="2531971"/>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on top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of [company]’s core</a:t>
            </a:r>
          </a:p>
        </p:txBody>
      </p:sp>
      <p:sp>
        <p:nvSpPr>
          <p:cNvPr id="8" name="Oval 7">
            <a:extLst>
              <a:ext uri="{FF2B5EF4-FFF2-40B4-BE49-F238E27FC236}">
                <a16:creationId xmlns:a16="http://schemas.microsoft.com/office/drawing/2014/main" id="{00E4A08F-0CA7-9FDA-6E7E-14E0F321622D}"/>
              </a:ext>
            </a:extLst>
          </p:cNvPr>
          <p:cNvSpPr/>
          <p:nvPr/>
        </p:nvSpPr>
        <p:spPr>
          <a:xfrm>
            <a:off x="2119795" y="4552777"/>
            <a:ext cx="769958" cy="7699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0" name="Oval 9">
            <a:extLst>
              <a:ext uri="{FF2B5EF4-FFF2-40B4-BE49-F238E27FC236}">
                <a16:creationId xmlns:a16="http://schemas.microsoft.com/office/drawing/2014/main" id="{9A3F813C-C064-4E0F-7D25-F025296EF83D}"/>
              </a:ext>
            </a:extLst>
          </p:cNvPr>
          <p:cNvSpPr/>
          <p:nvPr/>
        </p:nvSpPr>
        <p:spPr>
          <a:xfrm>
            <a:off x="2907860"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1" name="Oval 10">
            <a:extLst>
              <a:ext uri="{FF2B5EF4-FFF2-40B4-BE49-F238E27FC236}">
                <a16:creationId xmlns:a16="http://schemas.microsoft.com/office/drawing/2014/main" id="{5E2D9B6F-3156-7F48-4960-75DE90DD1728}"/>
              </a:ext>
            </a:extLst>
          </p:cNvPr>
          <p:cNvSpPr/>
          <p:nvPr/>
        </p:nvSpPr>
        <p:spPr>
          <a:xfrm>
            <a:off x="3127716"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2" name="Oval 11">
            <a:extLst>
              <a:ext uri="{FF2B5EF4-FFF2-40B4-BE49-F238E27FC236}">
                <a16:creationId xmlns:a16="http://schemas.microsoft.com/office/drawing/2014/main" id="{198684A4-89C6-DAD9-F6BC-0724170C8F17}"/>
              </a:ext>
            </a:extLst>
          </p:cNvPr>
          <p:cNvSpPr/>
          <p:nvPr/>
        </p:nvSpPr>
        <p:spPr>
          <a:xfrm>
            <a:off x="1621458"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 name="Oval 12">
            <a:extLst>
              <a:ext uri="{FF2B5EF4-FFF2-40B4-BE49-F238E27FC236}">
                <a16:creationId xmlns:a16="http://schemas.microsoft.com/office/drawing/2014/main" id="{B91B3C54-E850-9B69-36FA-DBDB379943E7}"/>
              </a:ext>
            </a:extLst>
          </p:cNvPr>
          <p:cNvSpPr/>
          <p:nvPr/>
        </p:nvSpPr>
        <p:spPr>
          <a:xfrm>
            <a:off x="1409200"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2" name="Oval 21">
            <a:extLst>
              <a:ext uri="{FF2B5EF4-FFF2-40B4-BE49-F238E27FC236}">
                <a16:creationId xmlns:a16="http://schemas.microsoft.com/office/drawing/2014/main" id="{9F02CDAC-37B0-999B-B296-7E83F58F9CBA}"/>
              </a:ext>
            </a:extLst>
          </p:cNvPr>
          <p:cNvSpPr/>
          <p:nvPr/>
        </p:nvSpPr>
        <p:spPr>
          <a:xfrm>
            <a:off x="1780800"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3" name="Oval 22">
            <a:extLst>
              <a:ext uri="{FF2B5EF4-FFF2-40B4-BE49-F238E27FC236}">
                <a16:creationId xmlns:a16="http://schemas.microsoft.com/office/drawing/2014/main" id="{D24A9614-0AB3-9715-2C22-6061515EC07B}"/>
              </a:ext>
            </a:extLst>
          </p:cNvPr>
          <p:cNvSpPr/>
          <p:nvPr/>
        </p:nvSpPr>
        <p:spPr>
          <a:xfrm>
            <a:off x="2748518"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 name="Oval 14">
            <a:extLst>
              <a:ext uri="{FF2B5EF4-FFF2-40B4-BE49-F238E27FC236}">
                <a16:creationId xmlns:a16="http://schemas.microsoft.com/office/drawing/2014/main" id="{3C815FBA-0A4C-C1F8-BC22-C5C7B0BAFA38}"/>
              </a:ext>
            </a:extLst>
          </p:cNvPr>
          <p:cNvSpPr/>
          <p:nvPr/>
        </p:nvSpPr>
        <p:spPr>
          <a:xfrm>
            <a:off x="2244765"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16" name="Straight Connector 15">
            <a:extLst>
              <a:ext uri="{FF2B5EF4-FFF2-40B4-BE49-F238E27FC236}">
                <a16:creationId xmlns:a16="http://schemas.microsoft.com/office/drawing/2014/main" id="{2788509D-38D6-0288-9F2D-1BFAFDDEF101}"/>
              </a:ext>
            </a:extLst>
          </p:cNvPr>
          <p:cNvCxnSpPr>
            <a:cxnSpLocks/>
          </p:cNvCxnSpPr>
          <p:nvPr/>
        </p:nvCxnSpPr>
        <p:spPr>
          <a:xfrm>
            <a:off x="1409200"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56E5F-04AC-7440-2B86-9DAD97BB8EA2}"/>
              </a:ext>
            </a:extLst>
          </p:cNvPr>
          <p:cNvCxnSpPr/>
          <p:nvPr/>
        </p:nvCxnSpPr>
        <p:spPr>
          <a:xfrm>
            <a:off x="186111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A01506-A498-1E7E-1760-E66CB680DAD4}"/>
              </a:ext>
            </a:extLst>
          </p:cNvPr>
          <p:cNvCxnSpPr>
            <a:cxnSpLocks/>
          </p:cNvCxnSpPr>
          <p:nvPr/>
        </p:nvCxnSpPr>
        <p:spPr>
          <a:xfrm>
            <a:off x="2778628" y="5209977"/>
            <a:ext cx="201193" cy="13638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9C8C85-CA52-C9BC-24BD-825B8A612C20}"/>
              </a:ext>
            </a:extLst>
          </p:cNvPr>
          <p:cNvCxnSpPr>
            <a:cxnSpLocks/>
          </p:cNvCxnSpPr>
          <p:nvPr/>
        </p:nvCxnSpPr>
        <p:spPr>
          <a:xfrm flipH="1">
            <a:off x="2032993" y="5209977"/>
            <a:ext cx="201193" cy="123134"/>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07EF81-B588-ED60-97EA-640DC95ABF64}"/>
              </a:ext>
            </a:extLst>
          </p:cNvPr>
          <p:cNvCxnSpPr>
            <a:cxnSpLocks/>
          </p:cNvCxnSpPr>
          <p:nvPr/>
        </p:nvCxnSpPr>
        <p:spPr>
          <a:xfrm>
            <a:off x="2506407" y="5322735"/>
            <a:ext cx="0" cy="21636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A64992-3735-18DF-E57E-7340084FBCEB}"/>
              </a:ext>
            </a:extLst>
          </p:cNvPr>
          <p:cNvCxnSpPr/>
          <p:nvPr/>
        </p:nvCxnSpPr>
        <p:spPr>
          <a:xfrm>
            <a:off x="2881601"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826E32B-7EEE-FC4F-1AE4-13FD9F8A987C}"/>
              </a:ext>
            </a:extLst>
          </p:cNvPr>
          <p:cNvSpPr/>
          <p:nvPr/>
        </p:nvSpPr>
        <p:spPr>
          <a:xfrm>
            <a:off x="2274573"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p:txBody>
      </p:sp>
      <p:sp>
        <p:nvSpPr>
          <p:cNvPr id="25" name="Rectangle 24">
            <a:extLst>
              <a:ext uri="{FF2B5EF4-FFF2-40B4-BE49-F238E27FC236}">
                <a16:creationId xmlns:a16="http://schemas.microsoft.com/office/drawing/2014/main" id="{769E63EE-66EA-2468-E780-7AEF118FA709}"/>
              </a:ext>
            </a:extLst>
          </p:cNvPr>
          <p:cNvSpPr/>
          <p:nvPr/>
        </p:nvSpPr>
        <p:spPr>
          <a:xfrm>
            <a:off x="1331962" y="3010196"/>
            <a:ext cx="2345623" cy="75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26" name="Rectangle 25">
            <a:extLst>
              <a:ext uri="{FF2B5EF4-FFF2-40B4-BE49-F238E27FC236}">
                <a16:creationId xmlns:a16="http://schemas.microsoft.com/office/drawing/2014/main" id="{F108D59B-F48A-F314-4E0D-13DCE776502C}"/>
              </a:ext>
            </a:extLst>
          </p:cNvPr>
          <p:cNvSpPr/>
          <p:nvPr/>
        </p:nvSpPr>
        <p:spPr>
          <a:xfrm>
            <a:off x="4921808"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Tekstfelt 26">
            <a:extLst>
              <a:ext uri="{FF2B5EF4-FFF2-40B4-BE49-F238E27FC236}">
                <a16:creationId xmlns:a16="http://schemas.microsoft.com/office/drawing/2014/main" id="{42B69356-6BD0-9CAB-97CC-9A162AA869C7}"/>
              </a:ext>
            </a:extLst>
          </p:cNvPr>
          <p:cNvSpPr txBox="1"/>
          <p:nvPr/>
        </p:nvSpPr>
        <p:spPr>
          <a:xfrm>
            <a:off x="4923422" y="2531971"/>
            <a:ext cx="2516773" cy="30777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Buy core from vendor</a:t>
            </a:r>
            <a:endParaRPr kumimoji="0" lang="en-US" sz="11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9" name="Oval 28">
            <a:extLst>
              <a:ext uri="{FF2B5EF4-FFF2-40B4-BE49-F238E27FC236}">
                <a16:creationId xmlns:a16="http://schemas.microsoft.com/office/drawing/2014/main" id="{2C38B166-AF80-9EA0-CC21-1603DFC4BFEB}"/>
              </a:ext>
            </a:extLst>
          </p:cNvPr>
          <p:cNvSpPr/>
          <p:nvPr/>
        </p:nvSpPr>
        <p:spPr>
          <a:xfrm>
            <a:off x="5793030" y="4552777"/>
            <a:ext cx="769958" cy="7699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r>
              <a:rPr kumimoji="0" lang="en-US" sz="1000" u="none" strike="noStrike" kern="1200" cap="none" spc="0" normalizeH="0" baseline="3000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rd</a:t>
            </a: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t>
            </a: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party</a:t>
            </a:r>
            <a:r>
              <a:rPr kumimoji="0" lang="en-US" sz="10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core</a:t>
            </a:r>
          </a:p>
        </p:txBody>
      </p:sp>
      <p:sp>
        <p:nvSpPr>
          <p:cNvPr id="30" name="Oval 29">
            <a:extLst>
              <a:ext uri="{FF2B5EF4-FFF2-40B4-BE49-F238E27FC236}">
                <a16:creationId xmlns:a16="http://schemas.microsoft.com/office/drawing/2014/main" id="{923A2684-7D25-05EE-C009-051C71024614}"/>
              </a:ext>
            </a:extLst>
          </p:cNvPr>
          <p:cNvSpPr/>
          <p:nvPr/>
        </p:nvSpPr>
        <p:spPr>
          <a:xfrm>
            <a:off x="6581095"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1" name="Oval 30">
            <a:extLst>
              <a:ext uri="{FF2B5EF4-FFF2-40B4-BE49-F238E27FC236}">
                <a16:creationId xmlns:a16="http://schemas.microsoft.com/office/drawing/2014/main" id="{9827520C-F38C-04DD-8C60-81F7E89CDDBF}"/>
              </a:ext>
            </a:extLst>
          </p:cNvPr>
          <p:cNvSpPr/>
          <p:nvPr/>
        </p:nvSpPr>
        <p:spPr>
          <a:xfrm>
            <a:off x="6800951"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2" name="Oval 31">
            <a:extLst>
              <a:ext uri="{FF2B5EF4-FFF2-40B4-BE49-F238E27FC236}">
                <a16:creationId xmlns:a16="http://schemas.microsoft.com/office/drawing/2014/main" id="{25D16934-E5B7-0697-F113-59B74A0315C3}"/>
              </a:ext>
            </a:extLst>
          </p:cNvPr>
          <p:cNvSpPr/>
          <p:nvPr/>
        </p:nvSpPr>
        <p:spPr>
          <a:xfrm>
            <a:off x="5294693"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3" name="Oval 32">
            <a:extLst>
              <a:ext uri="{FF2B5EF4-FFF2-40B4-BE49-F238E27FC236}">
                <a16:creationId xmlns:a16="http://schemas.microsoft.com/office/drawing/2014/main" id="{16C41527-E68D-18D9-D4C3-781DB37F10B8}"/>
              </a:ext>
            </a:extLst>
          </p:cNvPr>
          <p:cNvSpPr/>
          <p:nvPr/>
        </p:nvSpPr>
        <p:spPr>
          <a:xfrm>
            <a:off x="5082435"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2" name="Oval 41">
            <a:extLst>
              <a:ext uri="{FF2B5EF4-FFF2-40B4-BE49-F238E27FC236}">
                <a16:creationId xmlns:a16="http://schemas.microsoft.com/office/drawing/2014/main" id="{ECC64EC7-7231-6518-C878-2EB4E68A0E8E}"/>
              </a:ext>
            </a:extLst>
          </p:cNvPr>
          <p:cNvSpPr/>
          <p:nvPr/>
        </p:nvSpPr>
        <p:spPr>
          <a:xfrm>
            <a:off x="5443019"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3" name="Oval 42">
            <a:extLst>
              <a:ext uri="{FF2B5EF4-FFF2-40B4-BE49-F238E27FC236}">
                <a16:creationId xmlns:a16="http://schemas.microsoft.com/office/drawing/2014/main" id="{6761EEDE-1A0A-3F38-6957-DA1EAB09269C}"/>
              </a:ext>
            </a:extLst>
          </p:cNvPr>
          <p:cNvSpPr/>
          <p:nvPr/>
        </p:nvSpPr>
        <p:spPr>
          <a:xfrm>
            <a:off x="6410737"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35" name="Oval 34">
            <a:extLst>
              <a:ext uri="{FF2B5EF4-FFF2-40B4-BE49-F238E27FC236}">
                <a16:creationId xmlns:a16="http://schemas.microsoft.com/office/drawing/2014/main" id="{142E2C92-8245-3B60-8EAB-0D7EE5C5B471}"/>
              </a:ext>
            </a:extLst>
          </p:cNvPr>
          <p:cNvSpPr/>
          <p:nvPr/>
        </p:nvSpPr>
        <p:spPr>
          <a:xfrm>
            <a:off x="5937894"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36" name="Straight Connector 35">
            <a:extLst>
              <a:ext uri="{FF2B5EF4-FFF2-40B4-BE49-F238E27FC236}">
                <a16:creationId xmlns:a16="http://schemas.microsoft.com/office/drawing/2014/main" id="{33F5B787-21B7-3EB1-12B2-3E0DB35B7D6D}"/>
              </a:ext>
            </a:extLst>
          </p:cNvPr>
          <p:cNvCxnSpPr>
            <a:cxnSpLocks/>
          </p:cNvCxnSpPr>
          <p:nvPr/>
        </p:nvCxnSpPr>
        <p:spPr>
          <a:xfrm>
            <a:off x="5082435"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67932A-0D03-9419-8DC4-FF8C5B5650CE}"/>
              </a:ext>
            </a:extLst>
          </p:cNvPr>
          <p:cNvCxnSpPr>
            <a:cxnSpLocks/>
            <a:endCxn id="29" idx="2"/>
          </p:cNvCxnSpPr>
          <p:nvPr/>
        </p:nvCxnSpPr>
        <p:spPr>
          <a:xfrm>
            <a:off x="5532713"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13F580-3CB1-B4FC-FDA3-013FE3E641ED}"/>
              </a:ext>
            </a:extLst>
          </p:cNvPr>
          <p:cNvCxnSpPr>
            <a:cxnSpLocks/>
            <a:stCxn id="29" idx="5"/>
            <a:endCxn id="30" idx="1"/>
          </p:cNvCxnSpPr>
          <p:nvPr/>
        </p:nvCxnSpPr>
        <p:spPr>
          <a:xfrm>
            <a:off x="6450230" y="5209977"/>
            <a:ext cx="201193" cy="136385"/>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83926-D66B-8A84-62E8-174C34DA4A1B}"/>
              </a:ext>
            </a:extLst>
          </p:cNvPr>
          <p:cNvCxnSpPr>
            <a:cxnSpLocks/>
            <a:stCxn id="29" idx="3"/>
            <a:endCxn id="32" idx="7"/>
          </p:cNvCxnSpPr>
          <p:nvPr/>
        </p:nvCxnSpPr>
        <p:spPr>
          <a:xfrm flipH="1">
            <a:off x="5704595" y="5209977"/>
            <a:ext cx="201193" cy="123134"/>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FC02F3-3FBA-4CB8-6E95-92805BC9F843}"/>
              </a:ext>
            </a:extLst>
          </p:cNvPr>
          <p:cNvCxnSpPr>
            <a:cxnSpLocks/>
            <a:stCxn id="29" idx="4"/>
            <a:endCxn id="35" idx="0"/>
          </p:cNvCxnSpPr>
          <p:nvPr/>
        </p:nvCxnSpPr>
        <p:spPr>
          <a:xfrm>
            <a:off x="6178009" y="5322735"/>
            <a:ext cx="0" cy="21636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10E4459-180B-6C2D-8035-BE2214B2B5C2}"/>
              </a:ext>
            </a:extLst>
          </p:cNvPr>
          <p:cNvCxnSpPr/>
          <p:nvPr/>
        </p:nvCxnSpPr>
        <p:spPr>
          <a:xfrm>
            <a:off x="6553203" y="4928467"/>
            <a:ext cx="260317" cy="9289"/>
          </a:xfrm>
          <a:prstGeom prst="straightConnector1">
            <a:avLst/>
          </a:prstGeom>
          <a:ln w="28575">
            <a:solidFill>
              <a:srgbClr val="ADADA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8163EF9-FEE6-6BEA-C07C-F5A34325E09F}"/>
              </a:ext>
            </a:extLst>
          </p:cNvPr>
          <p:cNvSpPr/>
          <p:nvPr/>
        </p:nvSpPr>
        <p:spPr>
          <a:xfrm>
            <a:off x="5947808"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45" name="Rectangle 44">
            <a:extLst>
              <a:ext uri="{FF2B5EF4-FFF2-40B4-BE49-F238E27FC236}">
                <a16:creationId xmlns:a16="http://schemas.microsoft.com/office/drawing/2014/main" id="{E569F966-1ED1-7BF5-F04E-D8C064336E13}"/>
              </a:ext>
            </a:extLst>
          </p:cNvPr>
          <p:cNvSpPr/>
          <p:nvPr/>
        </p:nvSpPr>
        <p:spPr>
          <a:xfrm>
            <a:off x="5008997" y="3010196"/>
            <a:ext cx="2345623" cy="68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46" name="Rectangle 45">
            <a:extLst>
              <a:ext uri="{FF2B5EF4-FFF2-40B4-BE49-F238E27FC236}">
                <a16:creationId xmlns:a16="http://schemas.microsoft.com/office/drawing/2014/main" id="{3F080910-4145-5A42-3CF8-A64D09B5EC50}"/>
              </a:ext>
            </a:extLst>
          </p:cNvPr>
          <p:cNvSpPr/>
          <p:nvPr/>
        </p:nvSpPr>
        <p:spPr>
          <a:xfrm>
            <a:off x="8595043" y="2447360"/>
            <a:ext cx="2520000" cy="3768993"/>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7" name="Tekstfelt 26">
            <a:extLst>
              <a:ext uri="{FF2B5EF4-FFF2-40B4-BE49-F238E27FC236}">
                <a16:creationId xmlns:a16="http://schemas.microsoft.com/office/drawing/2014/main" id="{072313D8-4033-8BB7-52EB-38000A71966D}"/>
              </a:ext>
            </a:extLst>
          </p:cNvPr>
          <p:cNvSpPr txBox="1"/>
          <p:nvPr/>
        </p:nvSpPr>
        <p:spPr>
          <a:xfrm>
            <a:off x="8596657" y="2531971"/>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own core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 [project x]</a:t>
            </a:r>
          </a:p>
        </p:txBody>
      </p:sp>
      <p:sp>
        <p:nvSpPr>
          <p:cNvPr id="49" name="Oval 48">
            <a:extLst>
              <a:ext uri="{FF2B5EF4-FFF2-40B4-BE49-F238E27FC236}">
                <a16:creationId xmlns:a16="http://schemas.microsoft.com/office/drawing/2014/main" id="{F63C8086-6157-A8C4-E1A9-708C46B2D87E}"/>
              </a:ext>
            </a:extLst>
          </p:cNvPr>
          <p:cNvSpPr/>
          <p:nvPr/>
        </p:nvSpPr>
        <p:spPr>
          <a:xfrm>
            <a:off x="9466265" y="4552777"/>
            <a:ext cx="769958" cy="7699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[Project]</a:t>
            </a:r>
            <a:b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000" u="none" strike="noStrike" kern="1200" cap="none" spc="0" normalizeH="0" baseline="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core</a:t>
            </a:r>
          </a:p>
        </p:txBody>
      </p:sp>
      <p:sp>
        <p:nvSpPr>
          <p:cNvPr id="50" name="Oval 49">
            <a:extLst>
              <a:ext uri="{FF2B5EF4-FFF2-40B4-BE49-F238E27FC236}">
                <a16:creationId xmlns:a16="http://schemas.microsoft.com/office/drawing/2014/main" id="{599A57B2-213D-935F-64BF-1BEA6647D06E}"/>
              </a:ext>
            </a:extLst>
          </p:cNvPr>
          <p:cNvSpPr/>
          <p:nvPr/>
        </p:nvSpPr>
        <p:spPr>
          <a:xfrm>
            <a:off x="10254330" y="527603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1" name="Oval 50">
            <a:extLst>
              <a:ext uri="{FF2B5EF4-FFF2-40B4-BE49-F238E27FC236}">
                <a16:creationId xmlns:a16="http://schemas.microsoft.com/office/drawing/2014/main" id="{CA9032EA-1C21-2557-1F4D-6C395FA1A5EE}"/>
              </a:ext>
            </a:extLst>
          </p:cNvPr>
          <p:cNvSpPr/>
          <p:nvPr/>
        </p:nvSpPr>
        <p:spPr>
          <a:xfrm>
            <a:off x="10474186" y="4697641"/>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2" name="Oval 51">
            <a:extLst>
              <a:ext uri="{FF2B5EF4-FFF2-40B4-BE49-F238E27FC236}">
                <a16:creationId xmlns:a16="http://schemas.microsoft.com/office/drawing/2014/main" id="{933BA743-8766-5B71-5807-AB17621C7465}"/>
              </a:ext>
            </a:extLst>
          </p:cNvPr>
          <p:cNvSpPr/>
          <p:nvPr/>
        </p:nvSpPr>
        <p:spPr>
          <a:xfrm>
            <a:off x="8967928" y="5262783"/>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3" name="Oval 52">
            <a:extLst>
              <a:ext uri="{FF2B5EF4-FFF2-40B4-BE49-F238E27FC236}">
                <a16:creationId xmlns:a16="http://schemas.microsoft.com/office/drawing/2014/main" id="{9DEAEDF5-D189-3997-7872-0A79E8CBBC9F}"/>
              </a:ext>
            </a:extLst>
          </p:cNvPr>
          <p:cNvSpPr/>
          <p:nvPr/>
        </p:nvSpPr>
        <p:spPr>
          <a:xfrm>
            <a:off x="8755670" y="4688352"/>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2" name="Oval 61">
            <a:extLst>
              <a:ext uri="{FF2B5EF4-FFF2-40B4-BE49-F238E27FC236}">
                <a16:creationId xmlns:a16="http://schemas.microsoft.com/office/drawing/2014/main" id="{7062E5C7-D5AA-277B-1712-DFA23F2522FC}"/>
              </a:ext>
            </a:extLst>
          </p:cNvPr>
          <p:cNvSpPr/>
          <p:nvPr/>
        </p:nvSpPr>
        <p:spPr>
          <a:xfrm>
            <a:off x="9130851"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3" name="Oval 62">
            <a:extLst>
              <a:ext uri="{FF2B5EF4-FFF2-40B4-BE49-F238E27FC236}">
                <a16:creationId xmlns:a16="http://schemas.microsoft.com/office/drawing/2014/main" id="{B83CB38E-9772-EF80-F99D-4725A4B4DE8F}"/>
              </a:ext>
            </a:extLst>
          </p:cNvPr>
          <p:cNvSpPr/>
          <p:nvPr/>
        </p:nvSpPr>
        <p:spPr>
          <a:xfrm>
            <a:off x="10098569" y="3826541"/>
            <a:ext cx="480230" cy="480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5" name="Oval 54">
            <a:extLst>
              <a:ext uri="{FF2B5EF4-FFF2-40B4-BE49-F238E27FC236}">
                <a16:creationId xmlns:a16="http://schemas.microsoft.com/office/drawing/2014/main" id="{6E8EC7A0-C448-80B9-EC07-892967BFEF8A}"/>
              </a:ext>
            </a:extLst>
          </p:cNvPr>
          <p:cNvSpPr/>
          <p:nvPr/>
        </p:nvSpPr>
        <p:spPr>
          <a:xfrm>
            <a:off x="9611129" y="5539104"/>
            <a:ext cx="480230" cy="480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cxnSp>
        <p:nvCxnSpPr>
          <p:cNvPr id="56" name="Straight Connector 55">
            <a:extLst>
              <a:ext uri="{FF2B5EF4-FFF2-40B4-BE49-F238E27FC236}">
                <a16:creationId xmlns:a16="http://schemas.microsoft.com/office/drawing/2014/main" id="{C126F647-67FE-1AD2-349B-180ABEB84F32}"/>
              </a:ext>
            </a:extLst>
          </p:cNvPr>
          <p:cNvCxnSpPr>
            <a:cxnSpLocks/>
          </p:cNvCxnSpPr>
          <p:nvPr/>
        </p:nvCxnSpPr>
        <p:spPr>
          <a:xfrm>
            <a:off x="8755670" y="4442881"/>
            <a:ext cx="2198746"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54258DB-DC5C-8285-1F75-473322BC3EDF}"/>
              </a:ext>
            </a:extLst>
          </p:cNvPr>
          <p:cNvCxnSpPr>
            <a:cxnSpLocks/>
            <a:endCxn id="49" idx="2"/>
          </p:cNvCxnSpPr>
          <p:nvPr/>
        </p:nvCxnSpPr>
        <p:spPr>
          <a:xfrm>
            <a:off x="9205948" y="4928467"/>
            <a:ext cx="260317" cy="928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D1623B-76F5-FFA1-6539-CF252DE43A78}"/>
              </a:ext>
            </a:extLst>
          </p:cNvPr>
          <p:cNvCxnSpPr>
            <a:cxnSpLocks/>
            <a:stCxn id="49" idx="5"/>
            <a:endCxn id="50" idx="1"/>
          </p:cNvCxnSpPr>
          <p:nvPr/>
        </p:nvCxnSpPr>
        <p:spPr>
          <a:xfrm>
            <a:off x="10123465" y="5209977"/>
            <a:ext cx="201193" cy="136385"/>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CC9FDD-48E5-628C-C044-FC26F1F35330}"/>
              </a:ext>
            </a:extLst>
          </p:cNvPr>
          <p:cNvCxnSpPr>
            <a:cxnSpLocks/>
            <a:stCxn id="49" idx="3"/>
            <a:endCxn id="52" idx="7"/>
          </p:cNvCxnSpPr>
          <p:nvPr/>
        </p:nvCxnSpPr>
        <p:spPr>
          <a:xfrm flipH="1">
            <a:off x="9377830" y="5209977"/>
            <a:ext cx="201193" cy="123134"/>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6B7D7CE-4984-1212-23C9-0FCC7E1EEB01}"/>
              </a:ext>
            </a:extLst>
          </p:cNvPr>
          <p:cNvCxnSpPr>
            <a:cxnSpLocks/>
            <a:stCxn id="49" idx="4"/>
            <a:endCxn id="55" idx="0"/>
          </p:cNvCxnSpPr>
          <p:nvPr/>
        </p:nvCxnSpPr>
        <p:spPr>
          <a:xfrm>
            <a:off x="9851244" y="5322735"/>
            <a:ext cx="0" cy="21636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64064BF-2F4D-2CF7-CDFA-472D84649406}"/>
              </a:ext>
            </a:extLst>
          </p:cNvPr>
          <p:cNvCxnSpPr/>
          <p:nvPr/>
        </p:nvCxnSpPr>
        <p:spPr>
          <a:xfrm>
            <a:off x="10226438" y="4928467"/>
            <a:ext cx="260317" cy="9289"/>
          </a:xfrm>
          <a:prstGeom prst="straightConnector1">
            <a:avLst/>
          </a:prstGeom>
          <a:solidFill>
            <a:schemeClr val="tx2"/>
          </a:solidFill>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2E88D65-285D-B56A-50DA-0AE3611A3B03}"/>
              </a:ext>
            </a:extLst>
          </p:cNvPr>
          <p:cNvSpPr/>
          <p:nvPr/>
        </p:nvSpPr>
        <p:spPr>
          <a:xfrm>
            <a:off x="9621043" y="1866482"/>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sp>
        <p:nvSpPr>
          <p:cNvPr id="65" name="Rectangle 64">
            <a:extLst>
              <a:ext uri="{FF2B5EF4-FFF2-40B4-BE49-F238E27FC236}">
                <a16:creationId xmlns:a16="http://schemas.microsoft.com/office/drawing/2014/main" id="{8888911D-B08A-EFAA-80D4-8416C48B6D9B}"/>
              </a:ext>
            </a:extLst>
          </p:cNvPr>
          <p:cNvSpPr/>
          <p:nvPr/>
        </p:nvSpPr>
        <p:spPr>
          <a:xfrm>
            <a:off x="8682232" y="3010196"/>
            <a:ext cx="2345623" cy="6882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a:t>
            </a:r>
          </a:p>
        </p:txBody>
      </p:sp>
      <p:sp>
        <p:nvSpPr>
          <p:cNvPr id="66" name="Rectangle 65">
            <a:extLst>
              <a:ext uri="{FF2B5EF4-FFF2-40B4-BE49-F238E27FC236}">
                <a16:creationId xmlns:a16="http://schemas.microsoft.com/office/drawing/2014/main" id="{943AB36F-6511-F925-9767-793227772244}"/>
              </a:ext>
            </a:extLst>
          </p:cNvPr>
          <p:cNvSpPr/>
          <p:nvPr/>
        </p:nvSpPr>
        <p:spPr>
          <a:xfrm>
            <a:off x="2223651" y="4761252"/>
            <a:ext cx="562246" cy="35300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000" dirty="0">
                <a:solidFill>
                  <a:schemeClr val="bg1"/>
                </a:solidFill>
              </a:rPr>
              <a:t>[Insert logo]</a:t>
            </a:r>
          </a:p>
        </p:txBody>
      </p:sp>
      <p:sp>
        <p:nvSpPr>
          <p:cNvPr id="7" name="Rectangle 6">
            <a:extLst>
              <a:ext uri="{FF2B5EF4-FFF2-40B4-BE49-F238E27FC236}">
                <a16:creationId xmlns:a16="http://schemas.microsoft.com/office/drawing/2014/main" id="{E6569230-3C19-3EAA-3F00-F0DA7405F613}"/>
              </a:ext>
            </a:extLst>
          </p:cNvPr>
          <p:cNvSpPr/>
          <p:nvPr/>
        </p:nvSpPr>
        <p:spPr>
          <a:xfrm>
            <a:off x="8330133" y="1744475"/>
            <a:ext cx="3042221" cy="4644361"/>
          </a:xfrm>
          <a:prstGeom prst="rect">
            <a:avLst/>
          </a:prstGeom>
          <a:noFill/>
          <a:ln w="1587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9" name="Rectangle 8">
            <a:extLst>
              <a:ext uri="{FF2B5EF4-FFF2-40B4-BE49-F238E27FC236}">
                <a16:creationId xmlns:a16="http://schemas.microsoft.com/office/drawing/2014/main" id="{987637F2-326F-68B1-65B4-B84ED9FB4FED}"/>
              </a:ext>
            </a:extLst>
          </p:cNvPr>
          <p:cNvSpPr/>
          <p:nvPr/>
        </p:nvSpPr>
        <p:spPr>
          <a:xfrm>
            <a:off x="1076957" y="1744474"/>
            <a:ext cx="6609591" cy="4644361"/>
          </a:xfrm>
          <a:prstGeom prst="rect">
            <a:avLst/>
          </a:prstGeom>
          <a:solidFill>
            <a:schemeClr val="tx1">
              <a:alpha val="60000"/>
            </a:schemeClr>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Footer Placeholder 2">
            <a:extLst>
              <a:ext uri="{FF2B5EF4-FFF2-40B4-BE49-F238E27FC236}">
                <a16:creationId xmlns:a16="http://schemas.microsoft.com/office/drawing/2014/main" id="{00DA063A-629E-BA04-BF7D-2A283BF7301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51507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dirty="0">
                <a:solidFill>
                  <a:schemeClr val="accent2"/>
                </a:solidFill>
                <a:latin typeface="Arial"/>
                <a:ea typeface="Arial"/>
                <a:cs typeface="Arial"/>
                <a:sym typeface="Arial"/>
              </a:rPr>
              <a:t>Template</a:t>
            </a:r>
            <a:endParaRPr lang="en-US" sz="2000" b="1" i="0" u="none" strike="noStrike" cap="none" dirty="0">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dirty="0">
                <a:latin typeface="Georgia"/>
                <a:ea typeface="Georgia"/>
                <a:cs typeface="Georgia"/>
                <a:sym typeface="Georgia"/>
              </a:rPr>
              <a:t>‘Business Case’ </a:t>
            </a:r>
            <a:br>
              <a:rPr lang="en-US" sz="3600" b="1" i="0" u="none" strike="noStrike" cap="none" dirty="0">
                <a:latin typeface="Georgia"/>
                <a:ea typeface="Georgia"/>
                <a:cs typeface="Georgia"/>
                <a:sym typeface="Georgia"/>
              </a:rPr>
            </a:br>
            <a:r>
              <a:rPr lang="en-US" sz="3600" b="1" i="0" u="none" strike="noStrike" cap="none" dirty="0">
                <a:latin typeface="Georgia"/>
                <a:ea typeface="Georgia"/>
                <a:cs typeface="Georgia"/>
                <a:sym typeface="Georgia"/>
              </a:rPr>
              <a:t>PowerPoint template</a:t>
            </a:r>
            <a:endParaRPr lang="en-US" dirty="0"/>
          </a:p>
        </p:txBody>
      </p:sp>
      <p:sp>
        <p:nvSpPr>
          <p:cNvPr id="2" name="TextBox 1">
            <a:extLst>
              <a:ext uri="{FF2B5EF4-FFF2-40B4-BE49-F238E27FC236}">
                <a16:creationId xmlns:a16="http://schemas.microsoft.com/office/drawing/2014/main" id="{93860465-D5F7-E051-4236-E340358BA097}"/>
              </a:ext>
            </a:extLst>
          </p:cNvPr>
          <p:cNvSpPr txBox="1"/>
          <p:nvPr/>
        </p:nvSpPr>
        <p:spPr>
          <a:xfrm>
            <a:off x="10485912" y="6555179"/>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Tree>
    <p:extLst>
      <p:ext uri="{BB962C8B-B14F-4D97-AF65-F5344CB8AC3E}">
        <p14:creationId xmlns:p14="http://schemas.microsoft.com/office/powerpoint/2010/main" val="3045723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accent1"/>
                </a:solidFill>
                <a:latin typeface="Georgia" panose="02040502050405020303" pitchFamily="18" charset="0"/>
                <a:sym typeface="Helvetica Now Display" panose="020B0504030202020204" pitchFamily="34" charset="77"/>
              </a:rPr>
              <a:t>Details: </a:t>
            </a:r>
            <a:r>
              <a:rPr lang="en-US" dirty="0">
                <a:solidFill>
                  <a:schemeClr val="bg1"/>
                </a:solidFill>
                <a:latin typeface="Georgia" panose="02040502050405020303" pitchFamily="18" charset="0"/>
                <a:sym typeface="Helvetica Now Display" panose="020B0504030202020204" pitchFamily="34" charset="77"/>
              </a:rPr>
              <a:t>Criteria evaluation for each option</a:t>
            </a:r>
            <a:endParaRPr lang="da-DK" dirty="0">
              <a:solidFill>
                <a:schemeClr val="bg1"/>
              </a:solidFill>
              <a:latin typeface="Georgia" panose="02040502050405020303" pitchFamily="18" charset="0"/>
              <a:sym typeface="Helvetica Now Display" panose="020B0504030202020204" pitchFamily="34" charset="77"/>
            </a:endParaRPr>
          </a:p>
        </p:txBody>
      </p:sp>
      <p:sp>
        <p:nvSpPr>
          <p:cNvPr id="2" name="Subtitle 1">
            <a:extLst>
              <a:ext uri="{FF2B5EF4-FFF2-40B4-BE49-F238E27FC236}">
                <a16:creationId xmlns:a16="http://schemas.microsoft.com/office/drawing/2014/main" id="{810B706C-AB12-FBC1-DDD5-876135EA2E3A}"/>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35ECE98C-6454-4762-2158-95DFB59AA198}"/>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26" name="Rectangle 25">
            <a:extLst>
              <a:ext uri="{FF2B5EF4-FFF2-40B4-BE49-F238E27FC236}">
                <a16:creationId xmlns:a16="http://schemas.microsoft.com/office/drawing/2014/main" id="{9E1FFB5D-B0FC-804B-98A0-A1D35B3900B7}"/>
              </a:ext>
            </a:extLst>
          </p:cNvPr>
          <p:cNvSpPr/>
          <p:nvPr/>
        </p:nvSpPr>
        <p:spPr>
          <a:xfrm>
            <a:off x="2036549" y="2360482"/>
            <a:ext cx="2880000" cy="645091"/>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1"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Tekstfelt 26">
            <a:extLst>
              <a:ext uri="{FF2B5EF4-FFF2-40B4-BE49-F238E27FC236}">
                <a16:creationId xmlns:a16="http://schemas.microsoft.com/office/drawing/2014/main" id="{DFC5C23B-8B24-0D47-9F8B-226AE77A7A3D}"/>
              </a:ext>
            </a:extLst>
          </p:cNvPr>
          <p:cNvSpPr txBox="1"/>
          <p:nvPr/>
        </p:nvSpPr>
        <p:spPr>
          <a:xfrm>
            <a:off x="2218163" y="2421417"/>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on top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of [company]’s core</a:t>
            </a:r>
          </a:p>
        </p:txBody>
      </p:sp>
      <p:sp>
        <p:nvSpPr>
          <p:cNvPr id="29" name="Oval 28">
            <a:extLst>
              <a:ext uri="{FF2B5EF4-FFF2-40B4-BE49-F238E27FC236}">
                <a16:creationId xmlns:a16="http://schemas.microsoft.com/office/drawing/2014/main" id="{F3E49F59-3C88-5E46-9D95-DD3489655F95}"/>
              </a:ext>
            </a:extLst>
          </p:cNvPr>
          <p:cNvSpPr/>
          <p:nvPr/>
        </p:nvSpPr>
        <p:spPr>
          <a:xfrm>
            <a:off x="3242549" y="1768906"/>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a:t>
            </a:r>
          </a:p>
        </p:txBody>
      </p:sp>
      <p:sp>
        <p:nvSpPr>
          <p:cNvPr id="48" name="Rectangle 47">
            <a:extLst>
              <a:ext uri="{FF2B5EF4-FFF2-40B4-BE49-F238E27FC236}">
                <a16:creationId xmlns:a16="http://schemas.microsoft.com/office/drawing/2014/main" id="{E9D7EE1F-D33F-204C-91CF-3056D4618029}"/>
              </a:ext>
            </a:extLst>
          </p:cNvPr>
          <p:cNvSpPr/>
          <p:nvPr/>
        </p:nvSpPr>
        <p:spPr>
          <a:xfrm>
            <a:off x="5450934" y="2360482"/>
            <a:ext cx="2880000" cy="645091"/>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49" name="Tekstfelt 26">
            <a:extLst>
              <a:ext uri="{FF2B5EF4-FFF2-40B4-BE49-F238E27FC236}">
                <a16:creationId xmlns:a16="http://schemas.microsoft.com/office/drawing/2014/main" id="{5DA439C2-620D-964E-BB49-71D94CFE8A51}"/>
              </a:ext>
            </a:extLst>
          </p:cNvPr>
          <p:cNvSpPr txBox="1"/>
          <p:nvPr/>
        </p:nvSpPr>
        <p:spPr>
          <a:xfrm>
            <a:off x="5632548" y="2529139"/>
            <a:ext cx="2516773" cy="307777"/>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Buy core from vendor</a:t>
            </a:r>
            <a:endParaRPr kumimoji="0" lang="en-US" sz="11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51" name="Oval 50">
            <a:extLst>
              <a:ext uri="{FF2B5EF4-FFF2-40B4-BE49-F238E27FC236}">
                <a16:creationId xmlns:a16="http://schemas.microsoft.com/office/drawing/2014/main" id="{101AA276-D42A-0B4C-A4D9-6F23F7838F8D}"/>
              </a:ext>
            </a:extLst>
          </p:cNvPr>
          <p:cNvSpPr/>
          <p:nvPr/>
        </p:nvSpPr>
        <p:spPr>
          <a:xfrm>
            <a:off x="6656934" y="1768906"/>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a:t>
            </a:r>
          </a:p>
        </p:txBody>
      </p:sp>
      <p:sp>
        <p:nvSpPr>
          <p:cNvPr id="69" name="Rectangle 68">
            <a:extLst>
              <a:ext uri="{FF2B5EF4-FFF2-40B4-BE49-F238E27FC236}">
                <a16:creationId xmlns:a16="http://schemas.microsoft.com/office/drawing/2014/main" id="{A066541A-8F61-A843-A74C-FDE76B4C2BE4}"/>
              </a:ext>
            </a:extLst>
          </p:cNvPr>
          <p:cNvSpPr/>
          <p:nvPr/>
        </p:nvSpPr>
        <p:spPr>
          <a:xfrm>
            <a:off x="8865320" y="2360482"/>
            <a:ext cx="2880000" cy="645091"/>
          </a:xfrm>
          <a:prstGeom prst="rect">
            <a:avLst/>
          </a:prstGeom>
          <a:solidFill>
            <a:schemeClr val="tx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70" name="Tekstfelt 26">
            <a:extLst>
              <a:ext uri="{FF2B5EF4-FFF2-40B4-BE49-F238E27FC236}">
                <a16:creationId xmlns:a16="http://schemas.microsoft.com/office/drawing/2014/main" id="{E101521E-47AA-6F45-84D4-E8C9C965317A}"/>
              </a:ext>
            </a:extLst>
          </p:cNvPr>
          <p:cNvSpPr txBox="1"/>
          <p:nvPr/>
        </p:nvSpPr>
        <p:spPr>
          <a:xfrm>
            <a:off x="9046934" y="2421417"/>
            <a:ext cx="2516773"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Build own core </a:t>
            </a:r>
            <a:b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br>
            <a:r>
              <a:rPr kumimoji="0" lang="en-US"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 [project x]</a:t>
            </a:r>
          </a:p>
        </p:txBody>
      </p:sp>
      <p:sp>
        <p:nvSpPr>
          <p:cNvPr id="72" name="Oval 71">
            <a:extLst>
              <a:ext uri="{FF2B5EF4-FFF2-40B4-BE49-F238E27FC236}">
                <a16:creationId xmlns:a16="http://schemas.microsoft.com/office/drawing/2014/main" id="{3B82158A-99B9-844F-8C04-AD0BCDC4E2D2}"/>
              </a:ext>
            </a:extLst>
          </p:cNvPr>
          <p:cNvSpPr/>
          <p:nvPr/>
        </p:nvSpPr>
        <p:spPr>
          <a:xfrm>
            <a:off x="10071320" y="1768906"/>
            <a:ext cx="468000" cy="4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a:t>
            </a:r>
          </a:p>
        </p:txBody>
      </p:sp>
      <p:sp>
        <p:nvSpPr>
          <p:cNvPr id="89" name="Rectangle 88">
            <a:extLst>
              <a:ext uri="{FF2B5EF4-FFF2-40B4-BE49-F238E27FC236}">
                <a16:creationId xmlns:a16="http://schemas.microsoft.com/office/drawing/2014/main" id="{778BCF8E-D8FE-A849-BF34-A5B9F4614ABB}"/>
              </a:ext>
            </a:extLst>
          </p:cNvPr>
          <p:cNvSpPr/>
          <p:nvPr/>
        </p:nvSpPr>
        <p:spPr>
          <a:xfrm>
            <a:off x="2398183" y="3504129"/>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cxnSp>
        <p:nvCxnSpPr>
          <p:cNvPr id="93" name="Straight Connector 92">
            <a:extLst>
              <a:ext uri="{FF2B5EF4-FFF2-40B4-BE49-F238E27FC236}">
                <a16:creationId xmlns:a16="http://schemas.microsoft.com/office/drawing/2014/main" id="{E44946D4-A506-BE4F-B207-09285BE2D9E1}"/>
              </a:ext>
            </a:extLst>
          </p:cNvPr>
          <p:cNvCxnSpPr>
            <a:cxnSpLocks/>
          </p:cNvCxnSpPr>
          <p:nvPr/>
        </p:nvCxnSpPr>
        <p:spPr>
          <a:xfrm flipH="1">
            <a:off x="533767" y="3875855"/>
            <a:ext cx="11305306"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05C29DD9-C08C-FA4A-ADA1-3D0470DF7FFA}"/>
              </a:ext>
            </a:extLst>
          </p:cNvPr>
          <p:cNvSpPr/>
          <p:nvPr/>
        </p:nvSpPr>
        <p:spPr>
          <a:xfrm>
            <a:off x="2050131" y="3550159"/>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98" name="Rectangle 97">
            <a:extLst>
              <a:ext uri="{FF2B5EF4-FFF2-40B4-BE49-F238E27FC236}">
                <a16:creationId xmlns:a16="http://schemas.microsoft.com/office/drawing/2014/main" id="{A263255B-69D4-EE46-A58D-2155996965E1}"/>
              </a:ext>
            </a:extLst>
          </p:cNvPr>
          <p:cNvSpPr/>
          <p:nvPr/>
        </p:nvSpPr>
        <p:spPr>
          <a:xfrm>
            <a:off x="533767" y="3496159"/>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 e.g. time-to-market]</a:t>
            </a:r>
          </a:p>
        </p:txBody>
      </p:sp>
      <p:sp>
        <p:nvSpPr>
          <p:cNvPr id="99" name="Rectangle 98">
            <a:extLst>
              <a:ext uri="{FF2B5EF4-FFF2-40B4-BE49-F238E27FC236}">
                <a16:creationId xmlns:a16="http://schemas.microsoft.com/office/drawing/2014/main" id="{C9BA92CC-1454-9E42-BF98-79BF624A1E8D}"/>
              </a:ext>
            </a:extLst>
          </p:cNvPr>
          <p:cNvSpPr/>
          <p:nvPr/>
        </p:nvSpPr>
        <p:spPr>
          <a:xfrm>
            <a:off x="533767" y="3979121"/>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a:t>
            </a:r>
          </a:p>
        </p:txBody>
      </p:sp>
      <p:sp>
        <p:nvSpPr>
          <p:cNvPr id="100" name="Rectangle 99">
            <a:extLst>
              <a:ext uri="{FF2B5EF4-FFF2-40B4-BE49-F238E27FC236}">
                <a16:creationId xmlns:a16="http://schemas.microsoft.com/office/drawing/2014/main" id="{81E8F1C3-B093-BA4C-B3D7-887DBE7A65E1}"/>
              </a:ext>
            </a:extLst>
          </p:cNvPr>
          <p:cNvSpPr/>
          <p:nvPr/>
        </p:nvSpPr>
        <p:spPr>
          <a:xfrm>
            <a:off x="533767" y="4945045"/>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a:t>
            </a:r>
          </a:p>
        </p:txBody>
      </p:sp>
      <p:sp>
        <p:nvSpPr>
          <p:cNvPr id="101" name="Rectangle 100">
            <a:extLst>
              <a:ext uri="{FF2B5EF4-FFF2-40B4-BE49-F238E27FC236}">
                <a16:creationId xmlns:a16="http://schemas.microsoft.com/office/drawing/2014/main" id="{BCA46B0A-0269-A54A-8DA7-0F8C414AE934}"/>
              </a:ext>
            </a:extLst>
          </p:cNvPr>
          <p:cNvSpPr/>
          <p:nvPr/>
        </p:nvSpPr>
        <p:spPr>
          <a:xfrm>
            <a:off x="533767" y="5918940"/>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a:t>
            </a:r>
          </a:p>
        </p:txBody>
      </p:sp>
      <p:sp>
        <p:nvSpPr>
          <p:cNvPr id="104" name="Rectangle 103">
            <a:extLst>
              <a:ext uri="{FF2B5EF4-FFF2-40B4-BE49-F238E27FC236}">
                <a16:creationId xmlns:a16="http://schemas.microsoft.com/office/drawing/2014/main" id="{044E761A-A786-284A-85F9-34B406576977}"/>
              </a:ext>
            </a:extLst>
          </p:cNvPr>
          <p:cNvSpPr/>
          <p:nvPr/>
        </p:nvSpPr>
        <p:spPr>
          <a:xfrm>
            <a:off x="533767" y="4462083"/>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a:t>
            </a:r>
          </a:p>
        </p:txBody>
      </p:sp>
      <p:sp>
        <p:nvSpPr>
          <p:cNvPr id="107" name="Rectangle 106">
            <a:extLst>
              <a:ext uri="{FF2B5EF4-FFF2-40B4-BE49-F238E27FC236}">
                <a16:creationId xmlns:a16="http://schemas.microsoft.com/office/drawing/2014/main" id="{DCAC85A9-B9D8-9843-BA33-DBE783EB594F}"/>
              </a:ext>
            </a:extLst>
          </p:cNvPr>
          <p:cNvSpPr/>
          <p:nvPr/>
        </p:nvSpPr>
        <p:spPr>
          <a:xfrm>
            <a:off x="533767" y="5428007"/>
            <a:ext cx="1226168" cy="3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[Criteria]</a:t>
            </a:r>
          </a:p>
        </p:txBody>
      </p:sp>
      <p:cxnSp>
        <p:nvCxnSpPr>
          <p:cNvPr id="114" name="Straight Connector 113">
            <a:extLst>
              <a:ext uri="{FF2B5EF4-FFF2-40B4-BE49-F238E27FC236}">
                <a16:creationId xmlns:a16="http://schemas.microsoft.com/office/drawing/2014/main" id="{6237E6C6-380D-8849-A24F-F1FC63E079BD}"/>
              </a:ext>
            </a:extLst>
          </p:cNvPr>
          <p:cNvCxnSpPr>
            <a:cxnSpLocks/>
          </p:cNvCxnSpPr>
          <p:nvPr/>
        </p:nvCxnSpPr>
        <p:spPr>
          <a:xfrm flipH="1">
            <a:off x="533767" y="4364764"/>
            <a:ext cx="11305306"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3CA9C21-BB0A-CA47-A8A9-DF97439E081F}"/>
              </a:ext>
            </a:extLst>
          </p:cNvPr>
          <p:cNvCxnSpPr>
            <a:cxnSpLocks/>
          </p:cNvCxnSpPr>
          <p:nvPr/>
        </p:nvCxnSpPr>
        <p:spPr>
          <a:xfrm flipH="1">
            <a:off x="533767" y="4853673"/>
            <a:ext cx="11305306"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853ECD4-97B2-8341-B5FE-3D86DC74906D}"/>
              </a:ext>
            </a:extLst>
          </p:cNvPr>
          <p:cNvCxnSpPr>
            <a:cxnSpLocks/>
          </p:cNvCxnSpPr>
          <p:nvPr/>
        </p:nvCxnSpPr>
        <p:spPr>
          <a:xfrm flipH="1">
            <a:off x="533767" y="5342582"/>
            <a:ext cx="11305306"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589670A-A261-C544-8579-B61D8DB08C8F}"/>
              </a:ext>
            </a:extLst>
          </p:cNvPr>
          <p:cNvCxnSpPr>
            <a:cxnSpLocks/>
          </p:cNvCxnSpPr>
          <p:nvPr/>
        </p:nvCxnSpPr>
        <p:spPr>
          <a:xfrm flipH="1">
            <a:off x="533767" y="5831489"/>
            <a:ext cx="11305306"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8AFC1CE8-A01B-CC49-810D-8A80EA008B05}"/>
              </a:ext>
            </a:extLst>
          </p:cNvPr>
          <p:cNvSpPr/>
          <p:nvPr/>
        </p:nvSpPr>
        <p:spPr>
          <a:xfrm>
            <a:off x="5812568" y="3504129"/>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19" name="Rectangle 118">
            <a:extLst>
              <a:ext uri="{FF2B5EF4-FFF2-40B4-BE49-F238E27FC236}">
                <a16:creationId xmlns:a16="http://schemas.microsoft.com/office/drawing/2014/main" id="{811C647C-EEC4-0740-A6E8-CB613AE6CE86}"/>
              </a:ext>
            </a:extLst>
          </p:cNvPr>
          <p:cNvSpPr/>
          <p:nvPr/>
        </p:nvSpPr>
        <p:spPr>
          <a:xfrm>
            <a:off x="9226954" y="3504129"/>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0" name="Rectangle 119">
            <a:extLst>
              <a:ext uri="{FF2B5EF4-FFF2-40B4-BE49-F238E27FC236}">
                <a16:creationId xmlns:a16="http://schemas.microsoft.com/office/drawing/2014/main" id="{9671CC00-5991-D14F-8DAC-90E38D202345}"/>
              </a:ext>
            </a:extLst>
          </p:cNvPr>
          <p:cNvSpPr/>
          <p:nvPr/>
        </p:nvSpPr>
        <p:spPr>
          <a:xfrm>
            <a:off x="2398183" y="3987091"/>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1" name="Rectangle 120">
            <a:extLst>
              <a:ext uri="{FF2B5EF4-FFF2-40B4-BE49-F238E27FC236}">
                <a16:creationId xmlns:a16="http://schemas.microsoft.com/office/drawing/2014/main" id="{A0820451-F3C0-3D47-A3B8-E4656FEDAAF4}"/>
              </a:ext>
            </a:extLst>
          </p:cNvPr>
          <p:cNvSpPr/>
          <p:nvPr/>
        </p:nvSpPr>
        <p:spPr>
          <a:xfrm>
            <a:off x="2398182" y="4470053"/>
            <a:ext cx="2741725"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2" name="Rectangle 121">
            <a:extLst>
              <a:ext uri="{FF2B5EF4-FFF2-40B4-BE49-F238E27FC236}">
                <a16:creationId xmlns:a16="http://schemas.microsoft.com/office/drawing/2014/main" id="{A1D49F92-0BBE-4D44-BF47-C33703751C64}"/>
              </a:ext>
            </a:extLst>
          </p:cNvPr>
          <p:cNvSpPr/>
          <p:nvPr/>
        </p:nvSpPr>
        <p:spPr>
          <a:xfrm>
            <a:off x="2398183" y="4953015"/>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3" name="Rectangle 122">
            <a:extLst>
              <a:ext uri="{FF2B5EF4-FFF2-40B4-BE49-F238E27FC236}">
                <a16:creationId xmlns:a16="http://schemas.microsoft.com/office/drawing/2014/main" id="{F795DCE0-D5D8-FA45-A1B8-366EEA3596A3}"/>
              </a:ext>
            </a:extLst>
          </p:cNvPr>
          <p:cNvSpPr/>
          <p:nvPr/>
        </p:nvSpPr>
        <p:spPr>
          <a:xfrm>
            <a:off x="2398182" y="5435977"/>
            <a:ext cx="2741725"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4" name="Rectangle 123">
            <a:extLst>
              <a:ext uri="{FF2B5EF4-FFF2-40B4-BE49-F238E27FC236}">
                <a16:creationId xmlns:a16="http://schemas.microsoft.com/office/drawing/2014/main" id="{C23A1A22-6108-2B4D-B240-2CCE086B3CD4}"/>
              </a:ext>
            </a:extLst>
          </p:cNvPr>
          <p:cNvSpPr/>
          <p:nvPr/>
        </p:nvSpPr>
        <p:spPr>
          <a:xfrm>
            <a:off x="5812568" y="5435977"/>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5" name="Rectangle 124">
            <a:extLst>
              <a:ext uri="{FF2B5EF4-FFF2-40B4-BE49-F238E27FC236}">
                <a16:creationId xmlns:a16="http://schemas.microsoft.com/office/drawing/2014/main" id="{C0175806-0842-8246-9590-710B5B6943B2}"/>
              </a:ext>
            </a:extLst>
          </p:cNvPr>
          <p:cNvSpPr/>
          <p:nvPr/>
        </p:nvSpPr>
        <p:spPr>
          <a:xfrm>
            <a:off x="5812568" y="5918940"/>
            <a:ext cx="2907118"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6" name="Rectangle 125">
            <a:extLst>
              <a:ext uri="{FF2B5EF4-FFF2-40B4-BE49-F238E27FC236}">
                <a16:creationId xmlns:a16="http://schemas.microsoft.com/office/drawing/2014/main" id="{F04A2838-EA8F-D742-97DA-A40C35856A25}"/>
              </a:ext>
            </a:extLst>
          </p:cNvPr>
          <p:cNvSpPr/>
          <p:nvPr/>
        </p:nvSpPr>
        <p:spPr>
          <a:xfrm>
            <a:off x="2398183" y="5918940"/>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7" name="Rectangle 126">
            <a:extLst>
              <a:ext uri="{FF2B5EF4-FFF2-40B4-BE49-F238E27FC236}">
                <a16:creationId xmlns:a16="http://schemas.microsoft.com/office/drawing/2014/main" id="{CC8BDC42-A49F-2347-9AC7-AFF209B37566}"/>
              </a:ext>
            </a:extLst>
          </p:cNvPr>
          <p:cNvSpPr/>
          <p:nvPr/>
        </p:nvSpPr>
        <p:spPr>
          <a:xfrm>
            <a:off x="5812568" y="4953015"/>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8" name="Rectangle 127">
            <a:extLst>
              <a:ext uri="{FF2B5EF4-FFF2-40B4-BE49-F238E27FC236}">
                <a16:creationId xmlns:a16="http://schemas.microsoft.com/office/drawing/2014/main" id="{4315D76A-792A-9F42-8BB5-CFBED0727F61}"/>
              </a:ext>
            </a:extLst>
          </p:cNvPr>
          <p:cNvSpPr/>
          <p:nvPr/>
        </p:nvSpPr>
        <p:spPr>
          <a:xfrm>
            <a:off x="5812568" y="3987091"/>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29" name="Rectangle 128">
            <a:extLst>
              <a:ext uri="{FF2B5EF4-FFF2-40B4-BE49-F238E27FC236}">
                <a16:creationId xmlns:a16="http://schemas.microsoft.com/office/drawing/2014/main" id="{13D15494-E832-9A42-800D-5DEAB7C5B841}"/>
              </a:ext>
            </a:extLst>
          </p:cNvPr>
          <p:cNvSpPr/>
          <p:nvPr/>
        </p:nvSpPr>
        <p:spPr>
          <a:xfrm>
            <a:off x="5812567" y="4470053"/>
            <a:ext cx="2741728"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0" name="Rectangle 129">
            <a:extLst>
              <a:ext uri="{FF2B5EF4-FFF2-40B4-BE49-F238E27FC236}">
                <a16:creationId xmlns:a16="http://schemas.microsoft.com/office/drawing/2014/main" id="{1B42727F-81FD-264A-8AE7-32911355BCB3}"/>
              </a:ext>
            </a:extLst>
          </p:cNvPr>
          <p:cNvSpPr/>
          <p:nvPr/>
        </p:nvSpPr>
        <p:spPr>
          <a:xfrm>
            <a:off x="9226954" y="3987091"/>
            <a:ext cx="2612119"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1" name="Rectangle 130">
            <a:extLst>
              <a:ext uri="{FF2B5EF4-FFF2-40B4-BE49-F238E27FC236}">
                <a16:creationId xmlns:a16="http://schemas.microsoft.com/office/drawing/2014/main" id="{8984D38F-456F-FF48-A300-EF6A89670B8E}"/>
              </a:ext>
            </a:extLst>
          </p:cNvPr>
          <p:cNvSpPr/>
          <p:nvPr/>
        </p:nvSpPr>
        <p:spPr>
          <a:xfrm>
            <a:off x="9226954" y="4470053"/>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2" name="Rectangle 131">
            <a:extLst>
              <a:ext uri="{FF2B5EF4-FFF2-40B4-BE49-F238E27FC236}">
                <a16:creationId xmlns:a16="http://schemas.microsoft.com/office/drawing/2014/main" id="{A0C66966-3974-AA40-AF13-B19684504B34}"/>
              </a:ext>
            </a:extLst>
          </p:cNvPr>
          <p:cNvSpPr/>
          <p:nvPr/>
        </p:nvSpPr>
        <p:spPr>
          <a:xfrm>
            <a:off x="9226954" y="4953015"/>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3" name="Rectangle 132">
            <a:extLst>
              <a:ext uri="{FF2B5EF4-FFF2-40B4-BE49-F238E27FC236}">
                <a16:creationId xmlns:a16="http://schemas.microsoft.com/office/drawing/2014/main" id="{157F6419-FB86-6C4C-9BAD-DCFDDF3874D8}"/>
              </a:ext>
            </a:extLst>
          </p:cNvPr>
          <p:cNvSpPr/>
          <p:nvPr/>
        </p:nvSpPr>
        <p:spPr>
          <a:xfrm>
            <a:off x="9226954" y="5435977"/>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4" name="Rectangle 133">
            <a:extLst>
              <a:ext uri="{FF2B5EF4-FFF2-40B4-BE49-F238E27FC236}">
                <a16:creationId xmlns:a16="http://schemas.microsoft.com/office/drawing/2014/main" id="{481E7D93-AF5B-EB44-A5EC-7A2BAE19C633}"/>
              </a:ext>
            </a:extLst>
          </p:cNvPr>
          <p:cNvSpPr/>
          <p:nvPr/>
        </p:nvSpPr>
        <p:spPr>
          <a:xfrm>
            <a:off x="9226954" y="5918940"/>
            <a:ext cx="2518366"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evaluation of criteria]</a:t>
            </a:r>
          </a:p>
        </p:txBody>
      </p:sp>
      <p:sp>
        <p:nvSpPr>
          <p:cNvPr id="136" name="Oval 135">
            <a:extLst>
              <a:ext uri="{FF2B5EF4-FFF2-40B4-BE49-F238E27FC236}">
                <a16:creationId xmlns:a16="http://schemas.microsoft.com/office/drawing/2014/main" id="{CC891AD7-D2E0-C642-BF10-0404A5A9DF63}"/>
              </a:ext>
            </a:extLst>
          </p:cNvPr>
          <p:cNvSpPr/>
          <p:nvPr/>
        </p:nvSpPr>
        <p:spPr>
          <a:xfrm>
            <a:off x="2050131" y="4037212"/>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7" name="Oval 136">
            <a:extLst>
              <a:ext uri="{FF2B5EF4-FFF2-40B4-BE49-F238E27FC236}">
                <a16:creationId xmlns:a16="http://schemas.microsoft.com/office/drawing/2014/main" id="{C3941DD0-E7D2-AC48-968C-77161C99B028}"/>
              </a:ext>
            </a:extLst>
          </p:cNvPr>
          <p:cNvSpPr/>
          <p:nvPr/>
        </p:nvSpPr>
        <p:spPr>
          <a:xfrm>
            <a:off x="2050131" y="4516083"/>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8" name="Oval 137">
            <a:extLst>
              <a:ext uri="{FF2B5EF4-FFF2-40B4-BE49-F238E27FC236}">
                <a16:creationId xmlns:a16="http://schemas.microsoft.com/office/drawing/2014/main" id="{55061127-F9E1-5F4A-A0D0-476EF9564E34}"/>
              </a:ext>
            </a:extLst>
          </p:cNvPr>
          <p:cNvSpPr/>
          <p:nvPr/>
        </p:nvSpPr>
        <p:spPr>
          <a:xfrm>
            <a:off x="2050131" y="4999045"/>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39" name="Oval 138">
            <a:extLst>
              <a:ext uri="{FF2B5EF4-FFF2-40B4-BE49-F238E27FC236}">
                <a16:creationId xmlns:a16="http://schemas.microsoft.com/office/drawing/2014/main" id="{FBCAB3AC-E63B-294D-9708-E8555CC5260F}"/>
              </a:ext>
            </a:extLst>
          </p:cNvPr>
          <p:cNvSpPr/>
          <p:nvPr/>
        </p:nvSpPr>
        <p:spPr>
          <a:xfrm>
            <a:off x="2050131" y="5482007"/>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0" name="Oval 139">
            <a:extLst>
              <a:ext uri="{FF2B5EF4-FFF2-40B4-BE49-F238E27FC236}">
                <a16:creationId xmlns:a16="http://schemas.microsoft.com/office/drawing/2014/main" id="{9705B1C3-EFFA-2E47-8726-DCA5A733CB8B}"/>
              </a:ext>
            </a:extLst>
          </p:cNvPr>
          <p:cNvSpPr/>
          <p:nvPr/>
        </p:nvSpPr>
        <p:spPr>
          <a:xfrm>
            <a:off x="2050131" y="5964970"/>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1" name="Pie 140">
            <a:extLst>
              <a:ext uri="{FF2B5EF4-FFF2-40B4-BE49-F238E27FC236}">
                <a16:creationId xmlns:a16="http://schemas.microsoft.com/office/drawing/2014/main" id="{7BD21086-89FC-7845-BA26-0D20858A7757}"/>
              </a:ext>
            </a:extLst>
          </p:cNvPr>
          <p:cNvSpPr/>
          <p:nvPr/>
        </p:nvSpPr>
        <p:spPr>
          <a:xfrm>
            <a:off x="2050131" y="3554250"/>
            <a:ext cx="216000" cy="216000"/>
          </a:xfrm>
          <a:prstGeom prst="pie">
            <a:avLst>
              <a:gd name="adj1" fmla="val 1079186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2" name="Pie 141">
            <a:extLst>
              <a:ext uri="{FF2B5EF4-FFF2-40B4-BE49-F238E27FC236}">
                <a16:creationId xmlns:a16="http://schemas.microsoft.com/office/drawing/2014/main" id="{4EEB946F-C356-C440-BBD0-46C91B40A52D}"/>
              </a:ext>
            </a:extLst>
          </p:cNvPr>
          <p:cNvSpPr/>
          <p:nvPr/>
        </p:nvSpPr>
        <p:spPr>
          <a:xfrm>
            <a:off x="2050131" y="4037212"/>
            <a:ext cx="216000" cy="216000"/>
          </a:xfrm>
          <a:prstGeom prst="pie">
            <a:avLst>
              <a:gd name="adj1" fmla="val 540131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3" name="Pie 142">
            <a:extLst>
              <a:ext uri="{FF2B5EF4-FFF2-40B4-BE49-F238E27FC236}">
                <a16:creationId xmlns:a16="http://schemas.microsoft.com/office/drawing/2014/main" id="{15D93347-47FC-3F4D-A5E6-6AB2A8AF152F}"/>
              </a:ext>
            </a:extLst>
          </p:cNvPr>
          <p:cNvSpPr/>
          <p:nvPr/>
        </p:nvSpPr>
        <p:spPr>
          <a:xfrm>
            <a:off x="2050131" y="4516083"/>
            <a:ext cx="216000" cy="216000"/>
          </a:xfrm>
          <a:prstGeom prst="pie">
            <a:avLst>
              <a:gd name="adj1" fmla="val 1079186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4" name="Pie 143">
            <a:extLst>
              <a:ext uri="{FF2B5EF4-FFF2-40B4-BE49-F238E27FC236}">
                <a16:creationId xmlns:a16="http://schemas.microsoft.com/office/drawing/2014/main" id="{484D75FC-53F1-2943-9783-B5B5E2FA9578}"/>
              </a:ext>
            </a:extLst>
          </p:cNvPr>
          <p:cNvSpPr/>
          <p:nvPr/>
        </p:nvSpPr>
        <p:spPr>
          <a:xfrm>
            <a:off x="2050131" y="4999045"/>
            <a:ext cx="216000" cy="216000"/>
          </a:xfrm>
          <a:prstGeom prst="pie">
            <a:avLst>
              <a:gd name="adj1" fmla="val 1079186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6" name="Pie 145">
            <a:extLst>
              <a:ext uri="{FF2B5EF4-FFF2-40B4-BE49-F238E27FC236}">
                <a16:creationId xmlns:a16="http://schemas.microsoft.com/office/drawing/2014/main" id="{BC1FF8B8-CAEC-B149-888A-782928843977}"/>
              </a:ext>
            </a:extLst>
          </p:cNvPr>
          <p:cNvSpPr/>
          <p:nvPr/>
        </p:nvSpPr>
        <p:spPr>
          <a:xfrm>
            <a:off x="2050131" y="5482007"/>
            <a:ext cx="216000" cy="216000"/>
          </a:xfrm>
          <a:prstGeom prst="pie">
            <a:avLst>
              <a:gd name="adj1" fmla="val 10791864"/>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49" name="Oval 148">
            <a:extLst>
              <a:ext uri="{FF2B5EF4-FFF2-40B4-BE49-F238E27FC236}">
                <a16:creationId xmlns:a16="http://schemas.microsoft.com/office/drawing/2014/main" id="{DA00D9D3-2A63-7C4B-9281-58C400429FCB}"/>
              </a:ext>
            </a:extLst>
          </p:cNvPr>
          <p:cNvSpPr/>
          <p:nvPr/>
        </p:nvSpPr>
        <p:spPr>
          <a:xfrm>
            <a:off x="5450934" y="3550159"/>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0" name="Oval 149">
            <a:extLst>
              <a:ext uri="{FF2B5EF4-FFF2-40B4-BE49-F238E27FC236}">
                <a16:creationId xmlns:a16="http://schemas.microsoft.com/office/drawing/2014/main" id="{4B602D03-A62F-DC42-91BD-970B07902659}"/>
              </a:ext>
            </a:extLst>
          </p:cNvPr>
          <p:cNvSpPr/>
          <p:nvPr/>
        </p:nvSpPr>
        <p:spPr>
          <a:xfrm>
            <a:off x="5450934" y="4037212"/>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1" name="Oval 150">
            <a:extLst>
              <a:ext uri="{FF2B5EF4-FFF2-40B4-BE49-F238E27FC236}">
                <a16:creationId xmlns:a16="http://schemas.microsoft.com/office/drawing/2014/main" id="{E77D8090-D195-7F48-86B9-4E00FD2EFFEC}"/>
              </a:ext>
            </a:extLst>
          </p:cNvPr>
          <p:cNvSpPr/>
          <p:nvPr/>
        </p:nvSpPr>
        <p:spPr>
          <a:xfrm>
            <a:off x="5450934" y="4516083"/>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2" name="Oval 151">
            <a:extLst>
              <a:ext uri="{FF2B5EF4-FFF2-40B4-BE49-F238E27FC236}">
                <a16:creationId xmlns:a16="http://schemas.microsoft.com/office/drawing/2014/main" id="{77FF894A-FCC2-5C4E-9DC9-2E3E100C4CB9}"/>
              </a:ext>
            </a:extLst>
          </p:cNvPr>
          <p:cNvSpPr/>
          <p:nvPr/>
        </p:nvSpPr>
        <p:spPr>
          <a:xfrm>
            <a:off x="5450934" y="4999045"/>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3" name="Oval 152">
            <a:extLst>
              <a:ext uri="{FF2B5EF4-FFF2-40B4-BE49-F238E27FC236}">
                <a16:creationId xmlns:a16="http://schemas.microsoft.com/office/drawing/2014/main" id="{EEB3B7B4-D42A-1E4E-85AA-69CB6C97BEB3}"/>
              </a:ext>
            </a:extLst>
          </p:cNvPr>
          <p:cNvSpPr/>
          <p:nvPr/>
        </p:nvSpPr>
        <p:spPr>
          <a:xfrm>
            <a:off x="5450934" y="5482007"/>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4" name="Oval 153">
            <a:extLst>
              <a:ext uri="{FF2B5EF4-FFF2-40B4-BE49-F238E27FC236}">
                <a16:creationId xmlns:a16="http://schemas.microsoft.com/office/drawing/2014/main" id="{1D6CDA67-751A-424A-A229-7DACFA508514}"/>
              </a:ext>
            </a:extLst>
          </p:cNvPr>
          <p:cNvSpPr/>
          <p:nvPr/>
        </p:nvSpPr>
        <p:spPr>
          <a:xfrm>
            <a:off x="5450934" y="5964970"/>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155" name="Pie 154">
            <a:extLst>
              <a:ext uri="{FF2B5EF4-FFF2-40B4-BE49-F238E27FC236}">
                <a16:creationId xmlns:a16="http://schemas.microsoft.com/office/drawing/2014/main" id="{B13F87F4-7E15-EB46-A3FB-2F505F76A3FA}"/>
              </a:ext>
            </a:extLst>
          </p:cNvPr>
          <p:cNvSpPr/>
          <p:nvPr/>
        </p:nvSpPr>
        <p:spPr>
          <a:xfrm>
            <a:off x="5450934" y="3554250"/>
            <a:ext cx="216000" cy="216000"/>
          </a:xfrm>
          <a:prstGeom prst="pie">
            <a:avLst>
              <a:gd name="adj1" fmla="val 6932"/>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6" name="Pie 155">
            <a:extLst>
              <a:ext uri="{FF2B5EF4-FFF2-40B4-BE49-F238E27FC236}">
                <a16:creationId xmlns:a16="http://schemas.microsoft.com/office/drawing/2014/main" id="{95310D76-1FCF-E346-AAF6-A4ADD5F08814}"/>
              </a:ext>
            </a:extLst>
          </p:cNvPr>
          <p:cNvSpPr/>
          <p:nvPr/>
        </p:nvSpPr>
        <p:spPr>
          <a:xfrm>
            <a:off x="5450934" y="4037212"/>
            <a:ext cx="216000" cy="216000"/>
          </a:xfrm>
          <a:prstGeom prst="pie">
            <a:avLst>
              <a:gd name="adj1" fmla="val 10795350"/>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7" name="Pie 156">
            <a:extLst>
              <a:ext uri="{FF2B5EF4-FFF2-40B4-BE49-F238E27FC236}">
                <a16:creationId xmlns:a16="http://schemas.microsoft.com/office/drawing/2014/main" id="{526FE6B0-3254-4A43-8B3D-616E80591C8A}"/>
              </a:ext>
            </a:extLst>
          </p:cNvPr>
          <p:cNvSpPr/>
          <p:nvPr/>
        </p:nvSpPr>
        <p:spPr>
          <a:xfrm>
            <a:off x="5450934" y="4516083"/>
            <a:ext cx="216000" cy="216000"/>
          </a:xfrm>
          <a:prstGeom prst="pie">
            <a:avLst>
              <a:gd name="adj1" fmla="val 540168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8" name="Pie 157">
            <a:extLst>
              <a:ext uri="{FF2B5EF4-FFF2-40B4-BE49-F238E27FC236}">
                <a16:creationId xmlns:a16="http://schemas.microsoft.com/office/drawing/2014/main" id="{0CC0CCC9-744D-D44E-856E-5F07FC6C2908}"/>
              </a:ext>
            </a:extLst>
          </p:cNvPr>
          <p:cNvSpPr/>
          <p:nvPr/>
        </p:nvSpPr>
        <p:spPr>
          <a:xfrm>
            <a:off x="5450934" y="4999045"/>
            <a:ext cx="216000" cy="216000"/>
          </a:xfrm>
          <a:prstGeom prst="pie">
            <a:avLst>
              <a:gd name="adj1" fmla="val 540108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59" name="Pie 158">
            <a:extLst>
              <a:ext uri="{FF2B5EF4-FFF2-40B4-BE49-F238E27FC236}">
                <a16:creationId xmlns:a16="http://schemas.microsoft.com/office/drawing/2014/main" id="{06A6D8E3-6F78-F542-BDE9-75D12012689B}"/>
              </a:ext>
            </a:extLst>
          </p:cNvPr>
          <p:cNvSpPr/>
          <p:nvPr/>
        </p:nvSpPr>
        <p:spPr>
          <a:xfrm>
            <a:off x="5450934" y="5482007"/>
            <a:ext cx="216000" cy="216000"/>
          </a:xfrm>
          <a:prstGeom prst="pie">
            <a:avLst>
              <a:gd name="adj1" fmla="val 544013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2" name="Oval 181">
            <a:extLst>
              <a:ext uri="{FF2B5EF4-FFF2-40B4-BE49-F238E27FC236}">
                <a16:creationId xmlns:a16="http://schemas.microsoft.com/office/drawing/2014/main" id="{39FB38F7-CD2B-A243-AF8D-A17FFF72C923}"/>
              </a:ext>
            </a:extLst>
          </p:cNvPr>
          <p:cNvSpPr/>
          <p:nvPr/>
        </p:nvSpPr>
        <p:spPr>
          <a:xfrm>
            <a:off x="8865320" y="3546068"/>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3" name="Oval 182">
            <a:extLst>
              <a:ext uri="{FF2B5EF4-FFF2-40B4-BE49-F238E27FC236}">
                <a16:creationId xmlns:a16="http://schemas.microsoft.com/office/drawing/2014/main" id="{ED2BBEDF-0FD5-2545-A7A9-F77EE208CB6F}"/>
              </a:ext>
            </a:extLst>
          </p:cNvPr>
          <p:cNvSpPr/>
          <p:nvPr/>
        </p:nvSpPr>
        <p:spPr>
          <a:xfrm>
            <a:off x="8865320" y="4033121"/>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4" name="Oval 183">
            <a:extLst>
              <a:ext uri="{FF2B5EF4-FFF2-40B4-BE49-F238E27FC236}">
                <a16:creationId xmlns:a16="http://schemas.microsoft.com/office/drawing/2014/main" id="{3C383420-0EE2-C34D-AA3B-E71B499B594B}"/>
              </a:ext>
            </a:extLst>
          </p:cNvPr>
          <p:cNvSpPr/>
          <p:nvPr/>
        </p:nvSpPr>
        <p:spPr>
          <a:xfrm>
            <a:off x="8865320" y="451199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5" name="Oval 184">
            <a:extLst>
              <a:ext uri="{FF2B5EF4-FFF2-40B4-BE49-F238E27FC236}">
                <a16:creationId xmlns:a16="http://schemas.microsoft.com/office/drawing/2014/main" id="{6CF533B0-562B-384D-AE88-BDF298E98531}"/>
              </a:ext>
            </a:extLst>
          </p:cNvPr>
          <p:cNvSpPr/>
          <p:nvPr/>
        </p:nvSpPr>
        <p:spPr>
          <a:xfrm>
            <a:off x="8865320" y="4994954"/>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6" name="Oval 185">
            <a:extLst>
              <a:ext uri="{FF2B5EF4-FFF2-40B4-BE49-F238E27FC236}">
                <a16:creationId xmlns:a16="http://schemas.microsoft.com/office/drawing/2014/main" id="{98D5571C-291C-9A44-84F3-F86A914EDA2B}"/>
              </a:ext>
            </a:extLst>
          </p:cNvPr>
          <p:cNvSpPr/>
          <p:nvPr/>
        </p:nvSpPr>
        <p:spPr>
          <a:xfrm>
            <a:off x="8865320" y="5477916"/>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7" name="Oval 186">
            <a:extLst>
              <a:ext uri="{FF2B5EF4-FFF2-40B4-BE49-F238E27FC236}">
                <a16:creationId xmlns:a16="http://schemas.microsoft.com/office/drawing/2014/main" id="{94FA190C-279B-B942-AB61-0EDF49B6EBD0}"/>
              </a:ext>
            </a:extLst>
          </p:cNvPr>
          <p:cNvSpPr/>
          <p:nvPr/>
        </p:nvSpPr>
        <p:spPr>
          <a:xfrm>
            <a:off x="8865320" y="5960879"/>
            <a:ext cx="216000" cy="216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88" name="Pie 187">
            <a:extLst>
              <a:ext uri="{FF2B5EF4-FFF2-40B4-BE49-F238E27FC236}">
                <a16:creationId xmlns:a16="http://schemas.microsoft.com/office/drawing/2014/main" id="{5E34EF36-A5A3-3A46-ADC6-B0ACF1D2C353}"/>
              </a:ext>
            </a:extLst>
          </p:cNvPr>
          <p:cNvSpPr/>
          <p:nvPr/>
        </p:nvSpPr>
        <p:spPr>
          <a:xfrm>
            <a:off x="8865320" y="3550159"/>
            <a:ext cx="216000" cy="216000"/>
          </a:xfrm>
          <a:prstGeom prst="pie">
            <a:avLst>
              <a:gd name="adj1" fmla="val 539845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3" name="Pie 192">
            <a:extLst>
              <a:ext uri="{FF2B5EF4-FFF2-40B4-BE49-F238E27FC236}">
                <a16:creationId xmlns:a16="http://schemas.microsoft.com/office/drawing/2014/main" id="{3213A18C-8286-D047-AC24-D413131CEFB7}"/>
              </a:ext>
            </a:extLst>
          </p:cNvPr>
          <p:cNvSpPr/>
          <p:nvPr/>
        </p:nvSpPr>
        <p:spPr>
          <a:xfrm>
            <a:off x="8865320" y="4033121"/>
            <a:ext cx="216000" cy="216000"/>
          </a:xfrm>
          <a:prstGeom prst="pie">
            <a:avLst>
              <a:gd name="adj1" fmla="val 6932"/>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4" name="Pie 193">
            <a:extLst>
              <a:ext uri="{FF2B5EF4-FFF2-40B4-BE49-F238E27FC236}">
                <a16:creationId xmlns:a16="http://schemas.microsoft.com/office/drawing/2014/main" id="{84128630-DA96-744B-925B-0BD534A2A736}"/>
              </a:ext>
            </a:extLst>
          </p:cNvPr>
          <p:cNvSpPr/>
          <p:nvPr/>
        </p:nvSpPr>
        <p:spPr>
          <a:xfrm>
            <a:off x="8865320" y="5960879"/>
            <a:ext cx="216000" cy="216000"/>
          </a:xfrm>
          <a:prstGeom prst="pie">
            <a:avLst>
              <a:gd name="adj1" fmla="val 540108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5" name="Pie 194">
            <a:extLst>
              <a:ext uri="{FF2B5EF4-FFF2-40B4-BE49-F238E27FC236}">
                <a16:creationId xmlns:a16="http://schemas.microsoft.com/office/drawing/2014/main" id="{3520C9B3-9649-664F-848E-EEAA9FCA73CF}"/>
              </a:ext>
            </a:extLst>
          </p:cNvPr>
          <p:cNvSpPr/>
          <p:nvPr/>
        </p:nvSpPr>
        <p:spPr>
          <a:xfrm>
            <a:off x="8865320" y="5002361"/>
            <a:ext cx="216000" cy="216000"/>
          </a:xfrm>
          <a:prstGeom prst="pie">
            <a:avLst>
              <a:gd name="adj1" fmla="val 5401081"/>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7" name="Oval 196">
            <a:extLst>
              <a:ext uri="{FF2B5EF4-FFF2-40B4-BE49-F238E27FC236}">
                <a16:creationId xmlns:a16="http://schemas.microsoft.com/office/drawing/2014/main" id="{817434D3-2FAF-5B4E-8C12-612F573B45A1}"/>
              </a:ext>
            </a:extLst>
          </p:cNvPr>
          <p:cNvSpPr/>
          <p:nvPr/>
        </p:nvSpPr>
        <p:spPr>
          <a:xfrm>
            <a:off x="10623019" y="1371212"/>
            <a:ext cx="144000" cy="144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rgbClr val="FFFFFF">
                  <a:lumMod val="75000"/>
                </a:srgb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8" name="Pie 197">
            <a:extLst>
              <a:ext uri="{FF2B5EF4-FFF2-40B4-BE49-F238E27FC236}">
                <a16:creationId xmlns:a16="http://schemas.microsoft.com/office/drawing/2014/main" id="{80B822BB-DA3D-A749-AFA8-C79A0026B80F}"/>
              </a:ext>
            </a:extLst>
          </p:cNvPr>
          <p:cNvSpPr/>
          <p:nvPr/>
        </p:nvSpPr>
        <p:spPr>
          <a:xfrm>
            <a:off x="10623019" y="1371212"/>
            <a:ext cx="144000" cy="144000"/>
          </a:xfrm>
          <a:prstGeom prst="pie">
            <a:avLst>
              <a:gd name="adj1" fmla="val 1070203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199" name="Oval 198">
            <a:extLst>
              <a:ext uri="{FF2B5EF4-FFF2-40B4-BE49-F238E27FC236}">
                <a16:creationId xmlns:a16="http://schemas.microsoft.com/office/drawing/2014/main" id="{AC398245-54C2-0740-AAD7-36B94FEBA289}"/>
              </a:ext>
            </a:extLst>
          </p:cNvPr>
          <p:cNvSpPr/>
          <p:nvPr/>
        </p:nvSpPr>
        <p:spPr>
          <a:xfrm>
            <a:off x="11473487" y="1368249"/>
            <a:ext cx="144000" cy="1440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rgbClr val="FFFFFF">
                  <a:lumMod val="75000"/>
                </a:srgbClr>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01" name="Pie 200">
            <a:extLst>
              <a:ext uri="{FF2B5EF4-FFF2-40B4-BE49-F238E27FC236}">
                <a16:creationId xmlns:a16="http://schemas.microsoft.com/office/drawing/2014/main" id="{406576C7-117C-4A4A-946E-9DBC600AF087}"/>
              </a:ext>
            </a:extLst>
          </p:cNvPr>
          <p:cNvSpPr/>
          <p:nvPr/>
        </p:nvSpPr>
        <p:spPr>
          <a:xfrm>
            <a:off x="11473487" y="1368249"/>
            <a:ext cx="144000" cy="144000"/>
          </a:xfrm>
          <a:prstGeom prst="pie">
            <a:avLst>
              <a:gd name="adj1" fmla="val 21575825"/>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02" name="Rectangle 201">
            <a:extLst>
              <a:ext uri="{FF2B5EF4-FFF2-40B4-BE49-F238E27FC236}">
                <a16:creationId xmlns:a16="http://schemas.microsoft.com/office/drawing/2014/main" id="{323F7793-4B60-774C-95B1-CC458E57A8E4}"/>
              </a:ext>
            </a:extLst>
          </p:cNvPr>
          <p:cNvSpPr/>
          <p:nvPr/>
        </p:nvSpPr>
        <p:spPr>
          <a:xfrm>
            <a:off x="10400755" y="1448042"/>
            <a:ext cx="587173"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worse</a:t>
            </a:r>
          </a:p>
        </p:txBody>
      </p:sp>
      <p:sp>
        <p:nvSpPr>
          <p:cNvPr id="203" name="Rectangle 202">
            <a:extLst>
              <a:ext uri="{FF2B5EF4-FFF2-40B4-BE49-F238E27FC236}">
                <a16:creationId xmlns:a16="http://schemas.microsoft.com/office/drawing/2014/main" id="{293AFDFB-C144-2C49-891B-1A8949460210}"/>
              </a:ext>
            </a:extLst>
          </p:cNvPr>
          <p:cNvSpPr/>
          <p:nvPr/>
        </p:nvSpPr>
        <p:spPr>
          <a:xfrm>
            <a:off x="11251900" y="1448042"/>
            <a:ext cx="587173" cy="308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better</a:t>
            </a:r>
          </a:p>
        </p:txBody>
      </p:sp>
      <p:sp>
        <p:nvSpPr>
          <p:cNvPr id="8" name="Footer Placeholder 2">
            <a:extLst>
              <a:ext uri="{FF2B5EF4-FFF2-40B4-BE49-F238E27FC236}">
                <a16:creationId xmlns:a16="http://schemas.microsoft.com/office/drawing/2014/main" id="{538A1159-7ABF-07BB-AF5B-8138F8164EA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88516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bg1"/>
                </a:solidFill>
                <a:latin typeface="Georgia" panose="02040502050405020303" pitchFamily="18" charset="0"/>
                <a:sym typeface="Helvetica Now Display" panose="020B0504030202020204" pitchFamily="34" charset="77"/>
              </a:rPr>
              <a:t>There are [insert number] basic components in [project x]’s infrastructure</a:t>
            </a:r>
            <a:endParaRPr lang="da-DK" dirty="0">
              <a:solidFill>
                <a:schemeClr val="bg1"/>
              </a:solidFill>
              <a:latin typeface="Georgia" panose="02040502050405020303" pitchFamily="18" charset="0"/>
              <a:sym typeface="Helvetica Now Display" panose="020B0504030202020204" pitchFamily="34" charset="77"/>
            </a:endParaRPr>
          </a:p>
        </p:txBody>
      </p:sp>
      <p:sp>
        <p:nvSpPr>
          <p:cNvPr id="5" name="Text Placeholder 4">
            <a:extLst>
              <a:ext uri="{FF2B5EF4-FFF2-40B4-BE49-F238E27FC236}">
                <a16:creationId xmlns:a16="http://schemas.microsoft.com/office/drawing/2014/main" id="{E51DFE0D-8227-3D3F-F290-62C2CF3AB306}"/>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6" name="Rectangle 5">
            <a:extLst>
              <a:ext uri="{FF2B5EF4-FFF2-40B4-BE49-F238E27FC236}">
                <a16:creationId xmlns:a16="http://schemas.microsoft.com/office/drawing/2014/main" id="{BEF09046-278B-AA47-8A2B-BCD6CA66DB46}"/>
              </a:ext>
            </a:extLst>
          </p:cNvPr>
          <p:cNvSpPr/>
          <p:nvPr/>
        </p:nvSpPr>
        <p:spPr>
          <a:xfrm>
            <a:off x="3390596" y="1753681"/>
            <a:ext cx="4303735" cy="959694"/>
          </a:xfrm>
          <a:prstGeom prst="rect">
            <a:avLst/>
          </a:prstGeom>
          <a:solidFill>
            <a:schemeClr val="tx1">
              <a:lumMod val="9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 e.g. frontend]</a:t>
            </a:r>
          </a:p>
        </p:txBody>
      </p:sp>
      <p:sp>
        <p:nvSpPr>
          <p:cNvPr id="60" name="Rectangle 59">
            <a:extLst>
              <a:ext uri="{FF2B5EF4-FFF2-40B4-BE49-F238E27FC236}">
                <a16:creationId xmlns:a16="http://schemas.microsoft.com/office/drawing/2014/main" id="{03BC6FF5-E5C5-9649-BCCD-4A8268EB24B2}"/>
              </a:ext>
            </a:extLst>
          </p:cNvPr>
          <p:cNvSpPr/>
          <p:nvPr/>
        </p:nvSpPr>
        <p:spPr>
          <a:xfrm>
            <a:off x="3390597" y="3881353"/>
            <a:ext cx="5825647" cy="2480653"/>
          </a:xfrm>
          <a:prstGeom prst="rect">
            <a:avLst/>
          </a:prstGeom>
          <a:solidFill>
            <a:schemeClr val="tx1">
              <a:lumMod val="9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sp>
        <p:nvSpPr>
          <p:cNvPr id="61" name="Rectangle 60">
            <a:extLst>
              <a:ext uri="{FF2B5EF4-FFF2-40B4-BE49-F238E27FC236}">
                <a16:creationId xmlns:a16="http://schemas.microsoft.com/office/drawing/2014/main" id="{75FC4174-2D58-464F-80A5-79EF84379929}"/>
              </a:ext>
            </a:extLst>
          </p:cNvPr>
          <p:cNvSpPr/>
          <p:nvPr/>
        </p:nvSpPr>
        <p:spPr>
          <a:xfrm>
            <a:off x="3390596" y="2808952"/>
            <a:ext cx="4303734" cy="958865"/>
          </a:xfrm>
          <a:prstGeom prst="rect">
            <a:avLst/>
          </a:prstGeom>
          <a:solidFill>
            <a:schemeClr val="tx1">
              <a:lumMod val="9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sp>
        <p:nvSpPr>
          <p:cNvPr id="62" name="Rectangle 61">
            <a:extLst>
              <a:ext uri="{FF2B5EF4-FFF2-40B4-BE49-F238E27FC236}">
                <a16:creationId xmlns:a16="http://schemas.microsoft.com/office/drawing/2014/main" id="{4535E7EF-C6EB-0A4F-A643-911273044839}"/>
              </a:ext>
            </a:extLst>
          </p:cNvPr>
          <p:cNvSpPr/>
          <p:nvPr/>
        </p:nvSpPr>
        <p:spPr>
          <a:xfrm>
            <a:off x="7794306" y="1759793"/>
            <a:ext cx="1421938" cy="2014136"/>
          </a:xfrm>
          <a:prstGeom prst="rect">
            <a:avLst/>
          </a:prstGeom>
          <a:solidFill>
            <a:schemeClr val="tx1">
              <a:lumMod val="9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grpSp>
        <p:nvGrpSpPr>
          <p:cNvPr id="13" name="Group 12">
            <a:extLst>
              <a:ext uri="{FF2B5EF4-FFF2-40B4-BE49-F238E27FC236}">
                <a16:creationId xmlns:a16="http://schemas.microsoft.com/office/drawing/2014/main" id="{51B8D95D-B4C5-E841-A665-7B59DA68E3BF}"/>
              </a:ext>
            </a:extLst>
          </p:cNvPr>
          <p:cNvGrpSpPr/>
          <p:nvPr/>
        </p:nvGrpSpPr>
        <p:grpSpPr>
          <a:xfrm>
            <a:off x="3621403" y="4335709"/>
            <a:ext cx="5364035" cy="1882042"/>
            <a:chOff x="2987817" y="4335709"/>
            <a:chExt cx="5364035" cy="1882042"/>
          </a:xfrm>
        </p:grpSpPr>
        <p:sp>
          <p:nvSpPr>
            <p:cNvPr id="3" name="Rectangle 2">
              <a:extLst>
                <a:ext uri="{FF2B5EF4-FFF2-40B4-BE49-F238E27FC236}">
                  <a16:creationId xmlns:a16="http://schemas.microsoft.com/office/drawing/2014/main" id="{81B4600D-AEAE-7F40-93C8-C973DAF85BAB}"/>
                </a:ext>
              </a:extLst>
            </p:cNvPr>
            <p:cNvSpPr/>
            <p:nvPr/>
          </p:nvSpPr>
          <p:spPr>
            <a:xfrm>
              <a:off x="2987817" y="4335709"/>
              <a:ext cx="2520000" cy="12828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sub-component]</a:t>
              </a:r>
            </a:p>
          </p:txBody>
        </p:sp>
        <p:sp>
          <p:nvSpPr>
            <p:cNvPr id="7" name="Rectangle 6">
              <a:extLst>
                <a:ext uri="{FF2B5EF4-FFF2-40B4-BE49-F238E27FC236}">
                  <a16:creationId xmlns:a16="http://schemas.microsoft.com/office/drawing/2014/main" id="{C4EBF131-5A60-2E43-B411-AC73C1866181}"/>
                </a:ext>
              </a:extLst>
            </p:cNvPr>
            <p:cNvSpPr/>
            <p:nvPr/>
          </p:nvSpPr>
          <p:spPr>
            <a:xfrm>
              <a:off x="5831852" y="4346199"/>
              <a:ext cx="2520000" cy="12828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sub-component]</a:t>
              </a:r>
            </a:p>
          </p:txBody>
        </p:sp>
        <p:sp>
          <p:nvSpPr>
            <p:cNvPr id="10" name="Rectangle 9">
              <a:extLst>
                <a:ext uri="{FF2B5EF4-FFF2-40B4-BE49-F238E27FC236}">
                  <a16:creationId xmlns:a16="http://schemas.microsoft.com/office/drawing/2014/main" id="{ABC6FB94-E41A-2444-AB3E-FC35BC4B6A53}"/>
                </a:ext>
              </a:extLst>
            </p:cNvPr>
            <p:cNvSpPr/>
            <p:nvPr/>
          </p:nvSpPr>
          <p:spPr>
            <a:xfrm>
              <a:off x="2987817" y="5742551"/>
              <a:ext cx="5364035" cy="475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sub-component]</a:t>
              </a:r>
            </a:p>
          </p:txBody>
        </p:sp>
      </p:grpSp>
      <p:sp>
        <p:nvSpPr>
          <p:cNvPr id="37" name="Oval 36">
            <a:extLst>
              <a:ext uri="{FF2B5EF4-FFF2-40B4-BE49-F238E27FC236}">
                <a16:creationId xmlns:a16="http://schemas.microsoft.com/office/drawing/2014/main" id="{5B308EC3-2868-F34C-B8E1-F6BC1D6C3588}"/>
              </a:ext>
            </a:extLst>
          </p:cNvPr>
          <p:cNvSpPr/>
          <p:nvPr/>
        </p:nvSpPr>
        <p:spPr>
          <a:xfrm>
            <a:off x="3156596" y="1534476"/>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55" name="Oval 54">
            <a:extLst>
              <a:ext uri="{FF2B5EF4-FFF2-40B4-BE49-F238E27FC236}">
                <a16:creationId xmlns:a16="http://schemas.microsoft.com/office/drawing/2014/main" id="{593EBB1E-8C5A-7F47-A191-B399C570EE00}"/>
              </a:ext>
            </a:extLst>
          </p:cNvPr>
          <p:cNvSpPr/>
          <p:nvPr/>
        </p:nvSpPr>
        <p:spPr>
          <a:xfrm>
            <a:off x="3156596" y="2562451"/>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59" name="Oval 58">
            <a:extLst>
              <a:ext uri="{FF2B5EF4-FFF2-40B4-BE49-F238E27FC236}">
                <a16:creationId xmlns:a16="http://schemas.microsoft.com/office/drawing/2014/main" id="{F94D8827-A668-DD4A-9055-1BF9223B5810}"/>
              </a:ext>
            </a:extLst>
          </p:cNvPr>
          <p:cNvSpPr/>
          <p:nvPr/>
        </p:nvSpPr>
        <p:spPr>
          <a:xfrm>
            <a:off x="3156596" y="3647353"/>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4</a:t>
            </a:r>
          </a:p>
        </p:txBody>
      </p:sp>
      <p:sp>
        <p:nvSpPr>
          <p:cNvPr id="63" name="Oval 62">
            <a:extLst>
              <a:ext uri="{FF2B5EF4-FFF2-40B4-BE49-F238E27FC236}">
                <a16:creationId xmlns:a16="http://schemas.microsoft.com/office/drawing/2014/main" id="{F57E2FD7-D159-3540-B630-2CB3CB3DFF0D}"/>
              </a:ext>
            </a:extLst>
          </p:cNvPr>
          <p:cNvSpPr/>
          <p:nvPr/>
        </p:nvSpPr>
        <p:spPr>
          <a:xfrm>
            <a:off x="7564191" y="1527423"/>
            <a:ext cx="468000"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4" name="TextBox 3">
            <a:extLst>
              <a:ext uri="{FF2B5EF4-FFF2-40B4-BE49-F238E27FC236}">
                <a16:creationId xmlns:a16="http://schemas.microsoft.com/office/drawing/2014/main" id="{6E6FAC4E-1EB5-0C4A-B439-E723125E8BDD}"/>
              </a:ext>
            </a:extLst>
          </p:cNvPr>
          <p:cNvSpPr txBox="1"/>
          <p:nvPr/>
        </p:nvSpPr>
        <p:spPr>
          <a:xfrm>
            <a:off x="959181" y="1753571"/>
            <a:ext cx="2214000" cy="830997"/>
          </a:xfrm>
          <a:prstGeom prst="rect">
            <a:avLst/>
          </a:prstGeom>
          <a:noFill/>
        </p:spPr>
        <p:txBody>
          <a:bodyPr wrap="square" rtlCol="0">
            <a:spAutoFit/>
          </a:bodyPr>
          <a:lstStyle/>
          <a:p>
            <a:pPr>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component e.g. Everything the user sees and the underlying UX logic] </a:t>
            </a:r>
          </a:p>
        </p:txBody>
      </p:sp>
      <p:sp>
        <p:nvSpPr>
          <p:cNvPr id="64" name="TextBox 63">
            <a:extLst>
              <a:ext uri="{FF2B5EF4-FFF2-40B4-BE49-F238E27FC236}">
                <a16:creationId xmlns:a16="http://schemas.microsoft.com/office/drawing/2014/main" id="{9F90AAE6-EFBA-D349-8753-74EE1B5C7DCB}"/>
              </a:ext>
            </a:extLst>
          </p:cNvPr>
          <p:cNvSpPr txBox="1"/>
          <p:nvPr/>
        </p:nvSpPr>
        <p:spPr>
          <a:xfrm>
            <a:off x="959182" y="2808129"/>
            <a:ext cx="2214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component]</a:t>
            </a:r>
          </a:p>
        </p:txBody>
      </p:sp>
      <p:sp>
        <p:nvSpPr>
          <p:cNvPr id="66" name="TextBox 65">
            <a:extLst>
              <a:ext uri="{FF2B5EF4-FFF2-40B4-BE49-F238E27FC236}">
                <a16:creationId xmlns:a16="http://schemas.microsoft.com/office/drawing/2014/main" id="{55035631-9C69-1649-B2A3-9FF1731E45EB}"/>
              </a:ext>
            </a:extLst>
          </p:cNvPr>
          <p:cNvSpPr txBox="1"/>
          <p:nvPr/>
        </p:nvSpPr>
        <p:spPr>
          <a:xfrm>
            <a:off x="959181" y="3881353"/>
            <a:ext cx="2214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component]</a:t>
            </a:r>
          </a:p>
        </p:txBody>
      </p:sp>
      <p:sp>
        <p:nvSpPr>
          <p:cNvPr id="67" name="TextBox 66">
            <a:extLst>
              <a:ext uri="{FF2B5EF4-FFF2-40B4-BE49-F238E27FC236}">
                <a16:creationId xmlns:a16="http://schemas.microsoft.com/office/drawing/2014/main" id="{C7F966F6-8BFD-604E-9476-B4669117AE93}"/>
              </a:ext>
            </a:extLst>
          </p:cNvPr>
          <p:cNvSpPr txBox="1"/>
          <p:nvPr/>
        </p:nvSpPr>
        <p:spPr>
          <a:xfrm>
            <a:off x="9216244" y="1718965"/>
            <a:ext cx="22122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of component]</a:t>
            </a:r>
          </a:p>
        </p:txBody>
      </p:sp>
      <p:sp>
        <p:nvSpPr>
          <p:cNvPr id="8" name="Footer Placeholder 2">
            <a:extLst>
              <a:ext uri="{FF2B5EF4-FFF2-40B4-BE49-F238E27FC236}">
                <a16:creationId xmlns:a16="http://schemas.microsoft.com/office/drawing/2014/main" id="{B1C0ABD7-88CB-CA09-87D6-99713BE9DB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132201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1" name="Objekt 1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2" name="Title 11">
            <a:extLst>
              <a:ext uri="{FF2B5EF4-FFF2-40B4-BE49-F238E27FC236}">
                <a16:creationId xmlns:a16="http://schemas.microsoft.com/office/drawing/2014/main" id="{4B15E1FF-8E24-924E-B815-29B1BFB70939}"/>
              </a:ext>
            </a:extLst>
          </p:cNvPr>
          <p:cNvSpPr>
            <a:spLocks noGrp="1"/>
          </p:cNvSpPr>
          <p:nvPr>
            <p:ph type="title"/>
          </p:nvPr>
        </p:nvSpPr>
        <p:spPr/>
        <p:txBody>
          <a:bodyPr>
            <a:noAutofit/>
          </a:bodyPr>
          <a:lstStyle/>
          <a:p>
            <a:r>
              <a:rPr lang="en-US" dirty="0">
                <a:solidFill>
                  <a:schemeClr val="accent1"/>
                </a:solidFill>
                <a:latin typeface="Georgia" panose="02040502050405020303" pitchFamily="18" charset="0"/>
                <a:sym typeface="Helvetica Now Display" panose="020B0504030202020204" pitchFamily="34" charset="77"/>
              </a:rPr>
              <a:t>Details: </a:t>
            </a:r>
            <a:r>
              <a:rPr lang="en-US" dirty="0">
                <a:solidFill>
                  <a:schemeClr val="bg1"/>
                </a:solidFill>
                <a:latin typeface="Georgia" panose="02040502050405020303" pitchFamily="18" charset="0"/>
                <a:sym typeface="Helvetica Now Display" panose="020B0504030202020204" pitchFamily="34" charset="77"/>
              </a:rPr>
              <a:t>[Project x]’s infrastructure</a:t>
            </a:r>
            <a:endParaRPr lang="da-DK" b="0" dirty="0">
              <a:solidFill>
                <a:schemeClr val="tx2"/>
              </a:solidFill>
              <a:latin typeface="Arial" panose="020B0604020202020204" pitchFamily="34" charset="0"/>
              <a:sym typeface="Helvetica Now Display" panose="020B0504030202020204" pitchFamily="34" charset="77"/>
            </a:endParaRPr>
          </a:p>
        </p:txBody>
      </p:sp>
      <p:sp>
        <p:nvSpPr>
          <p:cNvPr id="4" name="Text Placeholder 3">
            <a:extLst>
              <a:ext uri="{FF2B5EF4-FFF2-40B4-BE49-F238E27FC236}">
                <a16:creationId xmlns:a16="http://schemas.microsoft.com/office/drawing/2014/main" id="{21333D87-6586-F448-0F05-1FD8B3AB14D9}"/>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3" name="Rectangle 2">
            <a:extLst>
              <a:ext uri="{FF2B5EF4-FFF2-40B4-BE49-F238E27FC236}">
                <a16:creationId xmlns:a16="http://schemas.microsoft.com/office/drawing/2014/main" id="{81B4600D-AEAE-7F40-93C8-C973DAF85BAB}"/>
              </a:ext>
            </a:extLst>
          </p:cNvPr>
          <p:cNvSpPr/>
          <p:nvPr/>
        </p:nvSpPr>
        <p:spPr>
          <a:xfrm>
            <a:off x="848566" y="4518857"/>
            <a:ext cx="5191962" cy="166571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element/sub-component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7" name="Rectangle 6">
            <a:extLst>
              <a:ext uri="{FF2B5EF4-FFF2-40B4-BE49-F238E27FC236}">
                <a16:creationId xmlns:a16="http://schemas.microsoft.com/office/drawing/2014/main" id="{C4EBF131-5A60-2E43-B411-AC73C1866181}"/>
              </a:ext>
            </a:extLst>
          </p:cNvPr>
          <p:cNvSpPr/>
          <p:nvPr/>
        </p:nvSpPr>
        <p:spPr>
          <a:xfrm>
            <a:off x="6176485" y="4518855"/>
            <a:ext cx="5191200" cy="166571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element/sub-component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8" name="Rectangle 7">
            <a:extLst>
              <a:ext uri="{FF2B5EF4-FFF2-40B4-BE49-F238E27FC236}">
                <a16:creationId xmlns:a16="http://schemas.microsoft.com/office/drawing/2014/main" id="{77730031-644D-8847-8EB7-77662A06E00E}"/>
              </a:ext>
            </a:extLst>
          </p:cNvPr>
          <p:cNvSpPr/>
          <p:nvPr/>
        </p:nvSpPr>
        <p:spPr>
          <a:xfrm>
            <a:off x="965921" y="5207270"/>
            <a:ext cx="4918285"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9" name="Rectangle 8">
            <a:extLst>
              <a:ext uri="{FF2B5EF4-FFF2-40B4-BE49-F238E27FC236}">
                <a16:creationId xmlns:a16="http://schemas.microsoft.com/office/drawing/2014/main" id="{CD3C6CF6-D340-A949-BD00-7F10224A6684}"/>
              </a:ext>
            </a:extLst>
          </p:cNvPr>
          <p:cNvSpPr/>
          <p:nvPr/>
        </p:nvSpPr>
        <p:spPr>
          <a:xfrm>
            <a:off x="965922" y="5608564"/>
            <a:ext cx="4918285" cy="4793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39" name="Rectangle 38">
            <a:extLst>
              <a:ext uri="{FF2B5EF4-FFF2-40B4-BE49-F238E27FC236}">
                <a16:creationId xmlns:a16="http://schemas.microsoft.com/office/drawing/2014/main" id="{6BFBC905-DA53-9F45-8275-2A4C5169CC70}"/>
              </a:ext>
            </a:extLst>
          </p:cNvPr>
          <p:cNvSpPr/>
          <p:nvPr/>
        </p:nvSpPr>
        <p:spPr>
          <a:xfrm>
            <a:off x="6265120" y="4802767"/>
            <a:ext cx="2448057" cy="3252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0" name="Rectangle 39">
            <a:extLst>
              <a:ext uri="{FF2B5EF4-FFF2-40B4-BE49-F238E27FC236}">
                <a16:creationId xmlns:a16="http://schemas.microsoft.com/office/drawing/2014/main" id="{46FCD4A5-1FA5-434F-82D4-322ACBF6B19F}"/>
              </a:ext>
            </a:extLst>
          </p:cNvPr>
          <p:cNvSpPr/>
          <p:nvPr/>
        </p:nvSpPr>
        <p:spPr>
          <a:xfrm>
            <a:off x="6265120" y="5282741"/>
            <a:ext cx="2448057" cy="3252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2" name="Rectangle 41">
            <a:extLst>
              <a:ext uri="{FF2B5EF4-FFF2-40B4-BE49-F238E27FC236}">
                <a16:creationId xmlns:a16="http://schemas.microsoft.com/office/drawing/2014/main" id="{8E91CC5A-7ABD-E846-8D50-8AAA0220FF50}"/>
              </a:ext>
            </a:extLst>
          </p:cNvPr>
          <p:cNvSpPr/>
          <p:nvPr/>
        </p:nvSpPr>
        <p:spPr>
          <a:xfrm>
            <a:off x="6265120" y="5762714"/>
            <a:ext cx="2448057" cy="3252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3" name="Rectangle 42">
            <a:extLst>
              <a:ext uri="{FF2B5EF4-FFF2-40B4-BE49-F238E27FC236}">
                <a16:creationId xmlns:a16="http://schemas.microsoft.com/office/drawing/2014/main" id="{6819D190-1DFE-2F4B-ABED-0F02AD82C19B}"/>
              </a:ext>
            </a:extLst>
          </p:cNvPr>
          <p:cNvSpPr/>
          <p:nvPr/>
        </p:nvSpPr>
        <p:spPr>
          <a:xfrm>
            <a:off x="8846896" y="4794497"/>
            <a:ext cx="2448057" cy="3252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4" name="Rectangle 43">
            <a:extLst>
              <a:ext uri="{FF2B5EF4-FFF2-40B4-BE49-F238E27FC236}">
                <a16:creationId xmlns:a16="http://schemas.microsoft.com/office/drawing/2014/main" id="{B150BF17-9EB0-7142-B244-83AEA8CAE0FB}"/>
              </a:ext>
            </a:extLst>
          </p:cNvPr>
          <p:cNvSpPr/>
          <p:nvPr/>
        </p:nvSpPr>
        <p:spPr>
          <a:xfrm>
            <a:off x="848565" y="1588877"/>
            <a:ext cx="10519119" cy="475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 e.g. </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Web/app interface (what the user sees)]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brief description e.g. Reactive interface with text, image, flow changing based on UX logic]</a:t>
            </a:r>
          </a:p>
        </p:txBody>
      </p:sp>
      <p:sp>
        <p:nvSpPr>
          <p:cNvPr id="45" name="Rectangle 44">
            <a:extLst>
              <a:ext uri="{FF2B5EF4-FFF2-40B4-BE49-F238E27FC236}">
                <a16:creationId xmlns:a16="http://schemas.microsoft.com/office/drawing/2014/main" id="{C553D9CA-A983-A34D-9049-9E102354EB2F}"/>
              </a:ext>
            </a:extLst>
          </p:cNvPr>
          <p:cNvSpPr/>
          <p:nvPr/>
        </p:nvSpPr>
        <p:spPr>
          <a:xfrm>
            <a:off x="848264" y="2116544"/>
            <a:ext cx="5188294" cy="475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46" name="Rectangle 45">
            <a:extLst>
              <a:ext uri="{FF2B5EF4-FFF2-40B4-BE49-F238E27FC236}">
                <a16:creationId xmlns:a16="http://schemas.microsoft.com/office/drawing/2014/main" id="{2DAF8B83-ADD1-4945-BD19-DD030B8DDF3D}"/>
              </a:ext>
            </a:extLst>
          </p:cNvPr>
          <p:cNvSpPr/>
          <p:nvPr/>
        </p:nvSpPr>
        <p:spPr>
          <a:xfrm>
            <a:off x="965922" y="4803968"/>
            <a:ext cx="15120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47" name="Rectangle 46">
            <a:extLst>
              <a:ext uri="{FF2B5EF4-FFF2-40B4-BE49-F238E27FC236}">
                <a16:creationId xmlns:a16="http://schemas.microsoft.com/office/drawing/2014/main" id="{77C3306E-3C36-EA41-B14A-DC079B610B04}"/>
              </a:ext>
            </a:extLst>
          </p:cNvPr>
          <p:cNvSpPr/>
          <p:nvPr/>
        </p:nvSpPr>
        <p:spPr>
          <a:xfrm>
            <a:off x="844596" y="2634208"/>
            <a:ext cx="5191962" cy="4752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48" name="Rectangle 47">
            <a:extLst>
              <a:ext uri="{FF2B5EF4-FFF2-40B4-BE49-F238E27FC236}">
                <a16:creationId xmlns:a16="http://schemas.microsoft.com/office/drawing/2014/main" id="{366EF9C4-73D1-7D49-9CEF-50F4EC6C00B4}"/>
              </a:ext>
            </a:extLst>
          </p:cNvPr>
          <p:cNvSpPr/>
          <p:nvPr/>
        </p:nvSpPr>
        <p:spPr>
          <a:xfrm>
            <a:off x="7967996" y="2122668"/>
            <a:ext cx="1620000" cy="9927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algn="ctr">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51" name="Rectangle 50">
            <a:extLst>
              <a:ext uri="{FF2B5EF4-FFF2-40B4-BE49-F238E27FC236}">
                <a16:creationId xmlns:a16="http://schemas.microsoft.com/office/drawing/2014/main" id="{3EE7573F-F19D-7643-8504-C72CE29EE27E}"/>
              </a:ext>
            </a:extLst>
          </p:cNvPr>
          <p:cNvSpPr/>
          <p:nvPr/>
        </p:nvSpPr>
        <p:spPr>
          <a:xfrm>
            <a:off x="848566" y="3835284"/>
            <a:ext cx="6957950"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algn="ctr">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52" name="Rectangle 51">
            <a:extLst>
              <a:ext uri="{FF2B5EF4-FFF2-40B4-BE49-F238E27FC236}">
                <a16:creationId xmlns:a16="http://schemas.microsoft.com/office/drawing/2014/main" id="{935FB441-BFA3-EC44-9192-A2809FBF35AF}"/>
              </a:ext>
            </a:extLst>
          </p:cNvPr>
          <p:cNvSpPr/>
          <p:nvPr/>
        </p:nvSpPr>
        <p:spPr>
          <a:xfrm>
            <a:off x="848565" y="3447233"/>
            <a:ext cx="3434309"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53" name="Rectangle 52">
            <a:extLst>
              <a:ext uri="{FF2B5EF4-FFF2-40B4-BE49-F238E27FC236}">
                <a16:creationId xmlns:a16="http://schemas.microsoft.com/office/drawing/2014/main" id="{BFFF303D-3A7A-CD48-B4BC-1343D9501D98}"/>
              </a:ext>
            </a:extLst>
          </p:cNvPr>
          <p:cNvSpPr/>
          <p:nvPr/>
        </p:nvSpPr>
        <p:spPr>
          <a:xfrm>
            <a:off x="4372206" y="3444046"/>
            <a:ext cx="3434310" cy="324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54" name="Rectangle 53">
            <a:extLst>
              <a:ext uri="{FF2B5EF4-FFF2-40B4-BE49-F238E27FC236}">
                <a16:creationId xmlns:a16="http://schemas.microsoft.com/office/drawing/2014/main" id="{6E05975A-E4D0-6E46-8384-3B923C13739C}"/>
              </a:ext>
            </a:extLst>
          </p:cNvPr>
          <p:cNvSpPr/>
          <p:nvPr/>
        </p:nvSpPr>
        <p:spPr>
          <a:xfrm>
            <a:off x="6192277" y="2122667"/>
            <a:ext cx="1620000" cy="99271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algn="ctr">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56" name="Rectangle 55">
            <a:extLst>
              <a:ext uri="{FF2B5EF4-FFF2-40B4-BE49-F238E27FC236}">
                <a16:creationId xmlns:a16="http://schemas.microsoft.com/office/drawing/2014/main" id="{407B2C84-DE6B-4947-B559-D9484CE33926}"/>
              </a:ext>
            </a:extLst>
          </p:cNvPr>
          <p:cNvSpPr/>
          <p:nvPr/>
        </p:nvSpPr>
        <p:spPr>
          <a:xfrm>
            <a:off x="8153520" y="3444045"/>
            <a:ext cx="3214165" cy="714283"/>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a:p>
            <a:pPr algn="ctr">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57" name="Rectangle 56">
            <a:extLst>
              <a:ext uri="{FF2B5EF4-FFF2-40B4-BE49-F238E27FC236}">
                <a16:creationId xmlns:a16="http://schemas.microsoft.com/office/drawing/2014/main" id="{0F7C53D5-612E-DA4C-8588-F82D1B111223}"/>
              </a:ext>
            </a:extLst>
          </p:cNvPr>
          <p:cNvSpPr/>
          <p:nvPr/>
        </p:nvSpPr>
        <p:spPr>
          <a:xfrm>
            <a:off x="2669064" y="4795698"/>
            <a:ext cx="15120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58" name="Rectangle 57">
            <a:extLst>
              <a:ext uri="{FF2B5EF4-FFF2-40B4-BE49-F238E27FC236}">
                <a16:creationId xmlns:a16="http://schemas.microsoft.com/office/drawing/2014/main" id="{1329D689-F3AB-8743-9DFF-13925B0696BC}"/>
              </a:ext>
            </a:extLst>
          </p:cNvPr>
          <p:cNvSpPr/>
          <p:nvPr/>
        </p:nvSpPr>
        <p:spPr>
          <a:xfrm>
            <a:off x="4372206" y="4803968"/>
            <a:ext cx="15120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p>
        </p:txBody>
      </p:sp>
      <p:sp>
        <p:nvSpPr>
          <p:cNvPr id="6" name="Rectangle 5">
            <a:extLst>
              <a:ext uri="{FF2B5EF4-FFF2-40B4-BE49-F238E27FC236}">
                <a16:creationId xmlns:a16="http://schemas.microsoft.com/office/drawing/2014/main" id="{BEF09046-278B-AA47-8A2B-BCD6CA66DB46}"/>
              </a:ext>
            </a:extLst>
          </p:cNvPr>
          <p:cNvSpPr/>
          <p:nvPr/>
        </p:nvSpPr>
        <p:spPr>
          <a:xfrm>
            <a:off x="703545" y="1377325"/>
            <a:ext cx="10784910" cy="1757717"/>
          </a:xfrm>
          <a:prstGeom prst="rect">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8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 e.g. frontend]</a:t>
            </a:r>
          </a:p>
        </p:txBody>
      </p:sp>
      <p:sp>
        <p:nvSpPr>
          <p:cNvPr id="60" name="Rectangle 59">
            <a:extLst>
              <a:ext uri="{FF2B5EF4-FFF2-40B4-BE49-F238E27FC236}">
                <a16:creationId xmlns:a16="http://schemas.microsoft.com/office/drawing/2014/main" id="{03BC6FF5-E5C5-9649-BCCD-4A8268EB24B2}"/>
              </a:ext>
            </a:extLst>
          </p:cNvPr>
          <p:cNvSpPr/>
          <p:nvPr/>
        </p:nvSpPr>
        <p:spPr>
          <a:xfrm>
            <a:off x="703545" y="4303021"/>
            <a:ext cx="10784910" cy="1931500"/>
          </a:xfrm>
          <a:prstGeom prst="rect">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8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sp>
        <p:nvSpPr>
          <p:cNvPr id="61" name="Rectangle 60">
            <a:extLst>
              <a:ext uri="{FF2B5EF4-FFF2-40B4-BE49-F238E27FC236}">
                <a16:creationId xmlns:a16="http://schemas.microsoft.com/office/drawing/2014/main" id="{75FC4174-2D58-464F-80A5-79EF84379929}"/>
              </a:ext>
            </a:extLst>
          </p:cNvPr>
          <p:cNvSpPr/>
          <p:nvPr/>
        </p:nvSpPr>
        <p:spPr>
          <a:xfrm>
            <a:off x="703545" y="3230619"/>
            <a:ext cx="7252946" cy="958865"/>
          </a:xfrm>
          <a:prstGeom prst="rect">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8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sp>
        <p:nvSpPr>
          <p:cNvPr id="62" name="Rectangle 61">
            <a:extLst>
              <a:ext uri="{FF2B5EF4-FFF2-40B4-BE49-F238E27FC236}">
                <a16:creationId xmlns:a16="http://schemas.microsoft.com/office/drawing/2014/main" id="{4535E7EF-C6EB-0A4F-A643-911273044839}"/>
              </a:ext>
            </a:extLst>
          </p:cNvPr>
          <p:cNvSpPr/>
          <p:nvPr/>
        </p:nvSpPr>
        <p:spPr>
          <a:xfrm>
            <a:off x="7998679" y="3229790"/>
            <a:ext cx="3483137" cy="959694"/>
          </a:xfrm>
          <a:prstGeom prst="rect">
            <a:avLst/>
          </a:prstGeom>
          <a:noFill/>
          <a:ln w="63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8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component]</a:t>
            </a:r>
          </a:p>
        </p:txBody>
      </p:sp>
      <p:sp>
        <p:nvSpPr>
          <p:cNvPr id="66" name="Oval 65">
            <a:extLst>
              <a:ext uri="{FF2B5EF4-FFF2-40B4-BE49-F238E27FC236}">
                <a16:creationId xmlns:a16="http://schemas.microsoft.com/office/drawing/2014/main" id="{595325CD-431D-3945-A064-FD39318016BA}"/>
              </a:ext>
            </a:extLst>
          </p:cNvPr>
          <p:cNvSpPr/>
          <p:nvPr/>
        </p:nvSpPr>
        <p:spPr>
          <a:xfrm>
            <a:off x="541545" y="1227523"/>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1</a:t>
            </a:r>
          </a:p>
        </p:txBody>
      </p:sp>
      <p:sp>
        <p:nvSpPr>
          <p:cNvPr id="67" name="Oval 66">
            <a:extLst>
              <a:ext uri="{FF2B5EF4-FFF2-40B4-BE49-F238E27FC236}">
                <a16:creationId xmlns:a16="http://schemas.microsoft.com/office/drawing/2014/main" id="{A9B04027-6FC7-D94F-A21C-1604DADAE023}"/>
              </a:ext>
            </a:extLst>
          </p:cNvPr>
          <p:cNvSpPr/>
          <p:nvPr/>
        </p:nvSpPr>
        <p:spPr>
          <a:xfrm>
            <a:off x="541545" y="306355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2</a:t>
            </a:r>
          </a:p>
        </p:txBody>
      </p:sp>
      <p:sp>
        <p:nvSpPr>
          <p:cNvPr id="68" name="Oval 67">
            <a:extLst>
              <a:ext uri="{FF2B5EF4-FFF2-40B4-BE49-F238E27FC236}">
                <a16:creationId xmlns:a16="http://schemas.microsoft.com/office/drawing/2014/main" id="{EE278363-02C0-C149-A016-EB102943E667}"/>
              </a:ext>
            </a:extLst>
          </p:cNvPr>
          <p:cNvSpPr/>
          <p:nvPr/>
        </p:nvSpPr>
        <p:spPr>
          <a:xfrm>
            <a:off x="541545" y="4144909"/>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4</a:t>
            </a:r>
          </a:p>
        </p:txBody>
      </p:sp>
      <p:sp>
        <p:nvSpPr>
          <p:cNvPr id="69" name="Oval 68">
            <a:extLst>
              <a:ext uri="{FF2B5EF4-FFF2-40B4-BE49-F238E27FC236}">
                <a16:creationId xmlns:a16="http://schemas.microsoft.com/office/drawing/2014/main" id="{C688C99F-3641-FC4E-819E-7A833608BE03}"/>
              </a:ext>
            </a:extLst>
          </p:cNvPr>
          <p:cNvSpPr/>
          <p:nvPr/>
        </p:nvSpPr>
        <p:spPr>
          <a:xfrm>
            <a:off x="7842046" y="3065436"/>
            <a:ext cx="324000" cy="3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3</a:t>
            </a:r>
          </a:p>
        </p:txBody>
      </p:sp>
      <p:sp>
        <p:nvSpPr>
          <p:cNvPr id="71" name="Rectangle 70">
            <a:extLst>
              <a:ext uri="{FF2B5EF4-FFF2-40B4-BE49-F238E27FC236}">
                <a16:creationId xmlns:a16="http://schemas.microsoft.com/office/drawing/2014/main" id="{37FD5BA5-4A7E-A649-8D6A-D8FAE0A7E6B4}"/>
              </a:ext>
            </a:extLst>
          </p:cNvPr>
          <p:cNvSpPr/>
          <p:nvPr/>
        </p:nvSpPr>
        <p:spPr>
          <a:xfrm>
            <a:off x="9743715" y="2122668"/>
            <a:ext cx="1620000" cy="9927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a:t>
            </a:r>
            <a:r>
              <a:rPr lang="en-US" sz="100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element</a:t>
            </a:r>
            <a:r>
              <a:rPr kumimoji="0" lang="en-US" sz="10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endParaRPr kumimoji="0" lang="en-US" sz="11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a:p>
            <a:pPr algn="ctr">
              <a:defRPr/>
            </a:pPr>
            <a:r>
              <a:rPr kumimoji="0" lang="en-US" sz="8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[Insert description, if relevant]</a:t>
            </a:r>
          </a:p>
        </p:txBody>
      </p:sp>
      <p:sp>
        <p:nvSpPr>
          <p:cNvPr id="5" name="Footer Placeholder 2">
            <a:extLst>
              <a:ext uri="{FF2B5EF4-FFF2-40B4-BE49-F238E27FC236}">
                <a16:creationId xmlns:a16="http://schemas.microsoft.com/office/drawing/2014/main" id="{A0FFB5EE-F8D5-CE20-0C7B-6B62538529B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785480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extLst>
              <p:ext uri="{D42A27DB-BD31-4B8C-83A1-F6EECF244321}">
                <p14:modId xmlns:p14="http://schemas.microsoft.com/office/powerpoint/2010/main" val="9052534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US" dirty="0"/>
              <a:t>Vendor evaluation: Top [insert] contenders for [insert]</a:t>
            </a:r>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p:txBody>
          <a:bodyPr/>
          <a:lstStyle/>
          <a:p>
            <a:endParaRPr lang="en-DK"/>
          </a:p>
        </p:txBody>
      </p:sp>
      <p:sp>
        <p:nvSpPr>
          <p:cNvPr id="4" name="Text Placeholder 3">
            <a:extLst>
              <a:ext uri="{FF2B5EF4-FFF2-40B4-BE49-F238E27FC236}">
                <a16:creationId xmlns:a16="http://schemas.microsoft.com/office/drawing/2014/main" id="{65A33567-F8C4-7CE5-86B7-58472B79072E}"/>
              </a:ext>
            </a:extLst>
          </p:cNvPr>
          <p:cNvSpPr>
            <a:spLocks noGrp="1"/>
          </p:cNvSpPr>
          <p:nvPr>
            <p:ph type="body" sz="quarter" idx="17"/>
          </p:nvPr>
        </p:nvSpPr>
        <p:spPr>
          <a:xfrm>
            <a:off x="7630160" y="100540"/>
            <a:ext cx="4007104" cy="123111"/>
          </a:xfrm>
        </p:spPr>
        <p:txBody>
          <a:bodyPr/>
          <a:lstStyle/>
          <a:p>
            <a:r>
              <a:rPr lang="en-US" dirty="0"/>
              <a:t>Solution: IT</a:t>
            </a:r>
          </a:p>
        </p:txBody>
      </p:sp>
      <p:graphicFrame>
        <p:nvGraphicFramePr>
          <p:cNvPr id="6" name="Table 6">
            <a:extLst>
              <a:ext uri="{FF2B5EF4-FFF2-40B4-BE49-F238E27FC236}">
                <a16:creationId xmlns:a16="http://schemas.microsoft.com/office/drawing/2014/main" id="{1050B0C0-1F19-1650-928D-6799DC484B92}"/>
              </a:ext>
            </a:extLst>
          </p:cNvPr>
          <p:cNvGraphicFramePr>
            <a:graphicFrameLocks noGrp="1"/>
          </p:cNvGraphicFramePr>
          <p:nvPr>
            <p:extLst>
              <p:ext uri="{D42A27DB-BD31-4B8C-83A1-F6EECF244321}">
                <p14:modId xmlns:p14="http://schemas.microsoft.com/office/powerpoint/2010/main" val="3476074019"/>
              </p:ext>
            </p:extLst>
          </p:nvPr>
        </p:nvGraphicFramePr>
        <p:xfrm>
          <a:off x="554736" y="2708048"/>
          <a:ext cx="11082531" cy="3446548"/>
        </p:xfrm>
        <a:graphic>
          <a:graphicData uri="http://schemas.openxmlformats.org/drawingml/2006/table">
            <a:tbl>
              <a:tblPr bandRow="1">
                <a:tableStyleId>{21E4AEA4-8DFA-4A89-87EB-49C32662AFE0}</a:tableStyleId>
              </a:tblPr>
              <a:tblGrid>
                <a:gridCol w="2844447">
                  <a:extLst>
                    <a:ext uri="{9D8B030D-6E8A-4147-A177-3AD203B41FA5}">
                      <a16:colId xmlns:a16="http://schemas.microsoft.com/office/drawing/2014/main" val="3682395006"/>
                    </a:ext>
                  </a:extLst>
                </a:gridCol>
                <a:gridCol w="2059521">
                  <a:extLst>
                    <a:ext uri="{9D8B030D-6E8A-4147-A177-3AD203B41FA5}">
                      <a16:colId xmlns:a16="http://schemas.microsoft.com/office/drawing/2014/main" val="2362894896"/>
                    </a:ext>
                  </a:extLst>
                </a:gridCol>
                <a:gridCol w="2059521">
                  <a:extLst>
                    <a:ext uri="{9D8B030D-6E8A-4147-A177-3AD203B41FA5}">
                      <a16:colId xmlns:a16="http://schemas.microsoft.com/office/drawing/2014/main" val="4188229877"/>
                    </a:ext>
                  </a:extLst>
                </a:gridCol>
                <a:gridCol w="2059521">
                  <a:extLst>
                    <a:ext uri="{9D8B030D-6E8A-4147-A177-3AD203B41FA5}">
                      <a16:colId xmlns:a16="http://schemas.microsoft.com/office/drawing/2014/main" val="1754458616"/>
                    </a:ext>
                  </a:extLst>
                </a:gridCol>
                <a:gridCol w="2059521">
                  <a:extLst>
                    <a:ext uri="{9D8B030D-6E8A-4147-A177-3AD203B41FA5}">
                      <a16:colId xmlns:a16="http://schemas.microsoft.com/office/drawing/2014/main" val="1610390016"/>
                    </a:ext>
                  </a:extLst>
                </a:gridCol>
              </a:tblGrid>
              <a:tr h="557645">
                <a:tc>
                  <a:txBody>
                    <a:bodyPr/>
                    <a:lstStyle/>
                    <a:p>
                      <a:r>
                        <a:rPr lang="en-US" sz="1400" b="1" dirty="0">
                          <a:solidFill>
                            <a:schemeClr val="bg1"/>
                          </a:solidFill>
                        </a:rPr>
                        <a:t>[Insert evaluation parameter e.g. Fit for purpose]</a:t>
                      </a: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score, </a:t>
                      </a:r>
                      <a:r>
                        <a:rPr lang="en-US" sz="1400" dirty="0" err="1">
                          <a:solidFill>
                            <a:schemeClr val="bg1"/>
                          </a:solidFill>
                          <a:latin typeface="Arial" panose="020B0604020202020204" pitchFamily="34" charset="0"/>
                          <a:cs typeface="Arial" panose="020B0604020202020204" pitchFamily="34" charset="0"/>
                        </a:rPr>
                        <a:t>e.g</a:t>
                      </a:r>
                      <a:r>
                        <a:rPr lang="en-US" sz="1400" dirty="0">
                          <a:solidFill>
                            <a:schemeClr val="bg1"/>
                          </a:solidFill>
                          <a:latin typeface="Arial" panose="020B0604020202020204" pitchFamily="34" charset="0"/>
                          <a:cs typeface="Arial" panose="020B0604020202020204" pitchFamily="34" charset="0"/>
                        </a:rPr>
                        <a:t> from 1-10]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solidFill>
                            <a:schemeClr val="bg1"/>
                          </a:solidFill>
                          <a:latin typeface="Arial" panose="020B0604020202020204" pitchFamily="34" charset="0"/>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595405"/>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[Insert evaluation parameter e.g. Ease of customization]</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3573931"/>
                  </a:ext>
                </a:extLst>
              </a:tr>
              <a:tr h="658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[Insert evaluation parameter e.g. Support]</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782353"/>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[Insert evaluation parameter e.g. Talent availability]</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2698384"/>
                  </a:ext>
                </a:extLst>
              </a:tr>
              <a:tr h="5576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rPr>
                        <a:t>[Insert evaluation parameter e.g. Strategic value]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[Insert score]</a:t>
                      </a:r>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59921"/>
                  </a:ext>
                </a:extLst>
              </a:tr>
              <a:tr h="557645">
                <a:tc>
                  <a:txBody>
                    <a:bodyPr/>
                    <a:lstStyle/>
                    <a:p>
                      <a:r>
                        <a:rPr lang="en-US" sz="1400" b="1" dirty="0">
                          <a:solidFill>
                            <a:schemeClr val="bg1"/>
                          </a:solidFill>
                        </a:rPr>
                        <a:t>Total score</a:t>
                      </a:r>
                    </a:p>
                  </a:txBody>
                  <a:tcPr anchor="ctr">
                    <a:lnL w="12700" cmpd="sng">
                      <a:noFill/>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[Insert score]</a:t>
                      </a:r>
                    </a:p>
                  </a:txBody>
                  <a:tcPr anchor="ctr">
                    <a:lnL w="12700" cap="flat" cmpd="sng" algn="ctr">
                      <a:solidFill>
                        <a:schemeClr val="tx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65289850"/>
                  </a:ext>
                </a:extLst>
              </a:tr>
            </a:tbl>
          </a:graphicData>
        </a:graphic>
      </p:graphicFrame>
      <p:sp>
        <p:nvSpPr>
          <p:cNvPr id="7" name="Rectangle 6">
            <a:extLst>
              <a:ext uri="{FF2B5EF4-FFF2-40B4-BE49-F238E27FC236}">
                <a16:creationId xmlns:a16="http://schemas.microsoft.com/office/drawing/2014/main" id="{922BE511-CE44-74E0-3B64-BA722D7B9A9C}"/>
              </a:ext>
            </a:extLst>
          </p:cNvPr>
          <p:cNvSpPr/>
          <p:nvPr/>
        </p:nvSpPr>
        <p:spPr>
          <a:xfrm>
            <a:off x="3520440"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8" name="Rectangle 7">
            <a:extLst>
              <a:ext uri="{FF2B5EF4-FFF2-40B4-BE49-F238E27FC236}">
                <a16:creationId xmlns:a16="http://schemas.microsoft.com/office/drawing/2014/main" id="{9B89616E-D124-D7B4-8F8C-33E29F5ECD52}"/>
              </a:ext>
            </a:extLst>
          </p:cNvPr>
          <p:cNvSpPr/>
          <p:nvPr/>
        </p:nvSpPr>
        <p:spPr>
          <a:xfrm>
            <a:off x="9709912"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9" name="Rectangle 8">
            <a:extLst>
              <a:ext uri="{FF2B5EF4-FFF2-40B4-BE49-F238E27FC236}">
                <a16:creationId xmlns:a16="http://schemas.microsoft.com/office/drawing/2014/main" id="{500C3F38-B9B8-8C37-2A7E-DB4B820A5514}"/>
              </a:ext>
            </a:extLst>
          </p:cNvPr>
          <p:cNvSpPr/>
          <p:nvPr/>
        </p:nvSpPr>
        <p:spPr>
          <a:xfrm>
            <a:off x="7646754"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10" name="Rectangle 9">
            <a:extLst>
              <a:ext uri="{FF2B5EF4-FFF2-40B4-BE49-F238E27FC236}">
                <a16:creationId xmlns:a16="http://schemas.microsoft.com/office/drawing/2014/main" id="{8FDE6AA3-4538-FB57-B26B-100E3CF79E27}"/>
              </a:ext>
            </a:extLst>
          </p:cNvPr>
          <p:cNvSpPr/>
          <p:nvPr/>
        </p:nvSpPr>
        <p:spPr>
          <a:xfrm>
            <a:off x="5583597" y="1931855"/>
            <a:ext cx="1783080" cy="609600"/>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a:t>
            </a:r>
          </a:p>
        </p:txBody>
      </p:sp>
      <p:sp>
        <p:nvSpPr>
          <p:cNvPr id="12" name="Footer Placeholder 2">
            <a:extLst>
              <a:ext uri="{FF2B5EF4-FFF2-40B4-BE49-F238E27FC236}">
                <a16:creationId xmlns:a16="http://schemas.microsoft.com/office/drawing/2014/main" id="{3F36B868-7351-813F-62D7-E6A0E91CE73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032012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B42FF8-7A1A-E9B9-33B9-3D1BBFB681A8}"/>
              </a:ext>
            </a:extLst>
          </p:cNvPr>
          <p:cNvGraphicFramePr>
            <a:graphicFrameLocks noChangeAspect="1"/>
          </p:cNvGraphicFramePr>
          <p:nvPr>
            <p:custDataLst>
              <p:tags r:id="rId1"/>
            </p:custDataLst>
            <p:extLst>
              <p:ext uri="{D42A27DB-BD31-4B8C-83A1-F6EECF244321}">
                <p14:modId xmlns:p14="http://schemas.microsoft.com/office/powerpoint/2010/main" val="430528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EEB42FF8-7A1A-E9B9-33B9-3D1BBFB681A8}"/>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72EFAB-E6CF-63FF-13EF-B06197329870}"/>
              </a:ext>
            </a:extLst>
          </p:cNvPr>
          <p:cNvSpPr>
            <a:spLocks noGrp="1"/>
          </p:cNvSpPr>
          <p:nvPr>
            <p:ph type="title"/>
          </p:nvPr>
        </p:nvSpPr>
        <p:spPr/>
        <p:txBody>
          <a:bodyPr vert="horz"/>
          <a:lstStyle/>
          <a:p>
            <a:r>
              <a:rPr lang="en-US" dirty="0"/>
              <a:t>We are considering a range of Build vs. Buy options</a:t>
            </a:r>
          </a:p>
        </p:txBody>
      </p:sp>
      <p:sp>
        <p:nvSpPr>
          <p:cNvPr id="3" name="Subtitle 2">
            <a:extLst>
              <a:ext uri="{FF2B5EF4-FFF2-40B4-BE49-F238E27FC236}">
                <a16:creationId xmlns:a16="http://schemas.microsoft.com/office/drawing/2014/main" id="{915313F9-BBD6-989B-58AA-9F2819622503}"/>
              </a:ext>
            </a:extLst>
          </p:cNvPr>
          <p:cNvSpPr>
            <a:spLocks noGrp="1"/>
          </p:cNvSpPr>
          <p:nvPr>
            <p:ph type="subTitle" idx="1"/>
          </p:nvPr>
        </p:nvSpPr>
        <p:spPr>
          <a:xfrm>
            <a:off x="554736" y="1318966"/>
            <a:ext cx="11082528" cy="276999"/>
          </a:xfrm>
        </p:spPr>
        <p:txBody>
          <a:bodyPr/>
          <a:lstStyle/>
          <a:p>
            <a:endParaRPr lang="en-DK"/>
          </a:p>
        </p:txBody>
      </p:sp>
      <p:sp>
        <p:nvSpPr>
          <p:cNvPr id="4" name="Text Placeholder 3">
            <a:extLst>
              <a:ext uri="{FF2B5EF4-FFF2-40B4-BE49-F238E27FC236}">
                <a16:creationId xmlns:a16="http://schemas.microsoft.com/office/drawing/2014/main" id="{65A33567-F8C4-7CE5-86B7-58472B79072E}"/>
              </a:ext>
            </a:extLst>
          </p:cNvPr>
          <p:cNvSpPr>
            <a:spLocks noGrp="1"/>
          </p:cNvSpPr>
          <p:nvPr>
            <p:ph type="body" sz="quarter" idx="17"/>
          </p:nvPr>
        </p:nvSpPr>
        <p:spPr>
          <a:xfrm>
            <a:off x="7630160" y="100540"/>
            <a:ext cx="4007104" cy="123111"/>
          </a:xfrm>
        </p:spPr>
        <p:txBody>
          <a:bodyPr/>
          <a:lstStyle/>
          <a:p>
            <a:r>
              <a:rPr lang="en-US" dirty="0"/>
              <a:t>Solution: IT</a:t>
            </a:r>
          </a:p>
        </p:txBody>
      </p:sp>
      <p:sp>
        <p:nvSpPr>
          <p:cNvPr id="6" name="Rectangle 5">
            <a:extLst>
              <a:ext uri="{FF2B5EF4-FFF2-40B4-BE49-F238E27FC236}">
                <a16:creationId xmlns:a16="http://schemas.microsoft.com/office/drawing/2014/main" id="{4EDC5268-91F1-2733-F67B-CF66E839A47C}"/>
              </a:ext>
            </a:extLst>
          </p:cNvPr>
          <p:cNvSpPr/>
          <p:nvPr/>
        </p:nvSpPr>
        <p:spPr>
          <a:xfrm>
            <a:off x="554736" y="1971669"/>
            <a:ext cx="2523744" cy="428292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e.g. CRM]</a:t>
            </a:r>
          </a:p>
          <a:p>
            <a:pPr>
              <a:spcBef>
                <a:spcPts val="300"/>
              </a:spcBef>
              <a:spcAft>
                <a:spcPts val="300"/>
              </a:spcAft>
            </a:pPr>
            <a:endParaRPr lang="en-US" sz="1600" dirty="0">
              <a:solidFill>
                <a:schemeClr val="bg1"/>
              </a:solidFill>
            </a:endParaRPr>
          </a:p>
          <a:p>
            <a:pPr>
              <a:spcBef>
                <a:spcPts val="300"/>
              </a:spcBef>
              <a:spcAft>
                <a:spcPts val="300"/>
              </a:spcAft>
            </a:pPr>
            <a:endParaRPr lang="en-US" sz="16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7" name="Rectangle 6">
            <a:extLst>
              <a:ext uri="{FF2B5EF4-FFF2-40B4-BE49-F238E27FC236}">
                <a16:creationId xmlns:a16="http://schemas.microsoft.com/office/drawing/2014/main" id="{09E58FD7-47F3-DD12-D5CF-AC7D8548A4E6}"/>
              </a:ext>
            </a:extLst>
          </p:cNvPr>
          <p:cNvSpPr/>
          <p:nvPr/>
        </p:nvSpPr>
        <p:spPr>
          <a:xfrm>
            <a:off x="3407664" y="1971669"/>
            <a:ext cx="2523744" cy="4282921"/>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e.g. CRM]</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8" name="Rectangle 7">
            <a:extLst>
              <a:ext uri="{FF2B5EF4-FFF2-40B4-BE49-F238E27FC236}">
                <a16:creationId xmlns:a16="http://schemas.microsoft.com/office/drawing/2014/main" id="{182E104A-872D-940D-BDD0-ABA42368FA9B}"/>
              </a:ext>
            </a:extLst>
          </p:cNvPr>
          <p:cNvSpPr/>
          <p:nvPr/>
        </p:nvSpPr>
        <p:spPr>
          <a:xfrm>
            <a:off x="6260592" y="1971669"/>
            <a:ext cx="2523744" cy="4282921"/>
          </a:xfrm>
          <a:prstGeom prst="rect">
            <a:avLst/>
          </a:prstGeom>
          <a:solidFill>
            <a:schemeClr val="tx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e.g. CRM]</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sp>
        <p:nvSpPr>
          <p:cNvPr id="9" name="Rectangle 8">
            <a:extLst>
              <a:ext uri="{FF2B5EF4-FFF2-40B4-BE49-F238E27FC236}">
                <a16:creationId xmlns:a16="http://schemas.microsoft.com/office/drawing/2014/main" id="{D0346652-DF9F-D693-44F4-0CF3EA8D3D9E}"/>
              </a:ext>
            </a:extLst>
          </p:cNvPr>
          <p:cNvSpPr/>
          <p:nvPr/>
        </p:nvSpPr>
        <p:spPr>
          <a:xfrm>
            <a:off x="9113520" y="1971669"/>
            <a:ext cx="2523744" cy="4282921"/>
          </a:xfrm>
          <a:prstGeom prst="rect">
            <a:avLst/>
          </a:prstGeom>
          <a:solidFill>
            <a:schemeClr val="accent2">
              <a:lumMod val="20000"/>
              <a:lumOff val="80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pPr>
            <a:r>
              <a:rPr lang="en-US" sz="1600" b="1" dirty="0">
                <a:solidFill>
                  <a:schemeClr val="bg1"/>
                </a:solidFill>
              </a:rPr>
              <a:t>[Insert area e.g. CRM]</a:t>
            </a: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a:spcBef>
                <a:spcPts val="300"/>
              </a:spcBef>
              <a:spcAft>
                <a:spcPts val="300"/>
              </a:spcAft>
            </a:pPr>
            <a:endParaRPr lang="en-US" sz="1400" dirty="0">
              <a:solidFill>
                <a:schemeClr val="bg1"/>
              </a:solidFill>
            </a:endParaRP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a:p>
            <a:pPr marL="285750" indent="-285750">
              <a:spcBef>
                <a:spcPts val="300"/>
              </a:spcBef>
              <a:spcAft>
                <a:spcPts val="300"/>
              </a:spcAft>
              <a:buFont typeface="Arial" panose="020B0604020202020204" pitchFamily="34" charset="0"/>
              <a:buChar char="•"/>
            </a:pPr>
            <a:r>
              <a:rPr lang="en-US" sz="1400" dirty="0">
                <a:solidFill>
                  <a:schemeClr val="bg1"/>
                </a:solidFill>
              </a:rPr>
              <a:t>[Insert considerations]</a:t>
            </a:r>
          </a:p>
        </p:txBody>
      </p:sp>
      <p:grpSp>
        <p:nvGrpSpPr>
          <p:cNvPr id="19" name="Group 18">
            <a:extLst>
              <a:ext uri="{FF2B5EF4-FFF2-40B4-BE49-F238E27FC236}">
                <a16:creationId xmlns:a16="http://schemas.microsoft.com/office/drawing/2014/main" id="{BB38F54A-E092-96AC-738F-8DBB3AC76D6F}"/>
              </a:ext>
            </a:extLst>
          </p:cNvPr>
          <p:cNvGrpSpPr/>
          <p:nvPr/>
        </p:nvGrpSpPr>
        <p:grpSpPr>
          <a:xfrm>
            <a:off x="672531" y="2661172"/>
            <a:ext cx="2288154" cy="221672"/>
            <a:chOff x="554736" y="2277124"/>
            <a:chExt cx="2288154" cy="221672"/>
          </a:xfrm>
        </p:grpSpPr>
        <p:sp>
          <p:nvSpPr>
            <p:cNvPr id="11" name="TextBox 10">
              <a:extLst>
                <a:ext uri="{FF2B5EF4-FFF2-40B4-BE49-F238E27FC236}">
                  <a16:creationId xmlns:a16="http://schemas.microsoft.com/office/drawing/2014/main" id="{D00A9D8C-F87B-250B-44A0-105F412A62E1}"/>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12" name="TextBox 11">
              <a:extLst>
                <a:ext uri="{FF2B5EF4-FFF2-40B4-BE49-F238E27FC236}">
                  <a16:creationId xmlns:a16="http://schemas.microsoft.com/office/drawing/2014/main" id="{CDDBBEE9-7735-1D6D-98D6-EEEA2BB7A5D5}"/>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14" name="Straight Arrow Connector 13">
              <a:extLst>
                <a:ext uri="{FF2B5EF4-FFF2-40B4-BE49-F238E27FC236}">
                  <a16:creationId xmlns:a16="http://schemas.microsoft.com/office/drawing/2014/main" id="{5AB3D00B-5333-80EC-1E25-F636F87582EF}"/>
                </a:ext>
              </a:extLst>
            </p:cNvPr>
            <p:cNvCxnSpPr>
              <a:cxnSpLocks/>
              <a:endCxn id="12"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0A30413-F255-A577-8533-97E614D189CC}"/>
                </a:ext>
              </a:extLst>
            </p:cNvPr>
            <p:cNvSpPr/>
            <p:nvPr/>
          </p:nvSpPr>
          <p:spPr>
            <a:xfrm>
              <a:off x="1377280"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28" name="Group 27">
            <a:extLst>
              <a:ext uri="{FF2B5EF4-FFF2-40B4-BE49-F238E27FC236}">
                <a16:creationId xmlns:a16="http://schemas.microsoft.com/office/drawing/2014/main" id="{ECC336FC-CDD5-D932-DE73-7144128D99D8}"/>
              </a:ext>
            </a:extLst>
          </p:cNvPr>
          <p:cNvGrpSpPr/>
          <p:nvPr/>
        </p:nvGrpSpPr>
        <p:grpSpPr>
          <a:xfrm>
            <a:off x="672531" y="5328745"/>
            <a:ext cx="2288154" cy="823855"/>
            <a:chOff x="672531" y="5328745"/>
            <a:chExt cx="2288154" cy="823855"/>
          </a:xfrm>
        </p:grpSpPr>
        <p:cxnSp>
          <p:nvCxnSpPr>
            <p:cNvPr id="22" name="Straight Connector 21">
              <a:extLst>
                <a:ext uri="{FF2B5EF4-FFF2-40B4-BE49-F238E27FC236}">
                  <a16:creationId xmlns:a16="http://schemas.microsoft.com/office/drawing/2014/main" id="{590DAECE-67BF-C137-7C1C-02FC6CE1B559}"/>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B716F0-C4FE-FF15-1943-381AD528F296}"/>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24" name="Rectangle 23">
              <a:extLst>
                <a:ext uri="{FF2B5EF4-FFF2-40B4-BE49-F238E27FC236}">
                  <a16:creationId xmlns:a16="http://schemas.microsoft.com/office/drawing/2014/main" id="{629FE36A-028D-3AA1-572E-A040372B792E}"/>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29" name="Group 28">
            <a:extLst>
              <a:ext uri="{FF2B5EF4-FFF2-40B4-BE49-F238E27FC236}">
                <a16:creationId xmlns:a16="http://schemas.microsoft.com/office/drawing/2014/main" id="{084BFC5D-0D77-3165-4D40-574249A8125B}"/>
              </a:ext>
            </a:extLst>
          </p:cNvPr>
          <p:cNvGrpSpPr/>
          <p:nvPr/>
        </p:nvGrpSpPr>
        <p:grpSpPr>
          <a:xfrm>
            <a:off x="3525459" y="5328745"/>
            <a:ext cx="2288154" cy="823855"/>
            <a:chOff x="672531" y="5328745"/>
            <a:chExt cx="2288154" cy="823855"/>
          </a:xfrm>
        </p:grpSpPr>
        <p:cxnSp>
          <p:nvCxnSpPr>
            <p:cNvPr id="30" name="Straight Connector 29">
              <a:extLst>
                <a:ext uri="{FF2B5EF4-FFF2-40B4-BE49-F238E27FC236}">
                  <a16:creationId xmlns:a16="http://schemas.microsoft.com/office/drawing/2014/main" id="{61E581E7-5131-6140-3295-307799023D38}"/>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1602DD-BC7D-2627-1F97-78158D164005}"/>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32" name="Rectangle 31">
              <a:extLst>
                <a:ext uri="{FF2B5EF4-FFF2-40B4-BE49-F238E27FC236}">
                  <a16:creationId xmlns:a16="http://schemas.microsoft.com/office/drawing/2014/main" id="{DC0D3210-C99D-9923-8ED4-B967FAF78092}"/>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33" name="Group 32">
            <a:extLst>
              <a:ext uri="{FF2B5EF4-FFF2-40B4-BE49-F238E27FC236}">
                <a16:creationId xmlns:a16="http://schemas.microsoft.com/office/drawing/2014/main" id="{41394C0D-85C3-A1A1-46FD-B8B36E2F9FE3}"/>
              </a:ext>
            </a:extLst>
          </p:cNvPr>
          <p:cNvGrpSpPr/>
          <p:nvPr/>
        </p:nvGrpSpPr>
        <p:grpSpPr>
          <a:xfrm>
            <a:off x="6378387" y="5328745"/>
            <a:ext cx="2288154" cy="823855"/>
            <a:chOff x="672531" y="5328745"/>
            <a:chExt cx="2288154" cy="823855"/>
          </a:xfrm>
        </p:grpSpPr>
        <p:cxnSp>
          <p:nvCxnSpPr>
            <p:cNvPr id="34" name="Straight Connector 33">
              <a:extLst>
                <a:ext uri="{FF2B5EF4-FFF2-40B4-BE49-F238E27FC236}">
                  <a16:creationId xmlns:a16="http://schemas.microsoft.com/office/drawing/2014/main" id="{C377630B-E227-C4D5-657A-C7658B3C2088}"/>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A6E5266-E028-1253-6D30-1C8D9663A0EF}"/>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36" name="Rectangle 35">
              <a:extLst>
                <a:ext uri="{FF2B5EF4-FFF2-40B4-BE49-F238E27FC236}">
                  <a16:creationId xmlns:a16="http://schemas.microsoft.com/office/drawing/2014/main" id="{FF3F46C6-87CF-267F-610A-8E98929A2C95}"/>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37" name="Group 36">
            <a:extLst>
              <a:ext uri="{FF2B5EF4-FFF2-40B4-BE49-F238E27FC236}">
                <a16:creationId xmlns:a16="http://schemas.microsoft.com/office/drawing/2014/main" id="{52C3B387-B007-7E32-1B00-E368505CA9B5}"/>
              </a:ext>
            </a:extLst>
          </p:cNvPr>
          <p:cNvGrpSpPr/>
          <p:nvPr/>
        </p:nvGrpSpPr>
        <p:grpSpPr>
          <a:xfrm>
            <a:off x="9231315" y="5328745"/>
            <a:ext cx="2288154" cy="823855"/>
            <a:chOff x="672531" y="5328745"/>
            <a:chExt cx="2288154" cy="823855"/>
          </a:xfrm>
        </p:grpSpPr>
        <p:cxnSp>
          <p:nvCxnSpPr>
            <p:cNvPr id="38" name="Straight Connector 37">
              <a:extLst>
                <a:ext uri="{FF2B5EF4-FFF2-40B4-BE49-F238E27FC236}">
                  <a16:creationId xmlns:a16="http://schemas.microsoft.com/office/drawing/2014/main" id="{CB646BDC-B22C-8FA7-991D-53C9AEAD7F47}"/>
                </a:ext>
              </a:extLst>
            </p:cNvPr>
            <p:cNvCxnSpPr>
              <a:cxnSpLocks/>
            </p:cNvCxnSpPr>
            <p:nvPr/>
          </p:nvCxnSpPr>
          <p:spPr>
            <a:xfrm>
              <a:off x="672531" y="5328745"/>
              <a:ext cx="2288154" cy="0"/>
            </a:xfrm>
            <a:prstGeom prst="line">
              <a:avLst/>
            </a:prstGeom>
            <a:ln w="15875"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557325-A1E0-6D3A-4978-AB7832DF32EF}"/>
                </a:ext>
              </a:extLst>
            </p:cNvPr>
            <p:cNvSpPr txBox="1"/>
            <p:nvPr/>
          </p:nvSpPr>
          <p:spPr>
            <a:xfrm>
              <a:off x="672531" y="5415280"/>
              <a:ext cx="1005424" cy="243446"/>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400" b="1" dirty="0">
                  <a:solidFill>
                    <a:schemeClr val="bg1"/>
                  </a:solidFill>
                </a:rPr>
                <a:t>Options:</a:t>
              </a:r>
            </a:p>
          </p:txBody>
        </p:sp>
        <p:sp>
          <p:nvSpPr>
            <p:cNvPr id="40" name="Rectangle 39">
              <a:extLst>
                <a:ext uri="{FF2B5EF4-FFF2-40B4-BE49-F238E27FC236}">
                  <a16:creationId xmlns:a16="http://schemas.microsoft.com/office/drawing/2014/main" id="{7F2635AE-51C5-660C-4001-BC1C8C797684}"/>
                </a:ext>
              </a:extLst>
            </p:cNvPr>
            <p:cNvSpPr/>
            <p:nvPr/>
          </p:nvSpPr>
          <p:spPr>
            <a:xfrm>
              <a:off x="843930" y="5704450"/>
              <a:ext cx="1944939" cy="448150"/>
            </a:xfrm>
            <a:prstGeom prst="rect">
              <a:avLst/>
            </a:prstGeom>
            <a:solidFill>
              <a:schemeClr val="tx1"/>
            </a:solidFill>
            <a:ln w="6350" cap="sq">
              <a:solidFill>
                <a:srgbClr val="00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vendor logos]</a:t>
              </a:r>
            </a:p>
          </p:txBody>
        </p:sp>
      </p:grpSp>
      <p:grpSp>
        <p:nvGrpSpPr>
          <p:cNvPr id="41" name="Group 40">
            <a:extLst>
              <a:ext uri="{FF2B5EF4-FFF2-40B4-BE49-F238E27FC236}">
                <a16:creationId xmlns:a16="http://schemas.microsoft.com/office/drawing/2014/main" id="{4B7CAE96-BFFF-9892-C8FA-D2CA4C36D48D}"/>
              </a:ext>
            </a:extLst>
          </p:cNvPr>
          <p:cNvGrpSpPr/>
          <p:nvPr/>
        </p:nvGrpSpPr>
        <p:grpSpPr>
          <a:xfrm>
            <a:off x="3525459" y="2661172"/>
            <a:ext cx="2288154" cy="221672"/>
            <a:chOff x="554736" y="2277124"/>
            <a:chExt cx="2288154" cy="221672"/>
          </a:xfrm>
        </p:grpSpPr>
        <p:sp>
          <p:nvSpPr>
            <p:cNvPr id="42" name="TextBox 41">
              <a:extLst>
                <a:ext uri="{FF2B5EF4-FFF2-40B4-BE49-F238E27FC236}">
                  <a16:creationId xmlns:a16="http://schemas.microsoft.com/office/drawing/2014/main" id="{AA657BBC-DECF-FBBB-9CCF-8577F83D9C1C}"/>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43" name="TextBox 42">
              <a:extLst>
                <a:ext uri="{FF2B5EF4-FFF2-40B4-BE49-F238E27FC236}">
                  <a16:creationId xmlns:a16="http://schemas.microsoft.com/office/drawing/2014/main" id="{0F73AF94-7CB4-1F97-6260-31B31F6B4FCC}"/>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44" name="Straight Arrow Connector 43">
              <a:extLst>
                <a:ext uri="{FF2B5EF4-FFF2-40B4-BE49-F238E27FC236}">
                  <a16:creationId xmlns:a16="http://schemas.microsoft.com/office/drawing/2014/main" id="{9CA390BC-F520-4C59-DB95-AD1D3F6AF450}"/>
                </a:ext>
              </a:extLst>
            </p:cNvPr>
            <p:cNvCxnSpPr>
              <a:cxnSpLocks/>
              <a:endCxn id="4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C21C1C4-02C3-2F97-55D3-9AB9D1B54EE9}"/>
                </a:ext>
              </a:extLst>
            </p:cNvPr>
            <p:cNvSpPr/>
            <p:nvPr/>
          </p:nvSpPr>
          <p:spPr>
            <a:xfrm>
              <a:off x="1755969"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46" name="Group 45">
            <a:extLst>
              <a:ext uri="{FF2B5EF4-FFF2-40B4-BE49-F238E27FC236}">
                <a16:creationId xmlns:a16="http://schemas.microsoft.com/office/drawing/2014/main" id="{FE3030F7-561C-EA91-4239-855D5F669AAE}"/>
              </a:ext>
            </a:extLst>
          </p:cNvPr>
          <p:cNvGrpSpPr/>
          <p:nvPr/>
        </p:nvGrpSpPr>
        <p:grpSpPr>
          <a:xfrm>
            <a:off x="6378387" y="2661172"/>
            <a:ext cx="2288154" cy="221672"/>
            <a:chOff x="554736" y="2277124"/>
            <a:chExt cx="2288154" cy="221672"/>
          </a:xfrm>
        </p:grpSpPr>
        <p:sp>
          <p:nvSpPr>
            <p:cNvPr id="47" name="TextBox 46">
              <a:extLst>
                <a:ext uri="{FF2B5EF4-FFF2-40B4-BE49-F238E27FC236}">
                  <a16:creationId xmlns:a16="http://schemas.microsoft.com/office/drawing/2014/main" id="{E733062B-ABB8-9D5D-DA46-CA84D529978B}"/>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48" name="TextBox 47">
              <a:extLst>
                <a:ext uri="{FF2B5EF4-FFF2-40B4-BE49-F238E27FC236}">
                  <a16:creationId xmlns:a16="http://schemas.microsoft.com/office/drawing/2014/main" id="{9520B207-FAF9-E1A0-5FD7-80781A07A10A}"/>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49" name="Straight Arrow Connector 48">
              <a:extLst>
                <a:ext uri="{FF2B5EF4-FFF2-40B4-BE49-F238E27FC236}">
                  <a16:creationId xmlns:a16="http://schemas.microsoft.com/office/drawing/2014/main" id="{284C1A8A-2202-CFCE-BC19-5C9464EAFE98}"/>
                </a:ext>
              </a:extLst>
            </p:cNvPr>
            <p:cNvCxnSpPr>
              <a:cxnSpLocks/>
              <a:endCxn id="48"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5992792-F21F-5F8A-E2CF-0FE68A3D8ADA}"/>
                </a:ext>
              </a:extLst>
            </p:cNvPr>
            <p:cNvSpPr/>
            <p:nvPr/>
          </p:nvSpPr>
          <p:spPr>
            <a:xfrm>
              <a:off x="1284917"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nvGrpSpPr>
          <p:cNvPr id="51" name="Group 50">
            <a:extLst>
              <a:ext uri="{FF2B5EF4-FFF2-40B4-BE49-F238E27FC236}">
                <a16:creationId xmlns:a16="http://schemas.microsoft.com/office/drawing/2014/main" id="{56E5C8AC-D4D0-6246-0690-9E42425DF499}"/>
              </a:ext>
            </a:extLst>
          </p:cNvPr>
          <p:cNvGrpSpPr/>
          <p:nvPr/>
        </p:nvGrpSpPr>
        <p:grpSpPr>
          <a:xfrm>
            <a:off x="9231315" y="2661172"/>
            <a:ext cx="2288154" cy="221672"/>
            <a:chOff x="554736" y="2277124"/>
            <a:chExt cx="2288154" cy="221672"/>
          </a:xfrm>
        </p:grpSpPr>
        <p:sp>
          <p:nvSpPr>
            <p:cNvPr id="52" name="TextBox 51">
              <a:extLst>
                <a:ext uri="{FF2B5EF4-FFF2-40B4-BE49-F238E27FC236}">
                  <a16:creationId xmlns:a16="http://schemas.microsoft.com/office/drawing/2014/main" id="{2F914616-A58A-E7C6-B73B-15EF39C074EA}"/>
                </a:ext>
              </a:extLst>
            </p:cNvPr>
            <p:cNvSpPr txBox="1"/>
            <p:nvPr/>
          </p:nvSpPr>
          <p:spPr>
            <a:xfrm>
              <a:off x="554736" y="2277124"/>
              <a:ext cx="584800" cy="221672"/>
            </a:xfrm>
            <a:prstGeom prst="rect">
              <a:avLst/>
            </a:prstGeom>
            <a:ln w="6350">
              <a:noFill/>
              <a:miter lim="800000"/>
            </a:ln>
          </p:spPr>
          <p:txBody>
            <a:bodyPr vert="horz" wrap="square" lIns="0" tIns="0" rIns="45720" bIns="0" rtlCol="0">
              <a:noAutofit/>
            </a:bodyPr>
            <a:lstStyle/>
            <a:p>
              <a:pPr algn="r">
                <a:spcBef>
                  <a:spcPts val="300"/>
                </a:spcBef>
                <a:spcAft>
                  <a:spcPts val="300"/>
                </a:spcAft>
                <a:buNone/>
              </a:pPr>
              <a:r>
                <a:rPr lang="en-US" sz="1400" dirty="0">
                  <a:solidFill>
                    <a:schemeClr val="bg1"/>
                  </a:solidFill>
                </a:rPr>
                <a:t>Build</a:t>
              </a:r>
            </a:p>
          </p:txBody>
        </p:sp>
        <p:sp>
          <p:nvSpPr>
            <p:cNvPr id="53" name="TextBox 52">
              <a:extLst>
                <a:ext uri="{FF2B5EF4-FFF2-40B4-BE49-F238E27FC236}">
                  <a16:creationId xmlns:a16="http://schemas.microsoft.com/office/drawing/2014/main" id="{FC0F78E9-B91A-F607-C5EA-0D655EF1B57D}"/>
                </a:ext>
              </a:extLst>
            </p:cNvPr>
            <p:cNvSpPr txBox="1"/>
            <p:nvPr/>
          </p:nvSpPr>
          <p:spPr>
            <a:xfrm>
              <a:off x="2257674" y="2277124"/>
              <a:ext cx="585216" cy="221672"/>
            </a:xfrm>
            <a:prstGeom prst="rect">
              <a:avLst/>
            </a:prstGeom>
            <a:ln w="6350">
              <a:noFill/>
              <a:miter lim="800000"/>
            </a:ln>
          </p:spPr>
          <p:txBody>
            <a:bodyPr vert="horz" wrap="square" lIns="45720" tIns="0" rIns="0" bIns="0" rtlCol="0">
              <a:noAutofit/>
            </a:bodyPr>
            <a:lstStyle/>
            <a:p>
              <a:pPr>
                <a:spcBef>
                  <a:spcPts val="300"/>
                </a:spcBef>
                <a:spcAft>
                  <a:spcPts val="300"/>
                </a:spcAft>
                <a:buNone/>
              </a:pPr>
              <a:r>
                <a:rPr lang="en-US" sz="1400" dirty="0">
                  <a:solidFill>
                    <a:schemeClr val="bg1"/>
                  </a:solidFill>
                </a:rPr>
                <a:t>Buy</a:t>
              </a:r>
            </a:p>
          </p:txBody>
        </p:sp>
        <p:cxnSp>
          <p:nvCxnSpPr>
            <p:cNvPr id="54" name="Straight Arrow Connector 53">
              <a:extLst>
                <a:ext uri="{FF2B5EF4-FFF2-40B4-BE49-F238E27FC236}">
                  <a16:creationId xmlns:a16="http://schemas.microsoft.com/office/drawing/2014/main" id="{00645029-0961-49AD-AFE2-47ED36331F06}"/>
                </a:ext>
              </a:extLst>
            </p:cNvPr>
            <p:cNvCxnSpPr>
              <a:cxnSpLocks/>
              <a:endCxn id="53" idx="1"/>
            </p:cNvCxnSpPr>
            <p:nvPr/>
          </p:nvCxnSpPr>
          <p:spPr>
            <a:xfrm>
              <a:off x="1139536" y="2387960"/>
              <a:ext cx="1118138" cy="0"/>
            </a:xfrm>
            <a:prstGeom prst="straightConnector1">
              <a:avLst/>
            </a:prstGeom>
            <a:ln w="2540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4B174AC-BF0A-BE3E-3984-27A9943565FA}"/>
                </a:ext>
              </a:extLst>
            </p:cNvPr>
            <p:cNvSpPr/>
            <p:nvPr/>
          </p:nvSpPr>
          <p:spPr>
            <a:xfrm>
              <a:off x="1377280" y="2296520"/>
              <a:ext cx="182880" cy="182880"/>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sp>
        <p:nvSpPr>
          <p:cNvPr id="56" name="Footer Placeholder 2">
            <a:extLst>
              <a:ext uri="{FF2B5EF4-FFF2-40B4-BE49-F238E27FC236}">
                <a16:creationId xmlns:a16="http://schemas.microsoft.com/office/drawing/2014/main" id="{3FAED5F6-6AE0-3CFF-95DD-6FE40D2F037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82280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Autofit/>
          </a:bodyPr>
          <a:lstStyle/>
          <a:p>
            <a:r>
              <a:rPr lang="en-GB" dirty="0"/>
              <a:t>[Project x] team will [insert description]</a:t>
            </a:r>
          </a:p>
        </p:txBody>
      </p:sp>
      <p:sp>
        <p:nvSpPr>
          <p:cNvPr id="107" name="Text Placeholder 106">
            <a:extLst>
              <a:ext uri="{FF2B5EF4-FFF2-40B4-BE49-F238E27FC236}">
                <a16:creationId xmlns:a16="http://schemas.microsoft.com/office/drawing/2014/main" id="{4088D209-A053-4503-E57A-DA9FE8166B86}"/>
              </a:ext>
            </a:extLst>
          </p:cNvPr>
          <p:cNvSpPr>
            <a:spLocks noGrp="1"/>
          </p:cNvSpPr>
          <p:nvPr>
            <p:ph type="body" sz="quarter" idx="17"/>
          </p:nvPr>
        </p:nvSpPr>
        <p:spPr/>
        <p:txBody>
          <a:bodyPr/>
          <a:lstStyle/>
          <a:p>
            <a:r>
              <a:rPr lang="en-US" dirty="0"/>
              <a:t>Solution: Team</a:t>
            </a:r>
          </a:p>
        </p:txBody>
      </p:sp>
      <p:sp>
        <p:nvSpPr>
          <p:cNvPr id="4" name="Triangle 3">
            <a:extLst>
              <a:ext uri="{FF2B5EF4-FFF2-40B4-BE49-F238E27FC236}">
                <a16:creationId xmlns:a16="http://schemas.microsoft.com/office/drawing/2014/main" id="{F70AB95B-7F22-F244-A930-AFFD7A8D647F}"/>
              </a:ext>
            </a:extLst>
          </p:cNvPr>
          <p:cNvSpPr/>
          <p:nvPr/>
        </p:nvSpPr>
        <p:spPr>
          <a:xfrm>
            <a:off x="572886" y="1854492"/>
            <a:ext cx="11064275" cy="694481"/>
          </a:xfrm>
          <a:prstGeom prst="triangle">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2C9F969-0360-F544-AC03-3FCFDB6E87EC}"/>
              </a:ext>
            </a:extLst>
          </p:cNvPr>
          <p:cNvSpPr>
            <a:spLocks noChangeAspect="1"/>
          </p:cNvSpPr>
          <p:nvPr/>
        </p:nvSpPr>
        <p:spPr>
          <a:xfrm>
            <a:off x="5593442" y="1431778"/>
            <a:ext cx="1014984" cy="10149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Arial" panose="020B0604020202020204" pitchFamily="34" charset="0"/>
                <a:ea typeface="Helvetica Neue" panose="02000503000000020004" pitchFamily="2" charset="0"/>
                <a:cs typeface="Arial" panose="020B0604020202020204" pitchFamily="34" charset="0"/>
              </a:rPr>
              <a:t>[Project] Team</a:t>
            </a:r>
            <a:endParaRPr kumimoji="0" lang="en-US" sz="12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sp>
        <p:nvSpPr>
          <p:cNvPr id="6" name="Rectangle 5">
            <a:extLst>
              <a:ext uri="{FF2B5EF4-FFF2-40B4-BE49-F238E27FC236}">
                <a16:creationId xmlns:a16="http://schemas.microsoft.com/office/drawing/2014/main" id="{550C34DD-16D5-164E-9AC9-16267513C86B}"/>
              </a:ext>
            </a:extLst>
          </p:cNvPr>
          <p:cNvSpPr/>
          <p:nvPr/>
        </p:nvSpPr>
        <p:spPr>
          <a:xfrm>
            <a:off x="5613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 e.g. leadership]</a:t>
            </a:r>
          </a:p>
        </p:txBody>
      </p:sp>
      <p:sp>
        <p:nvSpPr>
          <p:cNvPr id="7" name="Rectangle 6">
            <a:extLst>
              <a:ext uri="{FF2B5EF4-FFF2-40B4-BE49-F238E27FC236}">
                <a16:creationId xmlns:a16="http://schemas.microsoft.com/office/drawing/2014/main" id="{71631C99-C359-884A-B971-2806F46ABB9A}"/>
              </a:ext>
            </a:extLst>
          </p:cNvPr>
          <p:cNvSpPr/>
          <p:nvPr/>
        </p:nvSpPr>
        <p:spPr>
          <a:xfrm>
            <a:off x="243618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8" name="Rectangle 7">
            <a:extLst>
              <a:ext uri="{FF2B5EF4-FFF2-40B4-BE49-F238E27FC236}">
                <a16:creationId xmlns:a16="http://schemas.microsoft.com/office/drawing/2014/main" id="{4C33B748-E1AB-F549-A240-AC0C69FBB4AE}"/>
              </a:ext>
            </a:extLst>
          </p:cNvPr>
          <p:cNvSpPr/>
          <p:nvPr/>
        </p:nvSpPr>
        <p:spPr>
          <a:xfrm>
            <a:off x="431106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9" name="Rectangle 8">
            <a:extLst>
              <a:ext uri="{FF2B5EF4-FFF2-40B4-BE49-F238E27FC236}">
                <a16:creationId xmlns:a16="http://schemas.microsoft.com/office/drawing/2014/main" id="{A351FB45-26CF-CE47-83AF-463413A49A1C}"/>
              </a:ext>
            </a:extLst>
          </p:cNvPr>
          <p:cNvSpPr/>
          <p:nvPr/>
        </p:nvSpPr>
        <p:spPr>
          <a:xfrm>
            <a:off x="6185937"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0" name="Rectangle 9">
            <a:extLst>
              <a:ext uri="{FF2B5EF4-FFF2-40B4-BE49-F238E27FC236}">
                <a16:creationId xmlns:a16="http://schemas.microsoft.com/office/drawing/2014/main" id="{4B875BF5-2E3E-064E-9B20-A6F2BA423A4C}"/>
              </a:ext>
            </a:extLst>
          </p:cNvPr>
          <p:cNvSpPr/>
          <p:nvPr/>
        </p:nvSpPr>
        <p:spPr>
          <a:xfrm>
            <a:off x="8060812"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1" name="Rectangle 10">
            <a:extLst>
              <a:ext uri="{FF2B5EF4-FFF2-40B4-BE49-F238E27FC236}">
                <a16:creationId xmlns:a16="http://schemas.microsoft.com/office/drawing/2014/main" id="{CF002153-7BA5-904E-848E-F9012F7ED5C3}"/>
              </a:ext>
            </a:extLst>
          </p:cNvPr>
          <p:cNvSpPr/>
          <p:nvPr/>
        </p:nvSpPr>
        <p:spPr>
          <a:xfrm>
            <a:off x="9935688" y="2561449"/>
            <a:ext cx="1701479" cy="509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dirty="0">
                <a:ln>
                  <a:noFill/>
                </a:ln>
                <a:solidFill>
                  <a:srgbClr val="FFFFFF"/>
                </a:solidFill>
                <a:effectLst/>
                <a:uLnTx/>
                <a:uFillTx/>
                <a:latin typeface="Arial" panose="020B0604020202020204" pitchFamily="34" charset="0"/>
                <a:ea typeface="Helvetica Neue" panose="02000503000000020004" pitchFamily="2" charset="0"/>
                <a:cs typeface="Arial" panose="020B0604020202020204" pitchFamily="34" charset="0"/>
              </a:rPr>
              <a:t>[Insert function]</a:t>
            </a:r>
          </a:p>
        </p:txBody>
      </p:sp>
      <p:sp>
        <p:nvSpPr>
          <p:cNvPr id="12" name="TextBox 11">
            <a:extLst>
              <a:ext uri="{FF2B5EF4-FFF2-40B4-BE49-F238E27FC236}">
                <a16:creationId xmlns:a16="http://schemas.microsoft.com/office/drawing/2014/main" id="{E7E9A6E5-A17C-6B47-AB0C-43915A57658A}"/>
              </a:ext>
            </a:extLst>
          </p:cNvPr>
          <p:cNvSpPr txBox="1"/>
          <p:nvPr/>
        </p:nvSpPr>
        <p:spPr>
          <a:xfrm>
            <a:off x="554736" y="3083211"/>
            <a:ext cx="1696479"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14" name="Oval 13">
            <a:extLst>
              <a:ext uri="{FF2B5EF4-FFF2-40B4-BE49-F238E27FC236}">
                <a16:creationId xmlns:a16="http://schemas.microsoft.com/office/drawing/2014/main" id="{8A639569-0C71-1245-9555-C0620D4CD7A2}"/>
              </a:ext>
            </a:extLst>
          </p:cNvPr>
          <p:cNvSpPr/>
          <p:nvPr/>
        </p:nvSpPr>
        <p:spPr>
          <a:xfrm>
            <a:off x="726621" y="41856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B168B60-08B9-2A47-98AC-417C16954A0F}"/>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258528"/>
            <a:ext cx="139802" cy="139802"/>
          </a:xfrm>
          <a:prstGeom prst="rect">
            <a:avLst/>
          </a:prstGeom>
        </p:spPr>
      </p:pic>
      <p:sp>
        <p:nvSpPr>
          <p:cNvPr id="19" name="TextBox 18">
            <a:extLst>
              <a:ext uri="{FF2B5EF4-FFF2-40B4-BE49-F238E27FC236}">
                <a16:creationId xmlns:a16="http://schemas.microsoft.com/office/drawing/2014/main" id="{98F97AE0-3C31-6D44-8036-C12FE8E6F250}"/>
              </a:ext>
            </a:extLst>
          </p:cNvPr>
          <p:cNvSpPr txBox="1"/>
          <p:nvPr/>
        </p:nvSpPr>
        <p:spPr>
          <a:xfrm>
            <a:off x="2438196" y="3083211"/>
            <a:ext cx="1691727"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0" name="TextBox 19">
            <a:extLst>
              <a:ext uri="{FF2B5EF4-FFF2-40B4-BE49-F238E27FC236}">
                <a16:creationId xmlns:a16="http://schemas.microsoft.com/office/drawing/2014/main" id="{A82BA384-FE10-FA46-9C4E-BC3BDEDB92CA}"/>
              </a:ext>
            </a:extLst>
          </p:cNvPr>
          <p:cNvSpPr txBox="1"/>
          <p:nvPr/>
        </p:nvSpPr>
        <p:spPr>
          <a:xfrm>
            <a:off x="4311063" y="3088919"/>
            <a:ext cx="1699710"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1" name="TextBox 20">
            <a:extLst>
              <a:ext uri="{FF2B5EF4-FFF2-40B4-BE49-F238E27FC236}">
                <a16:creationId xmlns:a16="http://schemas.microsoft.com/office/drawing/2014/main" id="{F9BE4F2D-31E1-7C4E-B0BC-B3CD04AFD9A9}"/>
              </a:ext>
            </a:extLst>
          </p:cNvPr>
          <p:cNvSpPr txBox="1"/>
          <p:nvPr/>
        </p:nvSpPr>
        <p:spPr>
          <a:xfrm>
            <a:off x="6185937" y="3088919"/>
            <a:ext cx="1688882"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2" name="TextBox 21">
            <a:extLst>
              <a:ext uri="{FF2B5EF4-FFF2-40B4-BE49-F238E27FC236}">
                <a16:creationId xmlns:a16="http://schemas.microsoft.com/office/drawing/2014/main" id="{7BFFD323-D477-F243-B251-B6F240AAE84F}"/>
              </a:ext>
            </a:extLst>
          </p:cNvPr>
          <p:cNvSpPr txBox="1"/>
          <p:nvPr/>
        </p:nvSpPr>
        <p:spPr>
          <a:xfrm>
            <a:off x="8060812" y="3106915"/>
            <a:ext cx="170147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3" name="TextBox 22">
            <a:extLst>
              <a:ext uri="{FF2B5EF4-FFF2-40B4-BE49-F238E27FC236}">
                <a16:creationId xmlns:a16="http://schemas.microsoft.com/office/drawing/2014/main" id="{3A268E10-83FA-9D40-9E0F-A797B5A52D92}"/>
              </a:ext>
            </a:extLst>
          </p:cNvPr>
          <p:cNvSpPr txBox="1"/>
          <p:nvPr/>
        </p:nvSpPr>
        <p:spPr>
          <a:xfrm>
            <a:off x="9935689" y="3104985"/>
            <a:ext cx="1698218" cy="24622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000" u="none" strike="noStrike" kern="1200" cap="none" spc="0" normalizeH="0" baseline="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[Insert description]</a:t>
            </a:r>
          </a:p>
        </p:txBody>
      </p:sp>
      <p:sp>
        <p:nvSpPr>
          <p:cNvPr id="24" name="TextBox 23">
            <a:extLst>
              <a:ext uri="{FF2B5EF4-FFF2-40B4-BE49-F238E27FC236}">
                <a16:creationId xmlns:a16="http://schemas.microsoft.com/office/drawing/2014/main" id="{5B0E8B6F-AEBF-0343-AC5E-ACA300B40E21}"/>
              </a:ext>
            </a:extLst>
          </p:cNvPr>
          <p:cNvSpPr txBox="1"/>
          <p:nvPr/>
        </p:nvSpPr>
        <p:spPr>
          <a:xfrm>
            <a:off x="1078005" y="4205319"/>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26" name="TextBox 25">
            <a:extLst>
              <a:ext uri="{FF2B5EF4-FFF2-40B4-BE49-F238E27FC236}">
                <a16:creationId xmlns:a16="http://schemas.microsoft.com/office/drawing/2014/main" id="{BB9003AD-6F0D-4645-90E8-0CF9CE7CFCF7}"/>
              </a:ext>
            </a:extLst>
          </p:cNvPr>
          <p:cNvSpPr txBox="1"/>
          <p:nvPr/>
        </p:nvSpPr>
        <p:spPr>
          <a:xfrm>
            <a:off x="1078005" y="5119673"/>
            <a:ext cx="100935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28" name="TextBox 27">
            <a:extLst>
              <a:ext uri="{FF2B5EF4-FFF2-40B4-BE49-F238E27FC236}">
                <a16:creationId xmlns:a16="http://schemas.microsoft.com/office/drawing/2014/main" id="{3B7C5ED6-27D3-0C41-9485-0A27B7E2A972}"/>
              </a:ext>
            </a:extLst>
          </p:cNvPr>
          <p:cNvSpPr txBox="1"/>
          <p:nvPr/>
        </p:nvSpPr>
        <p:spPr>
          <a:xfrm>
            <a:off x="1078005" y="5576850"/>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30" name="Oval 29">
            <a:extLst>
              <a:ext uri="{FF2B5EF4-FFF2-40B4-BE49-F238E27FC236}">
                <a16:creationId xmlns:a16="http://schemas.microsoft.com/office/drawing/2014/main" id="{CE807589-0FDB-4B4E-8CBD-D0B8F9092567}"/>
              </a:ext>
            </a:extLst>
          </p:cNvPr>
          <p:cNvSpPr/>
          <p:nvPr/>
        </p:nvSpPr>
        <p:spPr>
          <a:xfrm>
            <a:off x="726621" y="51000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6E74CB7C-74D3-4648-ACA7-101A0C0E892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172882"/>
            <a:ext cx="139802" cy="139802"/>
          </a:xfrm>
          <a:prstGeom prst="rect">
            <a:avLst/>
          </a:prstGeom>
        </p:spPr>
      </p:pic>
      <p:sp>
        <p:nvSpPr>
          <p:cNvPr id="33" name="Oval 32">
            <a:extLst>
              <a:ext uri="{FF2B5EF4-FFF2-40B4-BE49-F238E27FC236}">
                <a16:creationId xmlns:a16="http://schemas.microsoft.com/office/drawing/2014/main" id="{AC18CF6B-590E-9948-8BE8-58F2885F58BF}"/>
              </a:ext>
            </a:extLst>
          </p:cNvPr>
          <p:cNvSpPr/>
          <p:nvPr/>
        </p:nvSpPr>
        <p:spPr>
          <a:xfrm>
            <a:off x="726621" y="5557220"/>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4" name="Picture 33" descr="A picture containing shape&#10;&#10;Description automatically generated">
            <a:extLst>
              <a:ext uri="{FF2B5EF4-FFF2-40B4-BE49-F238E27FC236}">
                <a16:creationId xmlns:a16="http://schemas.microsoft.com/office/drawing/2014/main" id="{D43C3E75-3D0E-1644-8C3C-BD64B9FC987D}"/>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5630059"/>
            <a:ext cx="139802" cy="139802"/>
          </a:xfrm>
          <a:prstGeom prst="rect">
            <a:avLst/>
          </a:prstGeom>
        </p:spPr>
      </p:pic>
      <p:sp>
        <p:nvSpPr>
          <p:cNvPr id="36" name="Oval 35">
            <a:extLst>
              <a:ext uri="{FF2B5EF4-FFF2-40B4-BE49-F238E27FC236}">
                <a16:creationId xmlns:a16="http://schemas.microsoft.com/office/drawing/2014/main" id="{76FEBFC5-A83C-DB4D-B74F-89EEABD1D2A8}"/>
              </a:ext>
            </a:extLst>
          </p:cNvPr>
          <p:cNvSpPr/>
          <p:nvPr/>
        </p:nvSpPr>
        <p:spPr>
          <a:xfrm>
            <a:off x="2601769"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7" name="Picture 36" descr="A picture containing shape&#10;&#10;Description automatically generated">
            <a:extLst>
              <a:ext uri="{FF2B5EF4-FFF2-40B4-BE49-F238E27FC236}">
                <a16:creationId xmlns:a16="http://schemas.microsoft.com/office/drawing/2014/main" id="{0454133F-6700-2749-A68E-B39FF8A2D80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4608" y="4258528"/>
            <a:ext cx="139802" cy="139802"/>
          </a:xfrm>
          <a:prstGeom prst="rect">
            <a:avLst/>
          </a:prstGeom>
          <a:solidFill>
            <a:schemeClr val="accent1"/>
          </a:solidFill>
          <a:ln>
            <a:noFill/>
          </a:ln>
        </p:spPr>
      </p:pic>
      <p:sp>
        <p:nvSpPr>
          <p:cNvPr id="40" name="Oval 39">
            <a:extLst>
              <a:ext uri="{FF2B5EF4-FFF2-40B4-BE49-F238E27FC236}">
                <a16:creationId xmlns:a16="http://schemas.microsoft.com/office/drawing/2014/main" id="{08D19D19-EAE6-0C43-B3AF-63F612995834}"/>
              </a:ext>
            </a:extLst>
          </p:cNvPr>
          <p:cNvSpPr/>
          <p:nvPr/>
        </p:nvSpPr>
        <p:spPr>
          <a:xfrm>
            <a:off x="2814410" y="51000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43D6ABDA-20CA-7447-9DDF-29837FC1FAF9}"/>
              </a:ext>
            </a:extLst>
          </p:cNvPr>
          <p:cNvSpPr/>
          <p:nvPr/>
        </p:nvSpPr>
        <p:spPr>
          <a:xfrm>
            <a:off x="2456091" y="51000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9228D860-4617-4F4A-BC94-0B5C39E77C75}"/>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528930" y="5172882"/>
            <a:ext cx="139802" cy="139802"/>
          </a:xfrm>
          <a:prstGeom prst="rect">
            <a:avLst/>
          </a:prstGeom>
          <a:solidFill>
            <a:schemeClr val="accent1"/>
          </a:solidFill>
          <a:ln>
            <a:noFill/>
          </a:ln>
        </p:spPr>
      </p:pic>
      <p:sp>
        <p:nvSpPr>
          <p:cNvPr id="45" name="Oval 44">
            <a:extLst>
              <a:ext uri="{FF2B5EF4-FFF2-40B4-BE49-F238E27FC236}">
                <a16:creationId xmlns:a16="http://schemas.microsoft.com/office/drawing/2014/main" id="{7F1A5454-BB79-BC42-86E9-03EDE81F0E52}"/>
              </a:ext>
            </a:extLst>
          </p:cNvPr>
          <p:cNvSpPr/>
          <p:nvPr/>
        </p:nvSpPr>
        <p:spPr>
          <a:xfrm>
            <a:off x="2597202" y="5557220"/>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46" name="Picture 45" descr="A picture containing shape&#10;&#10;Description automatically generated">
            <a:extLst>
              <a:ext uri="{FF2B5EF4-FFF2-40B4-BE49-F238E27FC236}">
                <a16:creationId xmlns:a16="http://schemas.microsoft.com/office/drawing/2014/main" id="{92136537-4DC1-EB4E-AF58-1131132CA32B}"/>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70041" y="5630059"/>
            <a:ext cx="139802" cy="139802"/>
          </a:xfrm>
          <a:prstGeom prst="rect">
            <a:avLst/>
          </a:prstGeom>
          <a:solidFill>
            <a:schemeClr val="accent1"/>
          </a:solidFill>
          <a:ln>
            <a:noFill/>
          </a:ln>
        </p:spPr>
      </p:pic>
      <p:sp>
        <p:nvSpPr>
          <p:cNvPr id="49" name="Oval 48">
            <a:extLst>
              <a:ext uri="{FF2B5EF4-FFF2-40B4-BE49-F238E27FC236}">
                <a16:creationId xmlns:a16="http://schemas.microsoft.com/office/drawing/2014/main" id="{312C880F-EA32-0D4D-96AE-BE4D63CE6A4E}"/>
              </a:ext>
            </a:extLst>
          </p:cNvPr>
          <p:cNvSpPr/>
          <p:nvPr/>
        </p:nvSpPr>
        <p:spPr>
          <a:xfrm>
            <a:off x="4434825"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1C5F3A1-9272-B44D-B87E-31080DBB3308}"/>
              </a:ext>
            </a:extLst>
          </p:cNvPr>
          <p:cNvSpPr txBox="1"/>
          <p:nvPr/>
        </p:nvSpPr>
        <p:spPr>
          <a:xfrm>
            <a:off x="2977820" y="55768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9" name="TextBox 58">
            <a:extLst>
              <a:ext uri="{FF2B5EF4-FFF2-40B4-BE49-F238E27FC236}">
                <a16:creationId xmlns:a16="http://schemas.microsoft.com/office/drawing/2014/main" id="{A521B7C9-B964-A144-9EC3-5DA7F26D997F}"/>
              </a:ext>
            </a:extLst>
          </p:cNvPr>
          <p:cNvSpPr txBox="1"/>
          <p:nvPr/>
        </p:nvSpPr>
        <p:spPr>
          <a:xfrm>
            <a:off x="4838855" y="5303103"/>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70" name="Oval 69">
            <a:extLst>
              <a:ext uri="{FF2B5EF4-FFF2-40B4-BE49-F238E27FC236}">
                <a16:creationId xmlns:a16="http://schemas.microsoft.com/office/drawing/2014/main" id="{A3665FDC-1155-B74E-AA08-A4159F992249}"/>
              </a:ext>
            </a:extLst>
          </p:cNvPr>
          <p:cNvSpPr/>
          <p:nvPr/>
        </p:nvSpPr>
        <p:spPr>
          <a:xfrm>
            <a:off x="9202822" y="1422831"/>
            <a:ext cx="285480" cy="28548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Oval 70">
            <a:extLst>
              <a:ext uri="{FF2B5EF4-FFF2-40B4-BE49-F238E27FC236}">
                <a16:creationId xmlns:a16="http://schemas.microsoft.com/office/drawing/2014/main" id="{39E95AAC-3C23-E343-96C0-EFF1CB3AC487}"/>
              </a:ext>
            </a:extLst>
          </p:cNvPr>
          <p:cNvSpPr/>
          <p:nvPr/>
        </p:nvSpPr>
        <p:spPr>
          <a:xfrm>
            <a:off x="9202822" y="1763246"/>
            <a:ext cx="285480" cy="285480"/>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B30BA717-B87F-D041-8DB6-7CE1E731BB70}"/>
              </a:ext>
            </a:extLst>
          </p:cNvPr>
          <p:cNvSpPr txBox="1"/>
          <p:nvPr/>
        </p:nvSpPr>
        <p:spPr>
          <a:xfrm>
            <a:off x="9488302" y="1380905"/>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to potentially be filled </a:t>
            </a:r>
            <a:r>
              <a:rPr kumimoji="0" lang="en-DK" sz="900" u="none" strike="noStrike" kern="120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by internal </a:t>
            </a: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candidate</a:t>
            </a:r>
          </a:p>
        </p:txBody>
      </p:sp>
      <p:sp>
        <p:nvSpPr>
          <p:cNvPr id="73" name="TextBox 72">
            <a:extLst>
              <a:ext uri="{FF2B5EF4-FFF2-40B4-BE49-F238E27FC236}">
                <a16:creationId xmlns:a16="http://schemas.microsoft.com/office/drawing/2014/main" id="{51C4113D-930A-7D40-B150-E0AFBCCB2605}"/>
              </a:ext>
            </a:extLst>
          </p:cNvPr>
          <p:cNvSpPr txBox="1"/>
          <p:nvPr/>
        </p:nvSpPr>
        <p:spPr>
          <a:xfrm>
            <a:off x="9488302" y="1721320"/>
            <a:ext cx="1764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DK" sz="900" u="none" strike="noStrike" kern="1200" cap="none" spc="0" normalizeH="0" baseline="0" noProof="0" dirty="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rPr>
              <a:t>Role likely be filled by new external hire</a:t>
            </a:r>
          </a:p>
        </p:txBody>
      </p:sp>
      <p:sp>
        <p:nvSpPr>
          <p:cNvPr id="74" name="TextBox 73">
            <a:extLst>
              <a:ext uri="{FF2B5EF4-FFF2-40B4-BE49-F238E27FC236}">
                <a16:creationId xmlns:a16="http://schemas.microsoft.com/office/drawing/2014/main" id="{986FC762-9B7E-F448-AA5C-A29600F79735}"/>
              </a:ext>
            </a:extLst>
          </p:cNvPr>
          <p:cNvSpPr txBox="1"/>
          <p:nvPr/>
        </p:nvSpPr>
        <p:spPr>
          <a:xfrm>
            <a:off x="8385277" y="42053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75" name="TextBox 74">
            <a:extLst>
              <a:ext uri="{FF2B5EF4-FFF2-40B4-BE49-F238E27FC236}">
                <a16:creationId xmlns:a16="http://schemas.microsoft.com/office/drawing/2014/main" id="{B5B1998A-6FC3-F743-B34F-08EBA49BBDB9}"/>
              </a:ext>
            </a:extLst>
          </p:cNvPr>
          <p:cNvSpPr txBox="1"/>
          <p:nvPr/>
        </p:nvSpPr>
        <p:spPr>
          <a:xfrm>
            <a:off x="10370712" y="4205319"/>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cxnSp>
        <p:nvCxnSpPr>
          <p:cNvPr id="77" name="Straight Connector 76">
            <a:extLst>
              <a:ext uri="{FF2B5EF4-FFF2-40B4-BE49-F238E27FC236}">
                <a16:creationId xmlns:a16="http://schemas.microsoft.com/office/drawing/2014/main" id="{C5C2D7B3-F9D7-E040-AB70-405E0520BB19}"/>
              </a:ext>
            </a:extLst>
          </p:cNvPr>
          <p:cNvCxnSpPr/>
          <p:nvPr/>
        </p:nvCxnSpPr>
        <p:spPr>
          <a:xfrm>
            <a:off x="2340885" y="2548973"/>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6BF3A1F-09C5-F644-9731-4E23B5B4EDBD}"/>
              </a:ext>
            </a:extLst>
          </p:cNvPr>
          <p:cNvCxnSpPr/>
          <p:nvPr/>
        </p:nvCxnSpPr>
        <p:spPr>
          <a:xfrm>
            <a:off x="4213414"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79E33D-AF5B-4849-8350-CA02BC87D87A}"/>
              </a:ext>
            </a:extLst>
          </p:cNvPr>
          <p:cNvCxnSpPr/>
          <p:nvPr/>
        </p:nvCxnSpPr>
        <p:spPr>
          <a:xfrm>
            <a:off x="6102445" y="2561449"/>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08CA46-2C4A-CE44-8024-80A7046E15EC}"/>
              </a:ext>
            </a:extLst>
          </p:cNvPr>
          <p:cNvCxnSpPr/>
          <p:nvPr/>
        </p:nvCxnSpPr>
        <p:spPr>
          <a:xfrm>
            <a:off x="7958311"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8259095-7ECB-174E-8D0D-7C3E85FE8611}"/>
              </a:ext>
            </a:extLst>
          </p:cNvPr>
          <p:cNvCxnSpPr/>
          <p:nvPr/>
        </p:nvCxnSpPr>
        <p:spPr>
          <a:xfrm>
            <a:off x="9829929" y="2552548"/>
            <a:ext cx="0" cy="3684790"/>
          </a:xfrm>
          <a:prstGeom prst="line">
            <a:avLst/>
          </a:prstGeom>
          <a:ln w="63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693506C-0DC9-E447-AFF6-B6634C5FBE9B}"/>
              </a:ext>
            </a:extLst>
          </p:cNvPr>
          <p:cNvSpPr txBox="1"/>
          <p:nvPr/>
        </p:nvSpPr>
        <p:spPr>
          <a:xfrm>
            <a:off x="1078005" y="6034026"/>
            <a:ext cx="105881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84" name="Oval 83">
            <a:extLst>
              <a:ext uri="{FF2B5EF4-FFF2-40B4-BE49-F238E27FC236}">
                <a16:creationId xmlns:a16="http://schemas.microsoft.com/office/drawing/2014/main" id="{18FDD6ED-A287-F849-A3EA-F79128648F9A}"/>
              </a:ext>
            </a:extLst>
          </p:cNvPr>
          <p:cNvSpPr/>
          <p:nvPr/>
        </p:nvSpPr>
        <p:spPr>
          <a:xfrm>
            <a:off x="726621" y="601439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5" name="Picture 84" descr="A picture containing shape&#10;&#10;Description automatically generated">
            <a:extLst>
              <a:ext uri="{FF2B5EF4-FFF2-40B4-BE49-F238E27FC236}">
                <a16:creationId xmlns:a16="http://schemas.microsoft.com/office/drawing/2014/main" id="{4E27F54E-2647-AF4C-9495-C91F1D150991}"/>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6087235"/>
            <a:ext cx="139802" cy="139802"/>
          </a:xfrm>
          <a:prstGeom prst="rect">
            <a:avLst/>
          </a:prstGeom>
        </p:spPr>
      </p:pic>
      <p:grpSp>
        <p:nvGrpSpPr>
          <p:cNvPr id="16" name="Group 15">
            <a:extLst>
              <a:ext uri="{FF2B5EF4-FFF2-40B4-BE49-F238E27FC236}">
                <a16:creationId xmlns:a16="http://schemas.microsoft.com/office/drawing/2014/main" id="{11FD3F98-2E3F-70E7-A343-DB88C72FF8C4}"/>
              </a:ext>
            </a:extLst>
          </p:cNvPr>
          <p:cNvGrpSpPr/>
          <p:nvPr/>
        </p:nvGrpSpPr>
        <p:grpSpPr>
          <a:xfrm>
            <a:off x="4372626" y="5219779"/>
            <a:ext cx="423465" cy="412869"/>
            <a:chOff x="4372626" y="5219779"/>
            <a:chExt cx="423465" cy="412869"/>
          </a:xfrm>
        </p:grpSpPr>
        <p:sp>
          <p:nvSpPr>
            <p:cNvPr id="87" name="Oval 86">
              <a:extLst>
                <a:ext uri="{FF2B5EF4-FFF2-40B4-BE49-F238E27FC236}">
                  <a16:creationId xmlns:a16="http://schemas.microsoft.com/office/drawing/2014/main" id="{35D305F0-A691-2344-9F55-4EBE0F981794}"/>
                </a:ext>
              </a:extLst>
            </p:cNvPr>
            <p:cNvSpPr/>
            <p:nvPr/>
          </p:nvSpPr>
          <p:spPr>
            <a:xfrm flipH="1">
              <a:off x="4372626"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88" name="Picture 87" descr="A picture containing shape&#10;&#10;Description automatically generated">
              <a:extLst>
                <a:ext uri="{FF2B5EF4-FFF2-40B4-BE49-F238E27FC236}">
                  <a16:creationId xmlns:a16="http://schemas.microsoft.com/office/drawing/2014/main" id="{17B5F21D-DA86-F64D-8078-6F137979DF9A}"/>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268318"/>
              <a:ext cx="93163" cy="93163"/>
            </a:xfrm>
            <a:prstGeom prst="rect">
              <a:avLst/>
            </a:prstGeom>
            <a:solidFill>
              <a:schemeClr val="tx1"/>
            </a:solidFill>
            <a:ln>
              <a:noFill/>
            </a:ln>
          </p:spPr>
        </p:pic>
        <p:sp>
          <p:nvSpPr>
            <p:cNvPr id="90" name="Oval 89">
              <a:extLst>
                <a:ext uri="{FF2B5EF4-FFF2-40B4-BE49-F238E27FC236}">
                  <a16:creationId xmlns:a16="http://schemas.microsoft.com/office/drawing/2014/main" id="{BDC5B3C9-32C8-D043-B9F9-F2D17263BEA1}"/>
                </a:ext>
              </a:extLst>
            </p:cNvPr>
            <p:cNvSpPr/>
            <p:nvPr/>
          </p:nvSpPr>
          <p:spPr>
            <a:xfrm flipH="1">
              <a:off x="4372626" y="5442407"/>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1" name="Picture 90" descr="A picture containing shape&#10;&#10;Description automatically generated">
              <a:extLst>
                <a:ext uri="{FF2B5EF4-FFF2-40B4-BE49-F238E27FC236}">
                  <a16:creationId xmlns:a16="http://schemas.microsoft.com/office/drawing/2014/main" id="{8B1BFC18-878C-1443-856E-7C03CA4ECF3E}"/>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5490946"/>
              <a:ext cx="93163" cy="93163"/>
            </a:xfrm>
            <a:prstGeom prst="rect">
              <a:avLst/>
            </a:prstGeom>
            <a:solidFill>
              <a:schemeClr val="tx1"/>
            </a:solidFill>
            <a:ln>
              <a:noFill/>
            </a:ln>
          </p:spPr>
        </p:pic>
        <p:sp>
          <p:nvSpPr>
            <p:cNvPr id="93" name="Oval 92">
              <a:extLst>
                <a:ext uri="{FF2B5EF4-FFF2-40B4-BE49-F238E27FC236}">
                  <a16:creationId xmlns:a16="http://schemas.microsoft.com/office/drawing/2014/main" id="{1562F66A-A325-C14A-A06B-BBA196A1ED66}"/>
                </a:ext>
              </a:extLst>
            </p:cNvPr>
            <p:cNvSpPr/>
            <p:nvPr/>
          </p:nvSpPr>
          <p:spPr>
            <a:xfrm flipH="1">
              <a:off x="4605850" y="5219779"/>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94" name="Picture 93" descr="A picture containing shape&#10;&#10;Description automatically generated">
              <a:extLst>
                <a:ext uri="{FF2B5EF4-FFF2-40B4-BE49-F238E27FC236}">
                  <a16:creationId xmlns:a16="http://schemas.microsoft.com/office/drawing/2014/main" id="{455C6F74-56BC-2B44-9A82-4F87A7EBD9D8}"/>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5268318"/>
              <a:ext cx="93163" cy="93163"/>
            </a:xfrm>
            <a:prstGeom prst="rect">
              <a:avLst/>
            </a:prstGeom>
            <a:solidFill>
              <a:schemeClr val="tx1"/>
            </a:solidFill>
            <a:ln>
              <a:noFill/>
            </a:ln>
          </p:spPr>
        </p:pic>
      </p:grpSp>
      <p:sp>
        <p:nvSpPr>
          <p:cNvPr id="99" name="Oval 98">
            <a:extLst>
              <a:ext uri="{FF2B5EF4-FFF2-40B4-BE49-F238E27FC236}">
                <a16:creationId xmlns:a16="http://schemas.microsoft.com/office/drawing/2014/main" id="{1F7EB9B8-9058-1D40-81DD-3E8B3874A3BE}"/>
              </a:ext>
            </a:extLst>
          </p:cNvPr>
          <p:cNvSpPr/>
          <p:nvPr/>
        </p:nvSpPr>
        <p:spPr>
          <a:xfrm>
            <a:off x="8060812" y="41856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0" name="Picture 99" descr="A picture containing shape&#10;&#10;Description automatically generated">
            <a:extLst>
              <a:ext uri="{FF2B5EF4-FFF2-40B4-BE49-F238E27FC236}">
                <a16:creationId xmlns:a16="http://schemas.microsoft.com/office/drawing/2014/main" id="{7EED45C9-EB14-2940-B099-8E72E2E264A2}"/>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258528"/>
            <a:ext cx="139802" cy="139802"/>
          </a:xfrm>
          <a:prstGeom prst="rect">
            <a:avLst/>
          </a:prstGeom>
        </p:spPr>
      </p:pic>
      <p:sp>
        <p:nvSpPr>
          <p:cNvPr id="102" name="Oval 101">
            <a:extLst>
              <a:ext uri="{FF2B5EF4-FFF2-40B4-BE49-F238E27FC236}">
                <a16:creationId xmlns:a16="http://schemas.microsoft.com/office/drawing/2014/main" id="{033BEF1B-25E4-9341-B0AF-72287F72B26A}"/>
              </a:ext>
            </a:extLst>
          </p:cNvPr>
          <p:cNvSpPr/>
          <p:nvPr/>
        </p:nvSpPr>
        <p:spPr>
          <a:xfrm>
            <a:off x="10064342" y="4185689"/>
            <a:ext cx="285480" cy="2854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08" name="Picture 107" descr="A picture containing shape&#10;&#10;Description automatically generated">
            <a:extLst>
              <a:ext uri="{FF2B5EF4-FFF2-40B4-BE49-F238E27FC236}">
                <a16:creationId xmlns:a16="http://schemas.microsoft.com/office/drawing/2014/main" id="{437B063A-2E6C-6543-9DAA-5E717B0EF8DA}"/>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135643" y="4258528"/>
            <a:ext cx="139802" cy="139802"/>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299408CB-40DD-5B40-9E55-E56B7C83B3D2}"/>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887249" y="5172882"/>
            <a:ext cx="139802" cy="139802"/>
          </a:xfrm>
          <a:prstGeom prst="rect">
            <a:avLst/>
          </a:prstGeom>
          <a:solidFill>
            <a:schemeClr val="accent1"/>
          </a:solidFill>
          <a:ln>
            <a:noFill/>
          </a:ln>
        </p:spPr>
      </p:pic>
      <p:sp>
        <p:nvSpPr>
          <p:cNvPr id="115" name="TextBox 114">
            <a:extLst>
              <a:ext uri="{FF2B5EF4-FFF2-40B4-BE49-F238E27FC236}">
                <a16:creationId xmlns:a16="http://schemas.microsoft.com/office/drawing/2014/main" id="{2D85586D-7AEC-5726-3E6C-5F8DFB798388}"/>
              </a:ext>
            </a:extLst>
          </p:cNvPr>
          <p:cNvSpPr txBox="1"/>
          <p:nvPr/>
        </p:nvSpPr>
        <p:spPr>
          <a:xfrm>
            <a:off x="459783" y="517126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pic>
        <p:nvPicPr>
          <p:cNvPr id="48" name="Picture 47" descr="A picture containing shape&#10;&#10;Description automatically generated">
            <a:extLst>
              <a:ext uri="{FF2B5EF4-FFF2-40B4-BE49-F238E27FC236}">
                <a16:creationId xmlns:a16="http://schemas.microsoft.com/office/drawing/2014/main" id="{29298807-7F82-5949-9806-76B098A942F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07664" y="4258528"/>
            <a:ext cx="139802" cy="139802"/>
          </a:xfrm>
          <a:prstGeom prst="rect">
            <a:avLst/>
          </a:prstGeom>
          <a:noFill/>
        </p:spPr>
      </p:pic>
      <p:sp>
        <p:nvSpPr>
          <p:cNvPr id="121" name="Oval 120">
            <a:extLst>
              <a:ext uri="{FF2B5EF4-FFF2-40B4-BE49-F238E27FC236}">
                <a16:creationId xmlns:a16="http://schemas.microsoft.com/office/drawing/2014/main" id="{03D30DE5-E9AE-474D-B177-63E0DDE7BB76}"/>
              </a:ext>
            </a:extLst>
          </p:cNvPr>
          <p:cNvSpPr/>
          <p:nvPr/>
        </p:nvSpPr>
        <p:spPr>
          <a:xfrm>
            <a:off x="726621" y="46428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598F1895-DF90-380A-D16D-8DA373ECF731}"/>
              </a:ext>
            </a:extLst>
          </p:cNvPr>
          <p:cNvSpPr txBox="1"/>
          <p:nvPr/>
        </p:nvSpPr>
        <p:spPr>
          <a:xfrm>
            <a:off x="1078005" y="4662496"/>
            <a:ext cx="113612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3" name="TextBox 122">
            <a:extLst>
              <a:ext uri="{FF2B5EF4-FFF2-40B4-BE49-F238E27FC236}">
                <a16:creationId xmlns:a16="http://schemas.microsoft.com/office/drawing/2014/main" id="{B0FDFD88-376A-B8B6-2649-12F1900518ED}"/>
              </a:ext>
            </a:extLst>
          </p:cNvPr>
          <p:cNvSpPr txBox="1"/>
          <p:nvPr/>
        </p:nvSpPr>
        <p:spPr>
          <a:xfrm>
            <a:off x="2977820" y="46624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4" name="Oval 123">
            <a:extLst>
              <a:ext uri="{FF2B5EF4-FFF2-40B4-BE49-F238E27FC236}">
                <a16:creationId xmlns:a16="http://schemas.microsoft.com/office/drawing/2014/main" id="{93AAE01A-1568-F178-BCFA-F0410631E1E9}"/>
              </a:ext>
            </a:extLst>
          </p:cNvPr>
          <p:cNvSpPr/>
          <p:nvPr/>
        </p:nvSpPr>
        <p:spPr>
          <a:xfrm>
            <a:off x="2596316" y="46428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A364946C-C7E9-ECBB-DED3-2F408B439959}"/>
              </a:ext>
            </a:extLst>
          </p:cNvPr>
          <p:cNvSpPr txBox="1"/>
          <p:nvPr/>
        </p:nvSpPr>
        <p:spPr>
          <a:xfrm>
            <a:off x="4838855" y="4205319"/>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6" name="TextBox 125">
            <a:extLst>
              <a:ext uri="{FF2B5EF4-FFF2-40B4-BE49-F238E27FC236}">
                <a16:creationId xmlns:a16="http://schemas.microsoft.com/office/drawing/2014/main" id="{8C2E8958-304C-702D-E9A6-33416766F949}"/>
              </a:ext>
            </a:extLst>
          </p:cNvPr>
          <p:cNvSpPr txBox="1"/>
          <p:nvPr/>
        </p:nvSpPr>
        <p:spPr>
          <a:xfrm>
            <a:off x="4838855" y="4754211"/>
            <a:ext cx="106137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7" name="TextBox 126">
            <a:extLst>
              <a:ext uri="{FF2B5EF4-FFF2-40B4-BE49-F238E27FC236}">
                <a16:creationId xmlns:a16="http://schemas.microsoft.com/office/drawing/2014/main" id="{B853FD93-5589-9E9C-A3DA-2DCCEB8F24E4}"/>
              </a:ext>
            </a:extLst>
          </p:cNvPr>
          <p:cNvSpPr txBox="1"/>
          <p:nvPr/>
        </p:nvSpPr>
        <p:spPr>
          <a:xfrm>
            <a:off x="10370712" y="46624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28" name="Oval 127">
            <a:extLst>
              <a:ext uri="{FF2B5EF4-FFF2-40B4-BE49-F238E27FC236}">
                <a16:creationId xmlns:a16="http://schemas.microsoft.com/office/drawing/2014/main" id="{90AC896A-3C25-D424-DEF1-3F17C1C075EF}"/>
              </a:ext>
            </a:extLst>
          </p:cNvPr>
          <p:cNvSpPr/>
          <p:nvPr/>
        </p:nvSpPr>
        <p:spPr>
          <a:xfrm>
            <a:off x="8060812" y="46428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29" name="Picture 128" descr="A picture containing shape&#10;&#10;Description automatically generated">
            <a:extLst>
              <a:ext uri="{FF2B5EF4-FFF2-40B4-BE49-F238E27FC236}">
                <a16:creationId xmlns:a16="http://schemas.microsoft.com/office/drawing/2014/main" id="{5657A188-976D-1FBD-9C26-B8F6DCAB45E5}"/>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133651" y="4715705"/>
            <a:ext cx="139802" cy="139802"/>
          </a:xfrm>
          <a:prstGeom prst="rect">
            <a:avLst/>
          </a:prstGeom>
        </p:spPr>
      </p:pic>
      <p:grpSp>
        <p:nvGrpSpPr>
          <p:cNvPr id="130" name="Group 129">
            <a:extLst>
              <a:ext uri="{FF2B5EF4-FFF2-40B4-BE49-F238E27FC236}">
                <a16:creationId xmlns:a16="http://schemas.microsoft.com/office/drawing/2014/main" id="{D1601ED2-2A96-B060-862B-7FBD00069452}"/>
              </a:ext>
            </a:extLst>
          </p:cNvPr>
          <p:cNvGrpSpPr/>
          <p:nvPr/>
        </p:nvGrpSpPr>
        <p:grpSpPr>
          <a:xfrm>
            <a:off x="10064342" y="4642866"/>
            <a:ext cx="285480" cy="285480"/>
            <a:chOff x="121475" y="4500776"/>
            <a:chExt cx="329938" cy="329938"/>
          </a:xfrm>
          <a:noFill/>
        </p:grpSpPr>
        <p:pic>
          <p:nvPicPr>
            <p:cNvPr id="131" name="Picture 130" descr="A picture containing shape&#10;&#10;Description automatically generated">
              <a:extLst>
                <a:ext uri="{FF2B5EF4-FFF2-40B4-BE49-F238E27FC236}">
                  <a16:creationId xmlns:a16="http://schemas.microsoft.com/office/drawing/2014/main" id="{200BFC16-28E6-D6FB-503E-CB6809176B36}"/>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5657" y="4581044"/>
              <a:ext cx="161574" cy="161574"/>
            </a:xfrm>
            <a:prstGeom prst="rect">
              <a:avLst/>
            </a:prstGeom>
            <a:grpFill/>
            <a:ln>
              <a:noFill/>
            </a:ln>
          </p:spPr>
        </p:pic>
        <p:sp>
          <p:nvSpPr>
            <p:cNvPr id="132" name="Oval 131">
              <a:extLst>
                <a:ext uri="{FF2B5EF4-FFF2-40B4-BE49-F238E27FC236}">
                  <a16:creationId xmlns:a16="http://schemas.microsoft.com/office/drawing/2014/main" id="{8DF9E6BF-61E6-41C3-D0B9-28975DD8B8CA}"/>
                </a:ext>
              </a:extLst>
            </p:cNvPr>
            <p:cNvSpPr/>
            <p:nvPr/>
          </p:nvSpPr>
          <p:spPr>
            <a:xfrm>
              <a:off x="121475" y="4500776"/>
              <a:ext cx="329938" cy="329938"/>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grpSp>
      <p:pic>
        <p:nvPicPr>
          <p:cNvPr id="133" name="Picture 132" descr="A picture containing shape&#10;&#10;Description automatically generated">
            <a:extLst>
              <a:ext uri="{FF2B5EF4-FFF2-40B4-BE49-F238E27FC236}">
                <a16:creationId xmlns:a16="http://schemas.microsoft.com/office/drawing/2014/main" id="{591EE424-65E2-93C5-5914-3A5202A5589E}"/>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99460" y="4715705"/>
            <a:ext cx="139802" cy="139802"/>
          </a:xfrm>
          <a:prstGeom prst="rect">
            <a:avLst/>
          </a:prstGeom>
        </p:spPr>
      </p:pic>
      <p:pic>
        <p:nvPicPr>
          <p:cNvPr id="134" name="Picture 133" descr="A picture containing shape&#10;&#10;Description automatically generated">
            <a:extLst>
              <a:ext uri="{FF2B5EF4-FFF2-40B4-BE49-F238E27FC236}">
                <a16:creationId xmlns:a16="http://schemas.microsoft.com/office/drawing/2014/main" id="{51212D07-200D-1E6D-41BD-EBE52C782518}"/>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669155" y="4715705"/>
            <a:ext cx="139802" cy="139802"/>
          </a:xfrm>
          <a:prstGeom prst="rect">
            <a:avLst/>
          </a:prstGeom>
          <a:solidFill>
            <a:schemeClr val="accent1"/>
          </a:solidFill>
          <a:ln>
            <a:noFill/>
          </a:ln>
        </p:spPr>
      </p:pic>
      <p:grpSp>
        <p:nvGrpSpPr>
          <p:cNvPr id="17" name="Group 16">
            <a:extLst>
              <a:ext uri="{FF2B5EF4-FFF2-40B4-BE49-F238E27FC236}">
                <a16:creationId xmlns:a16="http://schemas.microsoft.com/office/drawing/2014/main" id="{341F4A8B-BD4B-46C0-C166-B9E193B16983}"/>
              </a:ext>
            </a:extLst>
          </p:cNvPr>
          <p:cNvGrpSpPr/>
          <p:nvPr/>
        </p:nvGrpSpPr>
        <p:grpSpPr>
          <a:xfrm>
            <a:off x="4372626" y="4670887"/>
            <a:ext cx="423465" cy="412869"/>
            <a:chOff x="4372626" y="4642536"/>
            <a:chExt cx="423465" cy="412869"/>
          </a:xfrm>
        </p:grpSpPr>
        <p:sp>
          <p:nvSpPr>
            <p:cNvPr id="146" name="Oval 145">
              <a:extLst>
                <a:ext uri="{FF2B5EF4-FFF2-40B4-BE49-F238E27FC236}">
                  <a16:creationId xmlns:a16="http://schemas.microsoft.com/office/drawing/2014/main" id="{9D1196CD-4C36-8CEF-8D8E-9A8EC52602A6}"/>
                </a:ext>
              </a:extLst>
            </p:cNvPr>
            <p:cNvSpPr/>
            <p:nvPr/>
          </p:nvSpPr>
          <p:spPr>
            <a:xfrm flipH="1">
              <a:off x="4372626" y="4642536"/>
              <a:ext cx="190241" cy="19024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141" name="Oval 140">
              <a:extLst>
                <a:ext uri="{FF2B5EF4-FFF2-40B4-BE49-F238E27FC236}">
                  <a16:creationId xmlns:a16="http://schemas.microsoft.com/office/drawing/2014/main" id="{6B06C05E-00B1-7C8C-B096-8BB4A490CE5B}"/>
                </a:ext>
              </a:extLst>
            </p:cNvPr>
            <p:cNvSpPr/>
            <p:nvPr/>
          </p:nvSpPr>
          <p:spPr>
            <a:xfrm flipH="1">
              <a:off x="4605850" y="4642536"/>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2" name="Picture 141" descr="A picture containing shape&#10;&#10;Description automatically generated">
              <a:extLst>
                <a:ext uri="{FF2B5EF4-FFF2-40B4-BE49-F238E27FC236}">
                  <a16:creationId xmlns:a16="http://schemas.microsoft.com/office/drawing/2014/main" id="{824EAE1B-ADC3-F98F-36F5-805711E1E1A8}"/>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691075"/>
              <a:ext cx="93163" cy="93163"/>
            </a:xfrm>
            <a:prstGeom prst="rect">
              <a:avLst/>
            </a:prstGeom>
            <a:noFill/>
          </p:spPr>
        </p:pic>
        <p:sp>
          <p:nvSpPr>
            <p:cNvPr id="143" name="Oval 142">
              <a:extLst>
                <a:ext uri="{FF2B5EF4-FFF2-40B4-BE49-F238E27FC236}">
                  <a16:creationId xmlns:a16="http://schemas.microsoft.com/office/drawing/2014/main" id="{E9817109-795E-0841-CF2E-65B234C62689}"/>
                </a:ext>
              </a:extLst>
            </p:cNvPr>
            <p:cNvSpPr/>
            <p:nvPr/>
          </p:nvSpPr>
          <p:spPr>
            <a:xfrm flipH="1">
              <a:off x="4372626" y="4865164"/>
              <a:ext cx="190241" cy="190241"/>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144" name="Picture 143" descr="A picture containing shape&#10;&#10;Description automatically generated">
              <a:extLst>
                <a:ext uri="{FF2B5EF4-FFF2-40B4-BE49-F238E27FC236}">
                  <a16:creationId xmlns:a16="http://schemas.microsoft.com/office/drawing/2014/main" id="{C26B05DA-E0AF-2017-A1D1-2AD0056A0879}"/>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421165" y="4913703"/>
              <a:ext cx="93163" cy="93163"/>
            </a:xfrm>
            <a:prstGeom prst="rect">
              <a:avLst/>
            </a:prstGeom>
            <a:solidFill>
              <a:schemeClr val="tx1"/>
            </a:solidFill>
          </p:spPr>
        </p:pic>
        <p:pic>
          <p:nvPicPr>
            <p:cNvPr id="145" name="Picture 144" descr="A picture containing shape&#10;&#10;Description automatically generated">
              <a:extLst>
                <a:ext uri="{FF2B5EF4-FFF2-40B4-BE49-F238E27FC236}">
                  <a16:creationId xmlns:a16="http://schemas.microsoft.com/office/drawing/2014/main" id="{5C60B198-A7AE-B4A3-4A64-269B7295BC61}"/>
                </a:ext>
              </a:extLst>
            </p:cNvPr>
            <p:cNvPicPr>
              <a:picLocks noChangeAspect="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flipH="1">
              <a:off x="4654389" y="4691075"/>
              <a:ext cx="93163" cy="93163"/>
            </a:xfrm>
            <a:prstGeom prst="rect">
              <a:avLst/>
            </a:prstGeom>
            <a:solidFill>
              <a:schemeClr val="tx1"/>
            </a:solidFill>
          </p:spPr>
        </p:pic>
      </p:grpSp>
      <p:sp>
        <p:nvSpPr>
          <p:cNvPr id="147" name="TextBox 146">
            <a:extLst>
              <a:ext uri="{FF2B5EF4-FFF2-40B4-BE49-F238E27FC236}">
                <a16:creationId xmlns:a16="http://schemas.microsoft.com/office/drawing/2014/main" id="{878A17A4-AFB5-19E0-F3F3-5A7F835B4384}"/>
              </a:ext>
            </a:extLst>
          </p:cNvPr>
          <p:cNvSpPr txBox="1"/>
          <p:nvPr/>
        </p:nvSpPr>
        <p:spPr>
          <a:xfrm>
            <a:off x="2977820" y="42053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48" name="TextBox 147">
            <a:extLst>
              <a:ext uri="{FF2B5EF4-FFF2-40B4-BE49-F238E27FC236}">
                <a16:creationId xmlns:a16="http://schemas.microsoft.com/office/drawing/2014/main" id="{25CCD253-EA14-7AC9-9A36-585653EC7D89}"/>
              </a:ext>
            </a:extLst>
          </p:cNvPr>
          <p:cNvSpPr txBox="1"/>
          <p:nvPr/>
        </p:nvSpPr>
        <p:spPr>
          <a:xfrm>
            <a:off x="3135485" y="51196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49" name="TextBox 148">
            <a:extLst>
              <a:ext uri="{FF2B5EF4-FFF2-40B4-BE49-F238E27FC236}">
                <a16:creationId xmlns:a16="http://schemas.microsoft.com/office/drawing/2014/main" id="{C9E4E992-96DA-ACC2-35A4-4DA489AFD47B}"/>
              </a:ext>
            </a:extLst>
          </p:cNvPr>
          <p:cNvSpPr txBox="1"/>
          <p:nvPr/>
        </p:nvSpPr>
        <p:spPr>
          <a:xfrm>
            <a:off x="8379811" y="4662496"/>
            <a:ext cx="14396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18" name="Oval 17">
            <a:extLst>
              <a:ext uri="{FF2B5EF4-FFF2-40B4-BE49-F238E27FC236}">
                <a16:creationId xmlns:a16="http://schemas.microsoft.com/office/drawing/2014/main" id="{10661658-D9BE-7234-47F0-4101BFE2C069}"/>
              </a:ext>
            </a:extLst>
          </p:cNvPr>
          <p:cNvSpPr/>
          <p:nvPr/>
        </p:nvSpPr>
        <p:spPr>
          <a:xfrm>
            <a:off x="6361587" y="4185689"/>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25" name="Picture 24" descr="A picture containing shape&#10;&#10;Description automatically generated">
            <a:extLst>
              <a:ext uri="{FF2B5EF4-FFF2-40B4-BE49-F238E27FC236}">
                <a16:creationId xmlns:a16="http://schemas.microsoft.com/office/drawing/2014/main" id="{524BF5FE-CF27-D092-D0A3-C98B9575B6E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34426" y="4258528"/>
            <a:ext cx="139802" cy="139802"/>
          </a:xfrm>
          <a:prstGeom prst="rect">
            <a:avLst/>
          </a:prstGeom>
          <a:solidFill>
            <a:schemeClr val="accent1"/>
          </a:solidFill>
          <a:ln>
            <a:noFill/>
          </a:ln>
        </p:spPr>
      </p:pic>
      <p:sp>
        <p:nvSpPr>
          <p:cNvPr id="27" name="Oval 26">
            <a:extLst>
              <a:ext uri="{FF2B5EF4-FFF2-40B4-BE49-F238E27FC236}">
                <a16:creationId xmlns:a16="http://schemas.microsoft.com/office/drawing/2014/main" id="{EF4F18EC-0C0C-242B-A00B-5D6D5EEDE4CA}"/>
              </a:ext>
            </a:extLst>
          </p:cNvPr>
          <p:cNvSpPr/>
          <p:nvPr/>
        </p:nvSpPr>
        <p:spPr>
          <a:xfrm>
            <a:off x="6574228" y="51000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03E609C-ECCB-16AF-D562-221FE5F0E728}"/>
              </a:ext>
            </a:extLst>
          </p:cNvPr>
          <p:cNvSpPr/>
          <p:nvPr/>
        </p:nvSpPr>
        <p:spPr>
          <a:xfrm>
            <a:off x="6215909" y="5100043"/>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2" name="Picture 31" descr="A picture containing shape&#10;&#10;Description automatically generated">
            <a:extLst>
              <a:ext uri="{FF2B5EF4-FFF2-40B4-BE49-F238E27FC236}">
                <a16:creationId xmlns:a16="http://schemas.microsoft.com/office/drawing/2014/main" id="{BEB9D60E-8A5E-B359-BF12-F05E480EB087}"/>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288748" y="5172882"/>
            <a:ext cx="139802" cy="139802"/>
          </a:xfrm>
          <a:prstGeom prst="rect">
            <a:avLst/>
          </a:prstGeom>
          <a:solidFill>
            <a:schemeClr val="accent1"/>
          </a:solidFill>
          <a:ln>
            <a:noFill/>
          </a:ln>
        </p:spPr>
      </p:pic>
      <p:sp>
        <p:nvSpPr>
          <p:cNvPr id="35" name="Oval 34">
            <a:extLst>
              <a:ext uri="{FF2B5EF4-FFF2-40B4-BE49-F238E27FC236}">
                <a16:creationId xmlns:a16="http://schemas.microsoft.com/office/drawing/2014/main" id="{E92663A1-A919-924D-0C40-9C966638D145}"/>
              </a:ext>
            </a:extLst>
          </p:cNvPr>
          <p:cNvSpPr/>
          <p:nvPr/>
        </p:nvSpPr>
        <p:spPr>
          <a:xfrm>
            <a:off x="6357020" y="5557220"/>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38" name="Picture 37" descr="A picture containing shape&#10;&#10;Description automatically generated">
            <a:extLst>
              <a:ext uri="{FF2B5EF4-FFF2-40B4-BE49-F238E27FC236}">
                <a16:creationId xmlns:a16="http://schemas.microsoft.com/office/drawing/2014/main" id="{2513058C-7F75-9BCB-3337-BB3D8759038A}"/>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29859" y="5630059"/>
            <a:ext cx="139802" cy="139802"/>
          </a:xfrm>
          <a:prstGeom prst="rect">
            <a:avLst/>
          </a:prstGeom>
          <a:solidFill>
            <a:schemeClr val="accent1"/>
          </a:solidFill>
          <a:ln>
            <a:noFill/>
          </a:ln>
        </p:spPr>
      </p:pic>
      <p:sp>
        <p:nvSpPr>
          <p:cNvPr id="41" name="TextBox 40">
            <a:extLst>
              <a:ext uri="{FF2B5EF4-FFF2-40B4-BE49-F238E27FC236}">
                <a16:creationId xmlns:a16="http://schemas.microsoft.com/office/drawing/2014/main" id="{0A759C07-5E81-AFF2-2531-69EE8B6A4AFF}"/>
              </a:ext>
            </a:extLst>
          </p:cNvPr>
          <p:cNvSpPr txBox="1"/>
          <p:nvPr/>
        </p:nvSpPr>
        <p:spPr>
          <a:xfrm>
            <a:off x="6737638" y="5576850"/>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pic>
        <p:nvPicPr>
          <p:cNvPr id="44" name="Picture 43" descr="A picture containing shape&#10;&#10;Description automatically generated">
            <a:extLst>
              <a:ext uri="{FF2B5EF4-FFF2-40B4-BE49-F238E27FC236}">
                <a16:creationId xmlns:a16="http://schemas.microsoft.com/office/drawing/2014/main" id="{741D604B-F66C-2378-260F-FBCC0A67DA4A}"/>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647067" y="5172882"/>
            <a:ext cx="139802" cy="139802"/>
          </a:xfrm>
          <a:prstGeom prst="rect">
            <a:avLst/>
          </a:prstGeom>
          <a:solidFill>
            <a:schemeClr val="accent1"/>
          </a:solidFill>
          <a:ln>
            <a:noFill/>
          </a:ln>
        </p:spPr>
      </p:pic>
      <p:sp>
        <p:nvSpPr>
          <p:cNvPr id="47" name="TextBox 46">
            <a:extLst>
              <a:ext uri="{FF2B5EF4-FFF2-40B4-BE49-F238E27FC236}">
                <a16:creationId xmlns:a16="http://schemas.microsoft.com/office/drawing/2014/main" id="{C341428B-D4DB-2141-36CE-38F44DD816F0}"/>
              </a:ext>
            </a:extLst>
          </p:cNvPr>
          <p:cNvSpPr txBox="1"/>
          <p:nvPr/>
        </p:nvSpPr>
        <p:spPr>
          <a:xfrm>
            <a:off x="6737638" y="4662496"/>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0" name="Oval 49">
            <a:extLst>
              <a:ext uri="{FF2B5EF4-FFF2-40B4-BE49-F238E27FC236}">
                <a16:creationId xmlns:a16="http://schemas.microsoft.com/office/drawing/2014/main" id="{EB051A0E-AB7E-966A-618F-38D61E63F247}"/>
              </a:ext>
            </a:extLst>
          </p:cNvPr>
          <p:cNvSpPr/>
          <p:nvPr/>
        </p:nvSpPr>
        <p:spPr>
          <a:xfrm>
            <a:off x="6356134" y="4642866"/>
            <a:ext cx="285480" cy="28548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FFFFFF"/>
              </a:solidFill>
              <a:effectLst/>
              <a:uLnTx/>
              <a:uFillTx/>
              <a:latin typeface="Arial" panose="020B0604020202020204" pitchFamily="34" charset="0"/>
              <a:cs typeface="Arial" panose="020B0604020202020204" pitchFamily="34" charset="0"/>
            </a:endParaRPr>
          </a:p>
        </p:txBody>
      </p:sp>
      <p:pic>
        <p:nvPicPr>
          <p:cNvPr id="51" name="Picture 50" descr="A picture containing shape&#10;&#10;Description automatically generated">
            <a:extLst>
              <a:ext uri="{FF2B5EF4-FFF2-40B4-BE49-F238E27FC236}">
                <a16:creationId xmlns:a16="http://schemas.microsoft.com/office/drawing/2014/main" id="{CF7FBA23-2B24-17EF-12F2-1C154E520459}"/>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428973" y="4715705"/>
            <a:ext cx="139802" cy="139802"/>
          </a:xfrm>
          <a:prstGeom prst="rect">
            <a:avLst/>
          </a:prstGeom>
          <a:solidFill>
            <a:schemeClr val="accent1"/>
          </a:solidFill>
          <a:ln>
            <a:noFill/>
          </a:ln>
        </p:spPr>
      </p:pic>
      <p:sp>
        <p:nvSpPr>
          <p:cNvPr id="52" name="TextBox 51">
            <a:extLst>
              <a:ext uri="{FF2B5EF4-FFF2-40B4-BE49-F238E27FC236}">
                <a16:creationId xmlns:a16="http://schemas.microsoft.com/office/drawing/2014/main" id="{50300970-DDDA-B89C-041A-53D83A4E721D}"/>
              </a:ext>
            </a:extLst>
          </p:cNvPr>
          <p:cNvSpPr txBox="1"/>
          <p:nvPr/>
        </p:nvSpPr>
        <p:spPr>
          <a:xfrm>
            <a:off x="6737638" y="4205319"/>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4" name="TextBox 53">
            <a:extLst>
              <a:ext uri="{FF2B5EF4-FFF2-40B4-BE49-F238E27FC236}">
                <a16:creationId xmlns:a16="http://schemas.microsoft.com/office/drawing/2014/main" id="{770D258A-8761-DE2A-F843-6DA0FF326825}"/>
              </a:ext>
            </a:extLst>
          </p:cNvPr>
          <p:cNvSpPr txBox="1"/>
          <p:nvPr/>
        </p:nvSpPr>
        <p:spPr>
          <a:xfrm>
            <a:off x="6895303" y="5119673"/>
            <a:ext cx="9470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dirty="0">
                <a:ln>
                  <a:noFill/>
                </a:ln>
                <a:solidFill>
                  <a:srgbClr val="000000"/>
                </a:solidFill>
                <a:effectLst/>
                <a:uLnTx/>
                <a:uFillTx/>
                <a:latin typeface="Arial" panose="020B0604020202020204" pitchFamily="34" charset="0"/>
                <a:cs typeface="Arial" panose="020B0604020202020204" pitchFamily="34" charset="0"/>
              </a:rPr>
              <a:t>[Insert role]</a:t>
            </a:r>
          </a:p>
        </p:txBody>
      </p:sp>
      <p:sp>
        <p:nvSpPr>
          <p:cNvPr id="55" name="Rectangle 54">
            <a:extLst>
              <a:ext uri="{FF2B5EF4-FFF2-40B4-BE49-F238E27FC236}">
                <a16:creationId xmlns:a16="http://schemas.microsoft.com/office/drawing/2014/main" id="{0EDF1662-502B-FE09-6C38-2468EED31994}"/>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56" name="Footer Placeholder 2">
            <a:extLst>
              <a:ext uri="{FF2B5EF4-FFF2-40B4-BE49-F238E27FC236}">
                <a16:creationId xmlns:a16="http://schemas.microsoft.com/office/drawing/2014/main" id="{A19CEF72-BF87-6F3A-6CAB-A0D9ECF9896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24722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DE984-37B7-0C89-3684-747BAC777670}"/>
              </a:ext>
            </a:extLst>
          </p:cNvPr>
          <p:cNvSpPr>
            <a:spLocks noGrp="1"/>
          </p:cNvSpPr>
          <p:nvPr>
            <p:ph type="title"/>
          </p:nvPr>
        </p:nvSpPr>
        <p:spPr/>
        <p:txBody>
          <a:bodyPr/>
          <a:lstStyle/>
          <a:p>
            <a:r>
              <a:rPr lang="en-US" dirty="0"/>
              <a:t>[Project x] team will cover all key roles needed to build and scale the [solution] – supported by [company] functions as needed</a:t>
            </a:r>
          </a:p>
        </p:txBody>
      </p:sp>
      <p:sp>
        <p:nvSpPr>
          <p:cNvPr id="24" name="TextBox 23">
            <a:extLst>
              <a:ext uri="{FF2B5EF4-FFF2-40B4-BE49-F238E27FC236}">
                <a16:creationId xmlns:a16="http://schemas.microsoft.com/office/drawing/2014/main" id="{0A7F4739-E9A9-A881-BCA1-6C3A1AB1FD5D}"/>
              </a:ext>
            </a:extLst>
          </p:cNvPr>
          <p:cNvSpPr txBox="1"/>
          <p:nvPr/>
        </p:nvSpPr>
        <p:spPr>
          <a:xfrm>
            <a:off x="971307" y="3592189"/>
            <a:ext cx="193033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function </a:t>
            </a:r>
            <a:b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e.g. </a:t>
            </a:r>
            <a:r>
              <a:rPr lang="en-US" sz="1600" b="1" dirty="0">
                <a:solidFill>
                  <a:schemeClr val="bg1"/>
                </a:solidFill>
                <a:latin typeface="Arial" panose="020B0604020202020204" pitchFamily="34" charset="0"/>
                <a:cs typeface="Arial" panose="020B0604020202020204" pitchFamily="34" charset="0"/>
              </a:rPr>
              <a:t>UX/UI design]</a:t>
            </a:r>
            <a:endPar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57E04C7D-7867-028E-A8B6-E1634816AFBB}"/>
              </a:ext>
            </a:extLst>
          </p:cNvPr>
          <p:cNvSpPr>
            <a:spLocks noChangeAspect="1"/>
          </p:cNvSpPr>
          <p:nvPr/>
        </p:nvSpPr>
        <p:spPr>
          <a:xfrm>
            <a:off x="1252037"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C5E5526-0E59-D4A7-42F2-2417F52877CC}"/>
              </a:ext>
            </a:extLst>
          </p:cNvPr>
          <p:cNvSpPr txBox="1"/>
          <p:nvPr/>
        </p:nvSpPr>
        <p:spPr>
          <a:xfrm>
            <a:off x="2949838" y="3592189"/>
            <a:ext cx="18170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function]</a:t>
            </a:r>
          </a:p>
        </p:txBody>
      </p:sp>
      <p:sp>
        <p:nvSpPr>
          <p:cNvPr id="22" name="Oval 21">
            <a:extLst>
              <a:ext uri="{FF2B5EF4-FFF2-40B4-BE49-F238E27FC236}">
                <a16:creationId xmlns:a16="http://schemas.microsoft.com/office/drawing/2014/main" id="{F45C302D-F92E-EA26-A01B-DFCE4A0E1409}"/>
              </a:ext>
            </a:extLst>
          </p:cNvPr>
          <p:cNvSpPr>
            <a:spLocks noChangeAspect="1"/>
          </p:cNvSpPr>
          <p:nvPr/>
        </p:nvSpPr>
        <p:spPr>
          <a:xfrm>
            <a:off x="3173933"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0AB2384-6E55-A40C-FBF8-0F75ACBA2A41}"/>
              </a:ext>
            </a:extLst>
          </p:cNvPr>
          <p:cNvSpPr txBox="1"/>
          <p:nvPr/>
        </p:nvSpPr>
        <p:spPr>
          <a:xfrm>
            <a:off x="5012844" y="3592189"/>
            <a:ext cx="18170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function]</a:t>
            </a:r>
          </a:p>
        </p:txBody>
      </p:sp>
      <p:sp>
        <p:nvSpPr>
          <p:cNvPr id="19" name="Oval 18">
            <a:extLst>
              <a:ext uri="{FF2B5EF4-FFF2-40B4-BE49-F238E27FC236}">
                <a16:creationId xmlns:a16="http://schemas.microsoft.com/office/drawing/2014/main" id="{9D6EDEA4-1B39-7C89-897F-BA624A3F10F9}"/>
              </a:ext>
            </a:extLst>
          </p:cNvPr>
          <p:cNvSpPr>
            <a:spLocks noChangeAspect="1"/>
          </p:cNvSpPr>
          <p:nvPr/>
        </p:nvSpPr>
        <p:spPr>
          <a:xfrm>
            <a:off x="5236939"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F8EF09C-BB40-08DA-8B8E-BBC2B875EE88}"/>
              </a:ext>
            </a:extLst>
          </p:cNvPr>
          <p:cNvSpPr txBox="1"/>
          <p:nvPr/>
        </p:nvSpPr>
        <p:spPr>
          <a:xfrm>
            <a:off x="7075850" y="3592189"/>
            <a:ext cx="18170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function]</a:t>
            </a:r>
          </a:p>
        </p:txBody>
      </p:sp>
      <p:sp>
        <p:nvSpPr>
          <p:cNvPr id="16" name="Oval 15">
            <a:extLst>
              <a:ext uri="{FF2B5EF4-FFF2-40B4-BE49-F238E27FC236}">
                <a16:creationId xmlns:a16="http://schemas.microsoft.com/office/drawing/2014/main" id="{C3B589C4-A0B2-D3E7-E594-E2CEE9E28C8D}"/>
              </a:ext>
            </a:extLst>
          </p:cNvPr>
          <p:cNvSpPr>
            <a:spLocks noChangeAspect="1"/>
          </p:cNvSpPr>
          <p:nvPr/>
        </p:nvSpPr>
        <p:spPr>
          <a:xfrm>
            <a:off x="7299945"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337B688-1EFB-495C-BE7C-C4231F7584D0}"/>
              </a:ext>
            </a:extLst>
          </p:cNvPr>
          <p:cNvSpPr txBox="1"/>
          <p:nvPr/>
        </p:nvSpPr>
        <p:spPr>
          <a:xfrm>
            <a:off x="9138855" y="3592189"/>
            <a:ext cx="181705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function]</a:t>
            </a:r>
          </a:p>
        </p:txBody>
      </p:sp>
      <p:sp>
        <p:nvSpPr>
          <p:cNvPr id="13" name="Oval 12">
            <a:extLst>
              <a:ext uri="{FF2B5EF4-FFF2-40B4-BE49-F238E27FC236}">
                <a16:creationId xmlns:a16="http://schemas.microsoft.com/office/drawing/2014/main" id="{F634FD9D-8A68-3437-4515-6A0989AEE7A9}"/>
              </a:ext>
            </a:extLst>
          </p:cNvPr>
          <p:cNvSpPr>
            <a:spLocks noChangeAspect="1"/>
          </p:cNvSpPr>
          <p:nvPr/>
        </p:nvSpPr>
        <p:spPr>
          <a:xfrm>
            <a:off x="9362950" y="1918859"/>
            <a:ext cx="1368863" cy="13716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bg1"/>
              </a:solidFill>
              <a:effectLst/>
              <a:uLnTx/>
              <a:uFillTx/>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8459D42-C5DC-FDAB-2648-0383D17E4206}"/>
              </a:ext>
            </a:extLst>
          </p:cNvPr>
          <p:cNvSpPr txBox="1"/>
          <p:nvPr/>
        </p:nvSpPr>
        <p:spPr>
          <a:xfrm>
            <a:off x="7849547" y="5597950"/>
            <a:ext cx="1524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function]</a:t>
            </a:r>
          </a:p>
        </p:txBody>
      </p:sp>
      <p:sp>
        <p:nvSpPr>
          <p:cNvPr id="33" name="TextBox 32">
            <a:extLst>
              <a:ext uri="{FF2B5EF4-FFF2-40B4-BE49-F238E27FC236}">
                <a16:creationId xmlns:a16="http://schemas.microsoft.com/office/drawing/2014/main" id="{E72C700F-C931-F8CB-0E79-ED33CFB9B66D}"/>
              </a:ext>
            </a:extLst>
          </p:cNvPr>
          <p:cNvSpPr txBox="1"/>
          <p:nvPr/>
        </p:nvSpPr>
        <p:spPr>
          <a:xfrm>
            <a:off x="6178902" y="5597950"/>
            <a:ext cx="16362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function]</a:t>
            </a:r>
          </a:p>
        </p:txBody>
      </p:sp>
      <p:sp>
        <p:nvSpPr>
          <p:cNvPr id="31" name="TextBox 30">
            <a:extLst>
              <a:ext uri="{FF2B5EF4-FFF2-40B4-BE49-F238E27FC236}">
                <a16:creationId xmlns:a16="http://schemas.microsoft.com/office/drawing/2014/main" id="{B1321EC2-AF83-A6DD-D0B2-3E7E77722C25}"/>
              </a:ext>
            </a:extLst>
          </p:cNvPr>
          <p:cNvSpPr txBox="1"/>
          <p:nvPr/>
        </p:nvSpPr>
        <p:spPr>
          <a:xfrm>
            <a:off x="9407897"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function e.g. bookkeeping]</a:t>
            </a:r>
          </a:p>
        </p:txBody>
      </p:sp>
      <p:sp>
        <p:nvSpPr>
          <p:cNvPr id="37" name="TextBox 36">
            <a:extLst>
              <a:ext uri="{FF2B5EF4-FFF2-40B4-BE49-F238E27FC236}">
                <a16:creationId xmlns:a16="http://schemas.microsoft.com/office/drawing/2014/main" id="{9D2DFFD7-764D-6C7B-0A53-12D44FC57FD2}"/>
              </a:ext>
            </a:extLst>
          </p:cNvPr>
          <p:cNvSpPr txBox="1"/>
          <p:nvPr/>
        </p:nvSpPr>
        <p:spPr>
          <a:xfrm>
            <a:off x="1497970" y="4564405"/>
            <a:ext cx="39210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SUPPORT AREA]</a:t>
            </a:r>
          </a:p>
        </p:txBody>
      </p:sp>
      <p:cxnSp>
        <p:nvCxnSpPr>
          <p:cNvPr id="38" name="Straight Connector 37">
            <a:extLst>
              <a:ext uri="{FF2B5EF4-FFF2-40B4-BE49-F238E27FC236}">
                <a16:creationId xmlns:a16="http://schemas.microsoft.com/office/drawing/2014/main" id="{05C3354B-B9A9-0243-658F-849F1FF1D00F}"/>
              </a:ext>
            </a:extLst>
          </p:cNvPr>
          <p:cNvCxnSpPr>
            <a:cxnSpLocks/>
          </p:cNvCxnSpPr>
          <p:nvPr/>
        </p:nvCxnSpPr>
        <p:spPr>
          <a:xfrm flipH="1">
            <a:off x="1244490" y="4458600"/>
            <a:ext cx="4428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7CEEC3-5312-17C7-CE65-0A6E07C821FA}"/>
              </a:ext>
            </a:extLst>
          </p:cNvPr>
          <p:cNvCxnSpPr>
            <a:cxnSpLocks/>
          </p:cNvCxnSpPr>
          <p:nvPr/>
        </p:nvCxnSpPr>
        <p:spPr>
          <a:xfrm flipH="1">
            <a:off x="6463301" y="4458600"/>
            <a:ext cx="4428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FA938C9-B220-56EC-AEFB-F88DD590252F}"/>
              </a:ext>
            </a:extLst>
          </p:cNvPr>
          <p:cNvSpPr txBox="1"/>
          <p:nvPr/>
        </p:nvSpPr>
        <p:spPr>
          <a:xfrm>
            <a:off x="6716781" y="4564405"/>
            <a:ext cx="392104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solidFill>
                  <a:schemeClr val="bg1"/>
                </a:solidFill>
                <a:effectLst/>
                <a:uLnTx/>
                <a:uFillTx/>
                <a:latin typeface="Arial" panose="020B0604020202020204" pitchFamily="34" charset="0"/>
                <a:cs typeface="Arial" panose="020B0604020202020204" pitchFamily="34" charset="0"/>
              </a:rPr>
              <a:t>[INSERT SUPPORT AREA]</a:t>
            </a:r>
          </a:p>
        </p:txBody>
      </p:sp>
      <p:sp>
        <p:nvSpPr>
          <p:cNvPr id="49" name="TextBox 48">
            <a:extLst>
              <a:ext uri="{FF2B5EF4-FFF2-40B4-BE49-F238E27FC236}">
                <a16:creationId xmlns:a16="http://schemas.microsoft.com/office/drawing/2014/main" id="{3C2818F3-0CC4-46FC-2BAC-A99FE731936A}"/>
              </a:ext>
            </a:extLst>
          </p:cNvPr>
          <p:cNvSpPr txBox="1"/>
          <p:nvPr/>
        </p:nvSpPr>
        <p:spPr>
          <a:xfrm>
            <a:off x="2453861"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function]</a:t>
            </a:r>
          </a:p>
        </p:txBody>
      </p:sp>
      <p:sp>
        <p:nvSpPr>
          <p:cNvPr id="47" name="TextBox 46">
            <a:extLst>
              <a:ext uri="{FF2B5EF4-FFF2-40B4-BE49-F238E27FC236}">
                <a16:creationId xmlns:a16="http://schemas.microsoft.com/office/drawing/2014/main" id="{E10A528E-40B5-2CD3-E966-04607352F3F3}"/>
              </a:ext>
            </a:extLst>
          </p:cNvPr>
          <p:cNvSpPr txBox="1"/>
          <p:nvPr/>
        </p:nvSpPr>
        <p:spPr>
          <a:xfrm>
            <a:off x="841080" y="5597950"/>
            <a:ext cx="1680500" cy="46166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function]</a:t>
            </a:r>
          </a:p>
        </p:txBody>
      </p:sp>
      <p:sp>
        <p:nvSpPr>
          <p:cNvPr id="45" name="TextBox 44">
            <a:extLst>
              <a:ext uri="{FF2B5EF4-FFF2-40B4-BE49-F238E27FC236}">
                <a16:creationId xmlns:a16="http://schemas.microsoft.com/office/drawing/2014/main" id="{2149C54E-043D-CDE9-3080-D5456E18942B}"/>
              </a:ext>
            </a:extLst>
          </p:cNvPr>
          <p:cNvSpPr txBox="1"/>
          <p:nvPr/>
        </p:nvSpPr>
        <p:spPr>
          <a:xfrm>
            <a:off x="4217574" y="5597950"/>
            <a:ext cx="18314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support </a:t>
            </a:r>
            <a:b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br>
            <a:r>
              <a:rPr kumimoji="0" lang="en-US" sz="1200" u="none" strike="noStrike" kern="1200" cap="none" spc="0" normalizeH="0" baseline="0" dirty="0">
                <a:ln>
                  <a:noFill/>
                </a:ln>
                <a:solidFill>
                  <a:schemeClr val="bg1"/>
                </a:solidFill>
                <a:effectLst/>
                <a:uLnTx/>
                <a:uFillTx/>
                <a:latin typeface="Arial" panose="020B0604020202020204" pitchFamily="34" charset="0"/>
                <a:ea typeface="Graphik Regular" charset="0"/>
                <a:cs typeface="Arial" panose="020B0604020202020204" pitchFamily="34" charset="0"/>
              </a:rPr>
              <a:t>function]</a:t>
            </a:r>
          </a:p>
        </p:txBody>
      </p:sp>
      <p:pic>
        <p:nvPicPr>
          <p:cNvPr id="46" name="Graphic 45">
            <a:extLst>
              <a:ext uri="{FF2B5EF4-FFF2-40B4-BE49-F238E27FC236}">
                <a16:creationId xmlns:a16="http://schemas.microsoft.com/office/drawing/2014/main" id="{C9DA255D-6876-C0E6-FA8F-5792413245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8302" y="5134302"/>
            <a:ext cx="389977" cy="389977"/>
          </a:xfrm>
          <a:prstGeom prst="rect">
            <a:avLst/>
          </a:prstGeom>
        </p:spPr>
      </p:pic>
      <p:pic>
        <p:nvPicPr>
          <p:cNvPr id="51" name="Picture 50">
            <a:extLst>
              <a:ext uri="{FF2B5EF4-FFF2-40B4-BE49-F238E27FC236}">
                <a16:creationId xmlns:a16="http://schemas.microsoft.com/office/drawing/2014/main" id="{A18A13DE-26E0-4EB8-AC0E-36ADD4D4E88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92604" y="2238899"/>
            <a:ext cx="731520" cy="731520"/>
          </a:xfrm>
          <a:prstGeom prst="rect">
            <a:avLst/>
          </a:prstGeom>
        </p:spPr>
      </p:pic>
      <p:pic>
        <p:nvPicPr>
          <p:cNvPr id="52" name="Picture 51">
            <a:extLst>
              <a:ext uri="{FF2B5EF4-FFF2-40B4-BE49-F238E27FC236}">
                <a16:creationId xmlns:a16="http://schemas.microsoft.com/office/drawing/2014/main" id="{995FF1BC-66A7-846B-9D5F-D125F77C985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70708" y="2238899"/>
            <a:ext cx="731520" cy="731520"/>
          </a:xfrm>
          <a:prstGeom prst="rect">
            <a:avLst/>
          </a:prstGeom>
        </p:spPr>
      </p:pic>
      <p:pic>
        <p:nvPicPr>
          <p:cNvPr id="53" name="Picture 52">
            <a:extLst>
              <a:ext uri="{FF2B5EF4-FFF2-40B4-BE49-F238E27FC236}">
                <a16:creationId xmlns:a16="http://schemas.microsoft.com/office/drawing/2014/main" id="{E4979B78-6133-98DF-B2CF-7F6224F1B3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18616" y="2238899"/>
            <a:ext cx="731520" cy="731520"/>
          </a:xfrm>
          <a:prstGeom prst="rect">
            <a:avLst/>
          </a:prstGeom>
        </p:spPr>
      </p:pic>
      <p:pic>
        <p:nvPicPr>
          <p:cNvPr id="54" name="Picture 53">
            <a:extLst>
              <a:ext uri="{FF2B5EF4-FFF2-40B4-BE49-F238E27FC236}">
                <a16:creationId xmlns:a16="http://schemas.microsoft.com/office/drawing/2014/main" id="{AF11AD7C-0542-27E0-8413-54D17EFA57F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5610" y="2238899"/>
            <a:ext cx="731520" cy="731520"/>
          </a:xfrm>
          <a:prstGeom prst="rect">
            <a:avLst/>
          </a:prstGeom>
        </p:spPr>
      </p:pic>
      <p:pic>
        <p:nvPicPr>
          <p:cNvPr id="55" name="Picture 54">
            <a:extLst>
              <a:ext uri="{FF2B5EF4-FFF2-40B4-BE49-F238E27FC236}">
                <a16:creationId xmlns:a16="http://schemas.microsoft.com/office/drawing/2014/main" id="{6C070299-FFEE-3904-B4A9-10EFF687A65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81621" y="2238899"/>
            <a:ext cx="731520" cy="731520"/>
          </a:xfrm>
          <a:prstGeom prst="rect">
            <a:avLst/>
          </a:prstGeom>
        </p:spPr>
      </p:pic>
      <p:pic>
        <p:nvPicPr>
          <p:cNvPr id="56" name="Picture 55">
            <a:extLst>
              <a:ext uri="{FF2B5EF4-FFF2-40B4-BE49-F238E27FC236}">
                <a16:creationId xmlns:a16="http://schemas.microsoft.com/office/drawing/2014/main" id="{8C022F4E-299C-D9E1-7BAC-B4150139A18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66446" y="5077384"/>
            <a:ext cx="429768" cy="429768"/>
          </a:xfrm>
          <a:prstGeom prst="rect">
            <a:avLst/>
          </a:prstGeom>
        </p:spPr>
      </p:pic>
      <p:pic>
        <p:nvPicPr>
          <p:cNvPr id="58" name="Picture 57">
            <a:extLst>
              <a:ext uri="{FF2B5EF4-FFF2-40B4-BE49-F238E27FC236}">
                <a16:creationId xmlns:a16="http://schemas.microsoft.com/office/drawing/2014/main" id="{A366F0C1-7674-2EFC-5951-67F9993A5A9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154693" y="5077384"/>
            <a:ext cx="429768" cy="429768"/>
          </a:xfrm>
          <a:prstGeom prst="rect">
            <a:avLst/>
          </a:prstGeom>
        </p:spPr>
      </p:pic>
      <p:pic>
        <p:nvPicPr>
          <p:cNvPr id="59" name="Picture 58">
            <a:extLst>
              <a:ext uri="{FF2B5EF4-FFF2-40B4-BE49-F238E27FC236}">
                <a16:creationId xmlns:a16="http://schemas.microsoft.com/office/drawing/2014/main" id="{97EB9184-3C68-F2F4-C239-9924D4429E5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82165" y="5077384"/>
            <a:ext cx="429768" cy="429768"/>
          </a:xfrm>
          <a:prstGeom prst="rect">
            <a:avLst/>
          </a:prstGeom>
        </p:spPr>
      </p:pic>
      <p:pic>
        <p:nvPicPr>
          <p:cNvPr id="60" name="Picture 59">
            <a:extLst>
              <a:ext uri="{FF2B5EF4-FFF2-40B4-BE49-F238E27FC236}">
                <a16:creationId xmlns:a16="http://schemas.microsoft.com/office/drawing/2014/main" id="{1405D8AA-2A9A-39DA-7760-83ABE9A4696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108729" y="5077384"/>
            <a:ext cx="429768" cy="429768"/>
          </a:xfrm>
          <a:prstGeom prst="rect">
            <a:avLst/>
          </a:prstGeom>
        </p:spPr>
      </p:pic>
      <p:pic>
        <p:nvPicPr>
          <p:cNvPr id="61" name="Picture 60">
            <a:extLst>
              <a:ext uri="{FF2B5EF4-FFF2-40B4-BE49-F238E27FC236}">
                <a16:creationId xmlns:a16="http://schemas.microsoft.com/office/drawing/2014/main" id="{7E8EEFA7-9AD5-5F23-D901-5E1164E479A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396663" y="5077384"/>
            <a:ext cx="429768" cy="429768"/>
          </a:xfrm>
          <a:prstGeom prst="rect">
            <a:avLst/>
          </a:prstGeom>
        </p:spPr>
      </p:pic>
      <p:sp>
        <p:nvSpPr>
          <p:cNvPr id="2" name="1. On-page tracker">
            <a:extLst>
              <a:ext uri="{FF2B5EF4-FFF2-40B4-BE49-F238E27FC236}">
                <a16:creationId xmlns:a16="http://schemas.microsoft.com/office/drawing/2014/main" id="{EB650945-B438-A33A-689A-47A6EB62D9D5}"/>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Solution: Team</a:t>
            </a:r>
          </a:p>
        </p:txBody>
      </p:sp>
      <p:sp>
        <p:nvSpPr>
          <p:cNvPr id="5" name="Rectangle 4">
            <a:extLst>
              <a:ext uri="{FF2B5EF4-FFF2-40B4-BE49-F238E27FC236}">
                <a16:creationId xmlns:a16="http://schemas.microsoft.com/office/drawing/2014/main" id="{98EB4DA9-9669-3C94-2FEE-D01816EB8178}"/>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6" name="Footer Placeholder 2">
            <a:extLst>
              <a:ext uri="{FF2B5EF4-FFF2-40B4-BE49-F238E27FC236}">
                <a16:creationId xmlns:a16="http://schemas.microsoft.com/office/drawing/2014/main" id="{BA2B85B3-801B-2057-E16C-6854E422C0A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9120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A5F2-C430-082D-ACE0-7CC1E73F4BB4}"/>
              </a:ext>
            </a:extLst>
          </p:cNvPr>
          <p:cNvSpPr>
            <a:spLocks noGrp="1"/>
          </p:cNvSpPr>
          <p:nvPr>
            <p:ph type="title"/>
          </p:nvPr>
        </p:nvSpPr>
        <p:spPr/>
        <p:txBody>
          <a:bodyPr/>
          <a:lstStyle/>
          <a:p>
            <a:r>
              <a:rPr lang="en-US" dirty="0"/>
              <a:t>[Project x]team will gradually be expanded in line with the overall roadmap</a:t>
            </a:r>
          </a:p>
        </p:txBody>
      </p:sp>
      <p:sp>
        <p:nvSpPr>
          <p:cNvPr id="5" name="Rektangel 118">
            <a:extLst>
              <a:ext uri="{FF2B5EF4-FFF2-40B4-BE49-F238E27FC236}">
                <a16:creationId xmlns:a16="http://schemas.microsoft.com/office/drawing/2014/main" id="{859BB8F8-EA0B-F945-7E6B-115827497A59}"/>
              </a:ext>
            </a:extLst>
          </p:cNvPr>
          <p:cNvSpPr/>
          <p:nvPr/>
        </p:nvSpPr>
        <p:spPr>
          <a:xfrm>
            <a:off x="554736" y="2104752"/>
            <a:ext cx="11082526" cy="4151885"/>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6" name="TextBox 18">
            <a:extLst>
              <a:ext uri="{FF2B5EF4-FFF2-40B4-BE49-F238E27FC236}">
                <a16:creationId xmlns:a16="http://schemas.microsoft.com/office/drawing/2014/main" id="{B12F1397-49F9-6721-4459-7C6055E2EC8C}"/>
              </a:ext>
            </a:extLst>
          </p:cNvPr>
          <p:cNvSpPr txBox="1"/>
          <p:nvPr/>
        </p:nvSpPr>
        <p:spPr>
          <a:xfrm>
            <a:off x="2431756" y="1413027"/>
            <a:ext cx="1706773"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1]</a:t>
            </a:r>
          </a:p>
        </p:txBody>
      </p:sp>
      <p:sp>
        <p:nvSpPr>
          <p:cNvPr id="7" name="TextBox 19">
            <a:extLst>
              <a:ext uri="{FF2B5EF4-FFF2-40B4-BE49-F238E27FC236}">
                <a16:creationId xmlns:a16="http://schemas.microsoft.com/office/drawing/2014/main" id="{DD47E64C-D055-A3A9-AEAA-29ACD4F612FD}"/>
              </a:ext>
            </a:extLst>
          </p:cNvPr>
          <p:cNvSpPr txBox="1"/>
          <p:nvPr/>
        </p:nvSpPr>
        <p:spPr>
          <a:xfrm>
            <a:off x="2431757" y="1697278"/>
            <a:ext cx="1382110" cy="276999"/>
          </a:xfrm>
          <a:prstGeom prst="rect">
            <a:avLst/>
          </a:prstGeom>
          <a:noFill/>
          <a:ln>
            <a:noFill/>
          </a:ln>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8" name="TextBox 20">
            <a:extLst>
              <a:ext uri="{FF2B5EF4-FFF2-40B4-BE49-F238E27FC236}">
                <a16:creationId xmlns:a16="http://schemas.microsoft.com/office/drawing/2014/main" id="{21016B44-E0B6-AD9A-5227-F8277F8D9157}"/>
              </a:ext>
            </a:extLst>
          </p:cNvPr>
          <p:cNvSpPr txBox="1"/>
          <p:nvPr/>
        </p:nvSpPr>
        <p:spPr>
          <a:xfrm>
            <a:off x="8336230" y="1413027"/>
            <a:ext cx="86754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3]</a:t>
            </a:r>
          </a:p>
        </p:txBody>
      </p:sp>
      <p:sp>
        <p:nvSpPr>
          <p:cNvPr id="9" name="TextBox 29">
            <a:extLst>
              <a:ext uri="{FF2B5EF4-FFF2-40B4-BE49-F238E27FC236}">
                <a16:creationId xmlns:a16="http://schemas.microsoft.com/office/drawing/2014/main" id="{601C92C0-4E54-787B-9F4C-08C81FF43C48}"/>
              </a:ext>
            </a:extLst>
          </p:cNvPr>
          <p:cNvSpPr txBox="1"/>
          <p:nvPr/>
        </p:nvSpPr>
        <p:spPr>
          <a:xfrm>
            <a:off x="5065557" y="1413027"/>
            <a:ext cx="86754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[Phase 2]</a:t>
            </a:r>
          </a:p>
        </p:txBody>
      </p:sp>
      <p:sp>
        <p:nvSpPr>
          <p:cNvPr id="10" name="TextBox 30">
            <a:extLst>
              <a:ext uri="{FF2B5EF4-FFF2-40B4-BE49-F238E27FC236}">
                <a16:creationId xmlns:a16="http://schemas.microsoft.com/office/drawing/2014/main" id="{001E2C0D-F37C-40C6-D58B-6B54144FA858}"/>
              </a:ext>
            </a:extLst>
          </p:cNvPr>
          <p:cNvSpPr txBox="1"/>
          <p:nvPr/>
        </p:nvSpPr>
        <p:spPr>
          <a:xfrm>
            <a:off x="5081596" y="1697278"/>
            <a:ext cx="1382110" cy="276999"/>
          </a:xfrm>
          <a:prstGeom prst="rect">
            <a:avLst/>
          </a:prstGeom>
          <a:noFill/>
          <a:ln>
            <a:noFill/>
          </a:ln>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cxnSp>
        <p:nvCxnSpPr>
          <p:cNvPr id="11" name="Shape 294">
            <a:extLst>
              <a:ext uri="{FF2B5EF4-FFF2-40B4-BE49-F238E27FC236}">
                <a16:creationId xmlns:a16="http://schemas.microsoft.com/office/drawing/2014/main" id="{4504EFF4-0E4A-B262-1136-4D0AA1B1C7DE}"/>
              </a:ext>
            </a:extLst>
          </p:cNvPr>
          <p:cNvCxnSpPr>
            <a:cxnSpLocks/>
            <a:endCxn id="8" idx="1"/>
          </p:cNvCxnSpPr>
          <p:nvPr/>
        </p:nvCxnSpPr>
        <p:spPr>
          <a:xfrm flipV="1">
            <a:off x="8336230" y="1551527"/>
            <a:ext cx="0" cy="478975"/>
          </a:xfrm>
          <a:prstGeom prst="straightConnector1">
            <a:avLst/>
          </a:prstGeom>
          <a:noFill/>
          <a:ln w="9525" cap="flat" cmpd="sng">
            <a:solidFill>
              <a:schemeClr val="bg1"/>
            </a:solidFill>
            <a:prstDash val="dash"/>
            <a:round/>
            <a:headEnd type="none" w="lg" len="lg"/>
            <a:tailEnd type="none" w="lg" len="lg"/>
          </a:ln>
        </p:spPr>
      </p:cxnSp>
      <p:sp>
        <p:nvSpPr>
          <p:cNvPr id="12" name="Rutediagram: Flet 27">
            <a:extLst>
              <a:ext uri="{FF2B5EF4-FFF2-40B4-BE49-F238E27FC236}">
                <a16:creationId xmlns:a16="http://schemas.microsoft.com/office/drawing/2014/main" id="{791D2B8D-B3DE-0C74-DEBF-CD16E55F859F}"/>
              </a:ext>
            </a:extLst>
          </p:cNvPr>
          <p:cNvSpPr/>
          <p:nvPr/>
        </p:nvSpPr>
        <p:spPr>
          <a:xfrm rot="16200000">
            <a:off x="2075254" y="1608550"/>
            <a:ext cx="318086" cy="145451"/>
          </a:xfrm>
          <a:prstGeom prst="flowChartMerg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cxnSp>
        <p:nvCxnSpPr>
          <p:cNvPr id="13" name="Lige forbindelse 33">
            <a:extLst>
              <a:ext uri="{FF2B5EF4-FFF2-40B4-BE49-F238E27FC236}">
                <a16:creationId xmlns:a16="http://schemas.microsoft.com/office/drawing/2014/main" id="{34EEE1DD-6D81-B5FF-6971-033D71A924C1}"/>
              </a:ext>
            </a:extLst>
          </p:cNvPr>
          <p:cNvCxnSpPr>
            <a:cxnSpLocks/>
            <a:stCxn id="12" idx="2"/>
          </p:cNvCxnSpPr>
          <p:nvPr/>
        </p:nvCxnSpPr>
        <p:spPr>
          <a:xfrm>
            <a:off x="2307023" y="1681276"/>
            <a:ext cx="82292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Lige forbindelse 35">
            <a:extLst>
              <a:ext uri="{FF2B5EF4-FFF2-40B4-BE49-F238E27FC236}">
                <a16:creationId xmlns:a16="http://schemas.microsoft.com/office/drawing/2014/main" id="{C6E8346A-C088-88B8-66C6-B344A6EA2544}"/>
              </a:ext>
            </a:extLst>
          </p:cNvPr>
          <p:cNvCxnSpPr>
            <a:cxnSpLocks/>
          </p:cNvCxnSpPr>
          <p:nvPr/>
        </p:nvCxnSpPr>
        <p:spPr>
          <a:xfrm>
            <a:off x="10536282" y="1681274"/>
            <a:ext cx="110097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5" name="Shape 294">
            <a:extLst>
              <a:ext uri="{FF2B5EF4-FFF2-40B4-BE49-F238E27FC236}">
                <a16:creationId xmlns:a16="http://schemas.microsoft.com/office/drawing/2014/main" id="{52E3159C-179D-79A3-C5C9-40B85BC6C8A0}"/>
              </a:ext>
            </a:extLst>
          </p:cNvPr>
          <p:cNvCxnSpPr>
            <a:cxnSpLocks/>
          </p:cNvCxnSpPr>
          <p:nvPr/>
        </p:nvCxnSpPr>
        <p:spPr>
          <a:xfrm flipV="1">
            <a:off x="5033469" y="1488347"/>
            <a:ext cx="0" cy="472507"/>
          </a:xfrm>
          <a:prstGeom prst="straightConnector1">
            <a:avLst/>
          </a:prstGeom>
          <a:noFill/>
          <a:ln w="9525" cap="flat" cmpd="sng">
            <a:solidFill>
              <a:schemeClr val="bg1"/>
            </a:solidFill>
            <a:prstDash val="dash"/>
            <a:round/>
            <a:headEnd type="none" w="lg" len="lg"/>
            <a:tailEnd type="none" w="lg" len="lg"/>
          </a:ln>
        </p:spPr>
      </p:cxnSp>
      <p:sp>
        <p:nvSpPr>
          <p:cNvPr id="16" name="TextBox 6">
            <a:extLst>
              <a:ext uri="{FF2B5EF4-FFF2-40B4-BE49-F238E27FC236}">
                <a16:creationId xmlns:a16="http://schemas.microsoft.com/office/drawing/2014/main" id="{E8481D07-A176-017B-F89D-DD8A247C7DA7}"/>
              </a:ext>
            </a:extLst>
          </p:cNvPr>
          <p:cNvSpPr txBox="1"/>
          <p:nvPr/>
        </p:nvSpPr>
        <p:spPr>
          <a:xfrm>
            <a:off x="575693" y="2104752"/>
            <a:ext cx="11455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panose="020B0604020202020204" pitchFamily="34" charset="0"/>
                <a:ea typeface="Graphik Bold" charset="0"/>
                <a:cs typeface="Arial" panose="020B0604020202020204" pitchFamily="34" charset="0"/>
              </a:rPr>
              <a:t>[Project x] team</a:t>
            </a:r>
          </a:p>
        </p:txBody>
      </p:sp>
      <p:sp>
        <p:nvSpPr>
          <p:cNvPr id="17" name="TextBox 6">
            <a:extLst>
              <a:ext uri="{FF2B5EF4-FFF2-40B4-BE49-F238E27FC236}">
                <a16:creationId xmlns:a16="http://schemas.microsoft.com/office/drawing/2014/main" id="{1D257A1E-0AAE-3394-C9D3-A9162C2680A5}"/>
              </a:ext>
            </a:extLst>
          </p:cNvPr>
          <p:cNvSpPr txBox="1"/>
          <p:nvPr/>
        </p:nvSpPr>
        <p:spPr>
          <a:xfrm>
            <a:off x="2320626" y="2235874"/>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18" name="Lige pilforbindelse 172">
            <a:extLst>
              <a:ext uri="{FF2B5EF4-FFF2-40B4-BE49-F238E27FC236}">
                <a16:creationId xmlns:a16="http://schemas.microsoft.com/office/drawing/2014/main" id="{E34CFAC3-EF9B-9BF2-7D73-79425D8F4D77}"/>
              </a:ext>
            </a:extLst>
          </p:cNvPr>
          <p:cNvCxnSpPr>
            <a:cxnSpLocks/>
          </p:cNvCxnSpPr>
          <p:nvPr/>
        </p:nvCxnSpPr>
        <p:spPr>
          <a:xfrm>
            <a:off x="2158600" y="2472345"/>
            <a:ext cx="928800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B46CC9D1-47B3-7B67-B3A5-F2BF15A62B07}"/>
              </a:ext>
            </a:extLst>
          </p:cNvPr>
          <p:cNvSpPr txBox="1"/>
          <p:nvPr/>
        </p:nvSpPr>
        <p:spPr>
          <a:xfrm>
            <a:off x="2331201" y="2631591"/>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20" name="Lige pilforbindelse 172">
            <a:extLst>
              <a:ext uri="{FF2B5EF4-FFF2-40B4-BE49-F238E27FC236}">
                <a16:creationId xmlns:a16="http://schemas.microsoft.com/office/drawing/2014/main" id="{C9E886BC-AC2F-D2D7-EEB0-FD523F04865A}"/>
              </a:ext>
            </a:extLst>
          </p:cNvPr>
          <p:cNvCxnSpPr>
            <a:cxnSpLocks/>
          </p:cNvCxnSpPr>
          <p:nvPr/>
        </p:nvCxnSpPr>
        <p:spPr>
          <a:xfrm>
            <a:off x="2158600" y="2868965"/>
            <a:ext cx="928800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DA69A294-E2E5-36FA-92A1-9C7BA220A43F}"/>
              </a:ext>
            </a:extLst>
          </p:cNvPr>
          <p:cNvSpPr txBox="1"/>
          <p:nvPr/>
        </p:nvSpPr>
        <p:spPr>
          <a:xfrm>
            <a:off x="2932228" y="3027308"/>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22" name="Lige pilforbindelse 172">
            <a:extLst>
              <a:ext uri="{FF2B5EF4-FFF2-40B4-BE49-F238E27FC236}">
                <a16:creationId xmlns:a16="http://schemas.microsoft.com/office/drawing/2014/main" id="{483FED25-BF7D-23CA-1D8E-8F49140D4804}"/>
              </a:ext>
            </a:extLst>
          </p:cNvPr>
          <p:cNvCxnSpPr>
            <a:cxnSpLocks/>
          </p:cNvCxnSpPr>
          <p:nvPr/>
        </p:nvCxnSpPr>
        <p:spPr>
          <a:xfrm>
            <a:off x="2759627" y="326558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4211818A-DB90-6909-1B89-1E147F5AE2A3}"/>
              </a:ext>
            </a:extLst>
          </p:cNvPr>
          <p:cNvSpPr txBox="1"/>
          <p:nvPr/>
        </p:nvSpPr>
        <p:spPr>
          <a:xfrm>
            <a:off x="2932228" y="3423025"/>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24" name="Lige pilforbindelse 172">
            <a:extLst>
              <a:ext uri="{FF2B5EF4-FFF2-40B4-BE49-F238E27FC236}">
                <a16:creationId xmlns:a16="http://schemas.microsoft.com/office/drawing/2014/main" id="{F24E42ED-E6E4-D3F4-C354-45D3771F88BB}"/>
              </a:ext>
            </a:extLst>
          </p:cNvPr>
          <p:cNvCxnSpPr>
            <a:cxnSpLocks/>
          </p:cNvCxnSpPr>
          <p:nvPr/>
        </p:nvCxnSpPr>
        <p:spPr>
          <a:xfrm>
            <a:off x="2759627" y="366220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5BFFF81C-1129-17E0-B1F3-29F84A4C9021}"/>
              </a:ext>
            </a:extLst>
          </p:cNvPr>
          <p:cNvSpPr txBox="1"/>
          <p:nvPr/>
        </p:nvSpPr>
        <p:spPr>
          <a:xfrm>
            <a:off x="2933954" y="3818742"/>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26" name="Lige pilforbindelse 172">
            <a:extLst>
              <a:ext uri="{FF2B5EF4-FFF2-40B4-BE49-F238E27FC236}">
                <a16:creationId xmlns:a16="http://schemas.microsoft.com/office/drawing/2014/main" id="{F7A1B087-310C-EF88-896A-A1BF02ED1667}"/>
              </a:ext>
            </a:extLst>
          </p:cNvPr>
          <p:cNvCxnSpPr>
            <a:cxnSpLocks/>
          </p:cNvCxnSpPr>
          <p:nvPr/>
        </p:nvCxnSpPr>
        <p:spPr>
          <a:xfrm>
            <a:off x="2759627" y="4058825"/>
            <a:ext cx="86869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013BEE6E-D031-7043-D054-02F419F02330}"/>
              </a:ext>
            </a:extLst>
          </p:cNvPr>
          <p:cNvSpPr txBox="1"/>
          <p:nvPr/>
        </p:nvSpPr>
        <p:spPr>
          <a:xfrm>
            <a:off x="4706607" y="4214459"/>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28" name="Lige pilforbindelse 172">
            <a:extLst>
              <a:ext uri="{FF2B5EF4-FFF2-40B4-BE49-F238E27FC236}">
                <a16:creationId xmlns:a16="http://schemas.microsoft.com/office/drawing/2014/main" id="{B44CC166-F512-9FDD-130D-BE6224BCC97E}"/>
              </a:ext>
            </a:extLst>
          </p:cNvPr>
          <p:cNvCxnSpPr>
            <a:cxnSpLocks/>
          </p:cNvCxnSpPr>
          <p:nvPr/>
        </p:nvCxnSpPr>
        <p:spPr>
          <a:xfrm>
            <a:off x="4566090" y="4455445"/>
            <a:ext cx="6880510"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9" name="TextBox 6">
            <a:extLst>
              <a:ext uri="{FF2B5EF4-FFF2-40B4-BE49-F238E27FC236}">
                <a16:creationId xmlns:a16="http://schemas.microsoft.com/office/drawing/2014/main" id="{E3A8C278-C97D-AF24-1F58-48A877EC66A2}"/>
              </a:ext>
            </a:extLst>
          </p:cNvPr>
          <p:cNvSpPr txBox="1"/>
          <p:nvPr/>
        </p:nvSpPr>
        <p:spPr>
          <a:xfrm>
            <a:off x="5629028" y="4610176"/>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30" name="Lige pilforbindelse 172">
            <a:extLst>
              <a:ext uri="{FF2B5EF4-FFF2-40B4-BE49-F238E27FC236}">
                <a16:creationId xmlns:a16="http://schemas.microsoft.com/office/drawing/2014/main" id="{61D81219-36D3-E586-99A2-3EE06D0492EC}"/>
              </a:ext>
            </a:extLst>
          </p:cNvPr>
          <p:cNvCxnSpPr>
            <a:cxnSpLocks/>
          </p:cNvCxnSpPr>
          <p:nvPr/>
        </p:nvCxnSpPr>
        <p:spPr>
          <a:xfrm>
            <a:off x="5456427" y="4852065"/>
            <a:ext cx="599017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1" name="Lige pilforbindelse 172">
            <a:extLst>
              <a:ext uri="{FF2B5EF4-FFF2-40B4-BE49-F238E27FC236}">
                <a16:creationId xmlns:a16="http://schemas.microsoft.com/office/drawing/2014/main" id="{94079F1A-7479-2573-A3F7-0AE0982D371E}"/>
              </a:ext>
            </a:extLst>
          </p:cNvPr>
          <p:cNvCxnSpPr>
            <a:cxnSpLocks/>
          </p:cNvCxnSpPr>
          <p:nvPr/>
        </p:nvCxnSpPr>
        <p:spPr>
          <a:xfrm>
            <a:off x="9305986" y="5645305"/>
            <a:ext cx="2140614"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2" name="TextBox 6">
            <a:extLst>
              <a:ext uri="{FF2B5EF4-FFF2-40B4-BE49-F238E27FC236}">
                <a16:creationId xmlns:a16="http://schemas.microsoft.com/office/drawing/2014/main" id="{747C422C-7394-606A-1C38-FA7E32DF24BA}"/>
              </a:ext>
            </a:extLst>
          </p:cNvPr>
          <p:cNvSpPr txBox="1"/>
          <p:nvPr/>
        </p:nvSpPr>
        <p:spPr>
          <a:xfrm>
            <a:off x="7922379" y="5005893"/>
            <a:ext cx="3849559"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cxnSp>
        <p:nvCxnSpPr>
          <p:cNvPr id="33" name="Lige pilforbindelse 172">
            <a:extLst>
              <a:ext uri="{FF2B5EF4-FFF2-40B4-BE49-F238E27FC236}">
                <a16:creationId xmlns:a16="http://schemas.microsoft.com/office/drawing/2014/main" id="{21B0B49D-3FC7-E25C-0E27-DE48751B7860}"/>
              </a:ext>
            </a:extLst>
          </p:cNvPr>
          <p:cNvCxnSpPr>
            <a:cxnSpLocks/>
          </p:cNvCxnSpPr>
          <p:nvPr/>
        </p:nvCxnSpPr>
        <p:spPr>
          <a:xfrm>
            <a:off x="7782897" y="5248685"/>
            <a:ext cx="3663703"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4" name="Lige pilforbindelse 172">
            <a:extLst>
              <a:ext uri="{FF2B5EF4-FFF2-40B4-BE49-F238E27FC236}">
                <a16:creationId xmlns:a16="http://schemas.microsoft.com/office/drawing/2014/main" id="{3895D756-8CF0-7758-6591-61B75DE518BC}"/>
              </a:ext>
            </a:extLst>
          </p:cNvPr>
          <p:cNvCxnSpPr>
            <a:cxnSpLocks/>
          </p:cNvCxnSpPr>
          <p:nvPr/>
        </p:nvCxnSpPr>
        <p:spPr>
          <a:xfrm>
            <a:off x="9869703" y="6041921"/>
            <a:ext cx="1576897" cy="0"/>
          </a:xfrm>
          <a:prstGeom prst="straightConnector1">
            <a:avLst/>
          </a:prstGeom>
          <a:ln w="19050">
            <a:solidFill>
              <a:schemeClr val="accent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5" name="TextBox 30">
            <a:extLst>
              <a:ext uri="{FF2B5EF4-FFF2-40B4-BE49-F238E27FC236}">
                <a16:creationId xmlns:a16="http://schemas.microsoft.com/office/drawing/2014/main" id="{1C07F495-217E-6B11-D23C-F9D1F9A3EE57}"/>
              </a:ext>
            </a:extLst>
          </p:cNvPr>
          <p:cNvSpPr txBox="1"/>
          <p:nvPr/>
        </p:nvSpPr>
        <p:spPr>
          <a:xfrm>
            <a:off x="8333076" y="1738913"/>
            <a:ext cx="1382110" cy="276999"/>
          </a:xfrm>
          <a:prstGeom prst="rect">
            <a:avLst/>
          </a:prstGeom>
          <a:noFill/>
        </p:spPr>
        <p:txBody>
          <a:bodyPr wrap="none" rtlCol="0">
            <a:spAutoFit/>
          </a:bodyPr>
          <a:lstStyle>
            <a:defPPr>
              <a:defRPr lang="da-DK"/>
            </a:defPPr>
            <a:lvl1pPr>
              <a:defRPr sz="1400">
                <a:solidFill>
                  <a:schemeClr val="bg1">
                    <a:lumMod val="65000"/>
                  </a:schemeClr>
                </a:solidFill>
                <a:latin typeface="Graphik Regular" charset="0"/>
                <a:ea typeface="Graphik Regular" charset="0"/>
                <a:cs typeface="Graphik Regular"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tx1">
                    <a:lumMod val="50000"/>
                  </a:schemeClr>
                </a:solidFill>
                <a:effectLst/>
                <a:uLnTx/>
                <a:uFillTx/>
                <a:latin typeface="Arial" panose="020B0604020202020204" pitchFamily="34" charset="0"/>
                <a:cs typeface="Arial" panose="020B0604020202020204" pitchFamily="34" charset="0"/>
              </a:rPr>
              <a:t>[Insert timeframe]</a:t>
            </a:r>
          </a:p>
        </p:txBody>
      </p:sp>
      <p:sp>
        <p:nvSpPr>
          <p:cNvPr id="36" name="TextBox 35">
            <a:extLst>
              <a:ext uri="{FF2B5EF4-FFF2-40B4-BE49-F238E27FC236}">
                <a16:creationId xmlns:a16="http://schemas.microsoft.com/office/drawing/2014/main" id="{93DFC1D2-382D-8454-0E7C-316FC2719C23}"/>
              </a:ext>
            </a:extLst>
          </p:cNvPr>
          <p:cNvSpPr txBox="1"/>
          <p:nvPr/>
        </p:nvSpPr>
        <p:spPr>
          <a:xfrm>
            <a:off x="12330113" y="6943725"/>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37" name="TextBox 6">
            <a:extLst>
              <a:ext uri="{FF2B5EF4-FFF2-40B4-BE49-F238E27FC236}">
                <a16:creationId xmlns:a16="http://schemas.microsoft.com/office/drawing/2014/main" id="{F9C6EFF2-447F-3F09-B1CC-371AFA52790E}"/>
              </a:ext>
            </a:extLst>
          </p:cNvPr>
          <p:cNvSpPr txBox="1"/>
          <p:nvPr/>
        </p:nvSpPr>
        <p:spPr>
          <a:xfrm>
            <a:off x="9447413" y="5401610"/>
            <a:ext cx="2107674"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sp>
        <p:nvSpPr>
          <p:cNvPr id="38" name="TextBox 6">
            <a:extLst>
              <a:ext uri="{FF2B5EF4-FFF2-40B4-BE49-F238E27FC236}">
                <a16:creationId xmlns:a16="http://schemas.microsoft.com/office/drawing/2014/main" id="{FBF3DD8C-ADCD-0444-24E6-8CDEC538B4A4}"/>
              </a:ext>
            </a:extLst>
          </p:cNvPr>
          <p:cNvSpPr txBox="1"/>
          <p:nvPr/>
        </p:nvSpPr>
        <p:spPr>
          <a:xfrm>
            <a:off x="9935055" y="5797326"/>
            <a:ext cx="1511545" cy="241980"/>
          </a:xfrm>
          <a:prstGeom prst="rect">
            <a:avLst/>
          </a:prstGeom>
          <a:noFill/>
          <a:ln>
            <a:noFill/>
          </a:ln>
        </p:spPr>
        <p:txBody>
          <a:bodyPr wrap="square" lIns="36000" tIns="36000" rIns="36000" bIns="3600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solidFill>
                  <a:schemeClr val="bg1"/>
                </a:solidFill>
                <a:effectLst/>
                <a:uLnTx/>
                <a:uFillTx/>
                <a:latin typeface="Arial" panose="020B0604020202020204" pitchFamily="34" charset="0"/>
                <a:ea typeface="Graphik Regular" charset="0"/>
                <a:cs typeface="Arial" panose="020B0604020202020204" pitchFamily="34" charset="0"/>
              </a:rPr>
              <a:t>[Insert role]</a:t>
            </a:r>
          </a:p>
        </p:txBody>
      </p:sp>
      <p:sp>
        <p:nvSpPr>
          <p:cNvPr id="3" name="1. On-page tracker">
            <a:extLst>
              <a:ext uri="{FF2B5EF4-FFF2-40B4-BE49-F238E27FC236}">
                <a16:creationId xmlns:a16="http://schemas.microsoft.com/office/drawing/2014/main" id="{819153C5-14B3-C5CD-5530-92F8DF2ECEB5}"/>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Solution: Team</a:t>
            </a:r>
          </a:p>
        </p:txBody>
      </p:sp>
      <p:sp>
        <p:nvSpPr>
          <p:cNvPr id="39" name="Footer Placeholder 2">
            <a:extLst>
              <a:ext uri="{FF2B5EF4-FFF2-40B4-BE49-F238E27FC236}">
                <a16:creationId xmlns:a16="http://schemas.microsoft.com/office/drawing/2014/main" id="{AA401374-6342-DF89-B920-204591B4047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7216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6" y="1706563"/>
            <a:ext cx="4113518" cy="694944"/>
          </a:xfrm>
        </p:spPr>
        <p:txBody>
          <a:bodyPr/>
          <a:lstStyle/>
          <a:p>
            <a:r>
              <a:rPr lang="en-US" sz="4800" dirty="0"/>
              <a:t>Business model</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04</a:t>
            </a:r>
          </a:p>
        </p:txBody>
      </p:sp>
    </p:spTree>
    <p:extLst>
      <p:ext uri="{BB962C8B-B14F-4D97-AF65-F5344CB8AC3E}">
        <p14:creationId xmlns:p14="http://schemas.microsoft.com/office/powerpoint/2010/main" val="36433722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20FD-930C-8F99-0FE2-35211B1A67B6}"/>
              </a:ext>
            </a:extLst>
          </p:cNvPr>
          <p:cNvSpPr>
            <a:spLocks noGrp="1"/>
          </p:cNvSpPr>
          <p:nvPr>
            <p:ph type="title"/>
          </p:nvPr>
        </p:nvSpPr>
        <p:spPr/>
        <p:txBody>
          <a:bodyPr/>
          <a:lstStyle/>
          <a:p>
            <a:r>
              <a:rPr lang="en-US" dirty="0"/>
              <a:t>We recommend a business model centered around [insert description of business model]</a:t>
            </a:r>
          </a:p>
        </p:txBody>
      </p:sp>
      <p:sp>
        <p:nvSpPr>
          <p:cNvPr id="3" name="Subtitle 2">
            <a:extLst>
              <a:ext uri="{FF2B5EF4-FFF2-40B4-BE49-F238E27FC236}">
                <a16:creationId xmlns:a16="http://schemas.microsoft.com/office/drawing/2014/main" id="{73B8F3AE-AA72-9565-D0AE-82C4AB108828}"/>
              </a:ext>
            </a:extLst>
          </p:cNvPr>
          <p:cNvSpPr>
            <a:spLocks noGrp="1"/>
          </p:cNvSpPr>
          <p:nvPr>
            <p:ph type="subTitle" idx="1"/>
          </p:nvPr>
        </p:nvSpPr>
        <p:spPr>
          <a:xfrm>
            <a:off x="554736" y="1318966"/>
            <a:ext cx="11082528" cy="276999"/>
          </a:xfrm>
        </p:spPr>
        <p:txBody>
          <a:bodyPr/>
          <a:lstStyle/>
          <a:p>
            <a:r>
              <a:rPr lang="en-US" dirty="0"/>
              <a:t>[Insert high-level description of business model]</a:t>
            </a:r>
          </a:p>
        </p:txBody>
      </p:sp>
      <p:sp>
        <p:nvSpPr>
          <p:cNvPr id="4" name="Text Placeholder 3">
            <a:extLst>
              <a:ext uri="{FF2B5EF4-FFF2-40B4-BE49-F238E27FC236}">
                <a16:creationId xmlns:a16="http://schemas.microsoft.com/office/drawing/2014/main" id="{515C5918-D472-AA2B-75A6-2CFBBA26F903}"/>
              </a:ext>
            </a:extLst>
          </p:cNvPr>
          <p:cNvSpPr>
            <a:spLocks noGrp="1"/>
          </p:cNvSpPr>
          <p:nvPr>
            <p:ph type="body" sz="quarter" idx="17"/>
          </p:nvPr>
        </p:nvSpPr>
        <p:spPr/>
        <p:txBody>
          <a:bodyPr/>
          <a:lstStyle/>
          <a:p>
            <a:r>
              <a:rPr lang="en-US" dirty="0"/>
              <a:t>Business model</a:t>
            </a:r>
          </a:p>
        </p:txBody>
      </p:sp>
      <p:sp>
        <p:nvSpPr>
          <p:cNvPr id="10" name="TextBox 9">
            <a:extLst>
              <a:ext uri="{FF2B5EF4-FFF2-40B4-BE49-F238E27FC236}">
                <a16:creationId xmlns:a16="http://schemas.microsoft.com/office/drawing/2014/main" id="{30C37F49-B32A-68FE-70FA-AD7188CEEB98}"/>
              </a:ext>
            </a:extLst>
          </p:cNvPr>
          <p:cNvSpPr txBox="1"/>
          <p:nvPr/>
        </p:nvSpPr>
        <p:spPr>
          <a:xfrm>
            <a:off x="2525981" y="2255153"/>
            <a:ext cx="238760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Revenue streams</a:t>
            </a:r>
          </a:p>
        </p:txBody>
      </p:sp>
      <p:sp>
        <p:nvSpPr>
          <p:cNvPr id="11" name="TextBox 10">
            <a:extLst>
              <a:ext uri="{FF2B5EF4-FFF2-40B4-BE49-F238E27FC236}">
                <a16:creationId xmlns:a16="http://schemas.microsoft.com/office/drawing/2014/main" id="{2604871B-3B32-B10F-0685-1D8125125184}"/>
              </a:ext>
            </a:extLst>
          </p:cNvPr>
          <p:cNvSpPr txBox="1"/>
          <p:nvPr/>
        </p:nvSpPr>
        <p:spPr>
          <a:xfrm>
            <a:off x="6380111" y="2255153"/>
            <a:ext cx="238760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Cost structure</a:t>
            </a:r>
          </a:p>
        </p:txBody>
      </p:sp>
      <p:sp>
        <p:nvSpPr>
          <p:cNvPr id="14" name="Rectangle 13">
            <a:extLst>
              <a:ext uri="{FF2B5EF4-FFF2-40B4-BE49-F238E27FC236}">
                <a16:creationId xmlns:a16="http://schemas.microsoft.com/office/drawing/2014/main" id="{65F2808E-1DE5-B0DD-58B7-84EE3B4C6528}"/>
              </a:ext>
            </a:extLst>
          </p:cNvPr>
          <p:cNvSpPr/>
          <p:nvPr/>
        </p:nvSpPr>
        <p:spPr>
          <a:xfrm>
            <a:off x="2525981" y="2773928"/>
            <a:ext cx="3505743"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revenue streams (including price point, if relevant)]</a:t>
            </a:r>
          </a:p>
        </p:txBody>
      </p:sp>
      <p:sp>
        <p:nvSpPr>
          <p:cNvPr id="16" name="Rectangle 15">
            <a:extLst>
              <a:ext uri="{FF2B5EF4-FFF2-40B4-BE49-F238E27FC236}">
                <a16:creationId xmlns:a16="http://schemas.microsoft.com/office/drawing/2014/main" id="{015AAA83-6DE2-B19D-A1B6-66D6E47611F6}"/>
              </a:ext>
            </a:extLst>
          </p:cNvPr>
          <p:cNvSpPr/>
          <p:nvPr/>
        </p:nvSpPr>
        <p:spPr>
          <a:xfrm>
            <a:off x="6380111"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 e.g. operations]</a:t>
            </a:r>
          </a:p>
        </p:txBody>
      </p:sp>
      <p:sp>
        <p:nvSpPr>
          <p:cNvPr id="17" name="Rectangle 16">
            <a:extLst>
              <a:ext uri="{FF2B5EF4-FFF2-40B4-BE49-F238E27FC236}">
                <a16:creationId xmlns:a16="http://schemas.microsoft.com/office/drawing/2014/main" id="{962F67E3-1B05-83A3-B88C-EEA380B353A7}"/>
              </a:ext>
            </a:extLst>
          </p:cNvPr>
          <p:cNvSpPr/>
          <p:nvPr/>
        </p:nvSpPr>
        <p:spPr>
          <a:xfrm>
            <a:off x="2525981"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revenue stream, if relevant]</a:t>
            </a:r>
          </a:p>
        </p:txBody>
      </p:sp>
      <p:sp>
        <p:nvSpPr>
          <p:cNvPr id="18" name="Rectangle 17">
            <a:extLst>
              <a:ext uri="{FF2B5EF4-FFF2-40B4-BE49-F238E27FC236}">
                <a16:creationId xmlns:a16="http://schemas.microsoft.com/office/drawing/2014/main" id="{2699D5B4-F2BB-BCED-7729-DF551A689C43}"/>
              </a:ext>
            </a:extLst>
          </p:cNvPr>
          <p:cNvSpPr/>
          <p:nvPr/>
        </p:nvSpPr>
        <p:spPr>
          <a:xfrm>
            <a:off x="4339724"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revenue stream, if relevant]</a:t>
            </a:r>
          </a:p>
        </p:txBody>
      </p:sp>
      <p:sp>
        <p:nvSpPr>
          <p:cNvPr id="19" name="Rectangle 18">
            <a:extLst>
              <a:ext uri="{FF2B5EF4-FFF2-40B4-BE49-F238E27FC236}">
                <a16:creationId xmlns:a16="http://schemas.microsoft.com/office/drawing/2014/main" id="{965737CE-F4C8-8DBD-C8C7-67E543C83A00}"/>
              </a:ext>
            </a:extLst>
          </p:cNvPr>
          <p:cNvSpPr/>
          <p:nvPr/>
        </p:nvSpPr>
        <p:spPr>
          <a:xfrm>
            <a:off x="10000289"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a:t>
            </a:r>
          </a:p>
        </p:txBody>
      </p:sp>
      <p:sp>
        <p:nvSpPr>
          <p:cNvPr id="20" name="Rectangle 19">
            <a:extLst>
              <a:ext uri="{FF2B5EF4-FFF2-40B4-BE49-F238E27FC236}">
                <a16:creationId xmlns:a16="http://schemas.microsoft.com/office/drawing/2014/main" id="{5EEEECD8-4347-2656-0E93-8088F554A922}"/>
              </a:ext>
            </a:extLst>
          </p:cNvPr>
          <p:cNvSpPr/>
          <p:nvPr/>
        </p:nvSpPr>
        <p:spPr>
          <a:xfrm>
            <a:off x="8190200" y="2773928"/>
            <a:ext cx="1692000" cy="11550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a:t>
            </a:r>
          </a:p>
        </p:txBody>
      </p:sp>
      <p:sp>
        <p:nvSpPr>
          <p:cNvPr id="21" name="Rectangle 20">
            <a:extLst>
              <a:ext uri="{FF2B5EF4-FFF2-40B4-BE49-F238E27FC236}">
                <a16:creationId xmlns:a16="http://schemas.microsoft.com/office/drawing/2014/main" id="{D33567F8-9E0C-4F0C-61BA-FF20AC1E21C6}"/>
              </a:ext>
            </a:extLst>
          </p:cNvPr>
          <p:cNvSpPr/>
          <p:nvPr/>
        </p:nvSpPr>
        <p:spPr>
          <a:xfrm>
            <a:off x="6380111"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a:t>
            </a:r>
          </a:p>
        </p:txBody>
      </p:sp>
      <p:sp>
        <p:nvSpPr>
          <p:cNvPr id="22" name="Rectangle 21">
            <a:extLst>
              <a:ext uri="{FF2B5EF4-FFF2-40B4-BE49-F238E27FC236}">
                <a16:creationId xmlns:a16="http://schemas.microsoft.com/office/drawing/2014/main" id="{7FF8BC03-BF9C-831E-6453-F7D04FD7347E}"/>
              </a:ext>
            </a:extLst>
          </p:cNvPr>
          <p:cNvSpPr/>
          <p:nvPr/>
        </p:nvSpPr>
        <p:spPr>
          <a:xfrm>
            <a:off x="8190200"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a:t>
            </a:r>
          </a:p>
        </p:txBody>
      </p:sp>
      <p:sp>
        <p:nvSpPr>
          <p:cNvPr id="23" name="Rectangle 22">
            <a:extLst>
              <a:ext uri="{FF2B5EF4-FFF2-40B4-BE49-F238E27FC236}">
                <a16:creationId xmlns:a16="http://schemas.microsoft.com/office/drawing/2014/main" id="{F5E6DD0A-9F1A-A5EC-B9AA-6E6CF2453224}"/>
              </a:ext>
            </a:extLst>
          </p:cNvPr>
          <p:cNvSpPr/>
          <p:nvPr/>
        </p:nvSpPr>
        <p:spPr>
          <a:xfrm>
            <a:off x="10000289" y="4315281"/>
            <a:ext cx="1692000" cy="1155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ial" panose="020B0604020202020204" pitchFamily="34" charset="0"/>
                <a:cs typeface="Arial" panose="020B0604020202020204" pitchFamily="34" charset="0"/>
              </a:rPr>
              <a:t>[Insert cost bucket]</a:t>
            </a:r>
          </a:p>
        </p:txBody>
      </p:sp>
      <p:sp>
        <p:nvSpPr>
          <p:cNvPr id="26" name="Left Brace 25">
            <a:extLst>
              <a:ext uri="{FF2B5EF4-FFF2-40B4-BE49-F238E27FC236}">
                <a16:creationId xmlns:a16="http://schemas.microsoft.com/office/drawing/2014/main" id="{6DCD0187-4377-7748-571F-296016173135}"/>
              </a:ext>
            </a:extLst>
          </p:cNvPr>
          <p:cNvSpPr/>
          <p:nvPr/>
        </p:nvSpPr>
        <p:spPr>
          <a:xfrm>
            <a:off x="2097964" y="2777109"/>
            <a:ext cx="257256" cy="1151853"/>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27" name="Left Brace 26">
            <a:extLst>
              <a:ext uri="{FF2B5EF4-FFF2-40B4-BE49-F238E27FC236}">
                <a16:creationId xmlns:a16="http://schemas.microsoft.com/office/drawing/2014/main" id="{FEA6524A-220D-14E1-4E15-9F99CDD19D64}"/>
              </a:ext>
            </a:extLst>
          </p:cNvPr>
          <p:cNvSpPr/>
          <p:nvPr/>
        </p:nvSpPr>
        <p:spPr>
          <a:xfrm>
            <a:off x="2094064" y="4318462"/>
            <a:ext cx="257256" cy="1151853"/>
          </a:xfrm>
          <a:prstGeom prst="leftBrace">
            <a:avLst/>
          </a:prstGeom>
          <a:ln>
            <a:solidFill>
              <a:srgbClr val="31293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6729C82-0CA6-7AF8-D7A6-CEA11BA08980}"/>
              </a:ext>
            </a:extLst>
          </p:cNvPr>
          <p:cNvSpPr/>
          <p:nvPr/>
        </p:nvSpPr>
        <p:spPr>
          <a:xfrm>
            <a:off x="551242" y="4370289"/>
            <a:ext cx="1349610" cy="1045018"/>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main company]</a:t>
            </a:r>
          </a:p>
        </p:txBody>
      </p:sp>
      <p:pic>
        <p:nvPicPr>
          <p:cNvPr id="8" name="Picture 7">
            <a:extLst>
              <a:ext uri="{FF2B5EF4-FFF2-40B4-BE49-F238E27FC236}">
                <a16:creationId xmlns:a16="http://schemas.microsoft.com/office/drawing/2014/main" id="{9BACC951-EA50-F5BF-CA39-BF2A44EDA0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7041" y="3072439"/>
            <a:ext cx="558013" cy="558013"/>
          </a:xfrm>
          <a:prstGeom prst="rect">
            <a:avLst/>
          </a:prstGeom>
        </p:spPr>
      </p:pic>
      <p:sp>
        <p:nvSpPr>
          <p:cNvPr id="9" name="Footer Placeholder 2">
            <a:extLst>
              <a:ext uri="{FF2B5EF4-FFF2-40B4-BE49-F238E27FC236}">
                <a16:creationId xmlns:a16="http://schemas.microsoft.com/office/drawing/2014/main" id="{A91533AC-98B2-0993-BF70-3D4CC8806E1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2" name="Rectangle 11">
            <a:extLst>
              <a:ext uri="{FF2B5EF4-FFF2-40B4-BE49-F238E27FC236}">
                <a16:creationId xmlns:a16="http://schemas.microsoft.com/office/drawing/2014/main" id="{C54A9B8C-A4E5-C8B8-0246-0D6F5BD0D32C}"/>
              </a:ext>
            </a:extLst>
          </p:cNvPr>
          <p:cNvSpPr/>
          <p:nvPr/>
        </p:nvSpPr>
        <p:spPr>
          <a:xfrm>
            <a:off x="551242" y="2773928"/>
            <a:ext cx="1349610" cy="1045018"/>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400" dirty="0">
                <a:solidFill>
                  <a:schemeClr val="bg1"/>
                </a:solidFill>
              </a:rPr>
              <a:t>[Insert project x logo or name]</a:t>
            </a:r>
          </a:p>
        </p:txBody>
      </p:sp>
      <p:sp>
        <p:nvSpPr>
          <p:cNvPr id="13" name="Rectangle 12">
            <a:extLst>
              <a:ext uri="{FF2B5EF4-FFF2-40B4-BE49-F238E27FC236}">
                <a16:creationId xmlns:a16="http://schemas.microsoft.com/office/drawing/2014/main" id="{7BD90475-1483-A371-B730-F1529FFE4FA6}"/>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Version 1</a:t>
            </a:r>
          </a:p>
        </p:txBody>
      </p:sp>
    </p:spTree>
    <p:extLst>
      <p:ext uri="{BB962C8B-B14F-4D97-AF65-F5344CB8AC3E}">
        <p14:creationId xmlns:p14="http://schemas.microsoft.com/office/powerpoint/2010/main" val="2989136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9E1F628-98B9-8F8F-2309-E93CFDE95D14}"/>
              </a:ext>
            </a:extLst>
          </p:cNvPr>
          <p:cNvSpPr/>
          <p:nvPr/>
        </p:nvSpPr>
        <p:spPr>
          <a:xfrm>
            <a:off x="0" y="0"/>
            <a:ext cx="12192000" cy="6858000"/>
          </a:xfrm>
          <a:prstGeom prst="rect">
            <a:avLst/>
          </a:prstGeom>
          <a:gradFill flip="none" rotWithShape="1">
            <a:gsLst>
              <a:gs pos="0">
                <a:schemeClr val="tx2">
                  <a:alpha val="0"/>
                </a:schemeClr>
              </a:gs>
              <a:gs pos="100000">
                <a:schemeClr val="tx2">
                  <a:alpha val="65000"/>
                </a:schemeClr>
              </a:gs>
            </a:gsLst>
            <a:lin ang="10800000" scaled="1"/>
            <a:tileRect/>
          </a:gra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061F32"/>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411757BC-FB98-26E0-AD14-3D00BEF9D8FA}"/>
              </a:ext>
            </a:extLst>
          </p:cNvPr>
          <p:cNvSpPr/>
          <p:nvPr/>
        </p:nvSpPr>
        <p:spPr>
          <a:xfrm>
            <a:off x="551942" y="326582"/>
            <a:ext cx="1998218" cy="1045018"/>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600" b="0" i="0" u="none" strike="noStrike" kern="1200" cap="none" spc="0" normalizeH="0" baseline="0" noProof="0" dirty="0">
                <a:ln>
                  <a:noFill/>
                </a:ln>
                <a:solidFill>
                  <a:srgbClr val="061F32"/>
                </a:solidFill>
                <a:effectLst/>
                <a:uLnTx/>
                <a:uFillTx/>
                <a:latin typeface="Arial"/>
                <a:ea typeface="+mn-ea"/>
                <a:cs typeface="+mn-cs"/>
              </a:rPr>
              <a:t>[Company logo]</a:t>
            </a:r>
          </a:p>
        </p:txBody>
      </p:sp>
      <p:sp>
        <p:nvSpPr>
          <p:cNvPr id="2" name="Title 1">
            <a:extLst>
              <a:ext uri="{FF2B5EF4-FFF2-40B4-BE49-F238E27FC236}">
                <a16:creationId xmlns:a16="http://schemas.microsoft.com/office/drawing/2014/main" id="{4B61914E-84F1-41E2-2ECD-D187FCB7EB50}"/>
              </a:ext>
            </a:extLst>
          </p:cNvPr>
          <p:cNvSpPr>
            <a:spLocks noGrp="1"/>
          </p:cNvSpPr>
          <p:nvPr>
            <p:ph type="title"/>
          </p:nvPr>
        </p:nvSpPr>
        <p:spPr>
          <a:xfrm>
            <a:off x="551942" y="2519680"/>
            <a:ext cx="10393964" cy="1451832"/>
          </a:xfrm>
          <a:noFill/>
        </p:spPr>
        <p:txBody>
          <a:bodyPr>
            <a:normAutofit/>
          </a:bodyPr>
          <a:lstStyle/>
          <a:p>
            <a:r>
              <a:rPr lang="en-US" dirty="0">
                <a:solidFill>
                  <a:schemeClr val="tx1"/>
                </a:solidFill>
              </a:rPr>
              <a:t>[Business case name/title]</a:t>
            </a:r>
          </a:p>
        </p:txBody>
      </p:sp>
      <p:sp>
        <p:nvSpPr>
          <p:cNvPr id="3" name="Subtitle 2">
            <a:extLst>
              <a:ext uri="{FF2B5EF4-FFF2-40B4-BE49-F238E27FC236}">
                <a16:creationId xmlns:a16="http://schemas.microsoft.com/office/drawing/2014/main" id="{557290C0-6165-3DBD-C55C-3AD3B5D63AD0}"/>
              </a:ext>
            </a:extLst>
          </p:cNvPr>
          <p:cNvSpPr>
            <a:spLocks noGrp="1"/>
          </p:cNvSpPr>
          <p:nvPr>
            <p:ph type="subTitle" idx="1"/>
          </p:nvPr>
        </p:nvSpPr>
        <p:spPr>
          <a:xfrm>
            <a:off x="551941" y="4092559"/>
            <a:ext cx="7542577" cy="307777"/>
          </a:xfrm>
          <a:noFill/>
        </p:spPr>
        <p:txBody>
          <a:bodyPr/>
          <a:lstStyle/>
          <a:p>
            <a:r>
              <a:rPr lang="en-US" dirty="0">
                <a:solidFill>
                  <a:schemeClr val="tx1"/>
                </a:solidFill>
              </a:rPr>
              <a:t>[Insert type of report e.g. summary, business case, pre-read etc.] </a:t>
            </a:r>
          </a:p>
        </p:txBody>
      </p:sp>
      <p:sp>
        <p:nvSpPr>
          <p:cNvPr id="4" name="Text Placeholder 3">
            <a:extLst>
              <a:ext uri="{FF2B5EF4-FFF2-40B4-BE49-F238E27FC236}">
                <a16:creationId xmlns:a16="http://schemas.microsoft.com/office/drawing/2014/main" id="{45F0E783-A7C4-C6AE-DC4A-D5119163D911}"/>
              </a:ext>
            </a:extLst>
          </p:cNvPr>
          <p:cNvSpPr>
            <a:spLocks noGrp="1"/>
          </p:cNvSpPr>
          <p:nvPr>
            <p:ph type="body" sz="quarter" idx="13"/>
          </p:nvPr>
        </p:nvSpPr>
        <p:spPr>
          <a:noFill/>
        </p:spPr>
        <p:txBody>
          <a:bodyPr/>
          <a:lstStyle/>
          <a:p>
            <a:r>
              <a:rPr lang="en-US" dirty="0">
                <a:solidFill>
                  <a:schemeClr val="tx1"/>
                </a:solidFill>
              </a:rPr>
              <a:t>[Insert date]</a:t>
            </a:r>
          </a:p>
        </p:txBody>
      </p:sp>
      <p:sp>
        <p:nvSpPr>
          <p:cNvPr id="5" name="Rectangle 4">
            <a:extLst>
              <a:ext uri="{FF2B5EF4-FFF2-40B4-BE49-F238E27FC236}">
                <a16:creationId xmlns:a16="http://schemas.microsoft.com/office/drawing/2014/main" id="{3DFCFED5-EA9A-880A-EE4B-4E5B8BD5A68F}"/>
              </a:ext>
            </a:extLst>
          </p:cNvPr>
          <p:cNvSpPr/>
          <p:nvPr/>
        </p:nvSpPr>
        <p:spPr>
          <a:xfrm>
            <a:off x="9131643" y="401098"/>
            <a:ext cx="2727423" cy="9144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picture to match company pictures/ industry/project</a:t>
            </a:r>
          </a:p>
        </p:txBody>
      </p:sp>
      <p:sp>
        <p:nvSpPr>
          <p:cNvPr id="7" name="TextBox 6">
            <a:extLst>
              <a:ext uri="{FF2B5EF4-FFF2-40B4-BE49-F238E27FC236}">
                <a16:creationId xmlns:a16="http://schemas.microsoft.com/office/drawing/2014/main" id="{A85A5291-C629-8C68-229B-CAAA25D8D8AE}"/>
              </a:ext>
            </a:extLst>
          </p:cNvPr>
          <p:cNvSpPr txBox="1"/>
          <p:nvPr/>
        </p:nvSpPr>
        <p:spPr>
          <a:xfrm>
            <a:off x="-1116106" y="4693024"/>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8" name="TextBox 7">
            <a:extLst>
              <a:ext uri="{FF2B5EF4-FFF2-40B4-BE49-F238E27FC236}">
                <a16:creationId xmlns:a16="http://schemas.microsoft.com/office/drawing/2014/main" id="{F741AF7E-7E85-9B90-AA0C-488DC7BB275E}"/>
              </a:ext>
            </a:extLst>
          </p:cNvPr>
          <p:cNvSpPr txBox="1"/>
          <p:nvPr/>
        </p:nvSpPr>
        <p:spPr>
          <a:xfrm>
            <a:off x="12895729" y="2958353"/>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Tree>
    <p:extLst>
      <p:ext uri="{BB962C8B-B14F-4D97-AF65-F5344CB8AC3E}">
        <p14:creationId xmlns:p14="http://schemas.microsoft.com/office/powerpoint/2010/main" val="7832327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dirty="0">
              <a:solidFill>
                <a:schemeClr val="tx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Value Propositions</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Activities</a:t>
            </a:r>
          </a:p>
          <a:p>
            <a:pPr>
              <a:spcAft>
                <a:spcPts val="1200"/>
              </a:spcAft>
              <a:defRPr/>
            </a:pPr>
            <a:endParaRPr lang="en-US" sz="1000" b="1" dirty="0">
              <a:solidFill>
                <a:schemeClr val="tx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Relationships</a:t>
            </a:r>
          </a:p>
          <a:p>
            <a:pPr>
              <a:spcAft>
                <a:spcPts val="1200"/>
              </a:spcAft>
              <a:defRPr/>
            </a:pPr>
            <a:endParaRPr lang="en-US" sz="2400" b="1" dirty="0">
              <a:solidFill>
                <a:schemeClr val="tx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Cost Structure</a:t>
            </a: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Revenue Streams</a:t>
            </a: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Segments</a:t>
            </a:r>
          </a:p>
          <a:p>
            <a:pPr>
              <a:spcAft>
                <a:spcPts val="1200"/>
              </a:spcAft>
              <a:defRPr/>
            </a:pPr>
            <a:endParaRPr lang="en-US" sz="2000" b="1" dirty="0">
              <a:solidFill>
                <a:schemeClr val="tx1"/>
              </a:solidFill>
              <a:latin typeface="Arial" panose="020B0604020202020204"/>
            </a:endParaRP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Resources</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Channels</a:t>
            </a:r>
          </a:p>
          <a:p>
            <a:pPr>
              <a:defRPr/>
            </a:pPr>
            <a:endParaRPr lang="en-US" sz="800" dirty="0">
              <a:solidFill>
                <a:schemeClr val="tx1"/>
              </a:solidFill>
              <a:latin typeface="Arial" panose="020B0604020202020204"/>
            </a:endParaRPr>
          </a:p>
          <a:p>
            <a:pPr>
              <a:defRPr/>
            </a:pPr>
            <a:endParaRPr lang="en-US" sz="1400" b="1" dirty="0">
              <a:solidFill>
                <a:schemeClr val="tx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
        <p:nvSpPr>
          <p:cNvPr id="5" name="Rectangle 4">
            <a:extLst>
              <a:ext uri="{FF2B5EF4-FFF2-40B4-BE49-F238E27FC236}">
                <a16:creationId xmlns:a16="http://schemas.microsoft.com/office/drawing/2014/main" id="{2090EA45-2425-B218-362B-AB9AA11AA1B3}"/>
              </a:ext>
            </a:extLst>
          </p:cNvPr>
          <p:cNvSpPr/>
          <p:nvPr/>
        </p:nvSpPr>
        <p:spPr>
          <a:xfrm>
            <a:off x="9622223" y="1937958"/>
            <a:ext cx="1861282" cy="23008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200" b="1" dirty="0">
                <a:solidFill>
                  <a:schemeClr val="bg1"/>
                </a:solidFill>
                <a:latin typeface="Arial" panose="020B0604020202020204" pitchFamily="34" charset="0"/>
                <a:cs typeface="Arial" panose="020B0604020202020204" pitchFamily="34" charset="0"/>
              </a:rPr>
              <a:t>[Insert target segment]</a:t>
            </a:r>
          </a:p>
          <a:p>
            <a:pPr marL="171450" indent="-171450">
              <a:spcAft>
                <a:spcPts val="600"/>
              </a:spcAft>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description incl. main pain points]</a:t>
            </a:r>
          </a:p>
          <a:p>
            <a:pPr marL="171450" indent="-171450">
              <a:spcAft>
                <a:spcPts val="600"/>
              </a:spcAft>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description]</a:t>
            </a:r>
          </a:p>
          <a:p>
            <a:pPr marL="171450" indent="-171450">
              <a:spcAft>
                <a:spcPts val="600"/>
              </a:spcAft>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[Insert description]</a:t>
            </a:r>
          </a:p>
        </p:txBody>
      </p:sp>
      <p:sp>
        <p:nvSpPr>
          <p:cNvPr id="6" name="Rectangle 5">
            <a:extLst>
              <a:ext uri="{FF2B5EF4-FFF2-40B4-BE49-F238E27FC236}">
                <a16:creationId xmlns:a16="http://schemas.microsoft.com/office/drawing/2014/main" id="{3CEB059C-C8EF-FA86-0AED-D72A0AB17235}"/>
              </a:ext>
            </a:extLst>
          </p:cNvPr>
          <p:cNvSpPr/>
          <p:nvPr/>
        </p:nvSpPr>
        <p:spPr>
          <a:xfrm>
            <a:off x="6416057"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revenue stream]</a:t>
            </a:r>
          </a:p>
        </p:txBody>
      </p:sp>
      <p:sp>
        <p:nvSpPr>
          <p:cNvPr id="8" name="Rectangle 7">
            <a:extLst>
              <a:ext uri="{FF2B5EF4-FFF2-40B4-BE49-F238E27FC236}">
                <a16:creationId xmlns:a16="http://schemas.microsoft.com/office/drawing/2014/main" id="{D646CB97-32CF-D9F7-DAEC-5D0CB8F39617}"/>
              </a:ext>
            </a:extLst>
          </p:cNvPr>
          <p:cNvSpPr/>
          <p:nvPr/>
        </p:nvSpPr>
        <p:spPr>
          <a:xfrm>
            <a:off x="7475400" y="3625642"/>
            <a:ext cx="1040639"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channel]</a:t>
            </a:r>
          </a:p>
        </p:txBody>
      </p:sp>
      <p:sp>
        <p:nvSpPr>
          <p:cNvPr id="9" name="Rectangle 8">
            <a:extLst>
              <a:ext uri="{FF2B5EF4-FFF2-40B4-BE49-F238E27FC236}">
                <a16:creationId xmlns:a16="http://schemas.microsoft.com/office/drawing/2014/main" id="{4C90DFE5-FE29-FE65-1C6B-C5624B5CD949}"/>
              </a:ext>
            </a:extLst>
          </p:cNvPr>
          <p:cNvSpPr/>
          <p:nvPr/>
        </p:nvSpPr>
        <p:spPr>
          <a:xfrm>
            <a:off x="5167745" y="1958892"/>
            <a:ext cx="98877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value prop]</a:t>
            </a:r>
          </a:p>
        </p:txBody>
      </p:sp>
      <p:sp>
        <p:nvSpPr>
          <p:cNvPr id="10" name="Rectangle 9">
            <a:extLst>
              <a:ext uri="{FF2B5EF4-FFF2-40B4-BE49-F238E27FC236}">
                <a16:creationId xmlns:a16="http://schemas.microsoft.com/office/drawing/2014/main" id="{F3C201AE-46C2-7943-D90D-9F94976DA582}"/>
              </a:ext>
            </a:extLst>
          </p:cNvPr>
          <p:cNvSpPr/>
          <p:nvPr/>
        </p:nvSpPr>
        <p:spPr>
          <a:xfrm>
            <a:off x="5167744" y="2687956"/>
            <a:ext cx="172800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value prop or features]</a:t>
            </a:r>
          </a:p>
        </p:txBody>
      </p:sp>
      <p:sp>
        <p:nvSpPr>
          <p:cNvPr id="11" name="Rectangle 10">
            <a:extLst>
              <a:ext uri="{FF2B5EF4-FFF2-40B4-BE49-F238E27FC236}">
                <a16:creationId xmlns:a16="http://schemas.microsoft.com/office/drawing/2014/main" id="{2D6497D8-073F-F745-9321-F1B928D74B0A}"/>
              </a:ext>
            </a:extLst>
          </p:cNvPr>
          <p:cNvSpPr/>
          <p:nvPr/>
        </p:nvSpPr>
        <p:spPr>
          <a:xfrm>
            <a:off x="5167744" y="3368169"/>
            <a:ext cx="1728000"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value prop or features]</a:t>
            </a:r>
          </a:p>
        </p:txBody>
      </p:sp>
      <p:sp>
        <p:nvSpPr>
          <p:cNvPr id="13" name="Rectangle 12">
            <a:extLst>
              <a:ext uri="{FF2B5EF4-FFF2-40B4-BE49-F238E27FC236}">
                <a16:creationId xmlns:a16="http://schemas.microsoft.com/office/drawing/2014/main" id="{665A4FFF-BC35-69E1-5A57-5AEC60ADAB3B}"/>
              </a:ext>
            </a:extLst>
          </p:cNvPr>
          <p:cNvSpPr/>
          <p:nvPr/>
        </p:nvSpPr>
        <p:spPr>
          <a:xfrm>
            <a:off x="5914852" y="4070394"/>
            <a:ext cx="98089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value prop or features]</a:t>
            </a:r>
          </a:p>
        </p:txBody>
      </p:sp>
      <p:sp>
        <p:nvSpPr>
          <p:cNvPr id="14" name="Rectangle 13">
            <a:extLst>
              <a:ext uri="{FF2B5EF4-FFF2-40B4-BE49-F238E27FC236}">
                <a16:creationId xmlns:a16="http://schemas.microsoft.com/office/drawing/2014/main" id="{2A072D4C-94A0-3379-C9E3-C6A978E1EA23}"/>
              </a:ext>
            </a:extLst>
          </p:cNvPr>
          <p:cNvSpPr/>
          <p:nvPr/>
        </p:nvSpPr>
        <p:spPr>
          <a:xfrm>
            <a:off x="7630160" y="4338971"/>
            <a:ext cx="113989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channel]</a:t>
            </a:r>
          </a:p>
        </p:txBody>
      </p:sp>
      <p:sp>
        <p:nvSpPr>
          <p:cNvPr id="15" name="Rectangle 14">
            <a:extLst>
              <a:ext uri="{FF2B5EF4-FFF2-40B4-BE49-F238E27FC236}">
                <a16:creationId xmlns:a16="http://schemas.microsoft.com/office/drawing/2014/main" id="{06208C6B-60CE-1C66-19AA-94A9B15528F3}"/>
              </a:ext>
            </a:extLst>
          </p:cNvPr>
          <p:cNvSpPr/>
          <p:nvPr/>
        </p:nvSpPr>
        <p:spPr>
          <a:xfrm>
            <a:off x="846031" y="1940996"/>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partner]</a:t>
            </a:r>
          </a:p>
        </p:txBody>
      </p:sp>
      <p:sp>
        <p:nvSpPr>
          <p:cNvPr id="16" name="Rectangle 15">
            <a:extLst>
              <a:ext uri="{FF2B5EF4-FFF2-40B4-BE49-F238E27FC236}">
                <a16:creationId xmlns:a16="http://schemas.microsoft.com/office/drawing/2014/main" id="{DC63CFA1-0B87-1D73-F1FA-FF18EADFBB09}"/>
              </a:ext>
            </a:extLst>
          </p:cNvPr>
          <p:cNvSpPr/>
          <p:nvPr/>
        </p:nvSpPr>
        <p:spPr>
          <a:xfrm>
            <a:off x="826499" y="357370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partner]</a:t>
            </a:r>
          </a:p>
        </p:txBody>
      </p:sp>
      <p:sp>
        <p:nvSpPr>
          <p:cNvPr id="24" name="Rectangle 23">
            <a:extLst>
              <a:ext uri="{FF2B5EF4-FFF2-40B4-BE49-F238E27FC236}">
                <a16:creationId xmlns:a16="http://schemas.microsoft.com/office/drawing/2014/main" id="{694F626D-ADC6-74C9-7C17-D53390B2381D}"/>
              </a:ext>
            </a:extLst>
          </p:cNvPr>
          <p:cNvSpPr/>
          <p:nvPr/>
        </p:nvSpPr>
        <p:spPr>
          <a:xfrm>
            <a:off x="826499" y="4256030"/>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partner]</a:t>
            </a:r>
          </a:p>
        </p:txBody>
      </p:sp>
      <p:sp>
        <p:nvSpPr>
          <p:cNvPr id="27" name="Rectangle 26">
            <a:extLst>
              <a:ext uri="{FF2B5EF4-FFF2-40B4-BE49-F238E27FC236}">
                <a16:creationId xmlns:a16="http://schemas.microsoft.com/office/drawing/2014/main" id="{972E25D2-44E0-E71B-0702-48D3683B84F1}"/>
              </a:ext>
            </a:extLst>
          </p:cNvPr>
          <p:cNvSpPr/>
          <p:nvPr/>
        </p:nvSpPr>
        <p:spPr>
          <a:xfrm>
            <a:off x="880531"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cost bucket]</a:t>
            </a:r>
          </a:p>
        </p:txBody>
      </p:sp>
      <p:sp>
        <p:nvSpPr>
          <p:cNvPr id="28" name="Rectangle 27">
            <a:extLst>
              <a:ext uri="{FF2B5EF4-FFF2-40B4-BE49-F238E27FC236}">
                <a16:creationId xmlns:a16="http://schemas.microsoft.com/office/drawing/2014/main" id="{2B1FF56E-2BFB-3515-FFEE-C181800FCAE7}"/>
              </a:ext>
            </a:extLst>
          </p:cNvPr>
          <p:cNvSpPr/>
          <p:nvPr/>
        </p:nvSpPr>
        <p:spPr>
          <a:xfrm>
            <a:off x="2199416"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cost bucket]</a:t>
            </a:r>
          </a:p>
        </p:txBody>
      </p:sp>
      <p:sp>
        <p:nvSpPr>
          <p:cNvPr id="29" name="Rectangle 28">
            <a:extLst>
              <a:ext uri="{FF2B5EF4-FFF2-40B4-BE49-F238E27FC236}">
                <a16:creationId xmlns:a16="http://schemas.microsoft.com/office/drawing/2014/main" id="{BEFC1B57-A0D0-9AA4-D28F-DCABEEB87466}"/>
              </a:ext>
            </a:extLst>
          </p:cNvPr>
          <p:cNvSpPr/>
          <p:nvPr/>
        </p:nvSpPr>
        <p:spPr>
          <a:xfrm>
            <a:off x="3502498" y="5620621"/>
            <a:ext cx="1214103"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cost bucket]</a:t>
            </a:r>
          </a:p>
        </p:txBody>
      </p:sp>
      <p:sp>
        <p:nvSpPr>
          <p:cNvPr id="30" name="Rectangle 29">
            <a:extLst>
              <a:ext uri="{FF2B5EF4-FFF2-40B4-BE49-F238E27FC236}">
                <a16:creationId xmlns:a16="http://schemas.microsoft.com/office/drawing/2014/main" id="{68E186CD-233A-DF93-456F-6D5F7B63F4A6}"/>
              </a:ext>
            </a:extLst>
          </p:cNvPr>
          <p:cNvSpPr/>
          <p:nvPr/>
        </p:nvSpPr>
        <p:spPr>
          <a:xfrm>
            <a:off x="840353" y="259235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6000" rtlCol="0" anchor="ctr"/>
          <a:lstStyle/>
          <a:p>
            <a:r>
              <a:rPr lang="en-US" sz="1200" dirty="0">
                <a:solidFill>
                  <a:schemeClr val="bg1"/>
                </a:solidFill>
                <a:latin typeface="Arial" panose="020B0604020202020204" pitchFamily="34" charset="0"/>
                <a:cs typeface="Arial" panose="020B0604020202020204" pitchFamily="34" charset="0"/>
              </a:rPr>
              <a:t>[Insert key partner]</a:t>
            </a:r>
          </a:p>
        </p:txBody>
      </p:sp>
      <p:sp>
        <p:nvSpPr>
          <p:cNvPr id="31" name="Rectangle 30">
            <a:extLst>
              <a:ext uri="{FF2B5EF4-FFF2-40B4-BE49-F238E27FC236}">
                <a16:creationId xmlns:a16="http://schemas.microsoft.com/office/drawing/2014/main" id="{CD33DBC1-4B0B-7BF7-03C6-E263015AB4DC}"/>
              </a:ext>
            </a:extLst>
          </p:cNvPr>
          <p:cNvSpPr/>
          <p:nvPr/>
        </p:nvSpPr>
        <p:spPr>
          <a:xfrm>
            <a:off x="7644012" y="1815797"/>
            <a:ext cx="1126039"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relationship]</a:t>
            </a:r>
          </a:p>
        </p:txBody>
      </p:sp>
      <p:sp>
        <p:nvSpPr>
          <p:cNvPr id="32" name="Rectangle 31">
            <a:extLst>
              <a:ext uri="{FF2B5EF4-FFF2-40B4-BE49-F238E27FC236}">
                <a16:creationId xmlns:a16="http://schemas.microsoft.com/office/drawing/2014/main" id="{03456835-6B13-720C-FD8D-5892F01B9BD6}"/>
              </a:ext>
            </a:extLst>
          </p:cNvPr>
          <p:cNvSpPr/>
          <p:nvPr/>
        </p:nvSpPr>
        <p:spPr>
          <a:xfrm>
            <a:off x="7630159" y="2459442"/>
            <a:ext cx="1126039"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relationship]</a:t>
            </a:r>
          </a:p>
        </p:txBody>
      </p:sp>
      <p:sp>
        <p:nvSpPr>
          <p:cNvPr id="33" name="Rectangle 32">
            <a:extLst>
              <a:ext uri="{FF2B5EF4-FFF2-40B4-BE49-F238E27FC236}">
                <a16:creationId xmlns:a16="http://schemas.microsoft.com/office/drawing/2014/main" id="{A5B07012-50B1-167C-65AF-1A469F94BF4E}"/>
              </a:ext>
            </a:extLst>
          </p:cNvPr>
          <p:cNvSpPr/>
          <p:nvPr/>
        </p:nvSpPr>
        <p:spPr>
          <a:xfrm>
            <a:off x="2904155" y="1649182"/>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activity]</a:t>
            </a:r>
          </a:p>
        </p:txBody>
      </p:sp>
      <p:sp>
        <p:nvSpPr>
          <p:cNvPr id="34" name="Rectangle 33">
            <a:extLst>
              <a:ext uri="{FF2B5EF4-FFF2-40B4-BE49-F238E27FC236}">
                <a16:creationId xmlns:a16="http://schemas.microsoft.com/office/drawing/2014/main" id="{77D5EBF0-2498-B650-BCBE-3F79BB959BC6}"/>
              </a:ext>
            </a:extLst>
          </p:cNvPr>
          <p:cNvSpPr/>
          <p:nvPr/>
        </p:nvSpPr>
        <p:spPr>
          <a:xfrm>
            <a:off x="2946244" y="2434978"/>
            <a:ext cx="1077116"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activity]</a:t>
            </a:r>
          </a:p>
        </p:txBody>
      </p:sp>
      <p:sp>
        <p:nvSpPr>
          <p:cNvPr id="35" name="Rectangle 34">
            <a:extLst>
              <a:ext uri="{FF2B5EF4-FFF2-40B4-BE49-F238E27FC236}">
                <a16:creationId xmlns:a16="http://schemas.microsoft.com/office/drawing/2014/main" id="{1C2D65F9-DB92-00F6-426E-4506B4D5DBFB}"/>
              </a:ext>
            </a:extLst>
          </p:cNvPr>
          <p:cNvSpPr/>
          <p:nvPr/>
        </p:nvSpPr>
        <p:spPr>
          <a:xfrm>
            <a:off x="3884477" y="1908495"/>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activity]</a:t>
            </a:r>
          </a:p>
        </p:txBody>
      </p:sp>
      <p:sp>
        <p:nvSpPr>
          <p:cNvPr id="37" name="Rectangle 36">
            <a:extLst>
              <a:ext uri="{FF2B5EF4-FFF2-40B4-BE49-F238E27FC236}">
                <a16:creationId xmlns:a16="http://schemas.microsoft.com/office/drawing/2014/main" id="{76669BD5-1E33-C6C3-DECE-C90B01E7A6CB}"/>
              </a:ext>
            </a:extLst>
          </p:cNvPr>
          <p:cNvSpPr/>
          <p:nvPr/>
        </p:nvSpPr>
        <p:spPr>
          <a:xfrm>
            <a:off x="2946244" y="3585690"/>
            <a:ext cx="997528"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resource]</a:t>
            </a:r>
          </a:p>
        </p:txBody>
      </p:sp>
      <p:sp>
        <p:nvSpPr>
          <p:cNvPr id="38" name="Rectangle 37">
            <a:extLst>
              <a:ext uri="{FF2B5EF4-FFF2-40B4-BE49-F238E27FC236}">
                <a16:creationId xmlns:a16="http://schemas.microsoft.com/office/drawing/2014/main" id="{D6901385-0742-07B0-F314-63B8944E502D}"/>
              </a:ext>
            </a:extLst>
          </p:cNvPr>
          <p:cNvSpPr/>
          <p:nvPr/>
        </p:nvSpPr>
        <p:spPr>
          <a:xfrm>
            <a:off x="2997121" y="4268860"/>
            <a:ext cx="1214102" cy="58715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[Insert key resource]</a:t>
            </a:r>
          </a:p>
        </p:txBody>
      </p:sp>
      <p:sp>
        <p:nvSpPr>
          <p:cNvPr id="40" name="1. On-page tracker">
            <a:extLst>
              <a:ext uri="{FF2B5EF4-FFF2-40B4-BE49-F238E27FC236}">
                <a16:creationId xmlns:a16="http://schemas.microsoft.com/office/drawing/2014/main" id="{4D5C6A60-7ED6-6BC1-A65A-3C158EE7B8C8}"/>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Business model</a:t>
            </a:r>
          </a:p>
        </p:txBody>
      </p:sp>
      <p:sp>
        <p:nvSpPr>
          <p:cNvPr id="7" name="Footer Placeholder 2">
            <a:extLst>
              <a:ext uri="{FF2B5EF4-FFF2-40B4-BE49-F238E27FC236}">
                <a16:creationId xmlns:a16="http://schemas.microsoft.com/office/drawing/2014/main" id="{F9D1B8BA-16D2-DE2F-25BC-93CE3C3C5B9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27C66109-87CB-0C9D-565C-4B2CBE36F45D}"/>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Tree>
    <p:extLst>
      <p:ext uri="{BB962C8B-B14F-4D97-AF65-F5344CB8AC3E}">
        <p14:creationId xmlns:p14="http://schemas.microsoft.com/office/powerpoint/2010/main" val="177203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70B2-C13F-7F9F-4365-8EA246718DAE}"/>
              </a:ext>
            </a:extLst>
          </p:cNvPr>
          <p:cNvSpPr>
            <a:spLocks noGrp="1"/>
          </p:cNvSpPr>
          <p:nvPr>
            <p:ph type="title"/>
          </p:nvPr>
        </p:nvSpPr>
        <p:spPr/>
        <p:txBody>
          <a:bodyPr/>
          <a:lstStyle/>
          <a:p>
            <a:r>
              <a:rPr lang="en-US" dirty="0"/>
              <a:t>Business Model Canvas</a:t>
            </a:r>
          </a:p>
        </p:txBody>
      </p:sp>
      <p:sp>
        <p:nvSpPr>
          <p:cNvPr id="4" name="Text Placeholder 3">
            <a:extLst>
              <a:ext uri="{FF2B5EF4-FFF2-40B4-BE49-F238E27FC236}">
                <a16:creationId xmlns:a16="http://schemas.microsoft.com/office/drawing/2014/main" id="{9C26A51B-B8AB-D651-6B75-D28D8FC44344}"/>
              </a:ext>
            </a:extLst>
          </p:cNvPr>
          <p:cNvSpPr>
            <a:spLocks noGrp="1"/>
          </p:cNvSpPr>
          <p:nvPr>
            <p:ph type="body" sz="quarter" idx="17"/>
          </p:nvPr>
        </p:nvSpPr>
        <p:spPr/>
        <p:txBody>
          <a:bodyPr/>
          <a:lstStyle/>
          <a:p>
            <a:r>
              <a:rPr lang="en-US" dirty="0"/>
              <a:t>Business model</a:t>
            </a:r>
          </a:p>
        </p:txBody>
      </p:sp>
      <p:sp>
        <p:nvSpPr>
          <p:cNvPr id="3" name="Rectangle 2">
            <a:extLst>
              <a:ext uri="{FF2B5EF4-FFF2-40B4-BE49-F238E27FC236}">
                <a16:creationId xmlns:a16="http://schemas.microsoft.com/office/drawing/2014/main" id="{0851F048-166C-F4B8-0A87-F1E407B7320F}"/>
              </a:ext>
            </a:extLst>
          </p:cNvPr>
          <p:cNvSpPr/>
          <p:nvPr/>
        </p:nvSpPr>
        <p:spPr>
          <a:xfrm>
            <a:off x="610072" y="1318578"/>
            <a:ext cx="2058130" cy="37715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1000" dirty="0">
                <a:solidFill>
                  <a:schemeClr val="tx1"/>
                </a:solidFill>
                <a:latin typeface="Arial" panose="020B0604020202020204"/>
              </a:rPr>
              <a:t>[Insert key partners]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000" b="1" dirty="0">
              <a:solidFill>
                <a:schemeClr val="tx1"/>
              </a:solidFill>
              <a:latin typeface="Arial" panose="020B0604020202020204"/>
            </a:endParaRPr>
          </a:p>
        </p:txBody>
      </p:sp>
      <p:sp>
        <p:nvSpPr>
          <p:cNvPr id="17" name="Rectangle 16">
            <a:extLst>
              <a:ext uri="{FF2B5EF4-FFF2-40B4-BE49-F238E27FC236}">
                <a16:creationId xmlns:a16="http://schemas.microsoft.com/office/drawing/2014/main" id="{0C00D2D0-7E1B-1531-78A8-0616912E158C}"/>
              </a:ext>
            </a:extLst>
          </p:cNvPr>
          <p:cNvSpPr/>
          <p:nvPr/>
        </p:nvSpPr>
        <p:spPr>
          <a:xfrm>
            <a:off x="5066936"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Value Propositions</a:t>
            </a:r>
          </a:p>
          <a:p>
            <a:pPr>
              <a:spcAft>
                <a:spcPts val="1200"/>
              </a:spcAft>
              <a:defRPr/>
            </a:pPr>
            <a:r>
              <a:rPr lang="en-US" sz="1000" dirty="0">
                <a:solidFill>
                  <a:schemeClr val="tx1"/>
                </a:solidFill>
                <a:latin typeface="Arial" panose="020B0604020202020204"/>
              </a:rPr>
              <a:t>[Insert main value propositions and key features of product]</a:t>
            </a:r>
          </a:p>
        </p:txBody>
      </p:sp>
      <p:sp>
        <p:nvSpPr>
          <p:cNvPr id="18" name="Rectangle 17">
            <a:extLst>
              <a:ext uri="{FF2B5EF4-FFF2-40B4-BE49-F238E27FC236}">
                <a16:creationId xmlns:a16="http://schemas.microsoft.com/office/drawing/2014/main" id="{CFC79078-FF25-7277-F057-138483A40683}"/>
              </a:ext>
            </a:extLst>
          </p:cNvPr>
          <p:cNvSpPr/>
          <p:nvPr/>
        </p:nvSpPr>
        <p:spPr>
          <a:xfrm>
            <a:off x="2838504" y="1318578"/>
            <a:ext cx="2058130"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Activities</a:t>
            </a:r>
          </a:p>
          <a:p>
            <a:pPr marL="0" marR="0" lvl="0" indent="0" defTabSz="914400" rtl="0" eaLnBrk="1" fontAlgn="auto" latinLnBrk="0" hangingPunct="1">
              <a:lnSpc>
                <a:spcPct val="100000"/>
              </a:lnSpc>
              <a:spcBef>
                <a:spcPts val="0"/>
              </a:spcBef>
              <a:spcAft>
                <a:spcPts val="1200"/>
              </a:spcAft>
              <a:buClrTx/>
              <a:buSzTx/>
              <a:buFontTx/>
              <a:buNone/>
              <a:tabLst/>
              <a:defRPr/>
            </a:pPr>
            <a:r>
              <a:rPr lang="en-US" sz="1000" dirty="0">
                <a:solidFill>
                  <a:schemeClr val="tx1"/>
                </a:solidFill>
                <a:latin typeface="Arial" panose="020B0604020202020204"/>
              </a:rPr>
              <a:t>[Insert key activities]</a:t>
            </a:r>
          </a:p>
          <a:p>
            <a:pPr>
              <a:spcAft>
                <a:spcPts val="1200"/>
              </a:spcAft>
              <a:defRPr/>
            </a:pPr>
            <a:endParaRPr lang="en-US" sz="1000" b="1" dirty="0">
              <a:solidFill>
                <a:schemeClr val="tx1"/>
              </a:solidFill>
              <a:latin typeface="Arial" panose="020B0604020202020204"/>
            </a:endParaRPr>
          </a:p>
        </p:txBody>
      </p:sp>
      <p:sp>
        <p:nvSpPr>
          <p:cNvPr id="19" name="Rectangle 18">
            <a:extLst>
              <a:ext uri="{FF2B5EF4-FFF2-40B4-BE49-F238E27FC236}">
                <a16:creationId xmlns:a16="http://schemas.microsoft.com/office/drawing/2014/main" id="{29A84A71-7128-B267-AB7E-B876671077CD}"/>
              </a:ext>
            </a:extLst>
          </p:cNvPr>
          <p:cNvSpPr/>
          <p:nvPr/>
        </p:nvSpPr>
        <p:spPr>
          <a:xfrm>
            <a:off x="7295368" y="1318578"/>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Relationships</a:t>
            </a:r>
          </a:p>
          <a:p>
            <a:pPr>
              <a:spcAft>
                <a:spcPts val="1200"/>
              </a:spcAft>
              <a:defRPr/>
            </a:pPr>
            <a:r>
              <a:rPr lang="en-GB" sz="1000" dirty="0">
                <a:solidFill>
                  <a:schemeClr val="tx1"/>
                </a:solidFill>
                <a:latin typeface="Arial" charset="0"/>
              </a:rPr>
              <a:t>[Insert relationship with customers e.g. self-service]</a:t>
            </a:r>
          </a:p>
          <a:p>
            <a:pPr>
              <a:spcAft>
                <a:spcPts val="1200"/>
              </a:spcAft>
              <a:defRPr/>
            </a:pPr>
            <a:endParaRPr lang="en-US" sz="1000" b="1" dirty="0">
              <a:solidFill>
                <a:schemeClr val="tx1"/>
              </a:solidFill>
              <a:latin typeface="Arial" panose="020B0604020202020204"/>
            </a:endParaRPr>
          </a:p>
        </p:txBody>
      </p:sp>
      <p:sp>
        <p:nvSpPr>
          <p:cNvPr id="20" name="Rectangle 19">
            <a:extLst>
              <a:ext uri="{FF2B5EF4-FFF2-40B4-BE49-F238E27FC236}">
                <a16:creationId xmlns:a16="http://schemas.microsoft.com/office/drawing/2014/main" id="{9BD5DDF3-DEAB-1092-1AF4-CCA3AB66AEE2}"/>
              </a:ext>
            </a:extLst>
          </p:cNvPr>
          <p:cNvSpPr/>
          <p:nvPr/>
        </p:nvSpPr>
        <p:spPr>
          <a:xfrm>
            <a:off x="610072"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Cost Structure</a:t>
            </a:r>
          </a:p>
          <a:p>
            <a:pPr>
              <a:defRPr/>
            </a:pPr>
            <a:r>
              <a:rPr lang="en-GB" altLang="en-US" sz="1000" dirty="0">
                <a:solidFill>
                  <a:schemeClr val="bg1"/>
                </a:solidFill>
                <a:latin typeface="Arial" panose="020B0604020202020204" pitchFamily="34" charset="0"/>
                <a:ea typeface="ＭＳ Ｐゴシック" panose="020B0600070205080204" pitchFamily="34" charset="-128"/>
              </a:rPr>
              <a:t>[Insert cost buckets]</a:t>
            </a:r>
            <a:br>
              <a:rPr lang="en-GB" altLang="en-US" sz="1000" dirty="0">
                <a:solidFill>
                  <a:schemeClr val="bg1"/>
                </a:solidFill>
                <a:latin typeface="Arial" panose="020B0604020202020204" pitchFamily="34" charset="0"/>
                <a:ea typeface="ＭＳ Ｐゴシック" panose="020B0600070205080204" pitchFamily="34" charset="-128"/>
              </a:rPr>
            </a:br>
            <a:endParaRPr lang="en-US" sz="1000" b="1" dirty="0">
              <a:solidFill>
                <a:schemeClr val="bg1"/>
              </a:solidFill>
              <a:latin typeface="Arial" panose="020B0604020202020204"/>
            </a:endParaRPr>
          </a:p>
        </p:txBody>
      </p:sp>
      <p:sp>
        <p:nvSpPr>
          <p:cNvPr id="21" name="Rectangle 20">
            <a:extLst>
              <a:ext uri="{FF2B5EF4-FFF2-40B4-BE49-F238E27FC236}">
                <a16:creationId xmlns:a16="http://schemas.microsoft.com/office/drawing/2014/main" id="{F59B5544-1C82-E52A-8F1A-C3364D651B65}"/>
              </a:ext>
            </a:extLst>
          </p:cNvPr>
          <p:cNvSpPr/>
          <p:nvPr/>
        </p:nvSpPr>
        <p:spPr>
          <a:xfrm>
            <a:off x="6175609" y="5185906"/>
            <a:ext cx="5406320" cy="1193400"/>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bg1"/>
                </a:solidFill>
                <a:latin typeface="Arial" panose="020B0604020202020204"/>
              </a:rPr>
              <a:t>Revenue Streams</a:t>
            </a:r>
          </a:p>
          <a:p>
            <a:pPr>
              <a:spcAft>
                <a:spcPts val="400"/>
              </a:spcAft>
              <a:defRPr/>
            </a:pPr>
            <a:r>
              <a:rPr lang="en-GB" altLang="en-US" sz="1000" dirty="0">
                <a:solidFill>
                  <a:schemeClr val="bg1"/>
                </a:solidFill>
                <a:latin typeface="Arial" panose="020B0604020202020204" pitchFamily="34" charset="0"/>
                <a:ea typeface="ＭＳ Ｐゴシック" panose="020B0600070205080204" pitchFamily="34" charset="-128"/>
              </a:rPr>
              <a:t>[Insert main revenue streams and price points/types]</a:t>
            </a:r>
            <a:endParaRPr lang="en-US" sz="1000" b="1" dirty="0">
              <a:solidFill>
                <a:schemeClr val="bg1"/>
              </a:solidFill>
              <a:latin typeface="Arial" panose="020B0604020202020204"/>
            </a:endParaRPr>
          </a:p>
        </p:txBody>
      </p:sp>
      <p:sp>
        <p:nvSpPr>
          <p:cNvPr id="22" name="Rectangle 21">
            <a:extLst>
              <a:ext uri="{FF2B5EF4-FFF2-40B4-BE49-F238E27FC236}">
                <a16:creationId xmlns:a16="http://schemas.microsoft.com/office/drawing/2014/main" id="{CFA47154-53FE-85B2-9108-02A3B3C63DCA}"/>
              </a:ext>
            </a:extLst>
          </p:cNvPr>
          <p:cNvSpPr/>
          <p:nvPr/>
        </p:nvSpPr>
        <p:spPr>
          <a:xfrm>
            <a:off x="9523799" y="1318578"/>
            <a:ext cx="2058130" cy="37715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Customer Segments</a:t>
            </a:r>
          </a:p>
          <a:p>
            <a:pPr>
              <a:spcAft>
                <a:spcPts val="600"/>
              </a:spcAft>
            </a:pPr>
            <a:r>
              <a:rPr lang="en-US" sz="1000" b="1" dirty="0">
                <a:solidFill>
                  <a:schemeClr val="tx1"/>
                </a:solidFill>
                <a:latin typeface="Arial" panose="020B0604020202020204" pitchFamily="34" charset="0"/>
                <a:cs typeface="Arial" panose="020B0604020202020204" pitchFamily="34" charset="0"/>
              </a:rPr>
              <a:t>[Insert target segment]</a:t>
            </a:r>
          </a:p>
          <a:p>
            <a:pPr marL="171450" indent="-171450">
              <a:spcAft>
                <a:spcPts val="600"/>
              </a:spcAft>
              <a:buFont typeface="Arial" panose="020B0604020202020204" pitchFamily="34" charset="0"/>
              <a:buChar char="•"/>
            </a:pPr>
            <a:r>
              <a:rPr lang="en-US" sz="1000" dirty="0">
                <a:solidFill>
                  <a:schemeClr val="tx1"/>
                </a:solidFill>
                <a:latin typeface="Arial" panose="020B0604020202020204" pitchFamily="34" charset="0"/>
                <a:cs typeface="Arial" panose="020B0604020202020204" pitchFamily="34" charset="0"/>
              </a:rPr>
              <a:t>[Insert description incl. main pain points]</a:t>
            </a:r>
          </a:p>
          <a:p>
            <a:pPr marL="171450" indent="-171450">
              <a:spcAft>
                <a:spcPts val="600"/>
              </a:spcAft>
              <a:buFont typeface="Arial" panose="020B0604020202020204" pitchFamily="34" charset="0"/>
              <a:buChar char="•"/>
            </a:pPr>
            <a:r>
              <a:rPr lang="en-US" sz="1000" dirty="0">
                <a:solidFill>
                  <a:schemeClr val="tx1"/>
                </a:solidFill>
                <a:latin typeface="Arial" panose="020B0604020202020204" pitchFamily="34" charset="0"/>
                <a:cs typeface="Arial" panose="020B0604020202020204" pitchFamily="34" charset="0"/>
              </a:rPr>
              <a:t>[Insert description]</a:t>
            </a:r>
          </a:p>
          <a:p>
            <a:pPr marL="171450" indent="-171450">
              <a:spcAft>
                <a:spcPts val="600"/>
              </a:spcAft>
              <a:buFont typeface="Arial" panose="020B0604020202020204" pitchFamily="34" charset="0"/>
              <a:buChar char="•"/>
            </a:pPr>
            <a:r>
              <a:rPr lang="en-US" sz="1000" dirty="0">
                <a:solidFill>
                  <a:schemeClr val="tx1"/>
                </a:solidFill>
                <a:latin typeface="Arial" panose="020B0604020202020204" pitchFamily="34" charset="0"/>
                <a:cs typeface="Arial" panose="020B0604020202020204" pitchFamily="34" charset="0"/>
              </a:rPr>
              <a:t>[Insert description]</a:t>
            </a:r>
          </a:p>
        </p:txBody>
      </p:sp>
      <p:sp>
        <p:nvSpPr>
          <p:cNvPr id="23" name="Rectangle 22">
            <a:extLst>
              <a:ext uri="{FF2B5EF4-FFF2-40B4-BE49-F238E27FC236}">
                <a16:creationId xmlns:a16="http://schemas.microsoft.com/office/drawing/2014/main" id="{EA253A25-AFA4-57A4-4BC7-2A288819AF6C}"/>
              </a:ext>
            </a:extLst>
          </p:cNvPr>
          <p:cNvSpPr/>
          <p:nvPr/>
        </p:nvSpPr>
        <p:spPr>
          <a:xfrm>
            <a:off x="2838503" y="3254644"/>
            <a:ext cx="2058131" cy="18355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Key Resources</a:t>
            </a:r>
          </a:p>
          <a:p>
            <a:pPr marL="0" marR="0" lvl="0" indent="0" defTabSz="914400" rtl="0" eaLnBrk="1" fontAlgn="auto" latinLnBrk="0" hangingPunct="1">
              <a:lnSpc>
                <a:spcPct val="100000"/>
              </a:lnSpc>
              <a:spcBef>
                <a:spcPts val="0"/>
              </a:spcBef>
              <a:spcAft>
                <a:spcPts val="1200"/>
              </a:spcAft>
              <a:buClrTx/>
              <a:buSzTx/>
              <a:buFontTx/>
              <a:buNone/>
              <a:tabLst/>
              <a:defRPr/>
            </a:pPr>
            <a:r>
              <a:rPr lang="en-US" sz="1000" dirty="0">
                <a:solidFill>
                  <a:schemeClr val="tx1"/>
                </a:solidFill>
                <a:latin typeface="Arial" panose="020B0604020202020204"/>
              </a:rPr>
              <a:t>[Insert key resources]</a:t>
            </a:r>
          </a:p>
        </p:txBody>
      </p:sp>
      <p:sp>
        <p:nvSpPr>
          <p:cNvPr id="41" name="Rectangle 40">
            <a:extLst>
              <a:ext uri="{FF2B5EF4-FFF2-40B4-BE49-F238E27FC236}">
                <a16:creationId xmlns:a16="http://schemas.microsoft.com/office/drawing/2014/main" id="{1BDF8DDE-8B54-7716-2FC9-354E0247104F}"/>
              </a:ext>
            </a:extLst>
          </p:cNvPr>
          <p:cNvSpPr/>
          <p:nvPr/>
        </p:nvSpPr>
        <p:spPr>
          <a:xfrm>
            <a:off x="7293483" y="3254644"/>
            <a:ext cx="2058130" cy="183551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dirty="0">
                <a:solidFill>
                  <a:schemeClr val="tx1"/>
                </a:solidFill>
                <a:latin typeface="Arial" panose="020B0604020202020204"/>
              </a:rPr>
              <a:t>Channels</a:t>
            </a:r>
          </a:p>
          <a:p>
            <a:pPr>
              <a:defRPr/>
            </a:pPr>
            <a:r>
              <a:rPr lang="en-US" sz="1000" dirty="0">
                <a:solidFill>
                  <a:schemeClr val="tx1"/>
                </a:solidFill>
                <a:latin typeface="Arial" panose="020B0604020202020204"/>
              </a:rPr>
              <a:t>[Insert channels]</a:t>
            </a:r>
          </a:p>
          <a:p>
            <a:pPr>
              <a:defRPr/>
            </a:pPr>
            <a:endParaRPr lang="en-US" sz="1000" dirty="0">
              <a:solidFill>
                <a:schemeClr val="tx1"/>
              </a:solidFill>
              <a:latin typeface="Arial" panose="020B0604020202020204"/>
            </a:endParaRPr>
          </a:p>
          <a:p>
            <a:pPr>
              <a:defRPr/>
            </a:pPr>
            <a:endParaRPr lang="en-US" sz="1000" b="1" dirty="0">
              <a:solidFill>
                <a:schemeClr val="tx1"/>
              </a:solidFill>
              <a:latin typeface="Arial" panose="020B0604020202020204"/>
            </a:endParaRPr>
          </a:p>
        </p:txBody>
      </p:sp>
      <p:pic>
        <p:nvPicPr>
          <p:cNvPr id="42" name="Picture 41">
            <a:extLst>
              <a:ext uri="{FF2B5EF4-FFF2-40B4-BE49-F238E27FC236}">
                <a16:creationId xmlns:a16="http://schemas.microsoft.com/office/drawing/2014/main" id="{72B8EC78-4EDC-0C02-93E1-FF5F9C479E2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43" name="Picture 42">
            <a:extLst>
              <a:ext uri="{FF2B5EF4-FFF2-40B4-BE49-F238E27FC236}">
                <a16:creationId xmlns:a16="http://schemas.microsoft.com/office/drawing/2014/main" id="{D4B5EE5C-FD4D-7846-2FAD-65A71CB0CC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44" name="Picture 43">
            <a:extLst>
              <a:ext uri="{FF2B5EF4-FFF2-40B4-BE49-F238E27FC236}">
                <a16:creationId xmlns:a16="http://schemas.microsoft.com/office/drawing/2014/main" id="{785E184A-5B55-01A4-CB68-12714C3434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45" name="Picture 44">
            <a:extLst>
              <a:ext uri="{FF2B5EF4-FFF2-40B4-BE49-F238E27FC236}">
                <a16:creationId xmlns:a16="http://schemas.microsoft.com/office/drawing/2014/main" id="{55F92ECF-E74A-2632-7F59-6861FA1068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46" name="Picture 45">
            <a:extLst>
              <a:ext uri="{FF2B5EF4-FFF2-40B4-BE49-F238E27FC236}">
                <a16:creationId xmlns:a16="http://schemas.microsoft.com/office/drawing/2014/main" id="{4CE7CCB1-9644-B617-ABAD-11307C4CA2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47" name="Picture 46">
            <a:extLst>
              <a:ext uri="{FF2B5EF4-FFF2-40B4-BE49-F238E27FC236}">
                <a16:creationId xmlns:a16="http://schemas.microsoft.com/office/drawing/2014/main" id="{F7A63F39-A7A8-57FB-2F07-62FA0434601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48" name="Picture 47">
            <a:extLst>
              <a:ext uri="{FF2B5EF4-FFF2-40B4-BE49-F238E27FC236}">
                <a16:creationId xmlns:a16="http://schemas.microsoft.com/office/drawing/2014/main" id="{83F013EF-0A01-4575-E313-511BA19224E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49" name="Picture 48">
            <a:extLst>
              <a:ext uri="{FF2B5EF4-FFF2-40B4-BE49-F238E27FC236}">
                <a16:creationId xmlns:a16="http://schemas.microsoft.com/office/drawing/2014/main" id="{A9078F08-396D-4C77-9349-6E914C5899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50" name="Picture 49">
            <a:extLst>
              <a:ext uri="{FF2B5EF4-FFF2-40B4-BE49-F238E27FC236}">
                <a16:creationId xmlns:a16="http://schemas.microsoft.com/office/drawing/2014/main" id="{B36240B6-279E-C18E-6C58-166035B79AF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
        <p:nvSpPr>
          <p:cNvPr id="6" name="Footer Placeholder 2">
            <a:extLst>
              <a:ext uri="{FF2B5EF4-FFF2-40B4-BE49-F238E27FC236}">
                <a16:creationId xmlns:a16="http://schemas.microsoft.com/office/drawing/2014/main" id="{A88B8BCE-4B93-008F-85C5-5A80D9BCB31F}"/>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7" name="Rectangle 6">
            <a:extLst>
              <a:ext uri="{FF2B5EF4-FFF2-40B4-BE49-F238E27FC236}">
                <a16:creationId xmlns:a16="http://schemas.microsoft.com/office/drawing/2014/main" id="{C3CA62E9-0617-496D-F8C8-FE9D452D4C94}"/>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3</a:t>
            </a:r>
          </a:p>
        </p:txBody>
      </p:sp>
    </p:spTree>
    <p:extLst>
      <p:ext uri="{BB962C8B-B14F-4D97-AF65-F5344CB8AC3E}">
        <p14:creationId xmlns:p14="http://schemas.microsoft.com/office/powerpoint/2010/main" val="1146974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solidFill>
                  <a:schemeClr val="accent1"/>
                </a:solidFill>
              </a:rPr>
              <a:t>Revenue: </a:t>
            </a:r>
            <a:r>
              <a:rPr lang="en-US" dirty="0"/>
              <a:t>A [insert revenue model/pricing strategy] will enable shorter time to break-even compared to [insert alternative]</a:t>
            </a:r>
          </a:p>
        </p:txBody>
      </p:sp>
      <p:graphicFrame>
        <p:nvGraphicFramePr>
          <p:cNvPr id="7" name="Chart 6">
            <a:extLst>
              <a:ext uri="{FF2B5EF4-FFF2-40B4-BE49-F238E27FC236}">
                <a16:creationId xmlns:a16="http://schemas.microsoft.com/office/drawing/2014/main" id="{1B3EB6FC-FB3A-94E9-90AF-4B233128B5F4}"/>
              </a:ext>
            </a:extLst>
          </p:cNvPr>
          <p:cNvGraphicFramePr/>
          <p:nvPr/>
        </p:nvGraphicFramePr>
        <p:xfrm>
          <a:off x="467805" y="2261120"/>
          <a:ext cx="9167262" cy="371617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69F04B1-E62F-AFD6-3790-96AA99E23B86}"/>
              </a:ext>
            </a:extLst>
          </p:cNvPr>
          <p:cNvSpPr txBox="1"/>
          <p:nvPr/>
        </p:nvSpPr>
        <p:spPr>
          <a:xfrm>
            <a:off x="8678279" y="2440769"/>
            <a:ext cx="3119933" cy="523220"/>
          </a:xfrm>
          <a:prstGeom prst="rect">
            <a:avLst/>
          </a:prstGeom>
          <a:solidFill>
            <a:schemeClr val="tx1"/>
          </a:solidFill>
        </p:spPr>
        <p:txBody>
          <a:bodyPr wrap="square" rtlCol="0">
            <a:spAutoFit/>
          </a:bodyPr>
          <a:lstStyle/>
          <a:p>
            <a:pPr lvl="0"/>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Revenue from </a:t>
            </a:r>
            <a:r>
              <a:rPr lang="en-US" sz="1400" dirty="0">
                <a:solidFill>
                  <a:srgbClr val="061F32"/>
                </a:solidFill>
                <a:latin typeface="Arial" panose="020B0604020202020204" pitchFamily="34" charset="0"/>
                <a:cs typeface="Arial" panose="020B0604020202020204" pitchFamily="34" charset="0"/>
              </a:rPr>
              <a:t>[insert pricing strategy e.g. subscription model]</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00C7BD10-4CD3-E835-82AD-AF549A30EE68}"/>
              </a:ext>
            </a:extLst>
          </p:cNvPr>
          <p:cNvSpPr txBox="1"/>
          <p:nvPr/>
        </p:nvSpPr>
        <p:spPr>
          <a:xfrm>
            <a:off x="8678280" y="3015346"/>
            <a:ext cx="1451555" cy="30777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[Project x] costs</a:t>
            </a:r>
          </a:p>
        </p:txBody>
      </p:sp>
      <p:sp>
        <p:nvSpPr>
          <p:cNvPr id="10" name="Rectangle 9">
            <a:extLst>
              <a:ext uri="{FF2B5EF4-FFF2-40B4-BE49-F238E27FC236}">
                <a16:creationId xmlns:a16="http://schemas.microsoft.com/office/drawing/2014/main" id="{5B945678-8F37-B442-EE25-9E543759CF7E}"/>
              </a:ext>
            </a:extLst>
          </p:cNvPr>
          <p:cNvSpPr/>
          <p:nvPr/>
        </p:nvSpPr>
        <p:spPr>
          <a:xfrm>
            <a:off x="467806" y="1675163"/>
            <a:ext cx="2125903"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Cash flow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1" name="TextBox 10">
            <a:extLst>
              <a:ext uri="{FF2B5EF4-FFF2-40B4-BE49-F238E27FC236}">
                <a16:creationId xmlns:a16="http://schemas.microsoft.com/office/drawing/2014/main" id="{DBB2BF99-BEC8-9FD2-BFA2-2B17BAB59B5A}"/>
              </a:ext>
            </a:extLst>
          </p:cNvPr>
          <p:cNvSpPr txBox="1"/>
          <p:nvPr/>
        </p:nvSpPr>
        <p:spPr>
          <a:xfrm>
            <a:off x="6328852" y="2536059"/>
            <a:ext cx="1820294" cy="307777"/>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Break even</a:t>
            </a:r>
          </a:p>
        </p:txBody>
      </p:sp>
      <p:cxnSp>
        <p:nvCxnSpPr>
          <p:cNvPr id="12" name="Straight Connector 11">
            <a:extLst>
              <a:ext uri="{FF2B5EF4-FFF2-40B4-BE49-F238E27FC236}">
                <a16:creationId xmlns:a16="http://schemas.microsoft.com/office/drawing/2014/main" id="{12784B04-33C3-74BA-CA03-5121D0E82CC3}"/>
              </a:ext>
            </a:extLst>
          </p:cNvPr>
          <p:cNvCxnSpPr>
            <a:cxnSpLocks/>
          </p:cNvCxnSpPr>
          <p:nvPr/>
        </p:nvCxnSpPr>
        <p:spPr>
          <a:xfrm flipV="1">
            <a:off x="7238999" y="2843836"/>
            <a:ext cx="0" cy="100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401D9B7-2E9B-0188-15C1-CEC2088F2B9E}"/>
              </a:ext>
            </a:extLst>
          </p:cNvPr>
          <p:cNvSpPr txBox="1"/>
          <p:nvPr/>
        </p:nvSpPr>
        <p:spPr>
          <a:xfrm>
            <a:off x="8678278" y="3505306"/>
            <a:ext cx="3119933" cy="307777"/>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rPr>
              <a:t>[Insert alternative pricing strategy]</a:t>
            </a:r>
            <a:endParaRPr kumimoji="0" lang="en-US" sz="10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3" name="1. On-page tracker">
            <a:extLst>
              <a:ext uri="{FF2B5EF4-FFF2-40B4-BE49-F238E27FC236}">
                <a16:creationId xmlns:a16="http://schemas.microsoft.com/office/drawing/2014/main" id="{84424FA3-0D67-5D8B-B870-C7F17CE3DA8F}"/>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Business model</a:t>
            </a:r>
          </a:p>
        </p:txBody>
      </p:sp>
      <p:sp>
        <p:nvSpPr>
          <p:cNvPr id="3" name="Rectangle 2">
            <a:extLst>
              <a:ext uri="{FF2B5EF4-FFF2-40B4-BE49-F238E27FC236}">
                <a16:creationId xmlns:a16="http://schemas.microsoft.com/office/drawing/2014/main" id="{64ADE32A-FF53-582C-30EA-19EC71628A70}"/>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5" name="Footer Placeholder 2">
            <a:extLst>
              <a:ext uri="{FF2B5EF4-FFF2-40B4-BE49-F238E27FC236}">
                <a16:creationId xmlns:a16="http://schemas.microsoft.com/office/drawing/2014/main" id="{52D96311-0EDE-B9E3-4233-F924FC75613D}"/>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156697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Revenue streams</a:t>
            </a:r>
          </a:p>
        </p:txBody>
      </p:sp>
      <p:sp>
        <p:nvSpPr>
          <p:cNvPr id="6" name="Text Placeholder 5">
            <a:extLst>
              <a:ext uri="{FF2B5EF4-FFF2-40B4-BE49-F238E27FC236}">
                <a16:creationId xmlns:a16="http://schemas.microsoft.com/office/drawing/2014/main" id="{2ABFA112-57C1-F769-03C1-EF86F6E3CEE4}"/>
              </a:ext>
            </a:extLst>
          </p:cNvPr>
          <p:cNvSpPr>
            <a:spLocks noGrp="1"/>
          </p:cNvSpPr>
          <p:nvPr>
            <p:ph type="body" sz="quarter" idx="17"/>
          </p:nvPr>
        </p:nvSpPr>
        <p:spPr>
          <a:xfrm>
            <a:off x="7630160" y="100540"/>
            <a:ext cx="4007104" cy="123111"/>
          </a:xfrm>
        </p:spPr>
        <p:txBody>
          <a:bodyPr/>
          <a:lstStyle/>
          <a:p>
            <a:r>
              <a:rPr lang="en-US" dirty="0"/>
              <a:t>Business model</a:t>
            </a: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r>
              <a:rPr lang="en-US" dirty="0"/>
              <a:t>[Project x] will depend on three different revenue streams that [insert description]</a:t>
            </a:r>
            <a:endParaRPr lang="en-US" sz="1800" b="0" dirty="0"/>
          </a:p>
        </p:txBody>
      </p:sp>
      <p:sp>
        <p:nvSpPr>
          <p:cNvPr id="15" name="Rectangle 14">
            <a:extLst>
              <a:ext uri="{FF2B5EF4-FFF2-40B4-BE49-F238E27FC236}">
                <a16:creationId xmlns:a16="http://schemas.microsoft.com/office/drawing/2014/main" id="{4FF29979-3053-0B74-72EE-0FEF70D8164B}"/>
              </a:ext>
            </a:extLst>
          </p:cNvPr>
          <p:cNvSpPr/>
          <p:nvPr/>
        </p:nvSpPr>
        <p:spPr>
          <a:xfrm>
            <a:off x="554735" y="2240439"/>
            <a:ext cx="2893233" cy="1127831"/>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[Revenue stream 1]</a:t>
            </a:r>
          </a:p>
          <a:p>
            <a:pPr>
              <a:spcBef>
                <a:spcPts val="300"/>
              </a:spcBef>
              <a:spcAft>
                <a:spcPts val="300"/>
              </a:spcAft>
            </a:pPr>
            <a:r>
              <a:rPr lang="en-US" sz="1200" dirty="0">
                <a:solidFill>
                  <a:schemeClr val="tx1"/>
                </a:solidFill>
              </a:rPr>
              <a:t>[Insert description]</a:t>
            </a:r>
          </a:p>
        </p:txBody>
      </p:sp>
      <p:graphicFrame>
        <p:nvGraphicFramePr>
          <p:cNvPr id="16" name="Chart 15">
            <a:extLst>
              <a:ext uri="{FF2B5EF4-FFF2-40B4-BE49-F238E27FC236}">
                <a16:creationId xmlns:a16="http://schemas.microsoft.com/office/drawing/2014/main" id="{84B68109-A9FA-FE9D-9FC4-143BF5EF0809}"/>
              </a:ext>
            </a:extLst>
          </p:cNvPr>
          <p:cNvGraphicFramePr/>
          <p:nvPr>
            <p:extLst>
              <p:ext uri="{D42A27DB-BD31-4B8C-83A1-F6EECF244321}">
                <p14:modId xmlns:p14="http://schemas.microsoft.com/office/powerpoint/2010/main" val="768866368"/>
              </p:ext>
            </p:extLst>
          </p:nvPr>
        </p:nvGraphicFramePr>
        <p:xfrm>
          <a:off x="4451230" y="2325615"/>
          <a:ext cx="7200856" cy="3774604"/>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a:extLst>
              <a:ext uri="{FF2B5EF4-FFF2-40B4-BE49-F238E27FC236}">
                <a16:creationId xmlns:a16="http://schemas.microsoft.com/office/drawing/2014/main" id="{1B78A2EC-1341-1A51-6F86-B53C666A5A71}"/>
              </a:ext>
            </a:extLst>
          </p:cNvPr>
          <p:cNvSpPr/>
          <p:nvPr/>
        </p:nvSpPr>
        <p:spPr>
          <a:xfrm>
            <a:off x="4451230" y="1796629"/>
            <a:ext cx="1776448"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Revenue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400" dirty="0">
                <a:solidFill>
                  <a:srgbClr val="FFFFFF">
                    <a:lumMod val="50000"/>
                  </a:srgbClr>
                </a:solidFill>
                <a:latin typeface="Arial" panose="020B0604020202020204" pitchFamily="34" charset="0"/>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25" name="TextBox 24">
            <a:extLst>
              <a:ext uri="{FF2B5EF4-FFF2-40B4-BE49-F238E27FC236}">
                <a16:creationId xmlns:a16="http://schemas.microsoft.com/office/drawing/2014/main" id="{1897172A-C3A9-F6A7-E09C-36A20FEDE871}"/>
              </a:ext>
            </a:extLst>
          </p:cNvPr>
          <p:cNvSpPr txBox="1"/>
          <p:nvPr/>
        </p:nvSpPr>
        <p:spPr>
          <a:xfrm>
            <a:off x="5339454" y="4973876"/>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8</a:t>
            </a:r>
          </a:p>
        </p:txBody>
      </p:sp>
      <p:sp>
        <p:nvSpPr>
          <p:cNvPr id="26" name="TextBox 25">
            <a:extLst>
              <a:ext uri="{FF2B5EF4-FFF2-40B4-BE49-F238E27FC236}">
                <a16:creationId xmlns:a16="http://schemas.microsoft.com/office/drawing/2014/main" id="{BF6F63E7-67A0-3461-67BA-FCE6C12097F8}"/>
              </a:ext>
            </a:extLst>
          </p:cNvPr>
          <p:cNvSpPr txBox="1"/>
          <p:nvPr/>
        </p:nvSpPr>
        <p:spPr>
          <a:xfrm>
            <a:off x="6666557" y="4605668"/>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17</a:t>
            </a:r>
          </a:p>
        </p:txBody>
      </p:sp>
      <p:sp>
        <p:nvSpPr>
          <p:cNvPr id="27" name="TextBox 26">
            <a:extLst>
              <a:ext uri="{FF2B5EF4-FFF2-40B4-BE49-F238E27FC236}">
                <a16:creationId xmlns:a16="http://schemas.microsoft.com/office/drawing/2014/main" id="{242EF43F-050A-1F6B-6861-3529A5730801}"/>
              </a:ext>
            </a:extLst>
          </p:cNvPr>
          <p:cNvSpPr txBox="1"/>
          <p:nvPr/>
        </p:nvSpPr>
        <p:spPr>
          <a:xfrm>
            <a:off x="7986986" y="3831104"/>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34</a:t>
            </a:r>
          </a:p>
        </p:txBody>
      </p:sp>
      <p:sp>
        <p:nvSpPr>
          <p:cNvPr id="28" name="TextBox 27">
            <a:extLst>
              <a:ext uri="{FF2B5EF4-FFF2-40B4-BE49-F238E27FC236}">
                <a16:creationId xmlns:a16="http://schemas.microsoft.com/office/drawing/2014/main" id="{9F335D7C-8A58-C076-347D-3CCD9FC63F9B}"/>
              </a:ext>
            </a:extLst>
          </p:cNvPr>
          <p:cNvSpPr txBox="1"/>
          <p:nvPr/>
        </p:nvSpPr>
        <p:spPr>
          <a:xfrm>
            <a:off x="9300741" y="310546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50</a:t>
            </a:r>
          </a:p>
        </p:txBody>
      </p:sp>
      <p:sp>
        <p:nvSpPr>
          <p:cNvPr id="29" name="TextBox 28">
            <a:extLst>
              <a:ext uri="{FF2B5EF4-FFF2-40B4-BE49-F238E27FC236}">
                <a16:creationId xmlns:a16="http://schemas.microsoft.com/office/drawing/2014/main" id="{00D20A7E-CBFB-3BF4-489F-8403D559503E}"/>
              </a:ext>
            </a:extLst>
          </p:cNvPr>
          <p:cNvSpPr txBox="1"/>
          <p:nvPr/>
        </p:nvSpPr>
        <p:spPr>
          <a:xfrm>
            <a:off x="10634519" y="2540200"/>
            <a:ext cx="422991" cy="294054"/>
          </a:xfrm>
          <a:prstGeom prst="rect">
            <a:avLst/>
          </a:prstGeom>
          <a:solidFill>
            <a:schemeClr val="tx1"/>
          </a:solidFill>
          <a:ln w="6350">
            <a:noFill/>
            <a:miter lim="800000"/>
          </a:ln>
        </p:spPr>
        <p:txBody>
          <a:bodyPr vert="horz" wrap="square" lIns="0" tIns="0" rIns="0" bIns="0" rtlCol="0" anchor="ctr">
            <a:noAutofit/>
          </a:bodyPr>
          <a:lstStyle/>
          <a:p>
            <a:pPr algn="ctr">
              <a:spcBef>
                <a:spcPts val="300"/>
              </a:spcBef>
              <a:spcAft>
                <a:spcPts val="300"/>
              </a:spcAft>
              <a:buNone/>
            </a:pPr>
            <a:r>
              <a:rPr lang="en-US" sz="1400" b="1" dirty="0">
                <a:solidFill>
                  <a:schemeClr val="bg1"/>
                </a:solidFill>
              </a:rPr>
              <a:t>62</a:t>
            </a:r>
          </a:p>
        </p:txBody>
      </p:sp>
      <p:sp>
        <p:nvSpPr>
          <p:cNvPr id="30" name="Rectangle 29">
            <a:extLst>
              <a:ext uri="{FF2B5EF4-FFF2-40B4-BE49-F238E27FC236}">
                <a16:creationId xmlns:a16="http://schemas.microsoft.com/office/drawing/2014/main" id="{7C0DD84E-4075-A4B4-7EA5-E460A3E8EADE}"/>
              </a:ext>
            </a:extLst>
          </p:cNvPr>
          <p:cNvSpPr/>
          <p:nvPr/>
        </p:nvSpPr>
        <p:spPr>
          <a:xfrm>
            <a:off x="554736" y="1796629"/>
            <a:ext cx="1575111" cy="307777"/>
          </a:xfrm>
          <a:prstGeom prst="rect">
            <a:avLst/>
          </a:prstGeom>
        </p:spPr>
        <p:txBody>
          <a:bodyPr wrap="none" l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Revenue streams</a:t>
            </a:r>
          </a:p>
        </p:txBody>
      </p:sp>
      <p:sp>
        <p:nvSpPr>
          <p:cNvPr id="31" name="Rectangle 30">
            <a:extLst>
              <a:ext uri="{FF2B5EF4-FFF2-40B4-BE49-F238E27FC236}">
                <a16:creationId xmlns:a16="http://schemas.microsoft.com/office/drawing/2014/main" id="{9792518C-4250-0E18-94CE-0CDA2A44457D}"/>
              </a:ext>
            </a:extLst>
          </p:cNvPr>
          <p:cNvSpPr/>
          <p:nvPr/>
        </p:nvSpPr>
        <p:spPr>
          <a:xfrm>
            <a:off x="554735" y="3649002"/>
            <a:ext cx="2893233" cy="1127831"/>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[Revenue stream 2]</a:t>
            </a:r>
          </a:p>
          <a:p>
            <a:pPr>
              <a:spcBef>
                <a:spcPts val="300"/>
              </a:spcBef>
              <a:spcAft>
                <a:spcPts val="300"/>
              </a:spcAft>
            </a:pPr>
            <a:r>
              <a:rPr lang="en-US" sz="1200" dirty="0">
                <a:solidFill>
                  <a:schemeClr val="tx1"/>
                </a:solidFill>
              </a:rPr>
              <a:t>[Insert description]</a:t>
            </a:r>
          </a:p>
        </p:txBody>
      </p:sp>
      <p:sp>
        <p:nvSpPr>
          <p:cNvPr id="32" name="Rectangle 31">
            <a:extLst>
              <a:ext uri="{FF2B5EF4-FFF2-40B4-BE49-F238E27FC236}">
                <a16:creationId xmlns:a16="http://schemas.microsoft.com/office/drawing/2014/main" id="{730415BF-40A1-9C64-7FE6-F255E488AC2D}"/>
              </a:ext>
            </a:extLst>
          </p:cNvPr>
          <p:cNvSpPr/>
          <p:nvPr/>
        </p:nvSpPr>
        <p:spPr>
          <a:xfrm>
            <a:off x="554735" y="5057564"/>
            <a:ext cx="2893233" cy="1127831"/>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Bef>
                <a:spcPts val="300"/>
              </a:spcBef>
              <a:spcAft>
                <a:spcPts val="300"/>
              </a:spcAft>
            </a:pPr>
            <a:r>
              <a:rPr lang="en-US" sz="1400" b="1" dirty="0">
                <a:solidFill>
                  <a:schemeClr val="tx1"/>
                </a:solidFill>
              </a:rPr>
              <a:t>[Revenue stream 3]</a:t>
            </a:r>
          </a:p>
          <a:p>
            <a:pPr>
              <a:spcBef>
                <a:spcPts val="300"/>
              </a:spcBef>
              <a:spcAft>
                <a:spcPts val="300"/>
              </a:spcAft>
            </a:pPr>
            <a:r>
              <a:rPr lang="en-US" sz="1200" dirty="0">
                <a:solidFill>
                  <a:schemeClr val="tx1"/>
                </a:solidFill>
              </a:rPr>
              <a:t>[Insert description]</a:t>
            </a:r>
          </a:p>
        </p:txBody>
      </p:sp>
      <p:cxnSp>
        <p:nvCxnSpPr>
          <p:cNvPr id="33" name="Straight Connector 32">
            <a:extLst>
              <a:ext uri="{FF2B5EF4-FFF2-40B4-BE49-F238E27FC236}">
                <a16:creationId xmlns:a16="http://schemas.microsoft.com/office/drawing/2014/main" id="{69167483-C813-DDF6-EDD0-AD694A5585B8}"/>
              </a:ext>
            </a:extLst>
          </p:cNvPr>
          <p:cNvCxnSpPr>
            <a:cxnSpLocks/>
          </p:cNvCxnSpPr>
          <p:nvPr/>
        </p:nvCxnSpPr>
        <p:spPr>
          <a:xfrm>
            <a:off x="3949603" y="2292677"/>
            <a:ext cx="0" cy="384048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1F0B51-742A-EDC6-0829-E90D64D49411}"/>
              </a:ext>
            </a:extLst>
          </p:cNvPr>
          <p:cNvGrpSpPr/>
          <p:nvPr/>
        </p:nvGrpSpPr>
        <p:grpSpPr>
          <a:xfrm>
            <a:off x="3744403" y="4007177"/>
            <a:ext cx="410399" cy="411480"/>
            <a:chOff x="5945672" y="4205532"/>
            <a:chExt cx="410399" cy="411480"/>
          </a:xfrm>
        </p:grpSpPr>
        <p:sp>
          <p:nvSpPr>
            <p:cNvPr id="35" name="Oval 34">
              <a:extLst>
                <a:ext uri="{FF2B5EF4-FFF2-40B4-BE49-F238E27FC236}">
                  <a16:creationId xmlns:a16="http://schemas.microsoft.com/office/drawing/2014/main" id="{B41F08E4-44D7-B8A2-32D6-F18FC361F845}"/>
                </a:ext>
              </a:extLst>
            </p:cNvPr>
            <p:cNvSpPr/>
            <p:nvPr/>
          </p:nvSpPr>
          <p:spPr>
            <a:xfrm>
              <a:off x="5945672" y="4205532"/>
              <a:ext cx="410399" cy="4114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riangle 35">
              <a:extLst>
                <a:ext uri="{FF2B5EF4-FFF2-40B4-BE49-F238E27FC236}">
                  <a16:creationId xmlns:a16="http://schemas.microsoft.com/office/drawing/2014/main" id="{21DA8DA1-8F35-70FF-2A21-4746D67D9108}"/>
                </a:ext>
              </a:extLst>
            </p:cNvPr>
            <p:cNvSpPr/>
            <p:nvPr/>
          </p:nvSpPr>
          <p:spPr>
            <a:xfrm rot="5400000">
              <a:off x="6032808" y="4333088"/>
              <a:ext cx="259644" cy="150560"/>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1DA8D211-250E-9BD9-5B6D-36A8D020C703}"/>
                </a:ext>
              </a:extLst>
            </p:cNvPr>
            <p:cNvSpPr/>
            <p:nvPr/>
          </p:nvSpPr>
          <p:spPr>
            <a:xfrm>
              <a:off x="6061092" y="4266956"/>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Rectangle 2">
            <a:extLst>
              <a:ext uri="{FF2B5EF4-FFF2-40B4-BE49-F238E27FC236}">
                <a16:creationId xmlns:a16="http://schemas.microsoft.com/office/drawing/2014/main" id="{9E4364D9-D64A-9221-33BA-9C052792011A}"/>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5" name="Footer Placeholder 2">
            <a:extLst>
              <a:ext uri="{FF2B5EF4-FFF2-40B4-BE49-F238E27FC236}">
                <a16:creationId xmlns:a16="http://schemas.microsoft.com/office/drawing/2014/main" id="{906C63FA-44F0-A2EE-DAF5-2F7CC15FD733}"/>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15400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solidFill>
                  <a:schemeClr val="accent1"/>
                </a:solidFill>
              </a:rPr>
              <a:t>Costs: </a:t>
            </a:r>
            <a:r>
              <a:rPr lang="en-US" dirty="0"/>
              <a:t>Our [project x] solution will be [insert description], with majority of costs going to [insert cost bucket] as we grow</a:t>
            </a:r>
          </a:p>
        </p:txBody>
      </p:sp>
      <p:graphicFrame>
        <p:nvGraphicFramePr>
          <p:cNvPr id="2" name="Chart 1">
            <a:extLst>
              <a:ext uri="{FF2B5EF4-FFF2-40B4-BE49-F238E27FC236}">
                <a16:creationId xmlns:a16="http://schemas.microsoft.com/office/drawing/2014/main" id="{6A49F427-42EF-1111-82BB-0B94D975FB24}"/>
              </a:ext>
            </a:extLst>
          </p:cNvPr>
          <p:cNvGraphicFramePr/>
          <p:nvPr/>
        </p:nvGraphicFramePr>
        <p:xfrm>
          <a:off x="469309" y="2220850"/>
          <a:ext cx="11182777" cy="3774604"/>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36300F21-66C0-8C34-180C-77B5E5123602}"/>
              </a:ext>
            </a:extLst>
          </p:cNvPr>
          <p:cNvSpPr/>
          <p:nvPr/>
        </p:nvSpPr>
        <p:spPr>
          <a:xfrm>
            <a:off x="467806" y="1639464"/>
            <a:ext cx="1725152" cy="55399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Costs over time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[currency]</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5" name="Rectangle 4">
            <a:extLst>
              <a:ext uri="{FF2B5EF4-FFF2-40B4-BE49-F238E27FC236}">
                <a16:creationId xmlns:a16="http://schemas.microsoft.com/office/drawing/2014/main" id="{35289AB3-11BB-1191-9FB0-514F094A03E9}"/>
              </a:ext>
            </a:extLst>
          </p:cNvPr>
          <p:cNvSpPr/>
          <p:nvPr/>
        </p:nvSpPr>
        <p:spPr>
          <a:xfrm>
            <a:off x="974879" y="2496619"/>
            <a:ext cx="2719791" cy="1386574"/>
          </a:xfrm>
          <a:prstGeom prst="rect">
            <a:avLst/>
          </a:prstGeom>
          <a:solidFill>
            <a:schemeClr val="tx1"/>
          </a:solid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F1FC795-7671-B334-2374-B8FBC84D0E7B}"/>
              </a:ext>
            </a:extLst>
          </p:cNvPr>
          <p:cNvSpPr/>
          <p:nvPr/>
        </p:nvSpPr>
        <p:spPr>
          <a:xfrm>
            <a:off x="1110343" y="3045906"/>
            <a:ext cx="288000" cy="288000"/>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A11CE9D7-AF11-624F-8676-E0CCA43347E4}"/>
              </a:ext>
            </a:extLst>
          </p:cNvPr>
          <p:cNvSpPr/>
          <p:nvPr/>
        </p:nvSpPr>
        <p:spPr>
          <a:xfrm>
            <a:off x="1110343" y="3476352"/>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71537FB4-B11C-58AD-653D-0248E7A29727}"/>
              </a:ext>
            </a:extLst>
          </p:cNvPr>
          <p:cNvSpPr/>
          <p:nvPr/>
        </p:nvSpPr>
        <p:spPr>
          <a:xfrm>
            <a:off x="1110343" y="2615460"/>
            <a:ext cx="288000"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061F32"/>
              </a:solidFill>
              <a:effectLst/>
              <a:uLnTx/>
              <a:uFillTx/>
              <a:latin typeface="Arial"/>
              <a:ea typeface="+mn-ea"/>
              <a:cs typeface="+mn-cs"/>
            </a:endParaRPr>
          </a:p>
        </p:txBody>
      </p:sp>
      <p:sp>
        <p:nvSpPr>
          <p:cNvPr id="17" name="TextBox 16">
            <a:extLst>
              <a:ext uri="{FF2B5EF4-FFF2-40B4-BE49-F238E27FC236}">
                <a16:creationId xmlns:a16="http://schemas.microsoft.com/office/drawing/2014/main" id="{1125362C-AB82-C6FA-0AA8-F936D2B1C8FA}"/>
              </a:ext>
            </a:extLst>
          </p:cNvPr>
          <p:cNvSpPr txBox="1"/>
          <p:nvPr/>
        </p:nvSpPr>
        <p:spPr>
          <a:xfrm>
            <a:off x="1445669" y="2605571"/>
            <a:ext cx="2124706"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cost bucket]</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B3539C30-94D9-4AA0-F26A-FB3FDFB11264}"/>
              </a:ext>
            </a:extLst>
          </p:cNvPr>
          <p:cNvSpPr txBox="1"/>
          <p:nvPr/>
        </p:nvSpPr>
        <p:spPr>
          <a:xfrm>
            <a:off x="1445669" y="3036017"/>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cost bucket]</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9ED8A2B7-F82D-BFD1-255E-086E3646476E}"/>
              </a:ext>
            </a:extLst>
          </p:cNvPr>
          <p:cNvSpPr txBox="1"/>
          <p:nvPr/>
        </p:nvSpPr>
        <p:spPr>
          <a:xfrm>
            <a:off x="1445669" y="3466463"/>
            <a:ext cx="2125434" cy="307777"/>
          </a:xfrm>
          <a:prstGeom prst="rect">
            <a:avLst/>
          </a:prstGeom>
          <a:solidFill>
            <a:schemeClr val="tx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61F32"/>
                </a:solidFill>
                <a:latin typeface="Arial" panose="020B0604020202020204" pitchFamily="34" charset="0"/>
                <a:cs typeface="Arial" panose="020B0604020202020204" pitchFamily="34" charset="0"/>
              </a:rPr>
              <a:t>[Insert cost bucket]</a:t>
            </a:r>
            <a:endParaRPr kumimoji="0" lang="en-US" sz="1400" b="0" i="0" u="none" strike="noStrike" kern="1200" cap="none" spc="0" normalizeH="0" baseline="0" noProof="0" dirty="0">
              <a:ln>
                <a:noFill/>
              </a:ln>
              <a:solidFill>
                <a:srgbClr val="061F32"/>
              </a:solidFill>
              <a:effectLst/>
              <a:uLnTx/>
              <a:uFillTx/>
              <a:latin typeface="Arial" panose="020B0604020202020204" pitchFamily="34" charset="0"/>
              <a:ea typeface="+mn-ea"/>
              <a:cs typeface="Arial" panose="020B0604020202020204" pitchFamily="34" charset="0"/>
            </a:endParaRPr>
          </a:p>
        </p:txBody>
      </p:sp>
      <p:sp>
        <p:nvSpPr>
          <p:cNvPr id="20" name="Footer Placeholder 2">
            <a:extLst>
              <a:ext uri="{FF2B5EF4-FFF2-40B4-BE49-F238E27FC236}">
                <a16:creationId xmlns:a16="http://schemas.microsoft.com/office/drawing/2014/main" id="{0BF66934-0237-8FD0-0411-369D47E9CC46}"/>
              </a:ext>
            </a:extLst>
          </p:cNvPr>
          <p:cNvSpPr txBox="1">
            <a:spLocks/>
          </p:cNvSpPr>
          <p:nvPr/>
        </p:nvSpPr>
        <p:spPr>
          <a:xfrm>
            <a:off x="467806" y="6127919"/>
            <a:ext cx="4897570"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Footnote: xx</a:t>
            </a:r>
            <a:endParaRPr kumimoji="0" lang="en-DK"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10" name="1. On-page tracker">
            <a:extLst>
              <a:ext uri="{FF2B5EF4-FFF2-40B4-BE49-F238E27FC236}">
                <a16:creationId xmlns:a16="http://schemas.microsoft.com/office/drawing/2014/main" id="{7A7F0AC9-B976-5A5E-9162-380CD3E7AC49}"/>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Business model</a:t>
            </a:r>
          </a:p>
        </p:txBody>
      </p:sp>
      <p:sp>
        <p:nvSpPr>
          <p:cNvPr id="7" name="Rectangle 6">
            <a:extLst>
              <a:ext uri="{FF2B5EF4-FFF2-40B4-BE49-F238E27FC236}">
                <a16:creationId xmlns:a16="http://schemas.microsoft.com/office/drawing/2014/main" id="{EE5C85EA-7138-C2C2-5D9D-ABF95BA370CB}"/>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1</a:t>
            </a:r>
          </a:p>
        </p:txBody>
      </p:sp>
      <p:sp>
        <p:nvSpPr>
          <p:cNvPr id="8" name="Footer Placeholder 2">
            <a:extLst>
              <a:ext uri="{FF2B5EF4-FFF2-40B4-BE49-F238E27FC236}">
                <a16:creationId xmlns:a16="http://schemas.microsoft.com/office/drawing/2014/main" id="{1934EC09-20E8-DE2F-C889-078D5B47D87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57676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B9F0BF-0DA1-0A1F-5A06-D943E2C02FCC}"/>
              </a:ext>
            </a:extLst>
          </p:cNvPr>
          <p:cNvSpPr>
            <a:spLocks noGrp="1"/>
          </p:cNvSpPr>
          <p:nvPr>
            <p:ph type="title"/>
          </p:nvPr>
        </p:nvSpPr>
        <p:spPr/>
        <p:txBody>
          <a:bodyPr/>
          <a:lstStyle/>
          <a:p>
            <a:r>
              <a:rPr lang="en-US" dirty="0"/>
              <a:t>Cost structure</a:t>
            </a:r>
          </a:p>
        </p:txBody>
      </p:sp>
      <p:sp>
        <p:nvSpPr>
          <p:cNvPr id="6" name="Text Placeholder 5">
            <a:extLst>
              <a:ext uri="{FF2B5EF4-FFF2-40B4-BE49-F238E27FC236}">
                <a16:creationId xmlns:a16="http://schemas.microsoft.com/office/drawing/2014/main" id="{2ABFA112-57C1-F769-03C1-EF86F6E3CEE4}"/>
              </a:ext>
            </a:extLst>
          </p:cNvPr>
          <p:cNvSpPr>
            <a:spLocks noGrp="1"/>
          </p:cNvSpPr>
          <p:nvPr>
            <p:ph type="body" sz="quarter" idx="17"/>
          </p:nvPr>
        </p:nvSpPr>
        <p:spPr>
          <a:xfrm>
            <a:off x="7630160" y="100540"/>
            <a:ext cx="4007104" cy="123111"/>
          </a:xfrm>
        </p:spPr>
        <p:txBody>
          <a:bodyPr/>
          <a:lstStyle/>
          <a:p>
            <a:r>
              <a:rPr lang="en-US" dirty="0"/>
              <a:t>Business model</a:t>
            </a:r>
          </a:p>
        </p:txBody>
      </p:sp>
      <p:sp>
        <p:nvSpPr>
          <p:cNvPr id="10" name="Rectangle 9">
            <a:extLst>
              <a:ext uri="{FF2B5EF4-FFF2-40B4-BE49-F238E27FC236}">
                <a16:creationId xmlns:a16="http://schemas.microsoft.com/office/drawing/2014/main" id="{5B945678-8F37-B442-EE25-9E543759CF7E}"/>
              </a:ext>
            </a:extLst>
          </p:cNvPr>
          <p:cNvSpPr/>
          <p:nvPr/>
        </p:nvSpPr>
        <p:spPr>
          <a:xfrm>
            <a:off x="467805" y="1796629"/>
            <a:ext cx="5237069"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Expected cost split in Phase 1</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 of total costs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sp>
        <p:nvSpPr>
          <p:cNvPr id="13" name="Subtitle 4">
            <a:extLst>
              <a:ext uri="{FF2B5EF4-FFF2-40B4-BE49-F238E27FC236}">
                <a16:creationId xmlns:a16="http://schemas.microsoft.com/office/drawing/2014/main" id="{4380DFAD-F1DB-0F6C-479A-91A5719FD494}"/>
              </a:ext>
            </a:extLst>
          </p:cNvPr>
          <p:cNvSpPr>
            <a:spLocks noGrp="1"/>
          </p:cNvSpPr>
          <p:nvPr>
            <p:ph type="subTitle" idx="1"/>
          </p:nvPr>
        </p:nvSpPr>
        <p:spPr>
          <a:xfrm>
            <a:off x="554736" y="1318966"/>
            <a:ext cx="11082528" cy="276999"/>
          </a:xfrm>
        </p:spPr>
        <p:txBody>
          <a:bodyPr/>
          <a:lstStyle/>
          <a:p>
            <a:pPr marL="0" lvl="0" indent="0">
              <a:buNone/>
            </a:pPr>
            <a:endParaRPr kumimoji="0" lang="en-US" sz="1800" b="0" i="0" u="none" strike="noStrike" kern="1200" cap="none" spc="0" normalizeH="0" baseline="0" noProof="0" dirty="0">
              <a:ln>
                <a:noFill/>
              </a:ln>
              <a:solidFill>
                <a:srgbClr val="312938"/>
              </a:solidFill>
              <a:effectLst/>
              <a:uLnTx/>
              <a:uFillTx/>
              <a:latin typeface="Arial" panose="020B0604020202020204" pitchFamily="34" charset="0"/>
            </a:endParaRPr>
          </a:p>
        </p:txBody>
      </p:sp>
      <p:cxnSp>
        <p:nvCxnSpPr>
          <p:cNvPr id="7" name="Straight Connector 6">
            <a:extLst>
              <a:ext uri="{FF2B5EF4-FFF2-40B4-BE49-F238E27FC236}">
                <a16:creationId xmlns:a16="http://schemas.microsoft.com/office/drawing/2014/main" id="{56A11496-ED31-20CB-0783-44D68542E35B}"/>
              </a:ext>
            </a:extLst>
          </p:cNvPr>
          <p:cNvCxnSpPr>
            <a:cxnSpLocks/>
          </p:cNvCxnSpPr>
          <p:nvPr/>
        </p:nvCxnSpPr>
        <p:spPr>
          <a:xfrm>
            <a:off x="6096000" y="2320831"/>
            <a:ext cx="0" cy="3200400"/>
          </a:xfrm>
          <a:prstGeom prst="line">
            <a:avLst/>
          </a:prstGeom>
          <a:ln w="158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9931E1C-A174-5E12-93B1-3D9690F813F4}"/>
              </a:ext>
            </a:extLst>
          </p:cNvPr>
          <p:cNvSpPr/>
          <p:nvPr/>
        </p:nvSpPr>
        <p:spPr>
          <a:xfrm>
            <a:off x="6397752" y="1796629"/>
            <a:ext cx="5239512"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Expected cost split in Phase 3 and beyond</a:t>
            </a:r>
            <a:endParaRPr lang="en-US" sz="1400" b="1" dirty="0">
              <a:solidFill>
                <a:srgbClr val="E7E6E6">
                  <a:lumMod val="10000"/>
                </a:srgbClr>
              </a:solidFill>
              <a:latin typeface="Arial" panose="020B0604020202020204" pitchFamily="34" charset="0"/>
              <a:ea typeface="ＭＳ Ｐゴシック"/>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 of total costs</a:t>
            </a:r>
            <a:endParaRPr kumimoji="0" lang="en-US" sz="1400" b="0" i="0" u="none" strike="noStrike" kern="1200" cap="none" spc="0" normalizeH="0" baseline="0" noProof="0" dirty="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graphicFrame>
        <p:nvGraphicFramePr>
          <p:cNvPr id="9" name="Chart 8">
            <a:extLst>
              <a:ext uri="{FF2B5EF4-FFF2-40B4-BE49-F238E27FC236}">
                <a16:creationId xmlns:a16="http://schemas.microsoft.com/office/drawing/2014/main" id="{C0AA648B-5470-EE81-74A6-26430098208F}"/>
              </a:ext>
            </a:extLst>
          </p:cNvPr>
          <p:cNvGraphicFramePr/>
          <p:nvPr/>
        </p:nvGraphicFramePr>
        <p:xfrm>
          <a:off x="1499752" y="2520513"/>
          <a:ext cx="3173175" cy="2812443"/>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a:extLst>
              <a:ext uri="{FF2B5EF4-FFF2-40B4-BE49-F238E27FC236}">
                <a16:creationId xmlns:a16="http://schemas.microsoft.com/office/drawing/2014/main" id="{0438A04A-D5A9-E3BF-B8C8-78BADF51D079}"/>
              </a:ext>
            </a:extLst>
          </p:cNvPr>
          <p:cNvSpPr/>
          <p:nvPr/>
        </p:nvSpPr>
        <p:spPr>
          <a:xfrm>
            <a:off x="554735" y="5685839"/>
            <a:ext cx="11082519" cy="523220"/>
          </a:xfrm>
          <a:prstGeom prst="rect">
            <a:avLst/>
          </a:prstGeom>
          <a:solidFill>
            <a:schemeClr val="tx1">
              <a:lumMod val="95000"/>
            </a:schemeClr>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200" dirty="0">
                <a:solidFill>
                  <a:schemeClr val="bg1"/>
                </a:solidFill>
              </a:rPr>
              <a:t>[Insert cost bucket]	 [Insert cost bucket] 	[Insert cost bucket] 	[Insert cost bucket] 	[Insert cost bucket] </a:t>
            </a:r>
          </a:p>
        </p:txBody>
      </p:sp>
      <p:graphicFrame>
        <p:nvGraphicFramePr>
          <p:cNvPr id="14" name="Chart 13">
            <a:extLst>
              <a:ext uri="{FF2B5EF4-FFF2-40B4-BE49-F238E27FC236}">
                <a16:creationId xmlns:a16="http://schemas.microsoft.com/office/drawing/2014/main" id="{615956DA-74A7-E32C-E0C6-6CEFEE43A542}"/>
              </a:ext>
            </a:extLst>
          </p:cNvPr>
          <p:cNvGraphicFramePr/>
          <p:nvPr/>
        </p:nvGraphicFramePr>
        <p:xfrm>
          <a:off x="7430921" y="2520513"/>
          <a:ext cx="3173175" cy="2812443"/>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5334171B-50C9-1A3E-F673-4A7179C9E5A0}"/>
              </a:ext>
            </a:extLst>
          </p:cNvPr>
          <p:cNvSpPr>
            <a:spLocks noChangeAspect="1"/>
          </p:cNvSpPr>
          <p:nvPr/>
        </p:nvSpPr>
        <p:spPr>
          <a:xfrm>
            <a:off x="1505457" y="5833149"/>
            <a:ext cx="228600" cy="228600"/>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3" name="Rectangle 22">
            <a:extLst>
              <a:ext uri="{FF2B5EF4-FFF2-40B4-BE49-F238E27FC236}">
                <a16:creationId xmlns:a16="http://schemas.microsoft.com/office/drawing/2014/main" id="{21D4DA3C-70BB-678E-6D91-07B875B240CE}"/>
              </a:ext>
            </a:extLst>
          </p:cNvPr>
          <p:cNvSpPr>
            <a:spLocks noChangeAspect="1"/>
          </p:cNvSpPr>
          <p:nvPr/>
        </p:nvSpPr>
        <p:spPr>
          <a:xfrm>
            <a:off x="3334484" y="5833149"/>
            <a:ext cx="228600" cy="228600"/>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4" name="Rectangle 23">
            <a:extLst>
              <a:ext uri="{FF2B5EF4-FFF2-40B4-BE49-F238E27FC236}">
                <a16:creationId xmlns:a16="http://schemas.microsoft.com/office/drawing/2014/main" id="{BCCAF2F7-B3A4-EC61-0D53-095E655CE1F0}"/>
              </a:ext>
            </a:extLst>
          </p:cNvPr>
          <p:cNvSpPr>
            <a:spLocks noChangeAspect="1"/>
          </p:cNvSpPr>
          <p:nvPr/>
        </p:nvSpPr>
        <p:spPr>
          <a:xfrm>
            <a:off x="5163511" y="5833149"/>
            <a:ext cx="228600" cy="228600"/>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5" name="Rectangle 24">
            <a:extLst>
              <a:ext uri="{FF2B5EF4-FFF2-40B4-BE49-F238E27FC236}">
                <a16:creationId xmlns:a16="http://schemas.microsoft.com/office/drawing/2014/main" id="{69068B35-27FF-9271-2073-594F5C9FD7F1}"/>
              </a:ext>
            </a:extLst>
          </p:cNvPr>
          <p:cNvSpPr>
            <a:spLocks noChangeAspect="1"/>
          </p:cNvSpPr>
          <p:nvPr/>
        </p:nvSpPr>
        <p:spPr>
          <a:xfrm>
            <a:off x="6992538" y="5833149"/>
            <a:ext cx="228600" cy="2286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6" name="Rectangle 25">
            <a:extLst>
              <a:ext uri="{FF2B5EF4-FFF2-40B4-BE49-F238E27FC236}">
                <a16:creationId xmlns:a16="http://schemas.microsoft.com/office/drawing/2014/main" id="{0FEC67BA-F8C9-29F8-291F-A2971D38A546}"/>
              </a:ext>
            </a:extLst>
          </p:cNvPr>
          <p:cNvSpPr>
            <a:spLocks noChangeAspect="1"/>
          </p:cNvSpPr>
          <p:nvPr/>
        </p:nvSpPr>
        <p:spPr>
          <a:xfrm>
            <a:off x="8821566" y="5833149"/>
            <a:ext cx="228600" cy="228600"/>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 name="TextBox 2">
            <a:extLst>
              <a:ext uri="{FF2B5EF4-FFF2-40B4-BE49-F238E27FC236}">
                <a16:creationId xmlns:a16="http://schemas.microsoft.com/office/drawing/2014/main" id="{71EEBDF0-0CD5-4ACC-1440-6CA68BEDE9C8}"/>
              </a:ext>
            </a:extLst>
          </p:cNvPr>
          <p:cNvSpPr txBox="1"/>
          <p:nvPr/>
        </p:nvSpPr>
        <p:spPr>
          <a:xfrm>
            <a:off x="45720" y="153924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dirty="0"/>
          </a:p>
        </p:txBody>
      </p:sp>
      <p:sp>
        <p:nvSpPr>
          <p:cNvPr id="5" name="Rectangle 4">
            <a:extLst>
              <a:ext uri="{FF2B5EF4-FFF2-40B4-BE49-F238E27FC236}">
                <a16:creationId xmlns:a16="http://schemas.microsoft.com/office/drawing/2014/main" id="{94C43711-E134-EB4E-3E37-1C00F3D36065}"/>
              </a:ext>
            </a:extLst>
          </p:cNvPr>
          <p:cNvSpPr/>
          <p:nvPr/>
        </p:nvSpPr>
        <p:spPr>
          <a:xfrm>
            <a:off x="0" y="0"/>
            <a:ext cx="1639330" cy="35509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Version 2</a:t>
            </a:r>
          </a:p>
        </p:txBody>
      </p:sp>
      <p:sp>
        <p:nvSpPr>
          <p:cNvPr id="12" name="Footer Placeholder 2">
            <a:extLst>
              <a:ext uri="{FF2B5EF4-FFF2-40B4-BE49-F238E27FC236}">
                <a16:creationId xmlns:a16="http://schemas.microsoft.com/office/drawing/2014/main" id="{C1A1EB42-B5A7-3C10-E812-A3F2C3D6EE0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52851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p:txBody>
          <a:bodyPr/>
          <a:lstStyle/>
          <a:p>
            <a:r>
              <a:rPr lang="en-US" dirty="0"/>
              <a:t>The overall [insert TAM, SAM, or SOM] is large and attractive at [insert market size]</a:t>
            </a:r>
          </a:p>
        </p:txBody>
      </p:sp>
      <p:cxnSp>
        <p:nvCxnSpPr>
          <p:cNvPr id="3" name="Straight Connector 2">
            <a:extLst>
              <a:ext uri="{FF2B5EF4-FFF2-40B4-BE49-F238E27FC236}">
                <a16:creationId xmlns:a16="http://schemas.microsoft.com/office/drawing/2014/main" id="{B786938C-A0C4-81B1-86A6-3733BC1CF897}"/>
              </a:ext>
            </a:extLst>
          </p:cNvPr>
          <p:cNvCxnSpPr>
            <a:cxnSpLocks/>
            <a:stCxn id="18" idx="6"/>
          </p:cNvCxnSpPr>
          <p:nvPr/>
        </p:nvCxnSpPr>
        <p:spPr>
          <a:xfrm>
            <a:off x="4069309" y="3957891"/>
            <a:ext cx="812269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ED59A10-3E4B-6FFB-97FF-6057341FCA1A}"/>
              </a:ext>
            </a:extLst>
          </p:cNvPr>
          <p:cNvSpPr/>
          <p:nvPr/>
        </p:nvSpPr>
        <p:spPr>
          <a:xfrm>
            <a:off x="8100126" y="2157891"/>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B9069745-C64D-CF1C-BFE9-483C37F2B427}"/>
              </a:ext>
            </a:extLst>
          </p:cNvPr>
          <p:cNvSpPr/>
          <p:nvPr/>
        </p:nvSpPr>
        <p:spPr>
          <a:xfrm>
            <a:off x="4284718" y="2157891"/>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1DA8271E-BA81-8467-A931-D69F47CDC334}"/>
              </a:ext>
            </a:extLst>
          </p:cNvPr>
          <p:cNvSpPr/>
          <p:nvPr/>
        </p:nvSpPr>
        <p:spPr>
          <a:xfrm>
            <a:off x="469309" y="2157891"/>
            <a:ext cx="3600000" cy="360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[Insert defining characteristic of segment or description]</a:t>
            </a:r>
          </a:p>
          <a:p>
            <a:pPr algn="ctr"/>
            <a:endParaRPr lang="en-US" sz="1400"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[Insert number or percentage, if relevant]</a:t>
            </a:r>
          </a:p>
        </p:txBody>
      </p:sp>
      <p:sp>
        <p:nvSpPr>
          <p:cNvPr id="19" name="Oval 18">
            <a:extLst>
              <a:ext uri="{FF2B5EF4-FFF2-40B4-BE49-F238E27FC236}">
                <a16:creationId xmlns:a16="http://schemas.microsoft.com/office/drawing/2014/main" id="{0F689A23-C8FB-A683-AA05-E28372505A2E}"/>
              </a:ext>
            </a:extLst>
          </p:cNvPr>
          <p:cNvSpPr/>
          <p:nvPr/>
        </p:nvSpPr>
        <p:spPr>
          <a:xfrm>
            <a:off x="4824718" y="2697891"/>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[Insert defining characteristic of segment or description]</a:t>
            </a:r>
          </a:p>
          <a:p>
            <a:pPr algn="ctr"/>
            <a:endParaRPr lang="en-US" sz="1400" dirty="0">
              <a:solidFill>
                <a:schemeClr val="tx1"/>
              </a:solidFill>
              <a:latin typeface="Arial" panose="020B0604020202020204" pitchFamily="34" charset="0"/>
              <a:cs typeface="Arial" panose="020B0604020202020204" pitchFamily="34" charset="0"/>
            </a:endParaRPr>
          </a:p>
          <a:p>
            <a:pPr algn="ctr"/>
            <a:r>
              <a:rPr lang="en-US" sz="1400" b="1" dirty="0">
                <a:solidFill>
                  <a:schemeClr val="tx1"/>
                </a:solidFill>
                <a:latin typeface="Arial" panose="020B0604020202020204" pitchFamily="34" charset="0"/>
                <a:cs typeface="Arial" panose="020B0604020202020204" pitchFamily="34" charset="0"/>
              </a:rPr>
              <a:t>[Insert number or percentage, if relevant]</a:t>
            </a:r>
          </a:p>
        </p:txBody>
      </p:sp>
      <p:sp>
        <p:nvSpPr>
          <p:cNvPr id="20" name="Oval 19">
            <a:extLst>
              <a:ext uri="{FF2B5EF4-FFF2-40B4-BE49-F238E27FC236}">
                <a16:creationId xmlns:a16="http://schemas.microsoft.com/office/drawing/2014/main" id="{DB5E51C0-7E94-B193-E33B-75B9F7D1C1E2}"/>
              </a:ext>
            </a:extLst>
          </p:cNvPr>
          <p:cNvSpPr/>
          <p:nvPr/>
        </p:nvSpPr>
        <p:spPr>
          <a:xfrm>
            <a:off x="9154944" y="3228008"/>
            <a:ext cx="1490364" cy="14597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[Insert as others]</a:t>
            </a:r>
            <a:endParaRPr lang="en-US" sz="1400" b="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110003-34F5-1679-FFE3-3EB294645A23}"/>
              </a:ext>
            </a:extLst>
          </p:cNvPr>
          <p:cNvSpPr txBox="1"/>
          <p:nvPr/>
        </p:nvSpPr>
        <p:spPr>
          <a:xfrm>
            <a:off x="618710" y="1505123"/>
            <a:ext cx="3301199"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Total Addressable Market: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[Insert number]</a:t>
            </a:r>
          </a:p>
        </p:txBody>
      </p:sp>
      <p:sp>
        <p:nvSpPr>
          <p:cNvPr id="22" name="TextBox 21">
            <a:extLst>
              <a:ext uri="{FF2B5EF4-FFF2-40B4-BE49-F238E27FC236}">
                <a16:creationId xmlns:a16="http://schemas.microsoft.com/office/drawing/2014/main" id="{B67893CE-843B-1C5C-08F3-C718B521B34F}"/>
              </a:ext>
            </a:extLst>
          </p:cNvPr>
          <p:cNvSpPr txBox="1"/>
          <p:nvPr/>
        </p:nvSpPr>
        <p:spPr>
          <a:xfrm>
            <a:off x="4167629" y="1505123"/>
            <a:ext cx="3834177"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Serviceable Addressable Market: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[Insert number]</a:t>
            </a:r>
          </a:p>
        </p:txBody>
      </p:sp>
      <p:sp>
        <p:nvSpPr>
          <p:cNvPr id="23" name="TextBox 22">
            <a:extLst>
              <a:ext uri="{FF2B5EF4-FFF2-40B4-BE49-F238E27FC236}">
                <a16:creationId xmlns:a16="http://schemas.microsoft.com/office/drawing/2014/main" id="{5FF9DC46-BFF4-9675-2831-CAEDF7C0D4BE}"/>
              </a:ext>
            </a:extLst>
          </p:cNvPr>
          <p:cNvSpPr txBox="1"/>
          <p:nvPr/>
        </p:nvSpPr>
        <p:spPr>
          <a:xfrm>
            <a:off x="7983037" y="1505123"/>
            <a:ext cx="3834177" cy="584775"/>
          </a:xfrm>
          <a:prstGeom prst="rect">
            <a:avLst/>
          </a:prstGeom>
          <a:noFill/>
        </p:spPr>
        <p:txBody>
          <a:bodyPr wrap="square" rtlCol="0">
            <a:spAutoFit/>
          </a:bodyPr>
          <a:lstStyle/>
          <a:p>
            <a:pPr algn="ctr"/>
            <a:r>
              <a:rPr lang="en-US" sz="1600" b="0" i="0" dirty="0">
                <a:solidFill>
                  <a:schemeClr val="bg1"/>
                </a:solidFill>
                <a:effectLst/>
                <a:latin typeface="Arial" panose="020B0604020202020204" pitchFamily="34" charset="0"/>
                <a:cs typeface="Arial" panose="020B0604020202020204" pitchFamily="34" charset="0"/>
              </a:rPr>
              <a:t>Serviceable Obtainable Market</a:t>
            </a:r>
            <a:r>
              <a:rPr lang="en-US" sz="1600" dirty="0">
                <a:solidFill>
                  <a:schemeClr val="bg1"/>
                </a:solidFill>
                <a:latin typeface="Arial" panose="020B0604020202020204" pitchFamily="34" charset="0"/>
                <a:cs typeface="Arial" panose="020B0604020202020204" pitchFamily="34" charset="0"/>
              </a:rPr>
              <a:t>:</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[Insert number]</a:t>
            </a:r>
          </a:p>
        </p:txBody>
      </p:sp>
      <p:sp>
        <p:nvSpPr>
          <p:cNvPr id="24" name="TextBox 23">
            <a:extLst>
              <a:ext uri="{FF2B5EF4-FFF2-40B4-BE49-F238E27FC236}">
                <a16:creationId xmlns:a16="http://schemas.microsoft.com/office/drawing/2014/main" id="{9C77C14E-7681-44A3-D195-0739EC80D62E}"/>
              </a:ext>
            </a:extLst>
          </p:cNvPr>
          <p:cNvSpPr txBox="1"/>
          <p:nvPr/>
        </p:nvSpPr>
        <p:spPr>
          <a:xfrm>
            <a:off x="491463" y="5839664"/>
            <a:ext cx="355569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[Insert deeper description, if relevant]</a:t>
            </a:r>
            <a:endParaRPr lang="en-US" sz="12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4F1C38E-8812-6631-4D63-57B545664E7D}"/>
              </a:ext>
            </a:extLst>
          </p:cNvPr>
          <p:cNvSpPr txBox="1"/>
          <p:nvPr/>
        </p:nvSpPr>
        <p:spPr>
          <a:xfrm>
            <a:off x="4021753" y="5839664"/>
            <a:ext cx="4125929"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[Insert deeper description, if relevant]</a:t>
            </a:r>
            <a:endParaRPr lang="en-US"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768FC58-6946-B0FD-74B4-1918F0830B53}"/>
              </a:ext>
            </a:extLst>
          </p:cNvPr>
          <p:cNvSpPr txBox="1"/>
          <p:nvPr/>
        </p:nvSpPr>
        <p:spPr>
          <a:xfrm>
            <a:off x="8122280" y="5839664"/>
            <a:ext cx="3555692" cy="276999"/>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[Insert deeper description, if relevant]</a:t>
            </a:r>
            <a:endParaRPr lang="en-US" sz="1200" b="1" dirty="0">
              <a:solidFill>
                <a:schemeClr val="bg1"/>
              </a:solidFill>
              <a:latin typeface="Arial" panose="020B0604020202020204" pitchFamily="34" charset="0"/>
              <a:cs typeface="Arial" panose="020B0604020202020204" pitchFamily="34" charset="0"/>
            </a:endParaRPr>
          </a:p>
        </p:txBody>
      </p:sp>
      <p:sp>
        <p:nvSpPr>
          <p:cNvPr id="28" name="1. On-page tracker">
            <a:extLst>
              <a:ext uri="{FF2B5EF4-FFF2-40B4-BE49-F238E27FC236}">
                <a16:creationId xmlns:a16="http://schemas.microsoft.com/office/drawing/2014/main" id="{971738C4-2A41-3766-D7FD-1FD725727530}"/>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Business model</a:t>
            </a:r>
          </a:p>
        </p:txBody>
      </p:sp>
      <p:sp>
        <p:nvSpPr>
          <p:cNvPr id="5" name="Footer Placeholder 2">
            <a:extLst>
              <a:ext uri="{FF2B5EF4-FFF2-40B4-BE49-F238E27FC236}">
                <a16:creationId xmlns:a16="http://schemas.microsoft.com/office/drawing/2014/main" id="{C7F849EB-80D4-6ED9-A128-9C3DE1AB6482}"/>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434861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9987-6506-7506-4FE5-C0CBA2E37DB8}"/>
              </a:ext>
            </a:extLst>
          </p:cNvPr>
          <p:cNvSpPr>
            <a:spLocks noGrp="1"/>
          </p:cNvSpPr>
          <p:nvPr>
            <p:ph type="title"/>
          </p:nvPr>
        </p:nvSpPr>
        <p:spPr/>
        <p:txBody>
          <a:bodyPr/>
          <a:lstStyle/>
          <a:p>
            <a:r>
              <a:rPr lang="en-US" dirty="0"/>
              <a:t>Business case</a:t>
            </a:r>
            <a:br>
              <a:rPr lang="en-US" dirty="0"/>
            </a:br>
            <a:r>
              <a:rPr lang="en-US" sz="1600" b="0" dirty="0"/>
              <a:t>Based on [insert description] market growth assumptions</a:t>
            </a:r>
          </a:p>
        </p:txBody>
      </p:sp>
      <p:sp>
        <p:nvSpPr>
          <p:cNvPr id="6" name="Rectangle 5">
            <a:extLst>
              <a:ext uri="{FF2B5EF4-FFF2-40B4-BE49-F238E27FC236}">
                <a16:creationId xmlns:a16="http://schemas.microsoft.com/office/drawing/2014/main" id="{11DD6BCA-1827-ED6E-373D-9671648AE46C}"/>
              </a:ext>
            </a:extLst>
          </p:cNvPr>
          <p:cNvSpPr/>
          <p:nvPr/>
        </p:nvSpPr>
        <p:spPr>
          <a:xfrm>
            <a:off x="9059333" y="1318966"/>
            <a:ext cx="257793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000" b="1" dirty="0">
                <a:solidFill>
                  <a:schemeClr val="bg1"/>
                </a:solidFill>
                <a:latin typeface="Arial" panose="020B0604020202020204" pitchFamily="34" charset="0"/>
                <a:cs typeface="Arial" panose="020B0604020202020204" pitchFamily="34" charset="0"/>
              </a:rPr>
              <a:t>Note: </a:t>
            </a:r>
            <a:r>
              <a:rPr lang="en-US" sz="1000" dirty="0">
                <a:solidFill>
                  <a:schemeClr val="bg1"/>
                </a:solidFill>
                <a:latin typeface="Arial" panose="020B0604020202020204" pitchFamily="34" charset="0"/>
                <a:cs typeface="Arial" panose="020B0604020202020204" pitchFamily="34" charset="0"/>
              </a:rPr>
              <a:t>[Insert note, if relevant]</a:t>
            </a:r>
          </a:p>
          <a:p>
            <a:pPr algn="r"/>
            <a:endParaRPr lang="en-US" sz="1000" dirty="0">
              <a:solidFill>
                <a:schemeClr val="bg1"/>
              </a:solidFill>
              <a:latin typeface="Arial" panose="020B0604020202020204" pitchFamily="34" charset="0"/>
              <a:cs typeface="Arial" panose="020B0604020202020204" pitchFamily="34" charset="0"/>
            </a:endParaRPr>
          </a:p>
          <a:p>
            <a:pPr algn="r"/>
            <a:r>
              <a:rPr lang="en-US" sz="1000" dirty="0">
                <a:solidFill>
                  <a:schemeClr val="bg1"/>
                </a:solidFill>
                <a:latin typeface="Arial" panose="020B0604020202020204" pitchFamily="34" charset="0"/>
                <a:cs typeface="Arial" panose="020B0604020202020204" pitchFamily="34" charset="0"/>
              </a:rPr>
              <a:t>See full Excel attached. </a:t>
            </a:r>
            <a:endParaRPr lang="en-US" sz="1000" b="1"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A92123A-155A-ACBB-6253-14A9154375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808" y="1318966"/>
            <a:ext cx="8391548" cy="5066594"/>
          </a:xfrm>
          <a:prstGeom prst="rect">
            <a:avLst/>
          </a:prstGeom>
        </p:spPr>
      </p:pic>
      <p:sp>
        <p:nvSpPr>
          <p:cNvPr id="7" name="1. On-page tracker">
            <a:extLst>
              <a:ext uri="{FF2B5EF4-FFF2-40B4-BE49-F238E27FC236}">
                <a16:creationId xmlns:a16="http://schemas.microsoft.com/office/drawing/2014/main" id="{691CCE22-883D-5286-F067-35FD4C3C2AF1}"/>
              </a:ext>
            </a:extLst>
          </p:cNvPr>
          <p:cNvSpPr txBox="1">
            <a:spLocks/>
          </p:cNvSpPr>
          <p:nvPr>
            <p:custDataLst>
              <p:tags r:id="rId1"/>
            </p:custDataLst>
          </p:nvPr>
        </p:nvSpPr>
        <p:spPr>
          <a:xfrm>
            <a:off x="7630160" y="100540"/>
            <a:ext cx="4007104" cy="123111"/>
          </a:xfrm>
          <a:prstGeom prst="rect">
            <a:avLst/>
          </a:prstGeom>
        </p:spPr>
        <p:txBody>
          <a:bodyPr wrap="square" rIns="0"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Business model</a:t>
            </a:r>
          </a:p>
        </p:txBody>
      </p:sp>
      <p:sp>
        <p:nvSpPr>
          <p:cNvPr id="8" name="Rectangle 7">
            <a:extLst>
              <a:ext uri="{FF2B5EF4-FFF2-40B4-BE49-F238E27FC236}">
                <a16:creationId xmlns:a16="http://schemas.microsoft.com/office/drawing/2014/main" id="{BC1A155A-B2A8-CA39-B6B1-F17C50E8CCF8}"/>
              </a:ext>
            </a:extLst>
          </p:cNvPr>
          <p:cNvSpPr/>
          <p:nvPr/>
        </p:nvSpPr>
        <p:spPr>
          <a:xfrm>
            <a:off x="2093441" y="2438400"/>
            <a:ext cx="5324282" cy="2902226"/>
          </a:xfrm>
          <a:prstGeom prst="rect">
            <a:avLst/>
          </a:prstGeom>
          <a:solidFill>
            <a:schemeClr val="tx1"/>
          </a:solidFill>
          <a:ln w="6350" cap="sq">
            <a:solidFill>
              <a:schemeClr val="bg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US" sz="1600" dirty="0">
                <a:solidFill>
                  <a:schemeClr val="bg1"/>
                </a:solidFill>
              </a:rPr>
              <a:t>[Insert screenshot of Excel or </a:t>
            </a:r>
            <a:br>
              <a:rPr lang="en-US" sz="1600" dirty="0">
                <a:solidFill>
                  <a:schemeClr val="bg1"/>
                </a:solidFill>
              </a:rPr>
            </a:br>
            <a:r>
              <a:rPr lang="en-US" sz="1600" dirty="0">
                <a:solidFill>
                  <a:schemeClr val="bg1"/>
                </a:solidFill>
              </a:rPr>
              <a:t>Excel table directly, if relevant]</a:t>
            </a:r>
          </a:p>
        </p:txBody>
      </p:sp>
      <p:sp>
        <p:nvSpPr>
          <p:cNvPr id="9" name="Footer Placeholder 2">
            <a:extLst>
              <a:ext uri="{FF2B5EF4-FFF2-40B4-BE49-F238E27FC236}">
                <a16:creationId xmlns:a16="http://schemas.microsoft.com/office/drawing/2014/main" id="{7E2D9C91-1EAE-3F8A-CDF0-C994C712AB76}"/>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471146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p:txBody>
          <a:bodyPr/>
          <a:lstStyle/>
          <a:p>
            <a:r>
              <a:rPr lang="en-GB" dirty="0"/>
              <a:t>Developing the business case and ROI for [project x] is based on six building blocks</a:t>
            </a:r>
            <a:endParaRPr lang="en-US" dirty="0"/>
          </a:p>
        </p:txBody>
      </p:sp>
      <p:sp>
        <p:nvSpPr>
          <p:cNvPr id="5" name="Subtitle 4">
            <a:extLst>
              <a:ext uri="{FF2B5EF4-FFF2-40B4-BE49-F238E27FC236}">
                <a16:creationId xmlns:a16="http://schemas.microsoft.com/office/drawing/2014/main" id="{A03668B8-0DEB-DE42-10D2-0E4956E18D0F}"/>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58737D24-CFA7-E68A-5662-9DD573EF4402}"/>
              </a:ext>
            </a:extLst>
          </p:cNvPr>
          <p:cNvSpPr>
            <a:spLocks noGrp="1"/>
          </p:cNvSpPr>
          <p:nvPr>
            <p:ph type="body" sz="quarter" idx="17"/>
          </p:nvPr>
        </p:nvSpPr>
        <p:spPr/>
        <p:txBody>
          <a:bodyPr/>
          <a:lstStyle/>
          <a:p>
            <a:r>
              <a:rPr lang="en-US" dirty="0"/>
              <a:t>Business model</a:t>
            </a:r>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[Insert</a:t>
            </a:r>
            <a:r>
              <a:rPr lang="en-US" sz="1200" dirty="0">
                <a:solidFill>
                  <a:schemeClr val="bg1"/>
                </a:solidFill>
                <a:latin typeface="Arial" panose="020B0604020202020204" pitchFamily="34" charset="0"/>
                <a:cs typeface="Arial" panose="020B0604020202020204" pitchFamily="34" charset="0"/>
              </a:rPr>
              <a:t> key considerations]</a:t>
            </a:r>
            <a:endParaRPr kumimoji="0" lang="en-US" sz="1200" b="0"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679971" y="1829980"/>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0" name="Rectangle 9">
            <a:extLst>
              <a:ext uri="{FF2B5EF4-FFF2-40B4-BE49-F238E27FC236}">
                <a16:creationId xmlns:a16="http://schemas.microsoft.com/office/drawing/2014/main" id="{6278F93C-610F-C38C-1A4D-352F5F305769}"/>
              </a:ext>
            </a:extLst>
          </p:cNvPr>
          <p:cNvSpPr>
            <a:spLocks/>
          </p:cNvSpPr>
          <p:nvPr/>
        </p:nvSpPr>
        <p:spPr>
          <a:xfrm>
            <a:off x="9043282" y="2374019"/>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third parameter e.g. revenue per customer]</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9050242" y="3433121"/>
            <a:ext cx="2468748" cy="773000"/>
          </a:xfrm>
          <a:prstGeom prst="rect">
            <a:avLst/>
          </a:prstGeom>
          <a:solidFill>
            <a:schemeClr val="bg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third parameter e.g. ongoing </a:t>
            </a:r>
            <a:r>
              <a:rPr kumimoji="0" lang="en-GB" sz="1100" b="1" i="0" u="none" strike="noStrike" kern="0" cap="none" spc="0" normalizeH="0" baseline="0" noProof="0" err="1">
                <a:ln>
                  <a:noFill/>
                </a:ln>
                <a:solidFill>
                  <a:srgbClr val="FFFFFF"/>
                </a:solidFill>
                <a:effectLst/>
                <a:uLnTx/>
                <a:uFillTx/>
                <a:latin typeface="Arial"/>
                <a:ea typeface="+mn-ea"/>
                <a:cs typeface="Arial"/>
                <a:sym typeface="Arial"/>
              </a:rPr>
              <a:t>opex</a:t>
            </a:r>
            <a:r>
              <a:rPr lang="en-GB" sz="1100" b="1">
                <a:solidFill>
                  <a:srgbClr val="FFFFFF"/>
                </a:solidFill>
                <a:ea typeface="+mn-ea"/>
              </a:rPr>
              <a:t>]</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673011" y="2374019"/>
            <a:ext cx="1056974"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679971" y="3433121"/>
            <a:ext cx="1056974" cy="773000"/>
          </a:xfrm>
          <a:prstGeom prst="rect">
            <a:avLst/>
          </a:prstGeom>
          <a:solidFill>
            <a:schemeClr val="bg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521919" y="3433121"/>
            <a:ext cx="2468748" cy="773000"/>
          </a:xfrm>
          <a:prstGeom prst="rect">
            <a:avLst/>
          </a:prstGeom>
          <a:solidFill>
            <a:schemeClr val="bg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first parameter e.g. customer acquisition cost]</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782601" y="2374019"/>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second parameter e.g. conversion]</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Oval 15">
            <a:extLst>
              <a:ext uri="{FF2B5EF4-FFF2-40B4-BE49-F238E27FC236}">
                <a16:creationId xmlns:a16="http://schemas.microsoft.com/office/drawing/2014/main" id="{AD5DC37D-ABBD-FA86-1E4F-C9D39763219B}"/>
              </a:ext>
            </a:extLst>
          </p:cNvPr>
          <p:cNvSpPr/>
          <p:nvPr/>
        </p:nvSpPr>
        <p:spPr>
          <a:xfrm>
            <a:off x="2007709" y="2642276"/>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001965"/>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F0CCAF22-E1DB-73ED-192B-61AEA824C533}"/>
              </a:ext>
            </a:extLst>
          </p:cNvPr>
          <p:cNvSpPr/>
          <p:nvPr/>
        </p:nvSpPr>
        <p:spPr>
          <a:xfrm>
            <a:off x="2007709" y="3709133"/>
            <a:ext cx="236486" cy="236486"/>
          </a:xfrm>
          <a:prstGeom prst="ellipse">
            <a:avLst/>
          </a:prstGeom>
          <a:solidFill>
            <a:schemeClr val="bg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2050915" y="3792621"/>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tx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latin typeface="Arial"/>
              <a:ea typeface="+mn-ea"/>
              <a:cs typeface="Arial"/>
              <a:sym typeface="Arial"/>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1"/>
            </p:custDataLst>
          </p:nvPr>
        </p:nvCxnSpPr>
        <p:spPr>
          <a:xfrm flipV="1">
            <a:off x="2278154" y="2172128"/>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BA9A47-A869-9EE7-6A50-D8A556D6D45B}"/>
              </a:ext>
            </a:extLst>
          </p:cNvPr>
          <p:cNvCxnSpPr>
            <a:cxnSpLocks/>
          </p:cNvCxnSpPr>
          <p:nvPr/>
        </p:nvCxnSpPr>
        <p:spPr>
          <a:xfrm flipV="1">
            <a:off x="5422420" y="4325986"/>
            <a:ext cx="1" cy="35542"/>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521919" y="2374019"/>
            <a:ext cx="2468748" cy="773000"/>
          </a:xfrm>
          <a:prstGeom prst="rect">
            <a:avLst/>
          </a:prstGeom>
          <a:solidFill>
            <a:schemeClr val="accent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first parameter e.g. traffic or number of customers reached]</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782601" y="3433121"/>
            <a:ext cx="2468748" cy="773000"/>
          </a:xfrm>
          <a:prstGeom prst="rect">
            <a:avLst/>
          </a:prstGeom>
          <a:solidFill>
            <a:schemeClr val="bg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srgbClr val="FFFFFF"/>
                </a:solidFill>
                <a:effectLst/>
                <a:uLnTx/>
                <a:uFillTx/>
                <a:latin typeface="Arial"/>
                <a:ea typeface="+mn-ea"/>
                <a:cs typeface="Arial"/>
                <a:sym typeface="Arial"/>
              </a:rPr>
              <a:t>[Insert second parameter e.g. funding]</a:t>
            </a:r>
            <a:endParaRPr kumimoji="0" lang="en-GB" sz="10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7" name="Oval 26">
            <a:extLst>
              <a:ext uri="{FF2B5EF4-FFF2-40B4-BE49-F238E27FC236}">
                <a16:creationId xmlns:a16="http://schemas.microsoft.com/office/drawing/2014/main" id="{EFECA4CF-1AF1-5197-14D7-03D22574AC60}"/>
              </a:ext>
            </a:extLst>
          </p:cNvPr>
          <p:cNvSpPr/>
          <p:nvPr/>
        </p:nvSpPr>
        <p:spPr>
          <a:xfrm>
            <a:off x="5268391" y="2642276"/>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latin typeface="Arial"/>
                <a:ea typeface="+mn-ea"/>
                <a:cs typeface="Arial"/>
                <a:sym typeface="Arial"/>
              </a:rPr>
              <a:t>X</a:t>
            </a:r>
            <a:endParaRPr kumimoji="0" lang="en-GB" sz="1200" b="1"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28" name="Oval 27">
            <a:extLst>
              <a:ext uri="{FF2B5EF4-FFF2-40B4-BE49-F238E27FC236}">
                <a16:creationId xmlns:a16="http://schemas.microsoft.com/office/drawing/2014/main" id="{1F8BC560-4950-5DC0-ABCE-90AE685C6699}"/>
              </a:ext>
            </a:extLst>
          </p:cNvPr>
          <p:cNvSpPr/>
          <p:nvPr/>
        </p:nvSpPr>
        <p:spPr>
          <a:xfrm>
            <a:off x="5268391" y="3709132"/>
            <a:ext cx="236486" cy="236486"/>
          </a:xfrm>
          <a:prstGeom prst="ellipse">
            <a:avLst/>
          </a:prstGeom>
          <a:solidFill>
            <a:schemeClr val="bg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latin typeface="Arial"/>
                <a:ea typeface="+mn-ea"/>
                <a:cs typeface="Arial"/>
                <a:sym typeface="Arial"/>
              </a:rPr>
              <a:t>+</a:t>
            </a:r>
            <a:endParaRPr kumimoji="0" lang="en-GB"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Oval 28">
            <a:extLst>
              <a:ext uri="{FF2B5EF4-FFF2-40B4-BE49-F238E27FC236}">
                <a16:creationId xmlns:a16="http://schemas.microsoft.com/office/drawing/2014/main" id="{2D36CDED-0412-F1F6-ADA3-FF822A9CBFC9}"/>
              </a:ext>
            </a:extLst>
          </p:cNvPr>
          <p:cNvSpPr/>
          <p:nvPr/>
        </p:nvSpPr>
        <p:spPr>
          <a:xfrm>
            <a:off x="8529073" y="2642276"/>
            <a:ext cx="236486" cy="236486"/>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latin typeface="Arial"/>
                <a:ea typeface="+mn-ea"/>
                <a:cs typeface="Arial"/>
                <a:sym typeface="Arial"/>
              </a:rPr>
              <a:t>X</a:t>
            </a:r>
            <a:endParaRPr kumimoji="0" lang="en-GB" sz="1200" b="1"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30" name="Oval 29">
            <a:extLst>
              <a:ext uri="{FF2B5EF4-FFF2-40B4-BE49-F238E27FC236}">
                <a16:creationId xmlns:a16="http://schemas.microsoft.com/office/drawing/2014/main" id="{3FADA450-3E0B-F042-1230-1E7EECD2C47C}"/>
              </a:ext>
            </a:extLst>
          </p:cNvPr>
          <p:cNvSpPr/>
          <p:nvPr/>
        </p:nvSpPr>
        <p:spPr>
          <a:xfrm>
            <a:off x="8529073" y="3709132"/>
            <a:ext cx="236486" cy="236486"/>
          </a:xfrm>
          <a:prstGeom prst="ellipse">
            <a:avLst/>
          </a:prstGeom>
          <a:solidFill>
            <a:schemeClr val="bg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latin typeface="Arial"/>
                <a:ea typeface="+mn-ea"/>
                <a:cs typeface="Arial"/>
                <a:sym typeface="Arial"/>
              </a:rPr>
              <a:t>+</a:t>
            </a:r>
            <a:endParaRPr kumimoji="0" lang="en-GB" sz="1800"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168493" y="2172128"/>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2050915" y="2725764"/>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tx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latin typeface="Arial"/>
              <a:ea typeface="+mn-ea"/>
              <a:cs typeface="Arial"/>
              <a:sym typeface="Arial"/>
            </a:endParaRPr>
          </a:p>
        </p:txBody>
      </p:sp>
    </p:spTree>
    <p:extLst>
      <p:ext uri="{BB962C8B-B14F-4D97-AF65-F5344CB8AC3E}">
        <p14:creationId xmlns:p14="http://schemas.microsoft.com/office/powerpoint/2010/main" val="2258342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5322D-A95F-C1F4-D59D-01B90C3ADA1A}"/>
              </a:ext>
            </a:extLst>
          </p:cNvPr>
          <p:cNvSpPr>
            <a:spLocks noGrp="1"/>
          </p:cNvSpPr>
          <p:nvPr>
            <p:ph type="title"/>
          </p:nvPr>
        </p:nvSpPr>
        <p:spPr>
          <a:xfrm>
            <a:off x="554735" y="1706563"/>
            <a:ext cx="4450401" cy="694944"/>
          </a:xfrm>
        </p:spPr>
        <p:txBody>
          <a:bodyPr/>
          <a:lstStyle/>
          <a:p>
            <a:r>
              <a:rPr lang="en-US" sz="4800" dirty="0"/>
              <a:t>Financial projections and scenarios</a:t>
            </a:r>
          </a:p>
        </p:txBody>
      </p:sp>
      <p:sp>
        <p:nvSpPr>
          <p:cNvPr id="4" name="Text Placeholder 3">
            <a:extLst>
              <a:ext uri="{FF2B5EF4-FFF2-40B4-BE49-F238E27FC236}">
                <a16:creationId xmlns:a16="http://schemas.microsoft.com/office/drawing/2014/main" id="{60C19C26-77E8-8769-20A3-F0CC341A5B48}"/>
              </a:ext>
            </a:extLst>
          </p:cNvPr>
          <p:cNvSpPr>
            <a:spLocks noGrp="1"/>
          </p:cNvSpPr>
          <p:nvPr>
            <p:ph type="body" sz="quarter" idx="17"/>
          </p:nvPr>
        </p:nvSpPr>
        <p:spPr/>
        <p:txBody>
          <a:bodyPr/>
          <a:lstStyle/>
          <a:p>
            <a:endParaRPr lang="en-US"/>
          </a:p>
        </p:txBody>
      </p:sp>
      <p:sp>
        <p:nvSpPr>
          <p:cNvPr id="5" name="Text Placeholder 2">
            <a:extLst>
              <a:ext uri="{FF2B5EF4-FFF2-40B4-BE49-F238E27FC236}">
                <a16:creationId xmlns:a16="http://schemas.microsoft.com/office/drawing/2014/main" id="{9B1D0342-6445-4D1F-DF3B-044094208C85}"/>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dirty="0">
                <a:solidFill>
                  <a:schemeClr val="bg1"/>
                </a:solidFill>
              </a:rPr>
              <a:t>05</a:t>
            </a:r>
          </a:p>
        </p:txBody>
      </p:sp>
    </p:spTree>
    <p:extLst>
      <p:ext uri="{BB962C8B-B14F-4D97-AF65-F5344CB8AC3E}">
        <p14:creationId xmlns:p14="http://schemas.microsoft.com/office/powerpoint/2010/main" val="2775372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1.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4.xml><?xml version="1.0" encoding="utf-8"?>
<p:tagLst xmlns:a="http://schemas.openxmlformats.org/drawingml/2006/main" xmlns:r="http://schemas.openxmlformats.org/officeDocument/2006/relationships" xmlns:p="http://schemas.openxmlformats.org/presentationml/2006/main">
  <p:tag name="SHAPENAME" val="5. Source"/>
</p:tagLst>
</file>

<file path=ppt/tags/tag1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1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1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8.xml><?xml version="1.0" encoding="utf-8"?>
<p:tagLst xmlns:a="http://schemas.openxmlformats.org/drawingml/2006/main" xmlns:r="http://schemas.openxmlformats.org/officeDocument/2006/relationships" xmlns:p="http://schemas.openxmlformats.org/presentationml/2006/main">
  <p:tag name="SHAPENAME" val="5. Source"/>
</p:tagLst>
</file>

<file path=ppt/tags/tag1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2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2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31.xml><?xml version="1.0" encoding="utf-8"?>
<p:tagLst xmlns:a="http://schemas.openxmlformats.org/drawingml/2006/main" xmlns:r="http://schemas.openxmlformats.org/officeDocument/2006/relationships" xmlns:p="http://schemas.openxmlformats.org/presentationml/2006/main">
  <p:tag name="SHAPENAME" val="5. Source"/>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SHAPENAME" val="5. Source"/>
</p:tagLst>
</file>

<file path=ppt/tags/tag13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SHAPENAME" val="BottomLine"/>
</p:tagLst>
</file>

<file path=ppt/tags/tag151.xml><?xml version="1.0" encoding="utf-8"?>
<p:tagLst xmlns:a="http://schemas.openxmlformats.org/drawingml/2006/main" xmlns:r="http://schemas.openxmlformats.org/officeDocument/2006/relationships" xmlns:p="http://schemas.openxmlformats.org/presentationml/2006/main">
  <p:tag name="SHAPENAME" val="TopLine"/>
</p:tagLst>
</file>

<file path=ppt/tags/tag1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3.xml><?xml version="1.0" encoding="utf-8"?>
<p:tagLst xmlns:a="http://schemas.openxmlformats.org/drawingml/2006/main" xmlns:r="http://schemas.openxmlformats.org/officeDocument/2006/relationships" xmlns:p="http://schemas.openxmlformats.org/presentationml/2006/main">
  <p:tag name="SHAPENAME" val="Grid"/>
</p:tagLst>
</file>

<file path=ppt/tags/tag154.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NAME" val="Moon"/>
</p:tagLst>
</file>

<file path=ppt/tags/tag157.xml><?xml version="1.0" encoding="utf-8"?>
<p:tagLst xmlns:a="http://schemas.openxmlformats.org/drawingml/2006/main" xmlns:r="http://schemas.openxmlformats.org/officeDocument/2006/relationships" xmlns:p="http://schemas.openxmlformats.org/presentationml/2006/main">
  <p:tag name="NAME" val="Moon"/>
</p:tagLst>
</file>

<file path=ppt/tags/tag158.xml><?xml version="1.0" encoding="utf-8"?>
<p:tagLst xmlns:a="http://schemas.openxmlformats.org/drawingml/2006/main" xmlns:r="http://schemas.openxmlformats.org/officeDocument/2006/relationships" xmlns:p="http://schemas.openxmlformats.org/presentationml/2006/main">
  <p:tag name="NAME" val="Moon"/>
</p:tagLst>
</file>

<file path=ppt/tags/tag159.xml><?xml version="1.0" encoding="utf-8"?>
<p:tagLst xmlns:a="http://schemas.openxmlformats.org/drawingml/2006/main" xmlns:r="http://schemas.openxmlformats.org/officeDocument/2006/relationships" xmlns:p="http://schemas.openxmlformats.org/presentationml/2006/main">
  <p:tag name="NAME" val="Moon"/>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NAME" val="Moon"/>
</p:tagLst>
</file>

<file path=ppt/tags/tag161.xml><?xml version="1.0" encoding="utf-8"?>
<p:tagLst xmlns:a="http://schemas.openxmlformats.org/drawingml/2006/main" xmlns:r="http://schemas.openxmlformats.org/officeDocument/2006/relationships" xmlns:p="http://schemas.openxmlformats.org/presentationml/2006/main">
  <p:tag name="ANGLE" val="5"/>
</p:tagLst>
</file>

<file path=ppt/tags/tag162.xml><?xml version="1.0" encoding="utf-8"?>
<p:tagLst xmlns:a="http://schemas.openxmlformats.org/drawingml/2006/main" xmlns:r="http://schemas.openxmlformats.org/officeDocument/2006/relationships" xmlns:p="http://schemas.openxmlformats.org/presentationml/2006/main">
  <p:tag name="ANGLE" val="5"/>
</p:tagLst>
</file>

<file path=ppt/tags/tag163.xml><?xml version="1.0" encoding="utf-8"?>
<p:tagLst xmlns:a="http://schemas.openxmlformats.org/drawingml/2006/main" xmlns:r="http://schemas.openxmlformats.org/officeDocument/2006/relationships" xmlns:p="http://schemas.openxmlformats.org/presentationml/2006/main">
  <p:tag name="ANGLE" val="4"/>
</p:tagLst>
</file>

<file path=ppt/tags/tag164.xml><?xml version="1.0" encoding="utf-8"?>
<p:tagLst xmlns:a="http://schemas.openxmlformats.org/drawingml/2006/main" xmlns:r="http://schemas.openxmlformats.org/officeDocument/2006/relationships" xmlns:p="http://schemas.openxmlformats.org/presentationml/2006/main">
  <p:tag name="ANGLE" val="4"/>
</p:tagLst>
</file>

<file path=ppt/tags/tag165.xml><?xml version="1.0" encoding="utf-8"?>
<p:tagLst xmlns:a="http://schemas.openxmlformats.org/drawingml/2006/main" xmlns:r="http://schemas.openxmlformats.org/officeDocument/2006/relationships" xmlns:p="http://schemas.openxmlformats.org/presentationml/2006/main">
  <p:tag name="ANGLE" val="3"/>
</p:tagLst>
</file>

<file path=ppt/tags/tag166.xml><?xml version="1.0" encoding="utf-8"?>
<p:tagLst xmlns:a="http://schemas.openxmlformats.org/drawingml/2006/main" xmlns:r="http://schemas.openxmlformats.org/officeDocument/2006/relationships" xmlns:p="http://schemas.openxmlformats.org/presentationml/2006/main">
  <p:tag name="ANGLE" val="3"/>
</p:tagLst>
</file>

<file path=ppt/tags/tag167.xml><?xml version="1.0" encoding="utf-8"?>
<p:tagLst xmlns:a="http://schemas.openxmlformats.org/drawingml/2006/main" xmlns:r="http://schemas.openxmlformats.org/officeDocument/2006/relationships" xmlns:p="http://schemas.openxmlformats.org/presentationml/2006/main">
  <p:tag name="ANGLE" val="2"/>
</p:tagLst>
</file>

<file path=ppt/tags/tag168.xml><?xml version="1.0" encoding="utf-8"?>
<p:tagLst xmlns:a="http://schemas.openxmlformats.org/drawingml/2006/main" xmlns:r="http://schemas.openxmlformats.org/officeDocument/2006/relationships" xmlns:p="http://schemas.openxmlformats.org/presentationml/2006/main">
  <p:tag name="ANGLE" val="2"/>
</p:tagLst>
</file>

<file path=ppt/tags/tag169.xml><?xml version="1.0" encoding="utf-8"?>
<p:tagLst xmlns:a="http://schemas.openxmlformats.org/drawingml/2006/main" xmlns:r="http://schemas.openxmlformats.org/officeDocument/2006/relationships" xmlns:p="http://schemas.openxmlformats.org/presentationml/2006/main">
  <p:tag name="ANGLE" val="1"/>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ANGLE" val="1"/>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7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7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7.xml><?xml version="1.0" encoding="utf-8"?>
<p:tagLst xmlns:a="http://schemas.openxmlformats.org/drawingml/2006/main" xmlns:r="http://schemas.openxmlformats.org/officeDocument/2006/relationships" xmlns:p="http://schemas.openxmlformats.org/presentationml/2006/main">
  <p:tag name="SHAPENAME" val="Subtitle"/>
</p:tagLst>
</file>

<file path=ppt/tags/tag178.xml><?xml version="1.0" encoding="utf-8"?>
<p:tagLst xmlns:a="http://schemas.openxmlformats.org/drawingml/2006/main" xmlns:r="http://schemas.openxmlformats.org/officeDocument/2006/relationships" xmlns:p="http://schemas.openxmlformats.org/presentationml/2006/main">
  <p:tag name="SHAPENAME" val="Titl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9.xml><?xml version="1.0" encoding="utf-8"?>
<p:tagLst xmlns:a="http://schemas.openxmlformats.org/drawingml/2006/main" xmlns:r="http://schemas.openxmlformats.org/officeDocument/2006/relationships" xmlns:p="http://schemas.openxmlformats.org/presentationml/2006/main">
  <p:tag name="SHAPENAME" val="5. Source"/>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3.xml><?xml version="1.0" encoding="utf-8"?>
<p:tagLst xmlns:a="http://schemas.openxmlformats.org/drawingml/2006/main" xmlns:r="http://schemas.openxmlformats.org/officeDocument/2006/relationships" xmlns:p="http://schemas.openxmlformats.org/presentationml/2006/main">
  <p:tag name="SHAPENAME" val="5. Source"/>
</p:tagLst>
</file>

<file path=ppt/tags/tag1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7.xml><?xml version="1.0" encoding="utf-8"?>
<p:tagLst xmlns:a="http://schemas.openxmlformats.org/drawingml/2006/main" xmlns:r="http://schemas.openxmlformats.org/officeDocument/2006/relationships" xmlns:p="http://schemas.openxmlformats.org/presentationml/2006/main">
  <p:tag name="SHAPENAME" val="5. Source"/>
</p:tagLst>
</file>

<file path=ppt/tags/tag1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0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5. Source"/>
</p:tagLst>
</file>

<file path=ppt/tags/tag2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3.xml><?xml version="1.0" encoding="utf-8"?>
<p:tagLst xmlns:a="http://schemas.openxmlformats.org/drawingml/2006/main" xmlns:r="http://schemas.openxmlformats.org/officeDocument/2006/relationships" xmlns:p="http://schemas.openxmlformats.org/presentationml/2006/main">
  <p:tag name="SHAPENAME" val="5. Source"/>
</p:tagLst>
</file>

<file path=ppt/tags/tag22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3.xml><?xml version="1.0" encoding="utf-8"?>
<p:tagLst xmlns:a="http://schemas.openxmlformats.org/drawingml/2006/main" xmlns:r="http://schemas.openxmlformats.org/officeDocument/2006/relationships" xmlns:p="http://schemas.openxmlformats.org/presentationml/2006/main">
  <p:tag name="SHAPENAME" val="5. Source"/>
</p:tagLst>
</file>

<file path=ppt/tags/tag2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3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6.xml><?xml version="1.0" encoding="utf-8"?>
<p:tagLst xmlns:a="http://schemas.openxmlformats.org/drawingml/2006/main" xmlns:r="http://schemas.openxmlformats.org/officeDocument/2006/relationships" xmlns:p="http://schemas.openxmlformats.org/presentationml/2006/main">
  <p:tag name="SHAPENAME" val="5. Source"/>
</p:tagLst>
</file>

<file path=ppt/tags/tag2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9.xml><?xml version="1.0" encoding="utf-8"?>
<p:tagLst xmlns:a="http://schemas.openxmlformats.org/drawingml/2006/main" xmlns:r="http://schemas.openxmlformats.org/officeDocument/2006/relationships" xmlns:p="http://schemas.openxmlformats.org/presentationml/2006/main">
  <p:tag name="SHAPENAME" val="5. Sourc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5.xml><?xml version="1.0" encoding="utf-8"?>
<p:tagLst xmlns:a="http://schemas.openxmlformats.org/drawingml/2006/main" xmlns:r="http://schemas.openxmlformats.org/officeDocument/2006/relationships" xmlns:p="http://schemas.openxmlformats.org/presentationml/2006/main">
  <p:tag name="SHAPENAME" val="5. Source"/>
</p:tagLst>
</file>

<file path=ppt/tags/tag2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xml><?xml version="1.0" encoding="utf-8"?>
<p:tagLst xmlns:a="http://schemas.openxmlformats.org/drawingml/2006/main" xmlns:r="http://schemas.openxmlformats.org/officeDocument/2006/relationships" xmlns:p="http://schemas.openxmlformats.org/presentationml/2006/main">
  <p:tag name="SHAPENAME" val="ClientLogo"/>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DQXQhzZKOYYoJjLj2Y7uZ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yxhseLANMdnhg3Y2p1S0a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w1NSLH_behMRqZbtdVV_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lxEMfQdBlf8F_DDsb9os9g"/>
</p:tagLst>
</file>

<file path=ppt/tags/tag2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NNJ4UydrkiZJE2du_g1wT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FlgbfubLIeXL06bMUTjBZ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29.xml><?xml version="1.0" encoding="utf-8"?>
<p:tagLst xmlns:a="http://schemas.openxmlformats.org/drawingml/2006/main" xmlns:r="http://schemas.openxmlformats.org/officeDocument/2006/relationships" xmlns:p="http://schemas.openxmlformats.org/presentationml/2006/main">
  <p:tag name="SHAPENAME" val="Subtitl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geBk0j8fxWNkFZY6A9xK7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Titl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3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ZORCNEKMR0Cmd5QuAd6OY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0.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43.xml><?xml version="1.0" encoding="utf-8"?>
<p:tagLst xmlns:a="http://schemas.openxmlformats.org/drawingml/2006/main" xmlns:r="http://schemas.openxmlformats.org/officeDocument/2006/relationships" xmlns:p="http://schemas.openxmlformats.org/presentationml/2006/main">
  <p:tag name="NAME" val="CustomIcon"/>
</p:tagLst>
</file>

<file path=ppt/tags/tag344.xml><?xml version="1.0" encoding="utf-8"?>
<p:tagLst xmlns:a="http://schemas.openxmlformats.org/drawingml/2006/main" xmlns:r="http://schemas.openxmlformats.org/officeDocument/2006/relationships" xmlns:p="http://schemas.openxmlformats.org/presentationml/2006/main">
  <p:tag name="NAME" val="CustomIcon"/>
</p:tagLst>
</file>

<file path=ppt/tags/tag345.xml><?xml version="1.0" encoding="utf-8"?>
<p:tagLst xmlns:a="http://schemas.openxmlformats.org/drawingml/2006/main" xmlns:r="http://schemas.openxmlformats.org/officeDocument/2006/relationships" xmlns:p="http://schemas.openxmlformats.org/presentationml/2006/main">
  <p:tag name="NAME" val="CustomIcon"/>
</p:tagLst>
</file>

<file path=ppt/tags/tag346.xml><?xml version="1.0" encoding="utf-8"?>
<p:tagLst xmlns:a="http://schemas.openxmlformats.org/drawingml/2006/main" xmlns:r="http://schemas.openxmlformats.org/officeDocument/2006/relationships" xmlns:p="http://schemas.openxmlformats.org/presentationml/2006/main">
  <p:tag name="NAME" val="CustomIcon"/>
</p:tagLst>
</file>

<file path=ppt/tags/tag34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5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5.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7.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5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61.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62.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6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6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6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6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67.xml><?xml version="1.0" encoding="utf-8"?>
<p:tagLst xmlns:a="http://schemas.openxmlformats.org/drawingml/2006/main" xmlns:r="http://schemas.openxmlformats.org/officeDocument/2006/relationships" xmlns:p="http://schemas.openxmlformats.org/presentationml/2006/main">
  <p:tag name="NAME" val="CustomIcon"/>
</p:tagLst>
</file>

<file path=ppt/tags/tag368.xml><?xml version="1.0" encoding="utf-8"?>
<p:tagLst xmlns:a="http://schemas.openxmlformats.org/drawingml/2006/main" xmlns:r="http://schemas.openxmlformats.org/officeDocument/2006/relationships" xmlns:p="http://schemas.openxmlformats.org/presentationml/2006/main">
  <p:tag name="NAME" val="CustomIcon"/>
</p:tagLst>
</file>

<file path=ppt/tags/tag369.xml><?xml version="1.0" encoding="utf-8"?>
<p:tagLst xmlns:a="http://schemas.openxmlformats.org/drawingml/2006/main" xmlns:r="http://schemas.openxmlformats.org/officeDocument/2006/relationships" xmlns:p="http://schemas.openxmlformats.org/presentationml/2006/main">
  <p:tag name="NAME" val="CustomIcon"/>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443.xml><?xml version="1.0" encoding="utf-8"?>
<p:tagLst xmlns:a="http://schemas.openxmlformats.org/drawingml/2006/main" xmlns:r="http://schemas.openxmlformats.org/officeDocument/2006/relationships" xmlns:p="http://schemas.openxmlformats.org/presentationml/2006/main">
  <p:tag name="NAME" val="TrackerNumBlue"/>
</p:tagLst>
</file>

<file path=ppt/tags/tag444.xml><?xml version="1.0" encoding="utf-8"?>
<p:tagLst xmlns:a="http://schemas.openxmlformats.org/drawingml/2006/main" xmlns:r="http://schemas.openxmlformats.org/officeDocument/2006/relationships" xmlns:p="http://schemas.openxmlformats.org/presentationml/2006/main">
  <p:tag name="NAME" val="TrackerNumBlue"/>
</p:tagLst>
</file>

<file path=ppt/tags/tag445.xml><?xml version="1.0" encoding="utf-8"?>
<p:tagLst xmlns:a="http://schemas.openxmlformats.org/drawingml/2006/main" xmlns:r="http://schemas.openxmlformats.org/officeDocument/2006/relationships" xmlns:p="http://schemas.openxmlformats.org/presentationml/2006/main">
  <p:tag name="NAME" val="TrackerNumBlu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5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5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55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6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2.xml><?xml version="1.0" encoding="utf-8"?>
<p:tagLst xmlns:a="http://schemas.openxmlformats.org/drawingml/2006/main" xmlns:r="http://schemas.openxmlformats.org/officeDocument/2006/relationships" xmlns:p="http://schemas.openxmlformats.org/presentationml/2006/main">
  <p:tag name="NAME" val="CustomIcon"/>
</p:tagLst>
</file>

<file path=ppt/tags/tag563.xml><?xml version="1.0" encoding="utf-8"?>
<p:tagLst xmlns:a="http://schemas.openxmlformats.org/drawingml/2006/main" xmlns:r="http://schemas.openxmlformats.org/officeDocument/2006/relationships" xmlns:p="http://schemas.openxmlformats.org/presentationml/2006/main">
  <p:tag name="NAME" val="CustomIcon"/>
</p:tagLst>
</file>

<file path=ppt/tags/tag564.xml><?xml version="1.0" encoding="utf-8"?>
<p:tagLst xmlns:a="http://schemas.openxmlformats.org/drawingml/2006/main" xmlns:r="http://schemas.openxmlformats.org/officeDocument/2006/relationships" xmlns:p="http://schemas.openxmlformats.org/presentationml/2006/main">
  <p:tag name="NAME" val="CustomIcon"/>
</p:tagLst>
</file>

<file path=ppt/tags/tag565.xml><?xml version="1.0" encoding="utf-8"?>
<p:tagLst xmlns:a="http://schemas.openxmlformats.org/drawingml/2006/main" xmlns:r="http://schemas.openxmlformats.org/officeDocument/2006/relationships" xmlns:p="http://schemas.openxmlformats.org/presentationml/2006/main">
  <p:tag name="NAME" val="CustomIcon"/>
</p:tagLst>
</file>

<file path=ppt/tags/tag566.xml><?xml version="1.0" encoding="utf-8"?>
<p:tagLst xmlns:a="http://schemas.openxmlformats.org/drawingml/2006/main" xmlns:r="http://schemas.openxmlformats.org/officeDocument/2006/relationships" xmlns:p="http://schemas.openxmlformats.org/presentationml/2006/main">
  <p:tag name="NAME" val="CustomIcon"/>
</p:tagLst>
</file>

<file path=ppt/tags/tag567.xml><?xml version="1.0" encoding="utf-8"?>
<p:tagLst xmlns:a="http://schemas.openxmlformats.org/drawingml/2006/main" xmlns:r="http://schemas.openxmlformats.org/officeDocument/2006/relationships" xmlns:p="http://schemas.openxmlformats.org/presentationml/2006/main">
  <p:tag name="NAME" val="CustomIcon"/>
</p:tagLst>
</file>

<file path=ppt/tags/tag56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5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7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7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58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4.xml><?xml version="1.0" encoding="utf-8"?>
<p:tagLst xmlns:a="http://schemas.openxmlformats.org/drawingml/2006/main" xmlns:r="http://schemas.openxmlformats.org/officeDocument/2006/relationships" xmlns:p="http://schemas.openxmlformats.org/presentationml/2006/main">
  <p:tag name="NAME" val="CustomIcon"/>
</p:tagLst>
</file>

<file path=ppt/tags/tag585.xml><?xml version="1.0" encoding="utf-8"?>
<p:tagLst xmlns:a="http://schemas.openxmlformats.org/drawingml/2006/main" xmlns:r="http://schemas.openxmlformats.org/officeDocument/2006/relationships" xmlns:p="http://schemas.openxmlformats.org/presentationml/2006/main">
  <p:tag name="NAME" val="CustomIcon"/>
</p:tagLst>
</file>

<file path=ppt/tags/tag58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87.xml><?xml version="1.0" encoding="utf-8"?>
<p:tagLst xmlns:a="http://schemas.openxmlformats.org/drawingml/2006/main" xmlns:r="http://schemas.openxmlformats.org/officeDocument/2006/relationships" xmlns:p="http://schemas.openxmlformats.org/presentationml/2006/main">
  <p:tag name="NAME" val="CustomIcon"/>
</p:tagLst>
</file>

<file path=ppt/tags/tag58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8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59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98.xml><?xml version="1.0" encoding="utf-8"?>
<p:tagLst xmlns:a="http://schemas.openxmlformats.org/drawingml/2006/main" xmlns:r="http://schemas.openxmlformats.org/officeDocument/2006/relationships" xmlns:p="http://schemas.openxmlformats.org/presentationml/2006/main">
  <p:tag name="NAME" val="CustomIcon"/>
</p:tagLst>
</file>

<file path=ppt/tags/tag59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00.xml><?xml version="1.0" encoding="utf-8"?>
<p:tagLst xmlns:a="http://schemas.openxmlformats.org/drawingml/2006/main" xmlns:r="http://schemas.openxmlformats.org/officeDocument/2006/relationships" xmlns:p="http://schemas.openxmlformats.org/presentationml/2006/main">
  <p:tag name="NAME" val="CustomIcon"/>
</p:tagLst>
</file>

<file path=ppt/tags/tag60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60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60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604.xml><?xml version="1.0" encoding="utf-8"?>
<p:tagLst xmlns:a="http://schemas.openxmlformats.org/drawingml/2006/main" xmlns:r="http://schemas.openxmlformats.org/officeDocument/2006/relationships" xmlns:p="http://schemas.openxmlformats.org/presentationml/2006/main">
  <p:tag name="NAME" val="CustomIcon"/>
</p:tagLst>
</file>

<file path=ppt/tags/tag605.xml><?xml version="1.0" encoding="utf-8"?>
<p:tagLst xmlns:a="http://schemas.openxmlformats.org/drawingml/2006/main" xmlns:r="http://schemas.openxmlformats.org/officeDocument/2006/relationships" xmlns:p="http://schemas.openxmlformats.org/presentationml/2006/main">
  <p:tag name="NAME" val="CustomIcon"/>
</p:tagLst>
</file>

<file path=ppt/tags/tag606.xml><?xml version="1.0" encoding="utf-8"?>
<p:tagLst xmlns:a="http://schemas.openxmlformats.org/drawingml/2006/main" xmlns:r="http://schemas.openxmlformats.org/officeDocument/2006/relationships" xmlns:p="http://schemas.openxmlformats.org/presentationml/2006/main">
  <p:tag name="NAME" val="CustomIcon"/>
</p:tagLst>
</file>

<file path=ppt/tags/tag607.xml><?xml version="1.0" encoding="utf-8"?>
<p:tagLst xmlns:a="http://schemas.openxmlformats.org/drawingml/2006/main" xmlns:r="http://schemas.openxmlformats.org/officeDocument/2006/relationships" xmlns:p="http://schemas.openxmlformats.org/presentationml/2006/main">
  <p:tag name="NAME" val="CustomIcon"/>
</p:tagLst>
</file>

<file path=ppt/tags/tag608.xml><?xml version="1.0" encoding="utf-8"?>
<p:tagLst xmlns:a="http://schemas.openxmlformats.org/drawingml/2006/main" xmlns:r="http://schemas.openxmlformats.org/officeDocument/2006/relationships" xmlns:p="http://schemas.openxmlformats.org/presentationml/2006/main">
  <p:tag name="NAME" val="CustomIcon"/>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63.xml><?xml version="1.0" encoding="utf-8"?>
<p:tagLst xmlns:a="http://schemas.openxmlformats.org/drawingml/2006/main" xmlns:r="http://schemas.openxmlformats.org/officeDocument/2006/relationships" xmlns:p="http://schemas.openxmlformats.org/presentationml/2006/main">
  <p:tag name="SHAPENAME" val="5. Sourc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642.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6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76.xml><?xml version="1.0" encoding="utf-8"?>
<p:tagLst xmlns:a="http://schemas.openxmlformats.org/drawingml/2006/main" xmlns:r="http://schemas.openxmlformats.org/officeDocument/2006/relationships" xmlns:p="http://schemas.openxmlformats.org/presentationml/2006/main">
  <p:tag name="SHAPENAME" val="5. Source"/>
</p:tagLst>
</file>

<file path=ppt/tags/tag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7.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5. Source"/>
</p:tagLst>
</file>

<file path=ppt/tags/tag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9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9.xml><?xml version="1.0" encoding="utf-8"?>
<p:tagLst xmlns:a="http://schemas.openxmlformats.org/drawingml/2006/main" xmlns:r="http://schemas.openxmlformats.org/officeDocument/2006/relationships" xmlns:p="http://schemas.openxmlformats.org/presentationml/2006/main">
  <p:tag name="SHAPENAME" val="TopLineRight"/>
</p:tagLst>
</file>

<file path=ppt/theme/theme1.xml><?xml version="1.0" encoding="utf-8"?>
<a:theme xmlns:a="http://schemas.openxmlformats.org/drawingml/2006/main" name="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2.xml><?xml version="1.0" encoding="utf-8"?>
<a:theme xmlns:a="http://schemas.openxmlformats.org/drawingml/2006/main" name="Dark">
  <a:themeElements>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00C64DB9-B4DC-496F-9AB5-5DAD18BDE9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34205</TotalTime>
  <Words>34311</Words>
  <Application>Microsoft Office PowerPoint</Application>
  <PresentationFormat>Widescreen</PresentationFormat>
  <Paragraphs>6066</Paragraphs>
  <Slides>300</Slides>
  <Notes>93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300</vt:i4>
      </vt:variant>
    </vt:vector>
  </HeadingPairs>
  <TitlesOfParts>
    <vt:vector size="312" baseType="lpstr">
      <vt:lpstr>ＭＳ Ｐゴシック</vt:lpstr>
      <vt:lpstr>.Apple Color Emoji UI</vt:lpstr>
      <vt:lpstr>Arabic Typesetting</vt:lpstr>
      <vt:lpstr>Arial</vt:lpstr>
      <vt:lpstr>Calibri</vt:lpstr>
      <vt:lpstr>Georgia</vt:lpstr>
      <vt:lpstr>Helvetica Neue</vt:lpstr>
      <vt:lpstr>Segoe UI</vt:lpstr>
      <vt:lpstr>Wingdings</vt:lpstr>
      <vt:lpstr>White</vt:lpstr>
      <vt:lpstr>Dark</vt:lpstr>
      <vt:lpstr>think-cell Slide</vt:lpstr>
      <vt:lpstr>PowerPoint Presentation</vt:lpstr>
      <vt:lpstr>Objectives of this template</vt:lpstr>
      <vt:lpstr>The template follows the classic 3 phase approach to creating a business case as used by McKinsey, BCG, and Bain</vt:lpstr>
      <vt:lpstr>Content of this template</vt:lpstr>
      <vt:lpstr>How we recommend using the template (I/III)</vt:lpstr>
      <vt:lpstr>How we recommend using the template (II/III)</vt:lpstr>
      <vt:lpstr>How we recommend using the template (III/III)</vt:lpstr>
      <vt:lpstr>PowerPoint Presentation</vt:lpstr>
      <vt:lpstr>[Business case name/title]</vt:lpstr>
      <vt:lpstr>Executive summary</vt:lpstr>
      <vt:lpstr>Executive summary</vt:lpstr>
      <vt:lpstr>Summary of this document</vt:lpstr>
      <vt:lpstr>Content</vt:lpstr>
      <vt:lpstr>This report will go over all aspects of [business/project x]</vt:lpstr>
      <vt:lpstr>Point of departure and rationale</vt:lpstr>
      <vt:lpstr>The digital transformation of [insert industry] is taking place and the next wave is now taking form in [insert segment]</vt:lpstr>
      <vt:lpstr>[Insert new solution or project] can address a new segment with [insert differentiation]</vt:lpstr>
      <vt:lpstr>Market is large ([xx USD]) and projected to grow [xx]% CAGR in next five years</vt:lpstr>
      <vt:lpstr>In past five years, market dominance has shifted from [xx] to [xx]</vt:lpstr>
      <vt:lpstr>Industry is fragmented with many [players 1], [players 2], and [players 3] dominating different parts of the customer landscape</vt:lpstr>
      <vt:lpstr>Three key trends are driving [insert changes that create opportunity for project X]</vt:lpstr>
      <vt:lpstr>[Insert trend x]</vt:lpstr>
      <vt:lpstr>[Insert trend x]</vt:lpstr>
      <vt:lpstr>[Insert trend x]</vt:lpstr>
      <vt:lpstr>Vision and ambition</vt:lpstr>
      <vt:lpstr>Vision</vt:lpstr>
      <vt:lpstr>Vision</vt:lpstr>
      <vt:lpstr>Our vision and ambition with [project/business x]</vt:lpstr>
      <vt:lpstr>The overall vision and strategy for the project</vt:lpstr>
      <vt:lpstr>PowerPoint Presentation</vt:lpstr>
      <vt:lpstr>Ambition is threefold with an overall goal of [insert]</vt:lpstr>
      <vt:lpstr>We see a strong fit to our overall [insert strategy]</vt:lpstr>
      <vt:lpstr>[Project/business x] will allow [insert company] to be [insert how this will give you a competitive advantage]</vt:lpstr>
      <vt:lpstr>Solution</vt:lpstr>
      <vt:lpstr>Our target customers are [insert segment] who are looking for [insert main value propositions] solution</vt:lpstr>
      <vt:lpstr>There are three main customer segments that are interesting to target with [insert solution]</vt:lpstr>
      <vt:lpstr>Details: Customer segments</vt:lpstr>
      <vt:lpstr>We will focus on [insert segment] as our primary target segment due to three reasons</vt:lpstr>
      <vt:lpstr>These customer segments generally have [insert number] main problem areas in regards to [insert]</vt:lpstr>
      <vt:lpstr>There are a multitude of pain points along the current customer journey</vt:lpstr>
      <vt:lpstr>01  [Insert main area of pain points]</vt:lpstr>
      <vt:lpstr>[Project X] will be built on three main value propositions:</vt:lpstr>
      <vt:lpstr>[Project X] will be built on three main value propositions:</vt:lpstr>
      <vt:lpstr>[Project X] will be built on three main value propositions:</vt:lpstr>
      <vt:lpstr>[Project X] will be built on three main value propositions:</vt:lpstr>
      <vt:lpstr>Solution</vt:lpstr>
      <vt:lpstr>Our solution will be tailored to this new [insert] segment with several distinctive core components</vt:lpstr>
      <vt:lpstr>The new customer journey will be built around [insert description]</vt:lpstr>
      <vt:lpstr>This translates to a customer experience that feels [insert description]</vt:lpstr>
      <vt:lpstr>Six core components will allow us to win in the market</vt:lpstr>
      <vt:lpstr>1. [Insert product component]</vt:lpstr>
      <vt:lpstr>1. [Insert product component]</vt:lpstr>
      <vt:lpstr>2. [Insert product component]</vt:lpstr>
      <vt:lpstr>3. [Insert product component]</vt:lpstr>
      <vt:lpstr>We will start with simple [features/products] and add more complex [features/products] in waves based on customer needs</vt:lpstr>
      <vt:lpstr>MVP launch market has been determined by attractiveness across [insert parameters]</vt:lpstr>
      <vt:lpstr>Given previous assessment, [insert geo] is most likely [insert e.g. to launch MVP in]</vt:lpstr>
      <vt:lpstr>There are several international growth scenarios depending on ambition level and desired speed</vt:lpstr>
      <vt:lpstr>A systematic approach is used to identify brand of [project x]</vt:lpstr>
      <vt:lpstr>Multiple brand directions have been explored during [insert timeframe]</vt:lpstr>
      <vt:lpstr>The [insert name] brand will leverage [insert how project x will be positioned compared to rest of company]</vt:lpstr>
      <vt:lpstr>There are several factors we need to take into consideration when deciding on governance and setup of [project x]</vt:lpstr>
      <vt:lpstr>The optimal [project x] setup is built up around [insert description]</vt:lpstr>
      <vt:lpstr>Governance structure ensures strategic alignment with [Group/parent organization]</vt:lpstr>
      <vt:lpstr>[Project x] can selectively leverage capabilities of [company] to [insert description]</vt:lpstr>
      <vt:lpstr>Details: Process split between [project x] and [company]</vt:lpstr>
      <vt:lpstr>We recommend a [insert description] pricing based on [insert pricing strategy]</vt:lpstr>
      <vt:lpstr>[Project x] will take a unique position in the competitive landscape</vt:lpstr>
      <vt:lpstr>Our [distribution/marketing/growth] strategy follows three key steps</vt:lpstr>
      <vt:lpstr>[Marketing/sales category or approach]: [Description of strategy]</vt:lpstr>
      <vt:lpstr>The [growth/distribution/marketing] process requires cross-functional skills</vt:lpstr>
      <vt:lpstr>[Insert IT setup] is identified as the preferred option for [project x]</vt:lpstr>
      <vt:lpstr>We have three basic options for [project x]’s IT infrastructure</vt:lpstr>
      <vt:lpstr>[Insert option] is not a viable option due to lack of [insert]</vt:lpstr>
      <vt:lpstr>We have outlined some key questions to answer to be able to decide between the two remaining options</vt:lpstr>
      <vt:lpstr>[Insert option]</vt:lpstr>
      <vt:lpstr>[Insert option]</vt:lpstr>
      <vt:lpstr>Options [insert] and [insert] both have significant pros and cons</vt:lpstr>
      <vt:lpstr>We recommend option [insert]: [Insert name]</vt:lpstr>
      <vt:lpstr>Details: Criteria evaluation for each option</vt:lpstr>
      <vt:lpstr>There are [insert number] basic components in [project x]’s infrastructure</vt:lpstr>
      <vt:lpstr>Details: [Project x]’s infrastructure</vt:lpstr>
      <vt:lpstr>Vendor evaluation: Top [insert] contenders for [insert]</vt:lpstr>
      <vt:lpstr>We are considering a range of Build vs. Buy options</vt:lpstr>
      <vt:lpstr>[Project x] team will [insert description]</vt:lpstr>
      <vt:lpstr>[Project x] team will cover all key roles needed to build and scale the [solution] – supported by [company] functions as needed</vt:lpstr>
      <vt:lpstr>[Project x]team will gradually be expanded in line with the overall roadmap</vt:lpstr>
      <vt:lpstr>Business model</vt:lpstr>
      <vt:lpstr>We recommend a business model centered around [insert description of business model]</vt:lpstr>
      <vt:lpstr>Business Model Canvas</vt:lpstr>
      <vt:lpstr>Business Model Canvas</vt:lpstr>
      <vt:lpstr>Revenue: A [insert revenue model/pricing strategy] will enable shorter time to break-even compared to [insert alternative]</vt:lpstr>
      <vt:lpstr>Revenue streams</vt:lpstr>
      <vt:lpstr>Costs: Our [project x] solution will be [insert description], with majority of costs going to [insert cost bucket] as we grow</vt:lpstr>
      <vt:lpstr>Cost structure</vt:lpstr>
      <vt:lpstr>The overall [insert TAM, SAM, or SOM] is large and attractive at [insert market size]</vt:lpstr>
      <vt:lpstr>Business case Based on [insert description] market growth assumptions</vt:lpstr>
      <vt:lpstr>Developing the business case and ROI for [project x] is based on six building blocks</vt:lpstr>
      <vt:lpstr>Financial projections and scenarios</vt:lpstr>
      <vt:lpstr>Investment plan: Total funding need is [insert] - structured as three tranches prior to the [insert] phases</vt:lpstr>
      <vt:lpstr>Total estimated investment costs are xx [currency] over xx years</vt:lpstr>
      <vt:lpstr>Long-term potential for [project x] depends on growth appetite</vt:lpstr>
      <vt:lpstr>Different ambition scenarios exist for [project x]</vt:lpstr>
      <vt:lpstr>[Project x] case is expected to be proven within xx years for [insert funding] after which further investment depends on strategy</vt:lpstr>
      <vt:lpstr>Timeline and roadmap</vt:lpstr>
      <vt:lpstr>[Project x] will evolve in three major phases</vt:lpstr>
      <vt:lpstr>[Project] will evolve through four main phases</vt:lpstr>
      <vt:lpstr>[Product] will be built and scaled in four major phases with KPI-based stage gates prior to each phase</vt:lpstr>
      <vt:lpstr>High-level timeline for next [insert timeframe]</vt:lpstr>
      <vt:lpstr>Plan</vt:lpstr>
      <vt:lpstr>We plan to launch a first MVP in Qx 202x</vt:lpstr>
      <vt:lpstr>We will build [Project] in four major phases with stage gates prior to each phase</vt:lpstr>
      <vt:lpstr>PowerPoint Presentation</vt:lpstr>
      <vt:lpstr>Phase 2</vt:lpstr>
      <vt:lpstr>Phase 3</vt:lpstr>
      <vt:lpstr>Phase 4</vt:lpstr>
      <vt:lpstr>Implementation roadmap: Framework for approach</vt:lpstr>
      <vt:lpstr>I. Key activities will be undertaken in xx phases</vt:lpstr>
      <vt:lpstr>II. Prioritization of [features/components/segments]</vt:lpstr>
      <vt:lpstr>II. Key considerations on planning and sequencing</vt:lpstr>
      <vt:lpstr>II. [Insert timeline description]</vt:lpstr>
      <vt:lpstr>II. Preliminary [timeline/sequence/roadmap]</vt:lpstr>
      <vt:lpstr>III. Capabilities of the core roles within [project/business x] team</vt:lpstr>
      <vt:lpstr>III. Responsibilities of the support and optional roles</vt:lpstr>
      <vt:lpstr>IV. Possible organizational structure across [project/business x]</vt:lpstr>
      <vt:lpstr>V. Implementation of [project/business x] is expected to roll out over the next xx [years/ months]</vt:lpstr>
      <vt:lpstr>Risks and mitigations</vt:lpstr>
      <vt:lpstr>Risks mainly in [risk area 1] and [risk area 2]</vt:lpstr>
      <vt:lpstr>Risks mainly in [risk area 1] and [risk area 2]</vt:lpstr>
      <vt:lpstr>For each of the identified risks, mitigating actions have been proposed to limit likelihood and impact</vt:lpstr>
      <vt:lpstr>Next steps</vt:lpstr>
      <vt:lpstr>Immediate next steps</vt:lpstr>
      <vt:lpstr>Focus for next [time period] will be [focus area]</vt:lpstr>
      <vt:lpstr>PowerPoint Presentation</vt:lpstr>
      <vt:lpstr>Winning in e-commerce:  Blueprint for a Digital Venture</vt:lpstr>
      <vt:lpstr>Summary of this document</vt:lpstr>
      <vt:lpstr>The recommendations in this document are established with broad organizational involvement of 40+ people across the Group</vt:lpstr>
      <vt:lpstr>Content</vt:lpstr>
      <vt:lpstr>The digital transformation of retail is taking place segment-by-segment and the next wave is now taking form in [sanitized]</vt:lpstr>
      <vt:lpstr>A digital-first brand can address a new segment with a tailored value proposition and different brand and experience</vt:lpstr>
      <vt:lpstr>[Sanitized] markets display high levels of digital readiness for an e-commerce solution with significant preferences for self-service </vt:lpstr>
      <vt:lpstr>Digital competition in the [sanitized] market is limited and early-mover advantages can likely still be reaped</vt:lpstr>
      <vt:lpstr>Content</vt:lpstr>
      <vt:lpstr>Ambition is threefold with an overall goal of achieving a strong, long-term digital foothold in the market</vt:lpstr>
      <vt:lpstr>PowerPoint Presentation</vt:lpstr>
      <vt:lpstr>Content</vt:lpstr>
      <vt:lpstr>The Digital Venture blueprint addresses all design parameters with prioritization of selected critical areas</vt:lpstr>
      <vt:lpstr>Target customers should be based on prioritization of categories and segments to arrive at commercially attractive MVP</vt:lpstr>
      <vt:lpstr>There are three main customer segments that are interesting to target with digital solutions</vt:lpstr>
      <vt:lpstr>Details: Customer segments</vt:lpstr>
      <vt:lpstr>These customer segments generally had six main problem areas in regards to the current shopping experience</vt:lpstr>
      <vt:lpstr>A Digital Venture should be built on three main value propositions:</vt:lpstr>
      <vt:lpstr>A Digital Venture should be built on three main value propositions:</vt:lpstr>
      <vt:lpstr>A Digital Venture should be built on three main value propositions:</vt:lpstr>
      <vt:lpstr>A Digital Venture should be built on three main value propositions:</vt:lpstr>
      <vt:lpstr>Six core components will allow us to win in the market</vt:lpstr>
      <vt:lpstr>1. Customers before products</vt:lpstr>
      <vt:lpstr>1. Customers before products</vt:lpstr>
      <vt:lpstr>2. Micro-segmented E2E</vt:lpstr>
      <vt:lpstr>2. Micro-segmented E2E</vt:lpstr>
      <vt:lpstr>3. Digital self-service</vt:lpstr>
      <vt:lpstr>3. Digital self-service</vt:lpstr>
      <vt:lpstr>4. Proactive engagement</vt:lpstr>
      <vt:lpstr>4. Proactive engagement</vt:lpstr>
      <vt:lpstr>5. In-bound, targeted marketing</vt:lpstr>
      <vt:lpstr>6. Data-driven as enabler</vt:lpstr>
      <vt:lpstr>6. Data-driven as enabler</vt:lpstr>
      <vt:lpstr>MVP launch market has been determined by attractiveness across value potential, digital feasibility, and our competitive advantage</vt:lpstr>
      <vt:lpstr>Given previous assessment, UK is most likely MVP-launch country and can act as a strong ‘incubator’ for Digital Venture</vt:lpstr>
      <vt:lpstr>There are several international growth scenarios depending on ambition level and desired speed</vt:lpstr>
      <vt:lpstr>Identifying optimal branding model of Digital Venture is not straightforward – a systematic approach has been used</vt:lpstr>
      <vt:lpstr>Multiple brand directions and models have been explored during past months</vt:lpstr>
      <vt:lpstr>The ”[sanitized]” brand direction tested well among our target segment and provides a clear link to our core values</vt:lpstr>
      <vt:lpstr>The ”[sanitized]” brand will leverage [Group]’s reputation while differentiating itself from [Group]’s brand position</vt:lpstr>
      <vt:lpstr>There are several factors we need to take into consideration when deciding on governance and setup of the Digital Venture</vt:lpstr>
      <vt:lpstr>The optimal Digital Venture setup is built up around a focused core team, with support from experts and best-of-breed partners </vt:lpstr>
      <vt:lpstr>Digital Venture can selectively leverage capabilities of [Group] to maintain autonomy while ensuring strong operations</vt:lpstr>
      <vt:lpstr>Details: Process split between Digital Venture and Group during first years after go-live</vt:lpstr>
      <vt:lpstr>Digital Venture target segments and sales strategy dictate the proper high-level growth and distribution tactics</vt:lpstr>
      <vt:lpstr>The growth process requires cross-functional skills</vt:lpstr>
      <vt:lpstr>Paid marketing expected to be main growth driver in early years</vt:lpstr>
      <vt:lpstr>Example: Targeted ad using  data informed moment</vt:lpstr>
      <vt:lpstr>Building a new core system on top of standard software is preferred due to risk profile and investment need</vt:lpstr>
      <vt:lpstr>During the design and build phases, Digital Venture team will include ‘critical core’ with required competences for launch…</vt:lpstr>
      <vt:lpstr>…after which Digital Venture team will be fully ramped up and comprise all required roles across business and IT </vt:lpstr>
      <vt:lpstr>Content</vt:lpstr>
      <vt:lpstr>Digital Venture business model will build on a positive loop of attractive prices and services combined with membership</vt:lpstr>
      <vt:lpstr>Details: Business case</vt:lpstr>
      <vt:lpstr>Content</vt:lpstr>
      <vt:lpstr>Different ambition scenarios exist for the Digital Venture</vt:lpstr>
      <vt:lpstr>Digital Venture case is expected to be proven within two years for [sanitized #], after which further investment depends on strategy</vt:lpstr>
      <vt:lpstr>Digital Venture ROI and total costs highly dependent on chosen growth strategy and ambition</vt:lpstr>
      <vt:lpstr>Content</vt:lpstr>
      <vt:lpstr>The Digital Venture will evolve through four main phases</vt:lpstr>
      <vt:lpstr>Content</vt:lpstr>
      <vt:lpstr>Majority of risks can be actively managed or avoided based on design choices </vt:lpstr>
      <vt:lpstr>For each of the identified risks, mitigating actions have been proposed to limit likelihood and impact</vt:lpstr>
      <vt:lpstr>Content</vt:lpstr>
      <vt:lpstr>Focus for next few weeks will be recruiting and onboarding Digital Venture leadership team and key roles</vt:lpstr>
      <vt:lpstr>PowerPoint Presentation</vt:lpstr>
      <vt:lpstr>Creating the next generation home buying platform</vt:lpstr>
      <vt:lpstr>Executive summary</vt:lpstr>
      <vt:lpstr>Strategic fit</vt:lpstr>
      <vt:lpstr>Strategic benefits</vt:lpstr>
      <vt:lpstr>Methodology</vt:lpstr>
      <vt:lpstr>Problem</vt:lpstr>
      <vt:lpstr>Problem</vt:lpstr>
      <vt:lpstr>Market size</vt:lpstr>
      <vt:lpstr>Solution</vt:lpstr>
      <vt:lpstr>Solution</vt:lpstr>
      <vt:lpstr>Business model</vt:lpstr>
      <vt:lpstr>Governance</vt:lpstr>
      <vt:lpstr>Key assumptions</vt:lpstr>
      <vt:lpstr>Plan</vt:lpstr>
      <vt:lpstr>Plan</vt:lpstr>
      <vt:lpstr>Capital allocation</vt:lpstr>
      <vt:lpstr>Appendix:  Lighthouse financials and risks</vt:lpstr>
      <vt:lpstr>Revenue streams</vt:lpstr>
      <vt:lpstr>Cost structure</vt:lpstr>
      <vt:lpstr>Business case</vt:lpstr>
      <vt:lpstr>Risks</vt:lpstr>
      <vt:lpstr>PowerPoint Presentation</vt:lpstr>
      <vt:lpstr>Digital investor 2.0</vt:lpstr>
      <vt:lpstr>Executive summary</vt:lpstr>
      <vt:lpstr>Methodology summary</vt:lpstr>
      <vt:lpstr>Content</vt:lpstr>
      <vt:lpstr>PowerPoint Presentation</vt:lpstr>
      <vt:lpstr>Vision</vt:lpstr>
      <vt:lpstr>PowerPoint Presentation</vt:lpstr>
      <vt:lpstr>Three key trends are driving the way people work, save, and invest</vt:lpstr>
      <vt:lpstr>More flexible working lives</vt:lpstr>
      <vt:lpstr>More frequent job changes</vt:lpstr>
      <vt:lpstr>More trust in digital advisors</vt:lpstr>
      <vt:lpstr>There are a growing number of people who represent this new way of working and investing…</vt:lpstr>
      <vt:lpstr>…and a large number of these people are both eligible and likely to engage with a digital-first investment solution</vt:lpstr>
      <vt:lpstr>Our target customers are the ”No-hassle Noras” who are looking for an easy, simple, no-hassle investment solution</vt:lpstr>
      <vt:lpstr>However, most current consumer investment solutions do not motivate users and are very hard to set up and maintain</vt:lpstr>
      <vt:lpstr>From our customer research we know that our Nora segment has peaks of motivation at certain life moments</vt:lpstr>
      <vt:lpstr>When he/she does try to start an investment portfolio he/she is met with a multitude of pain points along the way</vt:lpstr>
      <vt:lpstr>Deep-dive: Research is time-consuming and manual, and products are in-transparent and difficult to understand</vt:lpstr>
      <vt:lpstr>Deep-dive: Purchase is difficult with lots of documents to collect and send, often with long delays before purchase is complete </vt:lpstr>
      <vt:lpstr>Deep-dive: Delivery and retention are often black box with few touchpoints and little or no engagement</vt:lpstr>
      <vt:lpstr>PowerPoint Presentation</vt:lpstr>
      <vt:lpstr>Our solution will be tailored to this new investing segment with several distinctive core components</vt:lpstr>
      <vt:lpstr>The new customer journey will be built around the user’s needs from making acquisition easier to retention more engaging</vt:lpstr>
      <vt:lpstr>This translates to a customer experience that feels integrated, personal, and seamless</vt:lpstr>
      <vt:lpstr>NewCo will partner with [Group] in an agent setup</vt:lpstr>
      <vt:lpstr>Deep-dive: NewCo handles all customer interaction while [Group] maintains underlying products</vt:lpstr>
      <vt:lpstr>We recommend a simple and transparent pricing based on a flat monthly subscription fee and no ad hoc fees</vt:lpstr>
      <vt:lpstr>Business Model Canvas</vt:lpstr>
      <vt:lpstr>PowerPoint Presentation</vt:lpstr>
      <vt:lpstr>NewCo will take a unique position in the competitive landscape</vt:lpstr>
      <vt:lpstr>[Group]-NewCo partnership means NewCo has unfair advantage of a full-fledged investment bank but can move as a startup</vt:lpstr>
      <vt:lpstr>PowerPoint Presentation</vt:lpstr>
      <vt:lpstr>Our growth strategy follows three key steps</vt:lpstr>
      <vt:lpstr>We will use a continuous experimenting and data-driven growth process to find the optimal growth strategy</vt:lpstr>
      <vt:lpstr>Foundational to the marketing strategy is a precise targeting of potential customers in key life moments</vt:lpstr>
      <vt:lpstr>PR: A new way to think ‘investing’ for the ever-changing needs of the modern consumer</vt:lpstr>
      <vt:lpstr>Distribution partnerships: Three likely groups to tap into</vt:lpstr>
      <vt:lpstr>Brand: NewCo should be a standalone brand with a clear link to [Group] to ensure trust and credibility</vt:lpstr>
      <vt:lpstr>PowerPoint Presentation</vt:lpstr>
      <vt:lpstr>Revenue: A subscription fee will enable shorter time to break-even compared to a traditional advisor business model</vt:lpstr>
      <vt:lpstr>Costs: Our digital-first solution will be highly scalable, with majority of costs going to marketing as we grow</vt:lpstr>
      <vt:lpstr>Business case Based on conservative market growth assumptions</vt:lpstr>
      <vt:lpstr>Assets under management Based on conservative market growth assumptions</vt:lpstr>
      <vt:lpstr>Long-term potential for NewCo depends on growth appetite</vt:lpstr>
      <vt:lpstr>Risks mainly in assumptions of technical integration and pricing</vt:lpstr>
      <vt:lpstr>PowerPoint Presentation</vt:lpstr>
      <vt:lpstr>We will build NewCo in four major phases with stage gates prior to each phase</vt:lpstr>
      <vt:lpstr>PowerPoint Presentation</vt:lpstr>
      <vt:lpstr>2. Grow</vt:lpstr>
      <vt:lpstr>3. Scale</vt:lpstr>
      <vt:lpstr>4. Integrate</vt:lpstr>
      <vt:lpstr>The NewCo team should cover all key roles needed to build and scale the venture – supported by [Group] functions as needed</vt:lpstr>
      <vt:lpstr>The NewCo team will gradually be expanded in line with the overall roadmap</vt:lpstr>
      <vt:lpstr>PowerPoint Presentation</vt:lpstr>
      <vt:lpstr>Investment plan: Total funding need is [sanitized] - structured as three tranches prior to the build, growth and scale phase</vt:lpstr>
      <vt:lpstr>PowerPoint Presentation</vt:lpstr>
      <vt:lpstr>Immediate next steps</vt:lpstr>
      <vt:lpstr>PowerPoint Presentation</vt:lpstr>
      <vt:lpstr>Profitability framework</vt:lpstr>
      <vt:lpstr>McKinsey 7S Model</vt:lpstr>
      <vt:lpstr>BCG Growth-Share Matrix</vt:lpstr>
      <vt:lpstr>GE (General Electric) McKinsey Matrix</vt:lpstr>
      <vt:lpstr>McKinsey Horizon Model: The Three Horizons of Growth</vt:lpstr>
      <vt:lpstr>McKinsey’s Seven Degrees of Freedom for Growth</vt:lpstr>
      <vt:lpstr>BCG Growth/Transformation framework: Three levers for growth</vt:lpstr>
      <vt:lpstr>Business Model Canvas</vt:lpstr>
      <vt:lpstr>Issue tree</vt:lpstr>
      <vt:lpstr>Strategy is the combination of objective, scope, and advantage</vt:lpstr>
      <vt:lpstr>Does your strategy pass these five criteria?</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
  <Company>Slideworks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ConsultingToolkit Business Case Template</dc:title>
  <dc:subject>Business Case</dc:subject>
  <dc:creator>ConsultingToolkit</dc:creator>
  <cp:keywords>business case, business development, product strategy</cp:keywords>
  <dc:description>Copyright of Slideworks.io. Any unauthorized distribution prohibited. See our full terms and conditions at https://slideworks.io/terms</dc:description>
  <cp:lastModifiedBy>Jaibeer Singh</cp:lastModifiedBy>
  <cp:revision>1664</cp:revision>
  <dcterms:created xsi:type="dcterms:W3CDTF">2023-03-08T19:54:29Z</dcterms:created>
  <dcterms:modified xsi:type="dcterms:W3CDTF">2024-03-24T22:34:54Z</dcterms:modified>
  <cp:category>Business Case, Business Development, Corporate Strategy, Management Consulting</cp:category>
</cp:coreProperties>
</file>